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6" r:id="rId4"/>
    <p:sldId id="297" r:id="rId5"/>
    <p:sldId id="284" r:id="rId6"/>
    <p:sldId id="260" r:id="rId7"/>
    <p:sldId id="261" r:id="rId8"/>
    <p:sldId id="280" r:id="rId9"/>
    <p:sldId id="263" r:id="rId10"/>
    <p:sldId id="264" r:id="rId11"/>
    <p:sldId id="281" r:id="rId12"/>
    <p:sldId id="271" r:id="rId13"/>
    <p:sldId id="285" r:id="rId14"/>
    <p:sldId id="286" r:id="rId15"/>
    <p:sldId id="287" r:id="rId16"/>
    <p:sldId id="288" r:id="rId17"/>
    <p:sldId id="289" r:id="rId18"/>
    <p:sldId id="290" r:id="rId19"/>
    <p:sldId id="294" r:id="rId20"/>
    <p:sldId id="295" r:id="rId21"/>
    <p:sldId id="291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F8B"/>
    <a:srgbClr val="622841"/>
    <a:srgbClr val="5F273F"/>
    <a:srgbClr val="00F4EE"/>
    <a:srgbClr val="00DFDA"/>
    <a:srgbClr val="FF0000"/>
    <a:srgbClr val="FFFF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7A4EF2-FA3E-48FC-9C94-D333A6F55F9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7A4EF2-FA3E-48FC-9C94-D333A6F55F9E}" type="slidenum">
              <a:rPr lang="en-US" altLang="zh-CN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7603A6C-DA92-457D-9966-2A44BB42E6E2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436D3-02C8-4FF5-A0FC-00A9A9CC79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F2C73-1725-4466-A50F-0EF2204EE7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ADC2-0763-48E7-879F-F1E0FA442F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D1C11B-8FBA-4CCA-BD7F-40D5DC0F52AD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99E832-8290-41C7-A420-3BD8BB71ADD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9F09-C97C-44D0-86D7-CBD10F54D2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FADE-EFE5-4541-93AF-1952321139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4970E-3757-463C-A9B4-92908A0721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8A327-2AE9-4B8B-B076-C5772CF86F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80D0-22D4-4E11-BD37-FE46196178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59282-619F-4E4B-BC3A-5B5A00EE6E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21D2E-6CCF-4869-8E2A-C14EFC8666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943B0-D8E6-4668-A1BF-642FB08340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latin typeface="+mn-lt"/>
              <a:ea typeface="+mn-ea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latin typeface="+mn-lt"/>
              <a:ea typeface="+mn-ea"/>
            </a:endParaRPr>
          </a:p>
        </p:txBody>
      </p:sp>
      <p:sp>
        <p:nvSpPr>
          <p:cNvPr id="10244" name="标题占位符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45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F672DC0-7E8D-46D2-92C7-6B45A65A0CFC}" type="slidenum">
              <a:rPr lang="zh-CN" altLang="en-US"/>
              <a:t>‹#›</a:t>
            </a:fld>
            <a:endParaRPr lang="zh-CN" altLang="en-US"/>
          </a:p>
        </p:txBody>
      </p:sp>
      <p:grpSp>
        <p:nvGrpSpPr>
          <p:cNvPr id="10249" name="组合 1"/>
          <p:cNvGrpSpPr/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latin typeface="+mn-lt"/>
                <a:ea typeface="+mn-ea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over dir="r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>
          <a:solidFill>
            <a:schemeClr val="tx1"/>
          </a:solidFill>
          <a:latin typeface="+mn-lt"/>
          <a:ea typeface="+mn-ea"/>
        </a:defRPr>
      </a:lvl2pPr>
      <a:lvl3pPr marL="914400" indent="-24638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>
          <a:solidFill>
            <a:schemeClr val="tx1"/>
          </a:solidFill>
          <a:latin typeface="+mn-lt"/>
          <a:ea typeface="+mn-ea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>
          <a:solidFill>
            <a:schemeClr val="tx1"/>
          </a:solidFill>
          <a:latin typeface="+mn-lt"/>
          <a:ea typeface="+mn-ea"/>
        </a:defRPr>
      </a:lvl4pPr>
      <a:lvl5pPr marL="1462405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>
          <a:solidFill>
            <a:schemeClr val="tx1"/>
          </a:solidFill>
          <a:latin typeface="+mn-lt"/>
          <a:ea typeface="+mn-ea"/>
        </a:defRPr>
      </a:lvl5pPr>
      <a:lvl6pPr marL="1919605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>
          <a:solidFill>
            <a:schemeClr val="tx1"/>
          </a:solidFill>
          <a:latin typeface="+mn-lt"/>
          <a:ea typeface="+mn-ea"/>
        </a:defRPr>
      </a:lvl6pPr>
      <a:lvl7pPr marL="2376805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>
          <a:solidFill>
            <a:schemeClr val="tx1"/>
          </a:solidFill>
          <a:latin typeface="+mn-lt"/>
          <a:ea typeface="+mn-ea"/>
        </a:defRPr>
      </a:lvl7pPr>
      <a:lvl8pPr marL="2834005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>
          <a:solidFill>
            <a:schemeClr val="tx1"/>
          </a:solidFill>
          <a:latin typeface="+mn-lt"/>
          <a:ea typeface="+mn-ea"/>
        </a:defRPr>
      </a:lvl8pPr>
      <a:lvl9pPr marL="3291205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2023-01-16</a:t>
            </a:fld>
            <a:endParaRPr lang="zh-CN" alt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5.wmf"/><Relationship Id="rId10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&#30697;&#24418;&#35838;&#20214;/AAAA.sw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412776"/>
            <a:ext cx="914400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3800" b="1" dirty="0" smtClean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矩 形</a:t>
            </a:r>
            <a:endParaRPr lang="zh-CN" altLang="en-US" sz="138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60547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4582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2400" b="1" dirty="0">
                <a:solidFill>
                  <a:schemeClr val="hlink"/>
                </a:solidFill>
              </a:rPr>
              <a:t>四边形</a:t>
            </a:r>
            <a:r>
              <a:rPr lang="en-US" altLang="zh-CN" sz="2400" b="1" dirty="0">
                <a:solidFill>
                  <a:schemeClr val="hlink"/>
                </a:solidFill>
              </a:rPr>
              <a:t>ABCD</a:t>
            </a:r>
            <a:r>
              <a:rPr lang="zh-CN" altLang="en-US" sz="2400" b="1" dirty="0">
                <a:solidFill>
                  <a:schemeClr val="hlink"/>
                </a:solidFill>
              </a:rPr>
              <a:t>是矩形</a:t>
            </a:r>
          </a:p>
          <a:p>
            <a:pPr eaLnBrk="1" hangingPunct="1">
              <a:spcBef>
                <a:spcPct val="50000"/>
              </a:spcBef>
              <a:buFontTx/>
              <a:buAutoNum type="arabicPlain"/>
            </a:pPr>
            <a:r>
              <a:rPr lang="zh-CN" altLang="en-US" sz="2400" b="1" dirty="0"/>
              <a:t>若已知</a:t>
            </a:r>
            <a:r>
              <a:rPr lang="en-US" altLang="zh-CN" sz="2400" b="1" dirty="0"/>
              <a:t>AB=8㎝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AD=6㎝</a:t>
            </a:r>
            <a:r>
              <a:rPr lang="zh-CN" altLang="en-US" sz="2400" b="1" dirty="0"/>
              <a:t>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      则</a:t>
            </a:r>
            <a:r>
              <a:rPr lang="en-US" altLang="zh-CN" sz="2400" b="1" dirty="0"/>
              <a:t>AC</a:t>
            </a:r>
            <a:r>
              <a:rPr lang="zh-CN" altLang="en-US" sz="2400" b="1" dirty="0"/>
              <a:t>＝                ㎝       </a:t>
            </a:r>
            <a:r>
              <a:rPr lang="en-US" altLang="zh-CN" sz="2400" b="1" dirty="0"/>
              <a:t>OB=               ㎝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2"/>
            </a:pPr>
            <a:r>
              <a:rPr lang="zh-CN" altLang="en-US" sz="2400" b="1" dirty="0"/>
              <a:t>若已知∠</a:t>
            </a:r>
            <a:r>
              <a:rPr lang="en-US" altLang="zh-CN" sz="2400" b="1" dirty="0"/>
              <a:t>CAB=40°</a:t>
            </a:r>
            <a:r>
              <a:rPr lang="zh-CN" altLang="en-US" sz="2400" b="1" dirty="0"/>
              <a:t>，则∠</a:t>
            </a:r>
            <a:r>
              <a:rPr lang="en-US" altLang="zh-CN" sz="2400" b="1" dirty="0"/>
              <a:t>OCB=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∠OBA=                ∠AOB=               ∠AOD=       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3"/>
            </a:pPr>
            <a:r>
              <a:rPr lang="zh-CN" altLang="en-US" sz="2400" b="1" dirty="0"/>
              <a:t>若已知</a:t>
            </a:r>
            <a:r>
              <a:rPr lang="en-US" altLang="zh-CN" sz="2400" b="1" dirty="0"/>
              <a:t>AC</a:t>
            </a:r>
            <a:r>
              <a:rPr lang="zh-CN" altLang="en-US" sz="2400" b="1" dirty="0"/>
              <a:t>＝</a:t>
            </a:r>
            <a:r>
              <a:rPr lang="en-US" altLang="zh-CN" sz="2400" b="1" dirty="0"/>
              <a:t>10㎝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BC=6㎝</a:t>
            </a:r>
            <a:r>
              <a:rPr lang="zh-CN" altLang="en-US" sz="2400" b="1" dirty="0"/>
              <a:t>，则矩形的周长＝                </a:t>
            </a:r>
            <a:r>
              <a:rPr lang="zh-CN" altLang="en-US" b="1" dirty="0"/>
              <a:t>㎝</a:t>
            </a:r>
            <a:endParaRPr lang="zh-CN" altLang="en-US" sz="2400" b="1" dirty="0"/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      矩形的面积＝                     ㎝</a:t>
            </a:r>
            <a:r>
              <a:rPr lang="en-US" altLang="zh-CN" sz="2400" b="1" baseline="30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4    </a:t>
            </a:r>
            <a:r>
              <a:rPr lang="zh-CN" altLang="en-US" sz="2400" b="1" dirty="0"/>
              <a:t>若已知 ∠</a:t>
            </a:r>
            <a:r>
              <a:rPr lang="en-US" altLang="zh-CN" sz="2400" b="1" dirty="0"/>
              <a:t>DOC=120°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AD</a:t>
            </a:r>
            <a:r>
              <a:rPr lang="zh-CN" altLang="en-US" sz="2400" b="1" dirty="0"/>
              <a:t>＝</a:t>
            </a:r>
            <a:r>
              <a:rPr lang="en-US" altLang="zh-CN" sz="2400" b="1" dirty="0"/>
              <a:t>6㎝</a:t>
            </a:r>
            <a:r>
              <a:rPr lang="zh-CN" altLang="en-US" sz="2400" b="1" dirty="0"/>
              <a:t>，则</a:t>
            </a:r>
            <a:r>
              <a:rPr lang="en-US" altLang="zh-CN" sz="2400" b="1" dirty="0"/>
              <a:t>AC=                    ㎝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2847975" y="4495800"/>
            <a:ext cx="5353050" cy="533400"/>
            <a:chOff x="1794" y="2832"/>
            <a:chExt cx="3372" cy="336"/>
          </a:xfrm>
        </p:grpSpPr>
        <p:sp>
          <p:nvSpPr>
            <p:cNvPr id="24616" name="Line 4"/>
            <p:cNvSpPr>
              <a:spLocks noChangeShapeType="1"/>
            </p:cNvSpPr>
            <p:nvPr/>
          </p:nvSpPr>
          <p:spPr bwMode="auto">
            <a:xfrm>
              <a:off x="4368" y="2832"/>
              <a:ext cx="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7" name="Line 5"/>
            <p:cNvSpPr>
              <a:spLocks noChangeShapeType="1"/>
            </p:cNvSpPr>
            <p:nvPr/>
          </p:nvSpPr>
          <p:spPr bwMode="auto">
            <a:xfrm>
              <a:off x="1794" y="3168"/>
              <a:ext cx="9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6"/>
          <p:cNvGrpSpPr/>
          <p:nvPr/>
        </p:nvGrpSpPr>
        <p:grpSpPr bwMode="auto">
          <a:xfrm>
            <a:off x="2093913" y="2895600"/>
            <a:ext cx="4002087" cy="0"/>
            <a:chOff x="1319" y="1824"/>
            <a:chExt cx="2521" cy="0"/>
          </a:xfrm>
        </p:grpSpPr>
        <p:sp>
          <p:nvSpPr>
            <p:cNvPr id="24614" name="Line 7"/>
            <p:cNvSpPr>
              <a:spLocks noChangeShapeType="1"/>
            </p:cNvSpPr>
            <p:nvPr/>
          </p:nvSpPr>
          <p:spPr bwMode="auto">
            <a:xfrm>
              <a:off x="1319" y="1824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5" name="Line 8"/>
            <p:cNvSpPr>
              <a:spLocks noChangeShapeType="1"/>
            </p:cNvSpPr>
            <p:nvPr/>
          </p:nvSpPr>
          <p:spPr bwMode="auto">
            <a:xfrm>
              <a:off x="3047" y="1824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2093913" y="3429000"/>
            <a:ext cx="6135687" cy="533400"/>
            <a:chOff x="1319" y="2160"/>
            <a:chExt cx="3865" cy="336"/>
          </a:xfrm>
        </p:grpSpPr>
        <p:sp>
          <p:nvSpPr>
            <p:cNvPr id="24610" name="Line 10"/>
            <p:cNvSpPr>
              <a:spLocks noChangeShapeType="1"/>
            </p:cNvSpPr>
            <p:nvPr/>
          </p:nvSpPr>
          <p:spPr bwMode="auto">
            <a:xfrm>
              <a:off x="1319" y="2496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1" name="Line 11"/>
            <p:cNvSpPr>
              <a:spLocks noChangeShapeType="1"/>
            </p:cNvSpPr>
            <p:nvPr/>
          </p:nvSpPr>
          <p:spPr bwMode="auto">
            <a:xfrm>
              <a:off x="4390" y="2496"/>
              <a:ext cx="7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2" name="Line 12"/>
            <p:cNvSpPr>
              <a:spLocks noChangeShapeType="1"/>
            </p:cNvSpPr>
            <p:nvPr/>
          </p:nvSpPr>
          <p:spPr bwMode="auto">
            <a:xfrm>
              <a:off x="2854" y="2496"/>
              <a:ext cx="7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3" name="Line 13"/>
            <p:cNvSpPr>
              <a:spLocks noChangeShapeType="1"/>
            </p:cNvSpPr>
            <p:nvPr/>
          </p:nvSpPr>
          <p:spPr bwMode="auto">
            <a:xfrm>
              <a:off x="3142" y="2160"/>
              <a:ext cx="7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6324600" y="5715000"/>
            <a:ext cx="157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15"/>
          <p:cNvGrpSpPr/>
          <p:nvPr/>
        </p:nvGrpSpPr>
        <p:grpSpPr bwMode="auto">
          <a:xfrm>
            <a:off x="5410200" y="319088"/>
            <a:ext cx="3733800" cy="2257425"/>
            <a:chOff x="3408" y="201"/>
            <a:chExt cx="2352" cy="1422"/>
          </a:xfrm>
        </p:grpSpPr>
        <p:sp>
          <p:nvSpPr>
            <p:cNvPr id="24602" name="Rectangle 16"/>
            <p:cNvSpPr>
              <a:spLocks noChangeArrowheads="1"/>
            </p:cNvSpPr>
            <p:nvPr/>
          </p:nvSpPr>
          <p:spPr bwMode="auto">
            <a:xfrm>
              <a:off x="3600" y="432"/>
              <a:ext cx="1776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3" name="Text Box 17"/>
            <p:cNvSpPr txBox="1">
              <a:spLocks noChangeArrowheads="1"/>
            </p:cNvSpPr>
            <p:nvPr/>
          </p:nvSpPr>
          <p:spPr bwMode="auto">
            <a:xfrm>
              <a:off x="4368" y="681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O</a:t>
              </a:r>
            </a:p>
          </p:txBody>
        </p:sp>
        <p:sp>
          <p:nvSpPr>
            <p:cNvPr id="24604" name="Text Box 18"/>
            <p:cNvSpPr txBox="1">
              <a:spLocks noChangeArrowheads="1"/>
            </p:cNvSpPr>
            <p:nvPr/>
          </p:nvSpPr>
          <p:spPr bwMode="auto">
            <a:xfrm>
              <a:off x="3408" y="288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D</a:t>
              </a:r>
            </a:p>
          </p:txBody>
        </p:sp>
        <p:sp>
          <p:nvSpPr>
            <p:cNvPr id="24605" name="Text Box 19"/>
            <p:cNvSpPr txBox="1">
              <a:spLocks noChangeArrowheads="1"/>
            </p:cNvSpPr>
            <p:nvPr/>
          </p:nvSpPr>
          <p:spPr bwMode="auto">
            <a:xfrm>
              <a:off x="5280" y="201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C</a:t>
              </a:r>
            </a:p>
          </p:txBody>
        </p:sp>
        <p:sp>
          <p:nvSpPr>
            <p:cNvPr id="24606" name="Text Box 20"/>
            <p:cNvSpPr txBox="1">
              <a:spLocks noChangeArrowheads="1"/>
            </p:cNvSpPr>
            <p:nvPr/>
          </p:nvSpPr>
          <p:spPr bwMode="auto">
            <a:xfrm>
              <a:off x="5328" y="1392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B</a:t>
              </a:r>
            </a:p>
          </p:txBody>
        </p:sp>
        <p:sp>
          <p:nvSpPr>
            <p:cNvPr id="24607" name="Text Box 21"/>
            <p:cNvSpPr txBox="1">
              <a:spLocks noChangeArrowheads="1"/>
            </p:cNvSpPr>
            <p:nvPr/>
          </p:nvSpPr>
          <p:spPr bwMode="auto">
            <a:xfrm>
              <a:off x="3408" y="1296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A</a:t>
              </a:r>
            </a:p>
          </p:txBody>
        </p:sp>
        <p:sp>
          <p:nvSpPr>
            <p:cNvPr id="24608" name="Line 22"/>
            <p:cNvSpPr>
              <a:spLocks noChangeShapeType="1"/>
            </p:cNvSpPr>
            <p:nvPr/>
          </p:nvSpPr>
          <p:spPr bwMode="auto">
            <a:xfrm>
              <a:off x="3600" y="432"/>
              <a:ext cx="1776" cy="960"/>
            </a:xfrm>
            <a:prstGeom prst="line">
              <a:avLst/>
            </a:prstGeom>
            <a:noFill/>
            <a:ln w="28575">
              <a:solidFill>
                <a:srgbClr val="EF2A0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9" name="Line 23"/>
            <p:cNvSpPr>
              <a:spLocks noChangeShapeType="1"/>
            </p:cNvSpPr>
            <p:nvPr/>
          </p:nvSpPr>
          <p:spPr bwMode="auto">
            <a:xfrm flipV="1">
              <a:off x="3600" y="432"/>
              <a:ext cx="1776" cy="960"/>
            </a:xfrm>
            <a:prstGeom prst="line">
              <a:avLst/>
            </a:prstGeom>
            <a:noFill/>
            <a:ln w="28575">
              <a:solidFill>
                <a:srgbClr val="EF2A0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257800" y="2438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410200" y="2971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hlink"/>
                </a:solidFill>
              </a:rPr>
              <a:t>50°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2286000" y="2438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4800600" y="3505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hlink"/>
                </a:solidFill>
              </a:rPr>
              <a:t>100°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2209800" y="3505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hlink"/>
                </a:solidFill>
              </a:rPr>
              <a:t>40°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6858000" y="5181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200400" y="4572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hlink"/>
                </a:solidFill>
              </a:rPr>
              <a:t>48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7162800" y="4038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hlink"/>
                </a:solidFill>
              </a:rPr>
              <a:t>28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7086600" y="3505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hlink"/>
                </a:solidFill>
              </a:rPr>
              <a:t>80°</a:t>
            </a:r>
          </a:p>
        </p:txBody>
      </p:sp>
      <p:grpSp>
        <p:nvGrpSpPr>
          <p:cNvPr id="24593" name="Group 33"/>
          <p:cNvGrpSpPr/>
          <p:nvPr/>
        </p:nvGrpSpPr>
        <p:grpSpPr bwMode="auto">
          <a:xfrm>
            <a:off x="304800" y="152400"/>
            <a:ext cx="3673475" cy="1241425"/>
            <a:chOff x="816" y="0"/>
            <a:chExt cx="2314" cy="782"/>
          </a:xfrm>
        </p:grpSpPr>
        <p:grpSp>
          <p:nvGrpSpPr>
            <p:cNvPr id="24595" name="Group 34"/>
            <p:cNvGrpSpPr/>
            <p:nvPr/>
          </p:nvGrpSpPr>
          <p:grpSpPr bwMode="auto">
            <a:xfrm>
              <a:off x="816" y="0"/>
              <a:ext cx="2314" cy="782"/>
              <a:chOff x="1488" y="288"/>
              <a:chExt cx="2314" cy="782"/>
            </a:xfrm>
          </p:grpSpPr>
          <p:grpSp>
            <p:nvGrpSpPr>
              <p:cNvPr id="24597" name="Group 35"/>
              <p:cNvGrpSpPr/>
              <p:nvPr/>
            </p:nvGrpSpPr>
            <p:grpSpPr bwMode="auto">
              <a:xfrm>
                <a:off x="1488" y="288"/>
                <a:ext cx="1200" cy="782"/>
                <a:chOff x="672" y="3500"/>
                <a:chExt cx="4176" cy="532"/>
              </a:xfrm>
            </p:grpSpPr>
            <p:sp>
              <p:nvSpPr>
                <p:cNvPr id="24600" name="AutoShape 36"/>
                <p:cNvSpPr>
                  <a:spLocks noChangeArrowheads="1"/>
                </p:cNvSpPr>
                <p:nvPr/>
              </p:nvSpPr>
              <p:spPr bwMode="auto">
                <a:xfrm>
                  <a:off x="672" y="3504"/>
                  <a:ext cx="4080" cy="528"/>
                </a:xfrm>
                <a:prstGeom prst="horizontalScrol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FFEDED"/>
                    </a:gs>
                    <a:gs pos="100000">
                      <a:srgbClr val="FFFFFF"/>
                    </a:gs>
                  </a:gsLst>
                  <a:path path="rect">
                    <a:fillToRect r="100000" b="100000"/>
                  </a:path>
                </a:gradFill>
                <a:ln w="9525">
                  <a:solidFill>
                    <a:srgbClr val="000099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82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721" y="3500"/>
                  <a:ext cx="4127" cy="24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defRPr/>
                  </a:pPr>
                  <a:endParaRPr lang="zh-CN" altLang="zh-CN" sz="3200" b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幼圆" panose="02010509060101010101" pitchFamily="49" charset="-122"/>
                  </a:endParaRPr>
                </a:p>
              </p:txBody>
            </p:sp>
          </p:grpSp>
          <p:sp>
            <p:nvSpPr>
              <p:cNvPr id="24598" name="Text Box 38"/>
              <p:cNvSpPr txBox="1">
                <a:spLocks noChangeArrowheads="1"/>
              </p:cNvSpPr>
              <p:nvPr/>
            </p:nvSpPr>
            <p:spPr bwMode="auto">
              <a:xfrm>
                <a:off x="1526" y="480"/>
                <a:ext cx="121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zh-CN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pic>
            <p:nvPicPr>
              <p:cNvPr id="24599" name="Picture 39" descr="qz_1rejo[1]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688" y="316"/>
                <a:ext cx="1114" cy="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4596" name="Picture 40" descr="Q_011"/>
            <p:cNvPicPr>
              <a:picLocks noChangeAspect="1" noChangeArrowheads="1" noCrop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352" y="0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594" name="Text Box 41"/>
          <p:cNvSpPr txBox="1">
            <a:spLocks noChangeArrowheads="1"/>
          </p:cNvSpPr>
          <p:nvPr/>
        </p:nvSpPr>
        <p:spPr bwMode="auto">
          <a:xfrm>
            <a:off x="609600" y="533400"/>
            <a:ext cx="1658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</a:rPr>
              <a:t>试一试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85" decel="100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85" decel="100000"/>
                                        <p:tgtEl>
                                          <p:spTgt spid="33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385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85" decel="1000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385" decel="100000"/>
                                        <p:tgtEl>
                                          <p:spTgt spid="338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385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385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1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85" decel="100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385" decel="100000"/>
                                        <p:tgtEl>
                                          <p:spTgt spid="338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385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385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85" decel="100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385" decel="100000"/>
                                        <p:tgtEl>
                                          <p:spTgt spid="338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385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385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85" decel="100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385" decel="100000"/>
                                        <p:tgtEl>
                                          <p:spTgt spid="338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385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385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85" decel="1000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385" decel="100000"/>
                                        <p:tgtEl>
                                          <p:spTgt spid="338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385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385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1" dur="20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385" decel="1000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385" decel="100000"/>
                                        <p:tgtEl>
                                          <p:spTgt spid="338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3" dur="385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385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385" decel="100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385" decel="100000"/>
                                        <p:tgtEl>
                                          <p:spTgt spid="338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385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385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385" decel="100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385" decel="100000"/>
                                        <p:tgtEl>
                                          <p:spTgt spid="338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4" dur="385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385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 animBg="1"/>
      <p:bldP spid="33816" grpId="0"/>
      <p:bldP spid="33817" grpId="0"/>
      <p:bldP spid="33818" grpId="0"/>
      <p:bldP spid="33819" grpId="0"/>
      <p:bldP spid="33820" grpId="0"/>
      <p:bldP spid="33821" grpId="0"/>
      <p:bldP spid="33822" grpId="0"/>
      <p:bldP spid="33823" grpId="0"/>
      <p:bldP spid="338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850" y="1449388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1.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矩形具有而平行四边形不具有的性质（</a:t>
            </a:r>
            <a:r>
              <a:rPr kumimoji="1" lang="zh-CN" altLang="en-US" sz="2400" b="1" dirty="0"/>
              <a:t> 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</a:t>
            </a:r>
            <a:endParaRPr kumimoji="1" lang="zh-CN" altLang="en-US" sz="2400" b="1" dirty="0"/>
          </a:p>
          <a:p>
            <a:pPr eaLnBrk="1" hangingPunct="1"/>
            <a:r>
              <a:rPr kumimoji="1"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/>
              <a:t>A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）内角和是</a:t>
            </a:r>
            <a:r>
              <a:rPr kumimoji="1" lang="en-US" altLang="zh-CN" sz="2400" b="1" dirty="0"/>
              <a:t>360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度         （</a:t>
            </a:r>
            <a:r>
              <a:rPr kumimoji="1" lang="en-US" altLang="zh-CN" sz="2400" b="1" dirty="0"/>
              <a:t>B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）对角相等</a:t>
            </a:r>
          </a:p>
          <a:p>
            <a:pPr eaLnBrk="1" hangingPunct="1"/>
            <a:r>
              <a:rPr kumimoji="1"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/>
              <a:t>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）对边平行且相等        （</a:t>
            </a:r>
            <a:r>
              <a:rPr kumimoji="1" lang="en-US" altLang="zh-CN" sz="2400" b="1" dirty="0"/>
              <a:t>D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）对角线相等</a:t>
            </a:r>
            <a:r>
              <a:rPr kumimoji="1" lang="zh-CN" altLang="en-US" sz="2400" b="1" dirty="0"/>
              <a:t>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0363" y="2884488"/>
            <a:ext cx="896461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2.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下面性质中，矩形不一定具有的是（</a:t>
            </a:r>
            <a:r>
              <a:rPr kumimoji="1" lang="zh-CN" altLang="en-US" sz="2400" b="1" dirty="0"/>
              <a:t>  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</a:t>
            </a:r>
            <a:endParaRPr kumimoji="1" lang="zh-CN" altLang="en-US" sz="2400" b="1" dirty="0"/>
          </a:p>
          <a:p>
            <a:pPr eaLnBrk="1" hangingPunct="1"/>
            <a:r>
              <a:rPr kumimoji="1"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/>
              <a:t>A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）对角线相等  （</a:t>
            </a:r>
            <a:r>
              <a:rPr kumimoji="1" lang="en-US" altLang="zh-CN" sz="2400" b="1" dirty="0"/>
              <a:t>B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）四个角相等</a:t>
            </a:r>
          </a:p>
          <a:p>
            <a:pPr eaLnBrk="1" hangingPunct="1"/>
            <a:r>
              <a:rPr kumimoji="1"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/>
              <a:t>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）是轴对称图形        （</a:t>
            </a:r>
            <a:r>
              <a:rPr kumimoji="1" lang="en-US" altLang="zh-CN" sz="2400" b="1" dirty="0"/>
              <a:t>D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）对角线垂直</a:t>
            </a:r>
            <a:endParaRPr kumimoji="1" lang="zh-CN" altLang="en-US" sz="2400" b="1" dirty="0"/>
          </a:p>
          <a:p>
            <a:pPr eaLnBrk="1" hangingPunct="1"/>
            <a:endParaRPr kumimoji="1" lang="en-US" altLang="zh-CN" sz="2400" b="1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63538" y="4113213"/>
            <a:ext cx="86725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/>
              <a:t>3.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下面图形中，既是轴对称图形，又是中心对称图形的是（</a:t>
            </a:r>
            <a:r>
              <a:rPr kumimoji="1" lang="zh-CN" altLang="en-US" sz="2400" b="1" dirty="0"/>
              <a:t> 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</a:t>
            </a:r>
            <a:endParaRPr kumimoji="1" lang="zh-CN" altLang="en-US" sz="2400" b="1" dirty="0"/>
          </a:p>
          <a:p>
            <a:pPr eaLnBrk="1" hangingPunct="1"/>
            <a:r>
              <a:rPr kumimoji="1"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/>
              <a:t>A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）角（</a:t>
            </a:r>
            <a:r>
              <a:rPr kumimoji="1" lang="en-US" altLang="zh-CN" sz="2400" b="1" dirty="0"/>
              <a:t>B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）任意三角形（</a:t>
            </a:r>
            <a:r>
              <a:rPr kumimoji="1" lang="en-US" altLang="zh-CN" sz="2400" b="1" dirty="0"/>
              <a:t>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）矩形（</a:t>
            </a:r>
            <a:r>
              <a:rPr kumimoji="1" lang="en-US" altLang="zh-CN" sz="2400" b="1" dirty="0"/>
              <a:t>D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）等腰三角形</a:t>
            </a:r>
            <a:endParaRPr kumimoji="1" lang="zh-CN" altLang="en-US" sz="2400" b="1" dirty="0"/>
          </a:p>
          <a:p>
            <a:pPr eaLnBrk="1" hangingPunct="1"/>
            <a:endParaRPr kumimoji="1" lang="en-US" altLang="zh-CN" sz="2400" b="1" dirty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23850" y="5013325"/>
            <a:ext cx="88201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latin typeface="Times New Roman" panose="02020603050405020304" pitchFamily="18" charset="0"/>
              </a:rPr>
              <a:t>4.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由已知矩形的一个顶点向其所对的对角线引垂线，该垂线分直角为</a:t>
            </a:r>
            <a:r>
              <a:rPr kumimoji="1" lang="en-US" altLang="zh-CN" sz="2400" b="1" dirty="0"/>
              <a:t>3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：</a:t>
            </a:r>
            <a:r>
              <a:rPr kumimoji="1" lang="en-US" altLang="zh-CN" sz="2400" b="1" dirty="0"/>
              <a:t>1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两部分，则垂线与另一条对角线的夹角是（</a:t>
            </a:r>
            <a:r>
              <a:rPr kumimoji="1" lang="zh-CN" altLang="en-US" sz="2400" b="1" dirty="0"/>
              <a:t> 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</a:t>
            </a:r>
            <a:endParaRPr kumimoji="1" lang="zh-CN" altLang="en-US" sz="2400" b="1" dirty="0"/>
          </a:p>
          <a:p>
            <a:pPr eaLnBrk="1" hangingPunct="1"/>
            <a:r>
              <a:rPr kumimoji="1"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/>
              <a:t>A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kumimoji="1" lang="en-US" altLang="zh-CN" sz="2400" b="1" dirty="0"/>
              <a:t>60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度（</a:t>
            </a:r>
            <a:r>
              <a:rPr kumimoji="1" lang="en-US" altLang="zh-CN" sz="2400" b="1" dirty="0"/>
              <a:t>B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kumimoji="1" lang="en-US" altLang="zh-CN" sz="2400" b="1" dirty="0"/>
              <a:t>45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度（</a:t>
            </a:r>
            <a:r>
              <a:rPr kumimoji="1" lang="en-US" altLang="zh-CN" sz="2400" b="1" dirty="0"/>
              <a:t>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kumimoji="1" lang="en-US" altLang="zh-CN" sz="2400" b="1" dirty="0"/>
              <a:t>30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度（</a:t>
            </a:r>
            <a:r>
              <a:rPr kumimoji="1" lang="en-US" altLang="zh-CN" sz="2400" b="1" dirty="0"/>
              <a:t>D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）</a:t>
            </a:r>
            <a:r>
              <a:rPr kumimoji="1" lang="en-US" altLang="zh-CN" sz="2400" b="1" dirty="0"/>
              <a:t>22.5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度</a:t>
            </a:r>
            <a:endParaRPr kumimoji="1" lang="zh-CN" altLang="en-US" sz="2400" b="1" dirty="0"/>
          </a:p>
          <a:p>
            <a:pPr eaLnBrk="1" hangingPunct="1"/>
            <a:endParaRPr kumimoji="1" lang="en-US" altLang="zh-CN" sz="2400" b="1" dirty="0"/>
          </a:p>
        </p:txBody>
      </p:sp>
      <p:grpSp>
        <p:nvGrpSpPr>
          <p:cNvPr id="25607" name="Group 33"/>
          <p:cNvGrpSpPr/>
          <p:nvPr/>
        </p:nvGrpSpPr>
        <p:grpSpPr bwMode="auto">
          <a:xfrm>
            <a:off x="323850" y="0"/>
            <a:ext cx="3673475" cy="1241425"/>
            <a:chOff x="816" y="0"/>
            <a:chExt cx="2314" cy="782"/>
          </a:xfrm>
        </p:grpSpPr>
        <p:grpSp>
          <p:nvGrpSpPr>
            <p:cNvPr id="25608" name="Group 34"/>
            <p:cNvGrpSpPr/>
            <p:nvPr/>
          </p:nvGrpSpPr>
          <p:grpSpPr bwMode="auto">
            <a:xfrm>
              <a:off x="816" y="0"/>
              <a:ext cx="2314" cy="782"/>
              <a:chOff x="1488" y="288"/>
              <a:chExt cx="2314" cy="782"/>
            </a:xfrm>
          </p:grpSpPr>
          <p:grpSp>
            <p:nvGrpSpPr>
              <p:cNvPr id="25609" name="Group 35"/>
              <p:cNvGrpSpPr/>
              <p:nvPr/>
            </p:nvGrpSpPr>
            <p:grpSpPr bwMode="auto">
              <a:xfrm>
                <a:off x="1488" y="288"/>
                <a:ext cx="1200" cy="782"/>
                <a:chOff x="672" y="3500"/>
                <a:chExt cx="4176" cy="532"/>
              </a:xfrm>
            </p:grpSpPr>
            <p:sp>
              <p:nvSpPr>
                <p:cNvPr id="25610" name="AutoShape 36"/>
                <p:cNvSpPr>
                  <a:spLocks noChangeArrowheads="1"/>
                </p:cNvSpPr>
                <p:nvPr/>
              </p:nvSpPr>
              <p:spPr bwMode="auto">
                <a:xfrm>
                  <a:off x="672" y="3504"/>
                  <a:ext cx="4080" cy="528"/>
                </a:xfrm>
                <a:prstGeom prst="horizontalScrol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FFEDED"/>
                    </a:gs>
                    <a:gs pos="100000">
                      <a:srgbClr val="FFFFFF"/>
                    </a:gs>
                  </a:gsLst>
                  <a:path path="rect">
                    <a:fillToRect r="100000" b="100000"/>
                  </a:path>
                </a:gradFill>
                <a:ln w="9525">
                  <a:solidFill>
                    <a:srgbClr val="000099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82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721" y="3500"/>
                  <a:ext cx="4127" cy="24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defRPr/>
                  </a:pPr>
                  <a:endParaRPr lang="zh-CN" altLang="zh-CN" sz="3200" b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幼圆" panose="02010509060101010101" pitchFamily="49" charset="-122"/>
                  </a:endParaRPr>
                </a:p>
              </p:txBody>
            </p:sp>
          </p:grpSp>
          <p:sp>
            <p:nvSpPr>
              <p:cNvPr id="25612" name="Text Box 38"/>
              <p:cNvSpPr txBox="1">
                <a:spLocks noChangeArrowheads="1"/>
              </p:cNvSpPr>
              <p:nvPr/>
            </p:nvSpPr>
            <p:spPr bwMode="auto">
              <a:xfrm>
                <a:off x="1526" y="480"/>
                <a:ext cx="121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zh-CN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pic>
            <p:nvPicPr>
              <p:cNvPr id="25613" name="Picture 39" descr="qz_1rejo[1]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2688" y="316"/>
                <a:ext cx="1114" cy="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5614" name="Picture 40" descr="Q_011"/>
            <p:cNvPicPr>
              <a:picLocks noChangeAspect="1" noChangeArrowheads="1" noCrop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352" y="0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15" name="Text Box 41"/>
          <p:cNvSpPr txBox="1">
            <a:spLocks noChangeArrowheads="1"/>
          </p:cNvSpPr>
          <p:nvPr/>
        </p:nvSpPr>
        <p:spPr bwMode="auto">
          <a:xfrm>
            <a:off x="611188" y="333375"/>
            <a:ext cx="1658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</a:rPr>
              <a:t>考一考</a:t>
            </a:r>
          </a:p>
        </p:txBody>
      </p:sp>
      <p:grpSp>
        <p:nvGrpSpPr>
          <p:cNvPr id="25627" name="Group 27"/>
          <p:cNvGrpSpPr/>
          <p:nvPr/>
        </p:nvGrpSpPr>
        <p:grpSpPr bwMode="auto">
          <a:xfrm>
            <a:off x="6370638" y="1189038"/>
            <a:ext cx="2665412" cy="2311400"/>
            <a:chOff x="4013" y="749"/>
            <a:chExt cx="1679" cy="1456"/>
          </a:xfrm>
        </p:grpSpPr>
        <p:grpSp>
          <p:nvGrpSpPr>
            <p:cNvPr id="25616" name="Group 8"/>
            <p:cNvGrpSpPr/>
            <p:nvPr/>
          </p:nvGrpSpPr>
          <p:grpSpPr bwMode="auto">
            <a:xfrm>
              <a:off x="4013" y="749"/>
              <a:ext cx="1679" cy="1456"/>
              <a:chOff x="295" y="709"/>
              <a:chExt cx="1679" cy="1456"/>
            </a:xfrm>
          </p:grpSpPr>
          <p:grpSp>
            <p:nvGrpSpPr>
              <p:cNvPr id="25617" name="Group 9"/>
              <p:cNvGrpSpPr/>
              <p:nvPr/>
            </p:nvGrpSpPr>
            <p:grpSpPr bwMode="auto">
              <a:xfrm>
                <a:off x="476" y="1122"/>
                <a:ext cx="1315" cy="681"/>
                <a:chOff x="3923" y="527"/>
                <a:chExt cx="1315" cy="681"/>
              </a:xfrm>
            </p:grpSpPr>
            <p:sp>
              <p:nvSpPr>
                <p:cNvPr id="25618" name="Line 10"/>
                <p:cNvSpPr>
                  <a:spLocks noChangeShapeType="1"/>
                </p:cNvSpPr>
                <p:nvPr/>
              </p:nvSpPr>
              <p:spPr bwMode="auto">
                <a:xfrm>
                  <a:off x="3923" y="527"/>
                  <a:ext cx="1315" cy="68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923" y="527"/>
                  <a:ext cx="1315" cy="68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252" name="Rectangle 12"/>
              <p:cNvSpPr>
                <a:spLocks noChangeArrowheads="1"/>
              </p:cNvSpPr>
              <p:nvPr/>
            </p:nvSpPr>
            <p:spPr bwMode="auto">
              <a:xfrm>
                <a:off x="975" y="1440"/>
                <a:ext cx="245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O</a:t>
                </a:r>
              </a:p>
            </p:txBody>
          </p:sp>
          <p:sp>
            <p:nvSpPr>
              <p:cNvPr id="25621" name="AutoShape 13"/>
              <p:cNvSpPr>
                <a:spLocks noChangeArrowheads="1"/>
              </p:cNvSpPr>
              <p:nvPr/>
            </p:nvSpPr>
            <p:spPr bwMode="auto">
              <a:xfrm>
                <a:off x="477" y="1117"/>
                <a:ext cx="1315" cy="680"/>
              </a:xfrm>
              <a:prstGeom prst="parallelogram">
                <a:avLst>
                  <a:gd name="adj" fmla="val 0"/>
                </a:avLst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54" name="Text Box 14"/>
              <p:cNvSpPr txBox="1">
                <a:spLocks noChangeArrowheads="1"/>
              </p:cNvSpPr>
              <p:nvPr/>
            </p:nvSpPr>
            <p:spPr bwMode="auto">
              <a:xfrm>
                <a:off x="295" y="709"/>
                <a:ext cx="318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0255" name="Text Box 15"/>
              <p:cNvSpPr txBox="1">
                <a:spLocks noChangeArrowheads="1"/>
              </p:cNvSpPr>
              <p:nvPr/>
            </p:nvSpPr>
            <p:spPr bwMode="auto">
              <a:xfrm>
                <a:off x="340" y="1798"/>
                <a:ext cx="318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10256" name="Text Box 16"/>
              <p:cNvSpPr txBox="1">
                <a:spLocks noChangeArrowheads="1"/>
              </p:cNvSpPr>
              <p:nvPr/>
            </p:nvSpPr>
            <p:spPr bwMode="auto">
              <a:xfrm>
                <a:off x="1656" y="1800"/>
                <a:ext cx="318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10257" name="Text Box 17"/>
              <p:cNvSpPr txBox="1">
                <a:spLocks noChangeArrowheads="1"/>
              </p:cNvSpPr>
              <p:nvPr/>
            </p:nvSpPr>
            <p:spPr bwMode="auto">
              <a:xfrm>
                <a:off x="1656" y="709"/>
                <a:ext cx="318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32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D</a:t>
                </a:r>
              </a:p>
            </p:txBody>
          </p:sp>
        </p:grp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H="1">
              <a:off x="5148" y="1207"/>
              <a:ext cx="317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7812088" y="2492375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u=295594453,328344094&amp;fm=0&amp;gp=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765175"/>
            <a:ext cx="3995738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12775" y="1196975"/>
            <a:ext cx="38147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ea typeface="楷体_GB2312" pitchFamily="49" charset="-122"/>
              </a:rPr>
              <a:t>      假如你是做窗框的师傅，你有什么方法检验你做的这个窗框成</a:t>
            </a:r>
          </a:p>
          <a:p>
            <a:r>
              <a:rPr lang="zh-CN" altLang="en-US" sz="2800" b="1" dirty="0">
                <a:ea typeface="楷体_GB2312" pitchFamily="49" charset="-122"/>
              </a:rPr>
              <a:t>矩形？（直角尺等）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517525" y="3429000"/>
            <a:ext cx="283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ea typeface="楷体_GB2312" pitchFamily="49" charset="-122"/>
              </a:rPr>
              <a:t>矩形的定义：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189038" y="4005263"/>
            <a:ext cx="6335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3333FF"/>
                </a:solidFill>
                <a:ea typeface="楷体_GB2312" pitchFamily="49" charset="-122"/>
              </a:rPr>
              <a:t>有一个角是直角的平行四边形是矩形。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635375" y="4941888"/>
            <a:ext cx="4824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a typeface="楷体_GB2312" pitchFamily="49" charset="-122"/>
              </a:rPr>
              <a:t>你还有其它的方法吗？</a:t>
            </a:r>
          </a:p>
        </p:txBody>
      </p:sp>
      <p:grpSp>
        <p:nvGrpSpPr>
          <p:cNvPr id="66567" name="Group 7"/>
          <p:cNvGrpSpPr/>
          <p:nvPr/>
        </p:nvGrpSpPr>
        <p:grpSpPr bwMode="auto">
          <a:xfrm>
            <a:off x="107950" y="4652963"/>
            <a:ext cx="3200400" cy="1311275"/>
            <a:chOff x="1632" y="-96"/>
            <a:chExt cx="2016" cy="826"/>
          </a:xfrm>
        </p:grpSpPr>
        <p:sp>
          <p:nvSpPr>
            <p:cNvPr id="66568" name="Text Box 8" descr="PE03255_"/>
            <p:cNvSpPr txBox="1">
              <a:spLocks noChangeArrowheads="1"/>
            </p:cNvSpPr>
            <p:nvPr/>
          </p:nvSpPr>
          <p:spPr bwMode="auto">
            <a:xfrm>
              <a:off x="2784" y="44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66569" name="Rectangle 9"/>
            <p:cNvSpPr>
              <a:spLocks noChangeArrowheads="1"/>
            </p:cNvSpPr>
            <p:nvPr/>
          </p:nvSpPr>
          <p:spPr bwMode="auto">
            <a:xfrm>
              <a:off x="1824" y="144"/>
              <a:ext cx="1680" cy="288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50000">
                  <a:schemeClr val="bg1"/>
                </a:gs>
                <a:gs pos="100000">
                  <a:srgbClr val="00CC99"/>
                </a:gs>
              </a:gsLst>
              <a:lin ang="0" scaled="1"/>
            </a:gradFill>
            <a:ln w="9525">
              <a:solidFill>
                <a:srgbClr val="339966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6570" name="Group 10"/>
            <p:cNvGrpSpPr/>
            <p:nvPr/>
          </p:nvGrpSpPr>
          <p:grpSpPr bwMode="auto">
            <a:xfrm>
              <a:off x="1632" y="10"/>
              <a:ext cx="864" cy="470"/>
              <a:chOff x="1728" y="10"/>
              <a:chExt cx="864" cy="720"/>
            </a:xfrm>
          </p:grpSpPr>
          <p:sp>
            <p:nvSpPr>
              <p:cNvPr id="66571" name="Freeform 11"/>
              <p:cNvSpPr/>
              <p:nvPr/>
            </p:nvSpPr>
            <p:spPr bwMode="auto">
              <a:xfrm>
                <a:off x="2160" y="10"/>
                <a:ext cx="432" cy="720"/>
              </a:xfrm>
              <a:custGeom>
                <a:avLst/>
                <a:gdLst>
                  <a:gd name="T0" fmla="*/ 288 w 816"/>
                  <a:gd name="T1" fmla="*/ 0 h 1296"/>
                  <a:gd name="T2" fmla="*/ 528 w 816"/>
                  <a:gd name="T3" fmla="*/ 96 h 1296"/>
                  <a:gd name="T4" fmla="*/ 528 w 816"/>
                  <a:gd name="T5" fmla="*/ 192 h 1296"/>
                  <a:gd name="T6" fmla="*/ 816 w 816"/>
                  <a:gd name="T7" fmla="*/ 432 h 1296"/>
                  <a:gd name="T8" fmla="*/ 624 w 816"/>
                  <a:gd name="T9" fmla="*/ 480 h 1296"/>
                  <a:gd name="T10" fmla="*/ 720 w 816"/>
                  <a:gd name="T11" fmla="*/ 576 h 1296"/>
                  <a:gd name="T12" fmla="*/ 624 w 816"/>
                  <a:gd name="T13" fmla="*/ 624 h 1296"/>
                  <a:gd name="T14" fmla="*/ 720 w 816"/>
                  <a:gd name="T15" fmla="*/ 624 h 1296"/>
                  <a:gd name="T16" fmla="*/ 768 w 816"/>
                  <a:gd name="T17" fmla="*/ 816 h 1296"/>
                  <a:gd name="T18" fmla="*/ 480 w 816"/>
                  <a:gd name="T19" fmla="*/ 1056 h 1296"/>
                  <a:gd name="T20" fmla="*/ 384 w 816"/>
                  <a:gd name="T21" fmla="*/ 1296 h 1296"/>
                  <a:gd name="T22" fmla="*/ 0 w 816"/>
                  <a:gd name="T23" fmla="*/ 1296 h 1296"/>
                  <a:gd name="T24" fmla="*/ 0 w 816"/>
                  <a:gd name="T25" fmla="*/ 0 h 1296"/>
                  <a:gd name="T26" fmla="*/ 288 w 816"/>
                  <a:gd name="T27" fmla="*/ 0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6" h="1296">
                    <a:moveTo>
                      <a:pt x="288" y="0"/>
                    </a:moveTo>
                    <a:lnTo>
                      <a:pt x="528" y="96"/>
                    </a:lnTo>
                    <a:lnTo>
                      <a:pt x="528" y="192"/>
                    </a:lnTo>
                    <a:lnTo>
                      <a:pt x="816" y="432"/>
                    </a:lnTo>
                    <a:lnTo>
                      <a:pt x="624" y="480"/>
                    </a:lnTo>
                    <a:lnTo>
                      <a:pt x="720" y="576"/>
                    </a:lnTo>
                    <a:lnTo>
                      <a:pt x="624" y="624"/>
                    </a:lnTo>
                    <a:lnTo>
                      <a:pt x="720" y="624"/>
                    </a:lnTo>
                    <a:lnTo>
                      <a:pt x="768" y="816"/>
                    </a:lnTo>
                    <a:lnTo>
                      <a:pt x="480" y="1056"/>
                    </a:lnTo>
                    <a:lnTo>
                      <a:pt x="384" y="1296"/>
                    </a:lnTo>
                    <a:lnTo>
                      <a:pt x="0" y="1296"/>
                    </a:lnTo>
                    <a:lnTo>
                      <a:pt x="0" y="0"/>
                    </a:lnTo>
                    <a:lnTo>
                      <a:pt x="288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100000">
                    <a:srgbClr val="AEE4C9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572" name="Freeform 12"/>
              <p:cNvSpPr/>
              <p:nvPr/>
            </p:nvSpPr>
            <p:spPr bwMode="auto">
              <a:xfrm>
                <a:off x="1728" y="10"/>
                <a:ext cx="432" cy="720"/>
              </a:xfrm>
              <a:custGeom>
                <a:avLst/>
                <a:gdLst>
                  <a:gd name="T0" fmla="*/ 528 w 528"/>
                  <a:gd name="T1" fmla="*/ 192 h 1200"/>
                  <a:gd name="T2" fmla="*/ 528 w 528"/>
                  <a:gd name="T3" fmla="*/ 1200 h 1200"/>
                  <a:gd name="T4" fmla="*/ 240 w 528"/>
                  <a:gd name="T5" fmla="*/ 1200 h 1200"/>
                  <a:gd name="T6" fmla="*/ 144 w 528"/>
                  <a:gd name="T7" fmla="*/ 960 h 1200"/>
                  <a:gd name="T8" fmla="*/ 0 w 528"/>
                  <a:gd name="T9" fmla="*/ 816 h 1200"/>
                  <a:gd name="T10" fmla="*/ 48 w 528"/>
                  <a:gd name="T11" fmla="*/ 672 h 1200"/>
                  <a:gd name="T12" fmla="*/ 144 w 528"/>
                  <a:gd name="T13" fmla="*/ 672 h 1200"/>
                  <a:gd name="T14" fmla="*/ 48 w 528"/>
                  <a:gd name="T15" fmla="*/ 576 h 1200"/>
                  <a:gd name="T16" fmla="*/ 144 w 528"/>
                  <a:gd name="T17" fmla="*/ 480 h 1200"/>
                  <a:gd name="T18" fmla="*/ 0 w 528"/>
                  <a:gd name="T19" fmla="*/ 432 h 1200"/>
                  <a:gd name="T20" fmla="*/ 192 w 528"/>
                  <a:gd name="T21" fmla="*/ 240 h 1200"/>
                  <a:gd name="T22" fmla="*/ 144 w 528"/>
                  <a:gd name="T23" fmla="*/ 144 h 1200"/>
                  <a:gd name="T24" fmla="*/ 384 w 528"/>
                  <a:gd name="T25" fmla="*/ 0 h 1200"/>
                  <a:gd name="T26" fmla="*/ 528 w 528"/>
                  <a:gd name="T27" fmla="*/ 0 h 1200"/>
                  <a:gd name="T28" fmla="*/ 528 w 528"/>
                  <a:gd name="T29" fmla="*/ 120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8" h="1200">
                    <a:moveTo>
                      <a:pt x="528" y="192"/>
                    </a:moveTo>
                    <a:lnTo>
                      <a:pt x="528" y="1200"/>
                    </a:lnTo>
                    <a:lnTo>
                      <a:pt x="240" y="1200"/>
                    </a:lnTo>
                    <a:lnTo>
                      <a:pt x="144" y="960"/>
                    </a:lnTo>
                    <a:lnTo>
                      <a:pt x="0" y="816"/>
                    </a:lnTo>
                    <a:lnTo>
                      <a:pt x="48" y="672"/>
                    </a:lnTo>
                    <a:lnTo>
                      <a:pt x="144" y="672"/>
                    </a:lnTo>
                    <a:lnTo>
                      <a:pt x="48" y="576"/>
                    </a:lnTo>
                    <a:lnTo>
                      <a:pt x="144" y="480"/>
                    </a:lnTo>
                    <a:lnTo>
                      <a:pt x="0" y="432"/>
                    </a:lnTo>
                    <a:lnTo>
                      <a:pt x="192" y="240"/>
                    </a:lnTo>
                    <a:lnTo>
                      <a:pt x="144" y="144"/>
                    </a:lnTo>
                    <a:lnTo>
                      <a:pt x="384" y="0"/>
                    </a:lnTo>
                    <a:lnTo>
                      <a:pt x="528" y="0"/>
                    </a:lnTo>
                    <a:lnTo>
                      <a:pt x="528" y="1200"/>
                    </a:lnTo>
                  </a:path>
                </a:pathLst>
              </a:custGeom>
              <a:gradFill rotWithShape="0">
                <a:gsLst>
                  <a:gs pos="0">
                    <a:srgbClr val="CFEFDF"/>
                  </a:gs>
                  <a:gs pos="100000">
                    <a:srgbClr val="FFFF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6573" name="Text Box 13"/>
            <p:cNvSpPr txBox="1">
              <a:spLocks noChangeArrowheads="1"/>
            </p:cNvSpPr>
            <p:nvPr/>
          </p:nvSpPr>
          <p:spPr bwMode="auto">
            <a:xfrm>
              <a:off x="2448" y="-96"/>
              <a:ext cx="120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S UI Gothic" panose="020B0600070205080204" pitchFamily="34" charset="-128"/>
                  <a:ea typeface="MS UI Gothic" panose="020B0600070205080204" pitchFamily="34" charset="-128"/>
                </a:rPr>
                <a:t>思考</a:t>
              </a:r>
            </a:p>
          </p:txBody>
        </p:sp>
        <p:pic>
          <p:nvPicPr>
            <p:cNvPr id="66574" name="Picture 14" descr="GTH_001"/>
            <p:cNvPicPr>
              <a:picLocks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00" y="22"/>
              <a:ext cx="356" cy="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2339975" y="123825"/>
            <a:ext cx="4248150" cy="641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i="1">
                <a:solidFill>
                  <a:srgbClr val="3333FF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矩形的识别方法</a:t>
            </a:r>
          </a:p>
        </p:txBody>
      </p:sp>
      <p:sp>
        <p:nvSpPr>
          <p:cNvPr id="66576" name="AutoShape 1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308725"/>
            <a:ext cx="720725" cy="50482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66564" grpId="0"/>
      <p:bldP spid="66565" grpId="0"/>
      <p:bldP spid="66566" grpId="0"/>
      <p:bldP spid="665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463" y="1268760"/>
            <a:ext cx="5364162" cy="3025775"/>
          </a:xfrm>
          <a:prstGeom prst="rect">
            <a:avLst/>
          </a:prstGeom>
          <a:noFill/>
          <a:ln w="9525">
            <a:solidFill>
              <a:srgbClr val="0000FF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/>
              <a:t>        工人师傅为了检验他做的四边形窗框是否成矩形，不仅要测量两组对边的长度是否分别相等，常常还要测量它们的两条对角线是否相等，以确保图形是矩形。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898525" y="5013325"/>
            <a:ext cx="7489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对角线相等的平行四边形是矩形 。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549275"/>
            <a:ext cx="3451225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04800" y="404813"/>
            <a:ext cx="75438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2D0BD5"/>
                </a:solidFill>
                <a:latin typeface="楷体_GB2312" pitchFamily="49" charset="-122"/>
                <a:ea typeface="楷体_GB2312" pitchFamily="49" charset="-122"/>
              </a:rPr>
              <a:t>已知：在平行四边形</a:t>
            </a:r>
            <a:r>
              <a:rPr kumimoji="1" lang="en-US" altLang="zh-CN" sz="3200" b="1" dirty="0">
                <a:solidFill>
                  <a:srgbClr val="2D0BD5"/>
                </a:solidFill>
                <a:latin typeface="楷体_GB2312" pitchFamily="49" charset="-122"/>
                <a:ea typeface="楷体_GB2312" pitchFamily="49" charset="-122"/>
              </a:rPr>
              <a:t>ABCD</a:t>
            </a:r>
            <a:r>
              <a:rPr kumimoji="1" lang="zh-CN" altLang="en-US" sz="3200" b="1" dirty="0">
                <a:solidFill>
                  <a:srgbClr val="2D0BD5"/>
                </a:solidFill>
                <a:latin typeface="楷体_GB2312" pitchFamily="49" charset="-122"/>
                <a:ea typeface="楷体_GB2312" pitchFamily="49" charset="-122"/>
              </a:rPr>
              <a:t>中，</a:t>
            </a:r>
            <a:r>
              <a:rPr kumimoji="1" lang="en-US" altLang="zh-CN" sz="3200" b="1" dirty="0">
                <a:solidFill>
                  <a:srgbClr val="2D0BD5"/>
                </a:solidFill>
                <a:latin typeface="楷体_GB2312" pitchFamily="49" charset="-122"/>
                <a:ea typeface="楷体_GB2312" pitchFamily="49" charset="-122"/>
              </a:rPr>
              <a:t>AC=BD</a:t>
            </a:r>
            <a:r>
              <a:rPr kumimoji="1" lang="zh-CN" altLang="en-US" sz="3200" b="1" dirty="0">
                <a:solidFill>
                  <a:srgbClr val="2D0BD5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2D0BD5"/>
                </a:solidFill>
                <a:latin typeface="楷体_GB2312" pitchFamily="49" charset="-122"/>
                <a:ea typeface="楷体_GB2312" pitchFamily="49" charset="-122"/>
              </a:rPr>
              <a:t>求证：平行四边形</a:t>
            </a:r>
            <a:r>
              <a:rPr kumimoji="1" lang="en-US" altLang="zh-CN" sz="3200" b="1" dirty="0">
                <a:solidFill>
                  <a:srgbClr val="2D0BD5"/>
                </a:solidFill>
                <a:latin typeface="楷体_GB2312" pitchFamily="49" charset="-122"/>
                <a:ea typeface="楷体_GB2312" pitchFamily="49" charset="-122"/>
              </a:rPr>
              <a:t>ABCD</a:t>
            </a:r>
            <a:r>
              <a:rPr kumimoji="1" lang="zh-CN" altLang="en-US" sz="3200" b="1" dirty="0">
                <a:solidFill>
                  <a:srgbClr val="2D0BD5"/>
                </a:solidFill>
                <a:latin typeface="楷体_GB2312" pitchFamily="49" charset="-122"/>
                <a:ea typeface="楷体_GB2312" pitchFamily="49" charset="-122"/>
              </a:rPr>
              <a:t>是矩形。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23838" y="1289050"/>
            <a:ext cx="13239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证明：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611188" y="1306513"/>
            <a:ext cx="58023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∵ 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AC=DB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BC=CB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AB=DC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042988" y="1822450"/>
            <a:ext cx="33845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∴△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ABC≌△DCB</a:t>
            </a:r>
            <a:endParaRPr lang="en-US" altLang="zh-CN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827088" y="2279650"/>
            <a:ext cx="34591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∴∠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ABC=∠DCB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15913" y="2813050"/>
            <a:ext cx="37512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∵ 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AB∥DC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693738" y="3270250"/>
            <a:ext cx="524668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∴ ∠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ABC+∠DCB=180°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23850" y="3803650"/>
            <a:ext cx="447833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∴ ∠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ABC=90°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900113" y="4381500"/>
            <a:ext cx="51435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∴</a:t>
            </a:r>
            <a:r>
              <a:rPr lang="zh-CN" altLang="en-US" sz="3200" b="1" i="1">
                <a:solidFill>
                  <a:srgbClr val="001A19"/>
                </a:solidFill>
                <a:latin typeface="楷体_GB2312" pitchFamily="49" charset="-122"/>
                <a:ea typeface="楷体_GB2312" pitchFamily="49" charset="-122"/>
              </a:rPr>
              <a:t>平行四边形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是矩形</a:t>
            </a:r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6292850" y="2138363"/>
            <a:ext cx="2133600" cy="1219200"/>
          </a:xfrm>
          <a:prstGeom prst="rtTriangle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9644" name="Group 12"/>
          <p:cNvGrpSpPr/>
          <p:nvPr/>
        </p:nvGrpSpPr>
        <p:grpSpPr bwMode="auto">
          <a:xfrm>
            <a:off x="5835650" y="1757363"/>
            <a:ext cx="3200400" cy="2103437"/>
            <a:chOff x="3024" y="192"/>
            <a:chExt cx="2016" cy="1325"/>
          </a:xfrm>
        </p:grpSpPr>
        <p:sp>
          <p:nvSpPr>
            <p:cNvPr id="69645" name="Line 13"/>
            <p:cNvSpPr>
              <a:spLocks noChangeShapeType="1"/>
            </p:cNvSpPr>
            <p:nvPr/>
          </p:nvSpPr>
          <p:spPr bwMode="auto">
            <a:xfrm>
              <a:off x="3312" y="43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9646" name="Line 14"/>
            <p:cNvSpPr>
              <a:spLocks noChangeShapeType="1"/>
            </p:cNvSpPr>
            <p:nvPr/>
          </p:nvSpPr>
          <p:spPr bwMode="auto">
            <a:xfrm>
              <a:off x="3312" y="432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9647" name="Line 15"/>
            <p:cNvSpPr>
              <a:spLocks noChangeShapeType="1"/>
            </p:cNvSpPr>
            <p:nvPr/>
          </p:nvSpPr>
          <p:spPr bwMode="auto">
            <a:xfrm>
              <a:off x="3312" y="1200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9648" name="Line 16"/>
            <p:cNvSpPr>
              <a:spLocks noChangeShapeType="1"/>
            </p:cNvSpPr>
            <p:nvPr/>
          </p:nvSpPr>
          <p:spPr bwMode="auto">
            <a:xfrm>
              <a:off x="4656" y="43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9649" name="Line 17"/>
            <p:cNvSpPr>
              <a:spLocks noChangeShapeType="1"/>
            </p:cNvSpPr>
            <p:nvPr/>
          </p:nvSpPr>
          <p:spPr bwMode="auto">
            <a:xfrm flipH="1">
              <a:off x="3312" y="432"/>
              <a:ext cx="1344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3312" y="432"/>
              <a:ext cx="1344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9651" name="Text Box 19"/>
            <p:cNvSpPr txBox="1">
              <a:spLocks noChangeArrowheads="1"/>
            </p:cNvSpPr>
            <p:nvPr/>
          </p:nvSpPr>
          <p:spPr bwMode="auto">
            <a:xfrm>
              <a:off x="3024" y="192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A</a:t>
              </a:r>
            </a:p>
          </p:txBody>
        </p:sp>
        <p:sp>
          <p:nvSpPr>
            <p:cNvPr id="69652" name="Text Box 20"/>
            <p:cNvSpPr txBox="1">
              <a:spLocks noChangeArrowheads="1"/>
            </p:cNvSpPr>
            <p:nvPr/>
          </p:nvSpPr>
          <p:spPr bwMode="auto">
            <a:xfrm>
              <a:off x="3120" y="1152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B</a:t>
              </a:r>
            </a:p>
          </p:txBody>
        </p:sp>
        <p:sp>
          <p:nvSpPr>
            <p:cNvPr id="69653" name="Text Box 21"/>
            <p:cNvSpPr txBox="1">
              <a:spLocks noChangeArrowheads="1"/>
            </p:cNvSpPr>
            <p:nvPr/>
          </p:nvSpPr>
          <p:spPr bwMode="auto">
            <a:xfrm>
              <a:off x="3792" y="528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69654" name="Text Box 22"/>
            <p:cNvSpPr txBox="1">
              <a:spLocks noChangeArrowheads="1"/>
            </p:cNvSpPr>
            <p:nvPr/>
          </p:nvSpPr>
          <p:spPr bwMode="auto">
            <a:xfrm>
              <a:off x="4656" y="1104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C</a:t>
              </a:r>
            </a:p>
          </p:txBody>
        </p:sp>
        <p:sp>
          <p:nvSpPr>
            <p:cNvPr id="69655" name="Text Box 23"/>
            <p:cNvSpPr txBox="1">
              <a:spLocks noChangeArrowheads="1"/>
            </p:cNvSpPr>
            <p:nvPr/>
          </p:nvSpPr>
          <p:spPr bwMode="auto">
            <a:xfrm>
              <a:off x="4656" y="192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D</a:t>
              </a:r>
            </a:p>
          </p:txBody>
        </p:sp>
      </p:grpSp>
      <p:sp>
        <p:nvSpPr>
          <p:cNvPr id="69656" name="AutoShape 24"/>
          <p:cNvSpPr>
            <a:spLocks noChangeArrowheads="1"/>
          </p:cNvSpPr>
          <p:nvPr/>
        </p:nvSpPr>
        <p:spPr bwMode="auto">
          <a:xfrm flipH="1">
            <a:off x="6292850" y="2138363"/>
            <a:ext cx="2133600" cy="1219200"/>
          </a:xfrm>
          <a:prstGeom prst="rtTriangle">
            <a:avLst/>
          </a:prstGeom>
          <a:solidFill>
            <a:srgbClr val="FF99CC">
              <a:alpha val="50000"/>
            </a:srgbClr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autoUpdateAnimBg="0"/>
      <p:bldP spid="69636" grpId="0" autoUpdateAnimBg="0"/>
      <p:bldP spid="69637" grpId="0" autoUpdateAnimBg="0"/>
      <p:bldP spid="69638" grpId="0" autoUpdateAnimBg="0"/>
      <p:bldP spid="69639" grpId="0" autoUpdateAnimBg="0"/>
      <p:bldP spid="69640" grpId="0" autoUpdateAnimBg="0"/>
      <p:bldP spid="69641" grpId="0" autoUpdateAnimBg="0"/>
      <p:bldP spid="69642" grpId="0" autoUpdateAnimBg="0"/>
      <p:bldP spid="69643" grpId="0" animBg="1"/>
      <p:bldP spid="696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23850" y="1052513"/>
            <a:ext cx="9290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对角线相等的平行四边形是矩形 。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50825" y="212725"/>
            <a:ext cx="4392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矩形的判定定理：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23850" y="2276475"/>
            <a:ext cx="2735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几何语言：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69850" y="3068638"/>
            <a:ext cx="594201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∵四边形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是平行四边形</a:t>
            </a:r>
          </a:p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    </a:t>
            </a:r>
          </a:p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AC=BD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73025" y="4868863"/>
            <a:ext cx="4786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∴四边形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是矩形</a:t>
            </a:r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468313" y="1700213"/>
            <a:ext cx="2303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3276600" y="1700213"/>
            <a:ext cx="20875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0665" name="Group 9"/>
          <p:cNvGrpSpPr/>
          <p:nvPr/>
        </p:nvGrpSpPr>
        <p:grpSpPr bwMode="auto">
          <a:xfrm>
            <a:off x="5580063" y="2617788"/>
            <a:ext cx="3222625" cy="2952750"/>
            <a:chOff x="3515" y="1649"/>
            <a:chExt cx="2030" cy="1860"/>
          </a:xfrm>
        </p:grpSpPr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3730" y="2029"/>
              <a:ext cx="1741" cy="11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667" name="Line 11"/>
            <p:cNvSpPr>
              <a:spLocks noChangeShapeType="1"/>
            </p:cNvSpPr>
            <p:nvPr/>
          </p:nvSpPr>
          <p:spPr bwMode="auto">
            <a:xfrm flipV="1">
              <a:off x="3730" y="2029"/>
              <a:ext cx="1741" cy="1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0668" name="Line 12"/>
            <p:cNvSpPr>
              <a:spLocks noChangeShapeType="1"/>
            </p:cNvSpPr>
            <p:nvPr/>
          </p:nvSpPr>
          <p:spPr bwMode="auto">
            <a:xfrm>
              <a:off x="3730" y="2029"/>
              <a:ext cx="1741" cy="1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3515" y="1649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楷体_GB2312" pitchFamily="49" charset="-122"/>
                  <a:ea typeface="楷体_GB2312" pitchFamily="49" charset="-122"/>
                </a:rPr>
                <a:t>A</a:t>
              </a:r>
            </a:p>
          </p:txBody>
        </p:sp>
        <p:sp>
          <p:nvSpPr>
            <p:cNvPr id="70670" name="Text Box 14"/>
            <p:cNvSpPr txBox="1">
              <a:spLocks noChangeArrowheads="1"/>
            </p:cNvSpPr>
            <p:nvPr/>
          </p:nvSpPr>
          <p:spPr bwMode="auto">
            <a:xfrm>
              <a:off x="3576" y="3221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楷体_GB2312" pitchFamily="49" charset="-122"/>
                  <a:ea typeface="楷体_GB2312" pitchFamily="49" charset="-122"/>
                </a:rPr>
                <a:t>B</a:t>
              </a:r>
            </a:p>
          </p:txBody>
        </p:sp>
        <p:sp>
          <p:nvSpPr>
            <p:cNvPr id="70671" name="Text Box 15"/>
            <p:cNvSpPr txBox="1">
              <a:spLocks noChangeArrowheads="1"/>
            </p:cNvSpPr>
            <p:nvPr/>
          </p:nvSpPr>
          <p:spPr bwMode="auto">
            <a:xfrm>
              <a:off x="5332" y="3221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楷体_GB2312" pitchFamily="49" charset="-122"/>
                  <a:ea typeface="楷体_GB2312" pitchFamily="49" charset="-122"/>
                </a:rPr>
                <a:t>C</a:t>
              </a:r>
            </a:p>
          </p:txBody>
        </p:sp>
        <p:sp>
          <p:nvSpPr>
            <p:cNvPr id="70672" name="Text Box 16"/>
            <p:cNvSpPr txBox="1">
              <a:spLocks noChangeArrowheads="1"/>
            </p:cNvSpPr>
            <p:nvPr/>
          </p:nvSpPr>
          <p:spPr bwMode="auto">
            <a:xfrm>
              <a:off x="5332" y="1649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楷体_GB2312" pitchFamily="49" charset="-122"/>
                  <a:ea typeface="楷体_GB2312" pitchFamily="49" charset="-122"/>
                </a:rPr>
                <a:t>D</a:t>
              </a:r>
            </a:p>
          </p:txBody>
        </p:sp>
        <p:sp>
          <p:nvSpPr>
            <p:cNvPr id="70673" name="Text Box 17"/>
            <p:cNvSpPr txBox="1">
              <a:spLocks noChangeArrowheads="1"/>
            </p:cNvSpPr>
            <p:nvPr/>
          </p:nvSpPr>
          <p:spPr bwMode="auto">
            <a:xfrm>
              <a:off x="4468" y="2284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楷体_GB2312" pitchFamily="49" charset="-122"/>
                  <a:ea typeface="楷体_GB2312" pitchFamily="49" charset="-122"/>
                </a:rPr>
                <a:t>O</a:t>
              </a:r>
            </a:p>
          </p:txBody>
        </p:sp>
      </p:grpSp>
      <p:sp>
        <p:nvSpPr>
          <p:cNvPr id="70674" name="AutoShape 1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524625"/>
            <a:ext cx="611187" cy="33337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706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60" grpId="0"/>
      <p:bldP spid="70661" grpId="0"/>
      <p:bldP spid="70662" grpId="0"/>
      <p:bldP spid="70663" grpId="0" animBg="1"/>
      <p:bldP spid="706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23850" y="500063"/>
            <a:ext cx="41767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矩形的判定定理：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539750" y="1412875"/>
            <a:ext cx="7200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solidFill>
                  <a:srgbClr val="3333FF"/>
                </a:solidFill>
                <a:latin typeface="楷体_GB2312" pitchFamily="49" charset="-122"/>
                <a:ea typeface="楷体_GB2312" pitchFamily="49" charset="-122"/>
              </a:rPr>
              <a:t>有三个角是直角的四边形是矩形 。</a:t>
            </a:r>
          </a:p>
        </p:txBody>
      </p:sp>
      <p:grpSp>
        <p:nvGrpSpPr>
          <p:cNvPr id="71684" name="Group 4"/>
          <p:cNvGrpSpPr/>
          <p:nvPr/>
        </p:nvGrpSpPr>
        <p:grpSpPr bwMode="auto">
          <a:xfrm>
            <a:off x="5580063" y="2041525"/>
            <a:ext cx="3222625" cy="3024188"/>
            <a:chOff x="3515" y="1649"/>
            <a:chExt cx="2030" cy="1905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3730" y="2029"/>
              <a:ext cx="1741" cy="11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686" name="Text Box 6"/>
            <p:cNvSpPr txBox="1">
              <a:spLocks noChangeArrowheads="1"/>
            </p:cNvSpPr>
            <p:nvPr/>
          </p:nvSpPr>
          <p:spPr bwMode="auto">
            <a:xfrm>
              <a:off x="3515" y="1649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楷体_GB2312" pitchFamily="49" charset="-122"/>
                  <a:ea typeface="楷体_GB2312" pitchFamily="49" charset="-122"/>
                </a:rPr>
                <a:t>A</a:t>
              </a:r>
            </a:p>
          </p:txBody>
        </p:sp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3576" y="3266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楷体_GB2312" pitchFamily="49" charset="-122"/>
                  <a:ea typeface="楷体_GB2312" pitchFamily="49" charset="-122"/>
                </a:rPr>
                <a:t>B</a:t>
              </a:r>
            </a:p>
          </p:txBody>
        </p:sp>
        <p:sp>
          <p:nvSpPr>
            <p:cNvPr id="71688" name="Text Box 8"/>
            <p:cNvSpPr txBox="1">
              <a:spLocks noChangeArrowheads="1"/>
            </p:cNvSpPr>
            <p:nvPr/>
          </p:nvSpPr>
          <p:spPr bwMode="auto">
            <a:xfrm>
              <a:off x="5332" y="3221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楷体_GB2312" pitchFamily="49" charset="-122"/>
                  <a:ea typeface="楷体_GB2312" pitchFamily="49" charset="-122"/>
                </a:rPr>
                <a:t>C</a:t>
              </a:r>
            </a:p>
          </p:txBody>
        </p:sp>
        <p:sp>
          <p:nvSpPr>
            <p:cNvPr id="71689" name="Text Box 9"/>
            <p:cNvSpPr txBox="1">
              <a:spLocks noChangeArrowheads="1"/>
            </p:cNvSpPr>
            <p:nvPr/>
          </p:nvSpPr>
          <p:spPr bwMode="auto">
            <a:xfrm>
              <a:off x="5332" y="1649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楷体_GB2312" pitchFamily="49" charset="-122"/>
                  <a:ea typeface="楷体_GB2312" pitchFamily="49" charset="-122"/>
                </a:rPr>
                <a:t>D</a:t>
              </a:r>
            </a:p>
          </p:txBody>
        </p:sp>
      </p:grp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179388" y="3573463"/>
            <a:ext cx="54721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36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∵ ∠</a:t>
            </a:r>
            <a:r>
              <a:rPr lang="en-US" altLang="zh-CN" sz="36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A=∠B=∠C=90°    </a:t>
            </a:r>
          </a:p>
          <a:p>
            <a:endParaRPr lang="en-US" altLang="zh-CN" sz="3600" b="1" dirty="0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36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 ∴</a:t>
            </a:r>
            <a:r>
              <a:rPr lang="zh-CN" altLang="en-US" sz="36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四边形</a:t>
            </a:r>
            <a:r>
              <a:rPr lang="en-US" altLang="zh-CN" sz="36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36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是矩形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395288" y="2708275"/>
            <a:ext cx="2736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几何语言：</a:t>
            </a:r>
          </a:p>
        </p:txBody>
      </p:sp>
      <p:sp>
        <p:nvSpPr>
          <p:cNvPr id="71692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453188"/>
            <a:ext cx="611187" cy="40481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1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71690" grpId="0" build="allAtOnce"/>
      <p:bldP spid="716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73063" y="620713"/>
            <a:ext cx="297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2D0BD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矩形的判定</a:t>
            </a:r>
            <a:r>
              <a:rPr kumimoji="1"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：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28613" y="1397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、有一个角是直角的平行四边形是矩形；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23850" y="4076700"/>
            <a:ext cx="8839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、判定定理</a:t>
            </a: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2 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有三个角是直角的四边形是矩形；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23850" y="2492375"/>
            <a:ext cx="599598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、判定定理</a:t>
            </a: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1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对角线相等的平行四边形是矩形。</a:t>
            </a:r>
          </a:p>
        </p:txBody>
      </p:sp>
      <p:sp>
        <p:nvSpPr>
          <p:cNvPr id="72710" name="WordArt 6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1441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理一理：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/>
      <p:bldP spid="72708" grpId="0" autoUpdateAnimBg="0"/>
      <p:bldP spid="727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47638" y="719138"/>
            <a:ext cx="8589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下列各句判定矩形的说法是否正确？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71438" y="12684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）对角线相等的四边形是矩形；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9688" y="1828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）对角线互相平分且相等的四边形是矩形；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9688" y="2405063"/>
            <a:ext cx="727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）有一个角是直角的四边形是矩形；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11125" y="3500438"/>
            <a:ext cx="907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）有三个角是直角的四边形是矩形；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11125" y="3989388"/>
            <a:ext cx="7200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）四个角都相等的四边形是矩形；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112713" y="457993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）对角线相等，且有一个角是直角的四边形是矩形；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11125" y="5141913"/>
            <a:ext cx="9717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）一组对角互补的平行四边形是矩形；</a:t>
            </a:r>
          </a:p>
        </p:txBody>
      </p:sp>
      <p:sp>
        <p:nvSpPr>
          <p:cNvPr id="77834" name="Rectangle 10"/>
          <p:cNvSpPr>
            <a:spLocks noGrp="1" noRot="1" noChangeArrowheads="1"/>
          </p:cNvSpPr>
          <p:nvPr>
            <p:ph type="title"/>
          </p:nvPr>
        </p:nvSpPr>
        <p:spPr>
          <a:xfrm>
            <a:off x="87313" y="2924175"/>
            <a:ext cx="9169400" cy="519113"/>
          </a:xfrm>
          <a:noFill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）有三个角都相等的四边形是矩形</a:t>
            </a:r>
            <a:r>
              <a:rPr lang="en-US" altLang="zh-CN" sz="28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</p:txBody>
      </p:sp>
      <p:sp>
        <p:nvSpPr>
          <p:cNvPr id="77835" name="WordArt 11"/>
          <p:cNvSpPr>
            <a:spLocks noChangeArrowheads="1" noChangeShapeType="1" noTextEdit="1"/>
          </p:cNvSpPr>
          <p:nvPr/>
        </p:nvSpPr>
        <p:spPr bwMode="auto">
          <a:xfrm>
            <a:off x="293688" y="163513"/>
            <a:ext cx="14700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考一考：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6443663" y="2852738"/>
            <a:ext cx="744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4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443663" y="2349500"/>
            <a:ext cx="744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4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5651500" y="1196975"/>
            <a:ext cx="7445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4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8399463" y="4437063"/>
            <a:ext cx="744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400" b="1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6516688" y="5013325"/>
            <a:ext cx="744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400" b="1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6516688" y="3933825"/>
            <a:ext cx="744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400" b="1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6516688" y="3429000"/>
            <a:ext cx="744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400" b="1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7164388" y="1628775"/>
            <a:ext cx="744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400" b="1">
                <a:solidFill>
                  <a:srgbClr val="FF3300"/>
                </a:solidFill>
              </a:rPr>
              <a:t>√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" fill="hold"/>
                                        <p:tgtEl>
                                          <p:spTgt spid="77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" fill="hold"/>
                                        <p:tgtEl>
                                          <p:spTgt spid="77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" fill="hold"/>
                                        <p:tgtEl>
                                          <p:spTgt spid="7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" fill="hold"/>
                                        <p:tgtEl>
                                          <p:spTgt spid="7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" fill="hold"/>
                                        <p:tgtEl>
                                          <p:spTgt spid="7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" fill="hold"/>
                                        <p:tgtEl>
                                          <p:spTgt spid="7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75" fill="hold"/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75" fill="hold"/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75" fill="hold"/>
                                        <p:tgtEl>
                                          <p:spTgt spid="77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75" fill="hold"/>
                                        <p:tgtEl>
                                          <p:spTgt spid="77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75" fill="hold"/>
                                        <p:tgtEl>
                                          <p:spTgt spid="77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75" fill="hold"/>
                                        <p:tgtEl>
                                          <p:spTgt spid="77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75" fill="hold"/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75" fill="hold"/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75" fill="hold"/>
                                        <p:tgtEl>
                                          <p:spTgt spid="77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75" fill="hold"/>
                                        <p:tgtEl>
                                          <p:spTgt spid="77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  <p:bldP spid="77828" grpId="0"/>
      <p:bldP spid="77829" grpId="0"/>
      <p:bldP spid="77830" grpId="0"/>
      <p:bldP spid="77831" grpId="0"/>
      <p:bldP spid="77832" grpId="0"/>
      <p:bldP spid="77833" grpId="0"/>
      <p:bldP spid="77834" grpId="0"/>
      <p:bldP spid="77836" grpId="0" build="p" autoUpdateAnimBg="0"/>
      <p:bldP spid="77837" grpId="0" build="p" autoUpdateAnimBg="0"/>
      <p:bldP spid="77838" grpId="0" build="p" autoUpdateAnimBg="0"/>
      <p:bldP spid="77839" grpId="0" build="p" autoUpdateAnimBg="0"/>
      <p:bldP spid="77840" grpId="0" build="p" autoUpdateAnimBg="0"/>
      <p:bldP spid="77841" grpId="0" build="p" autoUpdateAnimBg="0"/>
      <p:bldP spid="77842" grpId="0" build="p" autoUpdateAnimBg="0"/>
      <p:bldP spid="7784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228600" y="188913"/>
            <a:ext cx="8915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例</a:t>
            </a: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、已知：平行四边形</a:t>
            </a: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ABCD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的</a:t>
            </a: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AC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BD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对角线相交于</a:t>
            </a: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O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，三角形</a:t>
            </a: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AOB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是等边三角形，</a:t>
            </a: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AB=4cm,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求这个平行四边形的面积。</a:t>
            </a:r>
          </a:p>
        </p:txBody>
      </p:sp>
      <p:grpSp>
        <p:nvGrpSpPr>
          <p:cNvPr id="78851" name="Group 3"/>
          <p:cNvGrpSpPr/>
          <p:nvPr/>
        </p:nvGrpSpPr>
        <p:grpSpPr bwMode="auto">
          <a:xfrm>
            <a:off x="5410200" y="1981200"/>
            <a:ext cx="3733800" cy="2408238"/>
            <a:chOff x="2592" y="2880"/>
            <a:chExt cx="2352" cy="1517"/>
          </a:xfrm>
        </p:grpSpPr>
        <p:sp>
          <p:nvSpPr>
            <p:cNvPr id="78852" name="Line 4"/>
            <p:cNvSpPr>
              <a:spLocks noChangeShapeType="1"/>
            </p:cNvSpPr>
            <p:nvPr/>
          </p:nvSpPr>
          <p:spPr bwMode="auto">
            <a:xfrm>
              <a:off x="2784" y="3120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853" name="Line 5"/>
            <p:cNvSpPr>
              <a:spLocks noChangeShapeType="1"/>
            </p:cNvSpPr>
            <p:nvPr/>
          </p:nvSpPr>
          <p:spPr bwMode="auto">
            <a:xfrm>
              <a:off x="2784" y="4080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 flipV="1">
              <a:off x="4656" y="3168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 flipH="1">
              <a:off x="2832" y="3168"/>
              <a:ext cx="18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 flipH="1">
              <a:off x="2784" y="316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>
              <a:off x="2784" y="3168"/>
              <a:ext cx="187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H="1">
              <a:off x="2784" y="3168"/>
              <a:ext cx="187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2592" y="2928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A</a:t>
              </a:r>
            </a:p>
          </p:txBody>
        </p:sp>
        <p:sp>
          <p:nvSpPr>
            <p:cNvPr id="78860" name="Text Box 12"/>
            <p:cNvSpPr txBox="1">
              <a:spLocks noChangeArrowheads="1"/>
            </p:cNvSpPr>
            <p:nvPr/>
          </p:nvSpPr>
          <p:spPr bwMode="auto">
            <a:xfrm>
              <a:off x="2592" y="4032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B</a:t>
              </a:r>
            </a:p>
          </p:txBody>
        </p:sp>
        <p:sp>
          <p:nvSpPr>
            <p:cNvPr id="78861" name="Text Box 13"/>
            <p:cNvSpPr txBox="1">
              <a:spLocks noChangeArrowheads="1"/>
            </p:cNvSpPr>
            <p:nvPr/>
          </p:nvSpPr>
          <p:spPr bwMode="auto">
            <a:xfrm>
              <a:off x="4656" y="4032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C</a:t>
              </a:r>
            </a:p>
          </p:txBody>
        </p:sp>
        <p:sp>
          <p:nvSpPr>
            <p:cNvPr id="78862" name="Text Box 14"/>
            <p:cNvSpPr txBox="1">
              <a:spLocks noChangeArrowheads="1"/>
            </p:cNvSpPr>
            <p:nvPr/>
          </p:nvSpPr>
          <p:spPr bwMode="auto">
            <a:xfrm>
              <a:off x="3648" y="3312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O</a:t>
              </a:r>
            </a:p>
          </p:txBody>
        </p:sp>
        <p:sp>
          <p:nvSpPr>
            <p:cNvPr id="78863" name="Text Box 15"/>
            <p:cNvSpPr txBox="1">
              <a:spLocks noChangeArrowheads="1"/>
            </p:cNvSpPr>
            <p:nvPr/>
          </p:nvSpPr>
          <p:spPr bwMode="auto">
            <a:xfrm>
              <a:off x="4560" y="2880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D</a:t>
              </a:r>
            </a:p>
          </p:txBody>
        </p:sp>
      </p:grp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827088" y="3068638"/>
            <a:ext cx="39608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∵ △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ABC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是等边三角形</a:t>
            </a:r>
          </a:p>
          <a:p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∴ 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OA=OB</a:t>
            </a: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533400" y="1752600"/>
            <a:ext cx="7175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解：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1042988" y="1828800"/>
            <a:ext cx="4752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∵四边形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是平行四边形</a:t>
            </a:r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539750" y="4267200"/>
            <a:ext cx="4318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∴四边形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是矩形。</a:t>
            </a:r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1066800" y="4724400"/>
            <a:ext cx="1968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Rt△ABC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中</a:t>
            </a:r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58738" y="5105400"/>
            <a:ext cx="52339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∵ 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AB=4, AC=2AO=8</a:t>
            </a:r>
          </a:p>
        </p:txBody>
      </p:sp>
      <p:grpSp>
        <p:nvGrpSpPr>
          <p:cNvPr id="78870" name="Group 22"/>
          <p:cNvGrpSpPr/>
          <p:nvPr/>
        </p:nvGrpSpPr>
        <p:grpSpPr bwMode="auto">
          <a:xfrm>
            <a:off x="971550" y="2205038"/>
            <a:ext cx="3405188" cy="882650"/>
            <a:chOff x="536" y="1488"/>
            <a:chExt cx="2145" cy="556"/>
          </a:xfrm>
        </p:grpSpPr>
        <p:sp>
          <p:nvSpPr>
            <p:cNvPr id="78871" name="Rectangle 23"/>
            <p:cNvSpPr>
              <a:spLocks noChangeArrowheads="1"/>
            </p:cNvSpPr>
            <p:nvPr/>
          </p:nvSpPr>
          <p:spPr bwMode="auto">
            <a:xfrm>
              <a:off x="536" y="1632"/>
              <a:ext cx="214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∴ </a:t>
              </a:r>
              <a:r>
                <a:rPr lang="en-US" altLang="zh-CN" sz="28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AO=  AC</a:t>
              </a:r>
              <a:r>
                <a:rPr lang="zh-CN" altLang="en-US" sz="28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，</a:t>
              </a:r>
              <a:r>
                <a:rPr lang="en-US" altLang="zh-CN" sz="28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BO=  BD</a:t>
              </a:r>
            </a:p>
          </p:txBody>
        </p:sp>
        <p:graphicFrame>
          <p:nvGraphicFramePr>
            <p:cNvPr id="78872" name="Object 24"/>
            <p:cNvGraphicFramePr>
              <a:graphicFrameLocks noChangeAspect="1"/>
            </p:cNvGraphicFramePr>
            <p:nvPr/>
          </p:nvGraphicFramePr>
          <p:xfrm>
            <a:off x="1248" y="1488"/>
            <a:ext cx="215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95" name="Equation" r:id="rId4" imgW="152400" imgH="393700" progId="Equation.3">
                    <p:embed/>
                  </p:oleObj>
                </mc:Choice>
                <mc:Fallback>
                  <p:oleObj name="Equation" r:id="rId4" imgW="152400" imgH="3937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488"/>
                          <a:ext cx="215" cy="5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873" name="Object 25"/>
            <p:cNvGraphicFramePr>
              <a:graphicFrameLocks noChangeAspect="1"/>
            </p:cNvGraphicFramePr>
            <p:nvPr/>
          </p:nvGraphicFramePr>
          <p:xfrm>
            <a:off x="2256" y="1488"/>
            <a:ext cx="215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96" name="Equation" r:id="rId6" imgW="152400" imgH="393700" progId="Equation.3">
                    <p:embed/>
                  </p:oleObj>
                </mc:Choice>
                <mc:Fallback>
                  <p:oleObj name="Equation" r:id="rId6" imgW="152400" imgH="3937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488"/>
                          <a:ext cx="215" cy="5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-36513" y="3860800"/>
            <a:ext cx="3182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∴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AC=BD</a:t>
            </a:r>
          </a:p>
        </p:txBody>
      </p:sp>
      <p:graphicFrame>
        <p:nvGraphicFramePr>
          <p:cNvPr id="78875" name="Object 27"/>
          <p:cNvGraphicFramePr>
            <a:graphicFrameLocks noChangeAspect="1"/>
          </p:cNvGraphicFramePr>
          <p:nvPr/>
        </p:nvGraphicFramePr>
        <p:xfrm>
          <a:off x="938213" y="5495925"/>
          <a:ext cx="233838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7" name="公式" r:id="rId7" imgW="787400" imgH="228600" progId="Equation.3">
                  <p:embed/>
                </p:oleObj>
              </mc:Choice>
              <mc:Fallback>
                <p:oleObj name="公式" r:id="rId7" imgW="787400" imgH="228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5495925"/>
                        <a:ext cx="233838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76" name="Object 28"/>
          <p:cNvGraphicFramePr>
            <a:graphicFrameLocks noChangeAspect="1"/>
          </p:cNvGraphicFramePr>
          <p:nvPr/>
        </p:nvGraphicFramePr>
        <p:xfrm>
          <a:off x="971550" y="6043613"/>
          <a:ext cx="4321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8" name="公式" r:id="rId9" imgW="1981200" imgH="228600" progId="Equation.3">
                  <p:embed/>
                </p:oleObj>
              </mc:Choice>
              <mc:Fallback>
                <p:oleObj name="公式" r:id="rId9" imgW="198120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6043613"/>
                        <a:ext cx="4321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64" grpId="0" autoUpdateAnimBg="0"/>
      <p:bldP spid="78865" grpId="0" autoUpdateAnimBg="0"/>
      <p:bldP spid="78866" grpId="0" autoUpdateAnimBg="0"/>
      <p:bldP spid="78867" grpId="0" autoUpdateAnimBg="0"/>
      <p:bldP spid="78868" grpId="0" autoUpdateAnimBg="0"/>
      <p:bldP spid="78869" grpId="0" autoUpdateAnimBg="0"/>
      <p:bldP spid="788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61950" y="0"/>
            <a:ext cx="8477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pitchFamily="49" charset="-122"/>
              </a:rPr>
              <a:t>          回忆平行四边形性质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pitchFamily="49" charset="-122"/>
              </a:rPr>
              <a:t>两组对边分别平行的四边形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pitchFamily="49" charset="-122"/>
              </a:rPr>
              <a:t>是平行四边形</a:t>
            </a:r>
          </a:p>
        </p:txBody>
      </p:sp>
      <p:grpSp>
        <p:nvGrpSpPr>
          <p:cNvPr id="80899" name="Group 3"/>
          <p:cNvGrpSpPr/>
          <p:nvPr/>
        </p:nvGrpSpPr>
        <p:grpSpPr bwMode="auto">
          <a:xfrm>
            <a:off x="250825" y="1341438"/>
            <a:ext cx="2736850" cy="1349375"/>
            <a:chOff x="2245" y="1389"/>
            <a:chExt cx="1542" cy="973"/>
          </a:xfrm>
        </p:grpSpPr>
        <p:sp>
          <p:nvSpPr>
            <p:cNvPr id="80900" name="Text Box 4"/>
            <p:cNvSpPr txBox="1">
              <a:spLocks noChangeArrowheads="1"/>
            </p:cNvSpPr>
            <p:nvPr/>
          </p:nvSpPr>
          <p:spPr bwMode="auto">
            <a:xfrm>
              <a:off x="2245" y="1821"/>
              <a:ext cx="22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3560" y="1411"/>
              <a:ext cx="22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>
                  <a:solidFill>
                    <a:schemeClr val="accent2"/>
                  </a:solidFill>
                </a:rPr>
                <a:t>D</a:t>
              </a:r>
            </a:p>
          </p:txBody>
        </p:sp>
        <p:grpSp>
          <p:nvGrpSpPr>
            <p:cNvPr id="80902" name="Group 6"/>
            <p:cNvGrpSpPr/>
            <p:nvPr/>
          </p:nvGrpSpPr>
          <p:grpSpPr bwMode="auto">
            <a:xfrm>
              <a:off x="2472" y="1389"/>
              <a:ext cx="1134" cy="973"/>
              <a:chOff x="2472" y="1428"/>
              <a:chExt cx="1134" cy="973"/>
            </a:xfrm>
          </p:grpSpPr>
          <p:sp>
            <p:nvSpPr>
              <p:cNvPr id="80903" name="Text Box 7"/>
              <p:cNvSpPr txBox="1">
                <a:spLocks noChangeArrowheads="1"/>
              </p:cNvSpPr>
              <p:nvPr/>
            </p:nvSpPr>
            <p:spPr bwMode="auto">
              <a:xfrm>
                <a:off x="2653" y="2115"/>
                <a:ext cx="635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tx2"/>
                    </a:solidFill>
                  </a:rPr>
                  <a:t>ABCD</a:t>
                </a:r>
              </a:p>
            </p:txBody>
          </p:sp>
          <p:grpSp>
            <p:nvGrpSpPr>
              <p:cNvPr id="80904" name="Group 8"/>
              <p:cNvGrpSpPr/>
              <p:nvPr/>
            </p:nvGrpSpPr>
            <p:grpSpPr bwMode="auto">
              <a:xfrm>
                <a:off x="2472" y="1428"/>
                <a:ext cx="1134" cy="868"/>
                <a:chOff x="2472" y="1320"/>
                <a:chExt cx="1134" cy="868"/>
              </a:xfrm>
            </p:grpSpPr>
            <p:sp>
              <p:nvSpPr>
                <p:cNvPr id="80905" name="Line 9"/>
                <p:cNvSpPr>
                  <a:spLocks noChangeShapeType="1"/>
                </p:cNvSpPr>
                <p:nvPr/>
              </p:nvSpPr>
              <p:spPr bwMode="auto">
                <a:xfrm>
                  <a:off x="2472" y="1888"/>
                  <a:ext cx="9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906" name="Line 10"/>
                <p:cNvSpPr>
                  <a:spLocks noChangeShapeType="1"/>
                </p:cNvSpPr>
                <p:nvPr/>
              </p:nvSpPr>
              <p:spPr bwMode="auto">
                <a:xfrm>
                  <a:off x="2699" y="1480"/>
                  <a:ext cx="9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90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472" y="1480"/>
                  <a:ext cx="227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90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379" y="1480"/>
                  <a:ext cx="227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90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72" y="1320"/>
                  <a:ext cx="227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000" b="1" i="1">
                      <a:solidFill>
                        <a:schemeClr val="accent2"/>
                      </a:solidFill>
                    </a:rPr>
                    <a:t>A</a:t>
                  </a:r>
                </a:p>
              </p:txBody>
            </p:sp>
            <p:sp>
              <p:nvSpPr>
                <p:cNvPr id="8091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334" y="1798"/>
                  <a:ext cx="227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000" b="1" i="1">
                      <a:solidFill>
                        <a:schemeClr val="accent2"/>
                      </a:solidFill>
                    </a:rPr>
                    <a:t>C</a:t>
                  </a:r>
                </a:p>
              </p:txBody>
            </p:sp>
            <p:pic>
              <p:nvPicPr>
                <p:cNvPr id="80911" name="Picture 1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472" y="2069"/>
                  <a:ext cx="227" cy="1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5875">
                      <a:solidFill>
                        <a:schemeClr val="tx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107950" y="3500438"/>
            <a:ext cx="18002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平行四边形的性质：</a:t>
            </a:r>
          </a:p>
        </p:txBody>
      </p:sp>
      <p:sp>
        <p:nvSpPr>
          <p:cNvPr id="80913" name="AutoShape 17"/>
          <p:cNvSpPr/>
          <p:nvPr/>
        </p:nvSpPr>
        <p:spPr bwMode="auto">
          <a:xfrm>
            <a:off x="1619250" y="2825750"/>
            <a:ext cx="228600" cy="3124200"/>
          </a:xfrm>
          <a:prstGeom prst="leftBrace">
            <a:avLst>
              <a:gd name="adj1" fmla="val 113889"/>
              <a:gd name="adj2" fmla="val 46472"/>
            </a:avLst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grpSp>
        <p:nvGrpSpPr>
          <p:cNvPr id="80914" name="Group 18"/>
          <p:cNvGrpSpPr/>
          <p:nvPr/>
        </p:nvGrpSpPr>
        <p:grpSpPr bwMode="auto">
          <a:xfrm>
            <a:off x="2051050" y="2636838"/>
            <a:ext cx="1066800" cy="609600"/>
            <a:chOff x="2448" y="384"/>
            <a:chExt cx="672" cy="384"/>
          </a:xfrm>
        </p:grpSpPr>
        <p:sp>
          <p:nvSpPr>
            <p:cNvPr id="80915" name="Oval 19"/>
            <p:cNvSpPr>
              <a:spLocks noChangeArrowheads="1"/>
            </p:cNvSpPr>
            <p:nvPr/>
          </p:nvSpPr>
          <p:spPr bwMode="auto">
            <a:xfrm>
              <a:off x="2448" y="384"/>
              <a:ext cx="576" cy="3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6" name="Text Box 20"/>
            <p:cNvSpPr txBox="1">
              <a:spLocks noChangeArrowheads="1"/>
            </p:cNvSpPr>
            <p:nvPr/>
          </p:nvSpPr>
          <p:spPr bwMode="auto">
            <a:xfrm>
              <a:off x="2544" y="384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边</a:t>
              </a:r>
            </a:p>
          </p:txBody>
        </p:sp>
      </p:grp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492500" y="2276475"/>
            <a:ext cx="567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平行四边形的对边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平行</a:t>
            </a:r>
            <a:r>
              <a:rPr kumimoji="1"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3492500" y="2994025"/>
            <a:ext cx="543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平行四边形的对边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相等</a:t>
            </a:r>
            <a:r>
              <a:rPr kumimoji="1"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；</a:t>
            </a:r>
          </a:p>
        </p:txBody>
      </p:sp>
      <p:grpSp>
        <p:nvGrpSpPr>
          <p:cNvPr id="80919" name="Group 23"/>
          <p:cNvGrpSpPr/>
          <p:nvPr/>
        </p:nvGrpSpPr>
        <p:grpSpPr bwMode="auto">
          <a:xfrm>
            <a:off x="1763713" y="5229225"/>
            <a:ext cx="1295400" cy="609600"/>
            <a:chOff x="2400" y="1728"/>
            <a:chExt cx="816" cy="384"/>
          </a:xfrm>
        </p:grpSpPr>
        <p:sp>
          <p:nvSpPr>
            <p:cNvPr id="80920" name="Oval 24"/>
            <p:cNvSpPr>
              <a:spLocks noChangeArrowheads="1"/>
            </p:cNvSpPr>
            <p:nvPr/>
          </p:nvSpPr>
          <p:spPr bwMode="auto">
            <a:xfrm>
              <a:off x="2400" y="1728"/>
              <a:ext cx="576" cy="38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21" name="Text Box 25"/>
            <p:cNvSpPr txBox="1">
              <a:spLocks noChangeArrowheads="1"/>
            </p:cNvSpPr>
            <p:nvPr/>
          </p:nvSpPr>
          <p:spPr bwMode="auto">
            <a:xfrm>
              <a:off x="2496" y="1728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角</a:t>
              </a:r>
            </a:p>
          </p:txBody>
        </p:sp>
      </p:grp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3509963" y="5297488"/>
            <a:ext cx="550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平行四边形的对角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相等</a:t>
            </a:r>
            <a:r>
              <a:rPr kumimoji="1"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；</a:t>
            </a:r>
          </a:p>
        </p:txBody>
      </p:sp>
      <p:grpSp>
        <p:nvGrpSpPr>
          <p:cNvPr id="80923" name="Group 27"/>
          <p:cNvGrpSpPr/>
          <p:nvPr/>
        </p:nvGrpSpPr>
        <p:grpSpPr bwMode="auto">
          <a:xfrm>
            <a:off x="1836738" y="3895725"/>
            <a:ext cx="1511300" cy="685800"/>
            <a:chOff x="2304" y="2784"/>
            <a:chExt cx="864" cy="432"/>
          </a:xfrm>
        </p:grpSpPr>
        <p:sp>
          <p:nvSpPr>
            <p:cNvPr id="80924" name="Oval 28"/>
            <p:cNvSpPr>
              <a:spLocks noChangeArrowheads="1"/>
            </p:cNvSpPr>
            <p:nvPr/>
          </p:nvSpPr>
          <p:spPr bwMode="auto">
            <a:xfrm>
              <a:off x="2352" y="2784"/>
              <a:ext cx="672" cy="43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25" name="Text Box 29"/>
            <p:cNvSpPr txBox="1">
              <a:spLocks noChangeArrowheads="1"/>
            </p:cNvSpPr>
            <p:nvPr/>
          </p:nvSpPr>
          <p:spPr bwMode="auto">
            <a:xfrm>
              <a:off x="2304" y="283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对角线</a:t>
              </a:r>
            </a:p>
          </p:txBody>
        </p:sp>
      </p:grpSp>
      <p:sp>
        <p:nvSpPr>
          <p:cNvPr id="80926" name="AutoShape 30"/>
          <p:cNvSpPr/>
          <p:nvPr/>
        </p:nvSpPr>
        <p:spPr bwMode="auto">
          <a:xfrm>
            <a:off x="3059113" y="2565400"/>
            <a:ext cx="228600" cy="838200"/>
          </a:xfrm>
          <a:prstGeom prst="leftBrace">
            <a:avLst>
              <a:gd name="adj1" fmla="val 30556"/>
              <a:gd name="adj2" fmla="val 46472"/>
            </a:avLst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b="1">
              <a:solidFill>
                <a:srgbClr val="0066FF"/>
              </a:solidFill>
            </a:endParaRPr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3276600" y="3929063"/>
            <a:ext cx="5976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solidFill>
                  <a:srgbClr val="0066FF"/>
                </a:solidFill>
              </a:rPr>
              <a:t>平行四边形的对角线</a:t>
            </a:r>
            <a:r>
              <a:rPr kumimoji="1" lang="zh-CN" altLang="en-US" sz="3200" b="1" dirty="0">
                <a:solidFill>
                  <a:srgbClr val="FF0000"/>
                </a:solidFill>
              </a:rPr>
              <a:t>互相平分</a:t>
            </a:r>
            <a:r>
              <a:rPr kumimoji="1" lang="zh-CN" altLang="en-US" sz="3200" b="1" dirty="0">
                <a:solidFill>
                  <a:srgbClr val="0066FF"/>
                </a:solidFill>
              </a:rPr>
              <a:t>；</a:t>
            </a:r>
            <a:endParaRPr lang="zh-CN" altLang="en-US" sz="3200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92" decel="100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92" decel="100000"/>
                                        <p:tgtEl>
                                          <p:spTgt spid="80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192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92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809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809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912" grpId="0"/>
      <p:bldP spid="80913" grpId="0" animBg="1"/>
      <p:bldP spid="80918" grpId="0"/>
      <p:bldP spid="80922" grpId="0"/>
      <p:bldP spid="80926" grpId="0" animBg="1"/>
      <p:bldP spid="809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a243106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60925" y="1125538"/>
            <a:ext cx="4032250" cy="2135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288925" y="188913"/>
            <a:ext cx="8604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、已知：如图， </a:t>
            </a:r>
            <a:r>
              <a:rPr lang="zh-CN" altLang="en-US" b="1" i="1" dirty="0"/>
              <a:t>□</a:t>
            </a:r>
            <a:r>
              <a:rPr lang="zh-CN" altLang="en-US" sz="2800" b="1" dirty="0">
                <a:latin typeface="Arial" panose="020B0604020202020204"/>
                <a:ea typeface="楷体_GB2312" pitchFamily="49" charset="-122"/>
              </a:rPr>
              <a:t> 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的四个内角的平分线分别相交于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E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G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，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288925" y="1182688"/>
            <a:ext cx="6443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求证：四边形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EFGH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为矩形．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684213" y="5516563"/>
            <a:ext cx="79200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∴四边形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EFGH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是矩形．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有三个角是直角的四边形</a:t>
            </a:r>
          </a:p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                是矩形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827088" y="4941888"/>
            <a:ext cx="5976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同理可证∠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AFB=∠AED=90°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300038" y="1628775"/>
            <a:ext cx="2673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证明：∵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AD∥BC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900113" y="2117725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∴∠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ABC+∠DAB=180</a:t>
            </a:r>
            <a:r>
              <a:rPr lang="en-US" altLang="zh-CN" sz="2800" b="1" baseline="30000">
                <a:latin typeface="楷体_GB2312" pitchFamily="49" charset="-122"/>
                <a:ea typeface="楷体_GB2312" pitchFamily="49" charset="-122"/>
              </a:rPr>
              <a:t>0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900113" y="2571750"/>
            <a:ext cx="47513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∵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AE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与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BG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分别为∠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DAB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、</a:t>
            </a:r>
          </a:p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∠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ABC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的角平分线</a:t>
            </a: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684213" y="3716338"/>
            <a:ext cx="3746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∴ ∠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BAE+ ∠ABF=90</a:t>
            </a:r>
            <a:r>
              <a:rPr lang="en-US" altLang="zh-CN" sz="2800" b="1" baseline="30000">
                <a:latin typeface="楷体_GB2312" pitchFamily="49" charset="-122"/>
                <a:ea typeface="楷体_GB2312" pitchFamily="49" charset="-122"/>
              </a:rPr>
              <a:t>0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827088" y="4365625"/>
            <a:ext cx="2808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∴∠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AFB=90°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  <p:bldP spid="73735" grpId="0"/>
      <p:bldP spid="73736" grpId="0"/>
      <p:bldP spid="73737" grpId="0"/>
      <p:bldP spid="73738" grpId="0"/>
      <p:bldP spid="73743" grpId="0"/>
      <p:bldP spid="737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27088" y="5516563"/>
            <a:ext cx="763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ea typeface="华文新魏" panose="02010800040101010101" pitchFamily="2" charset="-122"/>
              </a:rPr>
              <a:t>有一个角是直角的平行四边形是矩形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57959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>
                <a:ea typeface="华文行楷" panose="02010800040101010101" pitchFamily="2" charset="-122"/>
              </a:rPr>
              <a:t>矩形的定义：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0" y="0"/>
            <a:ext cx="554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4400">
              <a:ea typeface="华文新魏" panose="02010800040101010101" pitchFamily="2" charset="-122"/>
            </a:endParaRPr>
          </a:p>
        </p:txBody>
      </p:sp>
      <p:pic>
        <p:nvPicPr>
          <p:cNvPr id="81925" name="Picture 5" descr="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33375"/>
            <a:ext cx="9144000" cy="537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/>
          <p:cNvSpPr txBox="1">
            <a:spLocks noChangeArrowheads="1"/>
          </p:cNvSpPr>
          <p:nvPr/>
        </p:nvSpPr>
        <p:spPr bwMode="auto">
          <a:xfrm>
            <a:off x="468313" y="352425"/>
            <a:ext cx="331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矩形的对称性：</a:t>
            </a:r>
          </a:p>
        </p:txBody>
      </p:sp>
      <p:sp>
        <p:nvSpPr>
          <p:cNvPr id="65539" name="Rectangle 5"/>
          <p:cNvSpPr>
            <a:spLocks noChangeArrowheads="1"/>
          </p:cNvSpPr>
          <p:nvPr/>
        </p:nvSpPr>
        <p:spPr bwMode="auto">
          <a:xfrm>
            <a:off x="0" y="1052513"/>
            <a:ext cx="9144000" cy="73025"/>
          </a:xfrm>
          <a:prstGeom prst="rect">
            <a:avLst/>
          </a:prstGeom>
          <a:solidFill>
            <a:srgbClr val="FA2F0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11188" y="1557338"/>
            <a:ext cx="80422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DE0C5C"/>
                </a:solidFill>
                <a:latin typeface="宋体" panose="02010600030101010101" pitchFamily="2" charset="-122"/>
              </a:rPr>
              <a:t>任意画一个矩形，请探求它的对称性，如果是中心</a:t>
            </a:r>
          </a:p>
          <a:p>
            <a:pPr eaLnBrk="1" hangingPunct="1"/>
            <a:r>
              <a:rPr lang="zh-CN" altLang="en-US" sz="2800" b="1" dirty="0">
                <a:solidFill>
                  <a:srgbClr val="DE0C5C"/>
                </a:solidFill>
                <a:latin typeface="宋体" panose="02010600030101010101" pitchFamily="2" charset="-122"/>
              </a:rPr>
              <a:t>对称图形，找出它的对称中心，如果是轴对称图形</a:t>
            </a:r>
          </a:p>
          <a:p>
            <a:pPr eaLnBrk="1" hangingPunct="1"/>
            <a:r>
              <a:rPr lang="zh-CN" altLang="en-US" sz="2800" b="1" dirty="0">
                <a:solidFill>
                  <a:srgbClr val="DE0C5C"/>
                </a:solidFill>
                <a:latin typeface="宋体" panose="02010600030101010101" pitchFamily="2" charset="-122"/>
              </a:rPr>
              <a:t>找出它的对称轴。</a:t>
            </a:r>
          </a:p>
        </p:txBody>
      </p:sp>
      <p:grpSp>
        <p:nvGrpSpPr>
          <p:cNvPr id="2" name="Group 19"/>
          <p:cNvGrpSpPr/>
          <p:nvPr/>
        </p:nvGrpSpPr>
        <p:grpSpPr bwMode="auto">
          <a:xfrm>
            <a:off x="2513013" y="3049588"/>
            <a:ext cx="3671887" cy="2452687"/>
            <a:chOff x="1429" y="2021"/>
            <a:chExt cx="2676" cy="1764"/>
          </a:xfrm>
        </p:grpSpPr>
        <p:sp>
          <p:nvSpPr>
            <p:cNvPr id="65542" name="Line 10"/>
            <p:cNvSpPr>
              <a:spLocks noChangeShapeType="1"/>
            </p:cNvSpPr>
            <p:nvPr/>
          </p:nvSpPr>
          <p:spPr bwMode="auto">
            <a:xfrm>
              <a:off x="1519" y="2115"/>
              <a:ext cx="2540" cy="167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3" name="Line 11"/>
            <p:cNvSpPr>
              <a:spLocks noChangeShapeType="1"/>
            </p:cNvSpPr>
            <p:nvPr/>
          </p:nvSpPr>
          <p:spPr bwMode="auto">
            <a:xfrm flipV="1">
              <a:off x="1429" y="2021"/>
              <a:ext cx="2676" cy="17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916238" y="3355975"/>
            <a:ext cx="2808287" cy="1800225"/>
          </a:xfrm>
          <a:prstGeom prst="parallelogram">
            <a:avLst>
              <a:gd name="adj" fmla="val 0"/>
            </a:avLst>
          </a:prstGeom>
          <a:noFill/>
          <a:ln w="381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22"/>
          <p:cNvGrpSpPr/>
          <p:nvPr/>
        </p:nvGrpSpPr>
        <p:grpSpPr bwMode="auto">
          <a:xfrm>
            <a:off x="2079625" y="2751138"/>
            <a:ext cx="4319588" cy="3097212"/>
            <a:chOff x="975" y="1842"/>
            <a:chExt cx="3447" cy="2177"/>
          </a:xfrm>
        </p:grpSpPr>
        <p:sp>
          <p:nvSpPr>
            <p:cNvPr id="65546" name="Line 20"/>
            <p:cNvSpPr>
              <a:spLocks noChangeShapeType="1"/>
            </p:cNvSpPr>
            <p:nvPr/>
          </p:nvSpPr>
          <p:spPr bwMode="auto">
            <a:xfrm>
              <a:off x="975" y="2922"/>
              <a:ext cx="3447" cy="0"/>
            </a:xfrm>
            <a:prstGeom prst="line">
              <a:avLst/>
            </a:prstGeom>
            <a:noFill/>
            <a:ln w="28575">
              <a:solidFill>
                <a:srgbClr val="DE0C5C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7" name="Line 21"/>
            <p:cNvSpPr>
              <a:spLocks noChangeShapeType="1"/>
            </p:cNvSpPr>
            <p:nvPr/>
          </p:nvSpPr>
          <p:spPr bwMode="auto">
            <a:xfrm>
              <a:off x="2744" y="1842"/>
              <a:ext cx="0" cy="2177"/>
            </a:xfrm>
            <a:prstGeom prst="line">
              <a:avLst/>
            </a:prstGeom>
            <a:noFill/>
            <a:ln w="28575">
              <a:solidFill>
                <a:srgbClr val="DE0C5C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7525" y="4364038"/>
            <a:ext cx="388938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O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563938" y="476250"/>
            <a:ext cx="4789487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chemeClr val="bg1"/>
                </a:solidFill>
                <a:ea typeface="隶书" panose="02010509060101010101" pitchFamily="49" charset="-122"/>
              </a:rPr>
              <a:t>既是轴对称图形又是中心对称图形</a:t>
            </a:r>
          </a:p>
        </p:txBody>
      </p:sp>
      <p:sp>
        <p:nvSpPr>
          <p:cNvPr id="12316" name="Text Box 28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6948488" y="4422775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2"/>
                </a:solidFill>
                <a:ea typeface="隶书" panose="02010509060101010101" pitchFamily="49" charset="-122"/>
              </a:rPr>
              <a:t>中心对称</a:t>
            </a:r>
          </a:p>
        </p:txBody>
      </p:sp>
      <p:sp>
        <p:nvSpPr>
          <p:cNvPr id="4" name="Text Box 2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3850" y="3860800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2"/>
                </a:solidFill>
                <a:ea typeface="隶书" panose="02010509060101010101" pitchFamily="49" charset="-122"/>
              </a:rPr>
              <a:t>轴对称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301" grpId="0" animBg="1"/>
      <p:bldP spid="12312" grpId="0"/>
      <p:bldP spid="12314" grpId="0" animBg="1"/>
      <p:bldP spid="12316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2736850" cy="641350"/>
          </a:xfrm>
          <a:prstGeom prst="rect">
            <a:avLst/>
          </a:prstGeom>
          <a:solidFill>
            <a:srgbClr val="E4FA0E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合作学习：</a:t>
            </a:r>
            <a:endParaRPr kumimoji="1" lang="zh-CN" alt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468313" y="1289050"/>
            <a:ext cx="750728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）利用平行四边形的不稳定性，观察从平行</a:t>
            </a:r>
          </a:p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四边形到矩形的变化过程，思考哪些元素发生</a:t>
            </a:r>
          </a:p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了变化，哪些元素未发生变化？</a:t>
            </a:r>
          </a:p>
        </p:txBody>
      </p:sp>
      <p:grpSp>
        <p:nvGrpSpPr>
          <p:cNvPr id="17414" name="Group 8"/>
          <p:cNvGrpSpPr/>
          <p:nvPr/>
        </p:nvGrpSpPr>
        <p:grpSpPr bwMode="auto">
          <a:xfrm>
            <a:off x="5653088" y="2420938"/>
            <a:ext cx="2665412" cy="2311400"/>
            <a:chOff x="295" y="709"/>
            <a:chExt cx="1679" cy="1456"/>
          </a:xfrm>
        </p:grpSpPr>
        <p:grpSp>
          <p:nvGrpSpPr>
            <p:cNvPr id="17416" name="Group 9"/>
            <p:cNvGrpSpPr/>
            <p:nvPr/>
          </p:nvGrpSpPr>
          <p:grpSpPr bwMode="auto">
            <a:xfrm>
              <a:off x="476" y="1122"/>
              <a:ext cx="1315" cy="681"/>
              <a:chOff x="3923" y="527"/>
              <a:chExt cx="1315" cy="681"/>
            </a:xfrm>
          </p:grpSpPr>
          <p:sp>
            <p:nvSpPr>
              <p:cNvPr id="17423" name="Line 10"/>
              <p:cNvSpPr>
                <a:spLocks noChangeShapeType="1"/>
              </p:cNvSpPr>
              <p:nvPr/>
            </p:nvSpPr>
            <p:spPr bwMode="auto">
              <a:xfrm>
                <a:off x="3923" y="527"/>
                <a:ext cx="1315" cy="68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4" name="Line 11"/>
              <p:cNvSpPr>
                <a:spLocks noChangeShapeType="1"/>
              </p:cNvSpPr>
              <p:nvPr/>
            </p:nvSpPr>
            <p:spPr bwMode="auto">
              <a:xfrm flipV="1">
                <a:off x="3923" y="527"/>
                <a:ext cx="1315" cy="68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975" y="1440"/>
              <a:ext cx="245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O</a:t>
              </a:r>
            </a:p>
          </p:txBody>
        </p:sp>
        <p:sp>
          <p:nvSpPr>
            <p:cNvPr id="17418" name="AutoShape 13"/>
            <p:cNvSpPr>
              <a:spLocks noChangeArrowheads="1"/>
            </p:cNvSpPr>
            <p:nvPr/>
          </p:nvSpPr>
          <p:spPr bwMode="auto">
            <a:xfrm>
              <a:off x="477" y="1117"/>
              <a:ext cx="1315" cy="680"/>
            </a:xfrm>
            <a:prstGeom prst="parallelogram">
              <a:avLst>
                <a:gd name="adj" fmla="val 0"/>
              </a:avLst>
            </a:prstGeom>
            <a:noFill/>
            <a:ln w="38100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295" y="709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340" y="1798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656" y="1800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1656" y="709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17415" name="Text Box 18"/>
          <p:cNvSpPr txBox="1">
            <a:spLocks noChangeArrowheads="1"/>
          </p:cNvSpPr>
          <p:nvPr/>
        </p:nvSpPr>
        <p:spPr bwMode="auto">
          <a:xfrm>
            <a:off x="539750" y="4672013"/>
            <a:ext cx="8353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）猜想矩形的边、内角、对角线的性质和平行四边形比较哪些有了变化，哪些未变？</a:t>
            </a:r>
          </a:p>
        </p:txBody>
      </p:sp>
      <p:grpSp>
        <p:nvGrpSpPr>
          <p:cNvPr id="17426" name="Group 18"/>
          <p:cNvGrpSpPr/>
          <p:nvPr/>
        </p:nvGrpSpPr>
        <p:grpSpPr bwMode="auto">
          <a:xfrm>
            <a:off x="539750" y="3141663"/>
            <a:ext cx="4824413" cy="1085850"/>
            <a:chOff x="1020" y="482"/>
            <a:chExt cx="4536" cy="1137"/>
          </a:xfrm>
        </p:grpSpPr>
        <p:pic>
          <p:nvPicPr>
            <p:cNvPr id="17427" name="Picture 3" descr="平行四边形 复制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20" y="482"/>
              <a:ext cx="1542" cy="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6" name="Picture 4" descr="矩形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59" y="482"/>
              <a:ext cx="1497" cy="1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7" name="Picture 5" descr="箭头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608" y="845"/>
              <a:ext cx="1406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2"/>
          <p:cNvSpPr txBox="1">
            <a:spLocks noChangeArrowheads="1"/>
          </p:cNvSpPr>
          <p:nvPr/>
        </p:nvSpPr>
        <p:spPr bwMode="auto">
          <a:xfrm>
            <a:off x="1647825" y="1987550"/>
            <a:ext cx="8985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zh-CN" sz="2800" b="1"/>
          </a:p>
          <a:p>
            <a:pPr eaLnBrk="1" hangingPunct="1"/>
            <a:endParaRPr lang="en-US" altLang="zh-CN"/>
          </a:p>
        </p:txBody>
      </p:sp>
      <p:sp>
        <p:nvSpPr>
          <p:cNvPr id="18435" name="Text Box 23"/>
          <p:cNvSpPr txBox="1">
            <a:spLocks noChangeArrowheads="1"/>
          </p:cNvSpPr>
          <p:nvPr/>
        </p:nvSpPr>
        <p:spPr bwMode="auto">
          <a:xfrm>
            <a:off x="1778000" y="2795588"/>
            <a:ext cx="8985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zh-CN" sz="2800" b="1"/>
          </a:p>
          <a:p>
            <a:pPr eaLnBrk="1" hangingPunct="1"/>
            <a:endParaRPr lang="en-US" altLang="zh-CN"/>
          </a:p>
        </p:txBody>
      </p:sp>
      <p:sp>
        <p:nvSpPr>
          <p:cNvPr id="18436" name="Text Box 24"/>
          <p:cNvSpPr txBox="1">
            <a:spLocks noChangeArrowheads="1"/>
          </p:cNvSpPr>
          <p:nvPr/>
        </p:nvSpPr>
        <p:spPr bwMode="auto">
          <a:xfrm>
            <a:off x="1474788" y="3630613"/>
            <a:ext cx="143986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zh-CN" sz="2800" b="1"/>
          </a:p>
          <a:p>
            <a:pPr eaLnBrk="1" hangingPunct="1"/>
            <a:endParaRPr lang="en-US" altLang="zh-CN"/>
          </a:p>
        </p:txBody>
      </p:sp>
      <p:graphicFrame>
        <p:nvGraphicFramePr>
          <p:cNvPr id="8258" name="Group 66"/>
          <p:cNvGraphicFramePr>
            <a:graphicFrameLocks noGrp="1"/>
          </p:cNvGraphicFramePr>
          <p:nvPr/>
        </p:nvGraphicFramePr>
        <p:xfrm>
          <a:off x="1258888" y="1916113"/>
          <a:ext cx="6624638" cy="4392612"/>
        </p:xfrm>
        <a:graphic>
          <a:graphicData uri="http://schemas.openxmlformats.org/drawingml/2006/table">
            <a:tbl>
              <a:tblPr/>
              <a:tblGrid>
                <a:gridCol w="181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0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元素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平行四边形的性质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矩形的性质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对角相等，邻角互补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对边平行且相等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对角线互相平分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5364163" y="2924175"/>
            <a:ext cx="2447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四个角都是直</a:t>
            </a:r>
          </a:p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角</a:t>
            </a:r>
          </a:p>
        </p:txBody>
      </p:sp>
      <p:sp>
        <p:nvSpPr>
          <p:cNvPr id="18460" name="Text Box 63"/>
          <p:cNvSpPr txBox="1">
            <a:spLocks noChangeArrowheads="1"/>
          </p:cNvSpPr>
          <p:nvPr/>
        </p:nvSpPr>
        <p:spPr bwMode="auto">
          <a:xfrm>
            <a:off x="5364163" y="4076700"/>
            <a:ext cx="2592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对边平行且相</a:t>
            </a:r>
          </a:p>
          <a:p>
            <a:pPr eaLnBrk="1" hangingPunct="1"/>
            <a:r>
              <a:rPr lang="zh-CN" altLang="en-US" sz="2800" b="1"/>
              <a:t>等</a:t>
            </a: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5364163" y="5157788"/>
            <a:ext cx="2592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对角线互相平</a:t>
            </a:r>
          </a:p>
          <a:p>
            <a:pPr eaLnBrk="1" hangingPunct="1"/>
            <a:r>
              <a:rPr lang="zh-CN" altLang="en-US" sz="2800" b="1"/>
              <a:t>分</a:t>
            </a:r>
            <a:r>
              <a:rPr lang="zh-CN" altLang="en-US" sz="2800" b="1">
                <a:solidFill>
                  <a:srgbClr val="0000FF"/>
                </a:solidFill>
              </a:rPr>
              <a:t>且相等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5940425" y="115888"/>
            <a:ext cx="2268538" cy="1882775"/>
            <a:chOff x="3936" y="1584"/>
            <a:chExt cx="1524" cy="1300"/>
          </a:xfrm>
        </p:grpSpPr>
        <p:grpSp>
          <p:nvGrpSpPr>
            <p:cNvPr id="18470" name="Group 4"/>
            <p:cNvGrpSpPr/>
            <p:nvPr/>
          </p:nvGrpSpPr>
          <p:grpSpPr bwMode="auto">
            <a:xfrm>
              <a:off x="3936" y="1584"/>
              <a:ext cx="1524" cy="1300"/>
              <a:chOff x="3548" y="720"/>
              <a:chExt cx="1524" cy="1300"/>
            </a:xfrm>
          </p:grpSpPr>
          <p:sp>
            <p:nvSpPr>
              <p:cNvPr id="18471" name="Rectangle 5"/>
              <p:cNvSpPr>
                <a:spLocks noChangeArrowheads="1"/>
              </p:cNvSpPr>
              <p:nvPr/>
            </p:nvSpPr>
            <p:spPr bwMode="auto">
              <a:xfrm>
                <a:off x="3696" y="960"/>
                <a:ext cx="1200" cy="768"/>
              </a:xfrm>
              <a:prstGeom prst="rect">
                <a:avLst/>
              </a:prstGeom>
              <a:noFill/>
              <a:ln w="698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472" name="Line 6"/>
              <p:cNvSpPr>
                <a:spLocks noChangeShapeType="1"/>
              </p:cNvSpPr>
              <p:nvPr/>
            </p:nvSpPr>
            <p:spPr bwMode="auto">
              <a:xfrm flipV="1">
                <a:off x="3696" y="960"/>
                <a:ext cx="120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73" name="Line 7"/>
              <p:cNvSpPr>
                <a:spLocks noChangeShapeType="1"/>
              </p:cNvSpPr>
              <p:nvPr/>
            </p:nvSpPr>
            <p:spPr bwMode="auto">
              <a:xfrm>
                <a:off x="3696" y="960"/>
                <a:ext cx="120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74" name="Text Box 8"/>
              <p:cNvSpPr txBox="1">
                <a:spLocks noChangeArrowheads="1"/>
              </p:cNvSpPr>
              <p:nvPr/>
            </p:nvSpPr>
            <p:spPr bwMode="auto">
              <a:xfrm>
                <a:off x="3548" y="720"/>
                <a:ext cx="260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/>
                  <a:t>A</a:t>
                </a:r>
              </a:p>
            </p:txBody>
          </p:sp>
          <p:sp>
            <p:nvSpPr>
              <p:cNvPr id="18475" name="Text Box 9"/>
              <p:cNvSpPr txBox="1">
                <a:spLocks noChangeArrowheads="1"/>
              </p:cNvSpPr>
              <p:nvPr/>
            </p:nvSpPr>
            <p:spPr bwMode="auto">
              <a:xfrm>
                <a:off x="3590" y="1704"/>
                <a:ext cx="260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/>
                  <a:t>B</a:t>
                </a:r>
              </a:p>
            </p:txBody>
          </p:sp>
          <p:sp>
            <p:nvSpPr>
              <p:cNvPr id="18476" name="Text Box 10"/>
              <p:cNvSpPr txBox="1">
                <a:spLocks noChangeArrowheads="1"/>
              </p:cNvSpPr>
              <p:nvPr/>
            </p:nvSpPr>
            <p:spPr bwMode="auto">
              <a:xfrm>
                <a:off x="4800" y="1679"/>
                <a:ext cx="272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/>
                  <a:t>C</a:t>
                </a:r>
              </a:p>
            </p:txBody>
          </p:sp>
          <p:sp>
            <p:nvSpPr>
              <p:cNvPr id="18477" name="Text Box 11"/>
              <p:cNvSpPr txBox="1">
                <a:spLocks noChangeArrowheads="1"/>
              </p:cNvSpPr>
              <p:nvPr/>
            </p:nvSpPr>
            <p:spPr bwMode="auto">
              <a:xfrm>
                <a:off x="4800" y="720"/>
                <a:ext cx="272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/>
                  <a:t>D</a:t>
                </a:r>
              </a:p>
            </p:txBody>
          </p:sp>
        </p:grpSp>
        <p:sp>
          <p:nvSpPr>
            <p:cNvPr id="18478" name="Freeform 12"/>
            <p:cNvSpPr/>
            <p:nvPr/>
          </p:nvSpPr>
          <p:spPr bwMode="auto">
            <a:xfrm>
              <a:off x="4091" y="2496"/>
              <a:ext cx="144" cy="96"/>
            </a:xfrm>
            <a:custGeom>
              <a:avLst/>
              <a:gdLst>
                <a:gd name="T0" fmla="*/ 0 w 144"/>
                <a:gd name="T1" fmla="*/ 0 h 96"/>
                <a:gd name="T2" fmla="*/ 144 w 144"/>
                <a:gd name="T3" fmla="*/ 0 h 96"/>
                <a:gd name="T4" fmla="*/ 144 w 144"/>
                <a:gd name="T5" fmla="*/ 96 h 96"/>
                <a:gd name="T6" fmla="*/ 0 60000 65536"/>
                <a:gd name="T7" fmla="*/ 0 60000 65536"/>
                <a:gd name="T8" fmla="*/ 0 60000 65536"/>
                <a:gd name="T9" fmla="*/ 0 w 144"/>
                <a:gd name="T10" fmla="*/ 0 h 96"/>
                <a:gd name="T11" fmla="*/ 144 w 14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96">
                  <a:moveTo>
                    <a:pt x="0" y="0"/>
                  </a:moveTo>
                  <a:lnTo>
                    <a:pt x="144" y="0"/>
                  </a:lnTo>
                  <a:lnTo>
                    <a:pt x="144" y="96"/>
                  </a:ln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79" name="Freeform 13"/>
            <p:cNvSpPr/>
            <p:nvPr/>
          </p:nvSpPr>
          <p:spPr bwMode="auto">
            <a:xfrm>
              <a:off x="5184" y="2496"/>
              <a:ext cx="96" cy="96"/>
            </a:xfrm>
            <a:custGeom>
              <a:avLst/>
              <a:gdLst>
                <a:gd name="T0" fmla="*/ 96 w 96"/>
                <a:gd name="T1" fmla="*/ 0 h 96"/>
                <a:gd name="T2" fmla="*/ 0 w 96"/>
                <a:gd name="T3" fmla="*/ 0 h 96"/>
                <a:gd name="T4" fmla="*/ 0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1763713" y="476250"/>
            <a:ext cx="1903412" cy="960438"/>
            <a:chOff x="3120" y="2622"/>
            <a:chExt cx="1014" cy="533"/>
          </a:xfrm>
        </p:grpSpPr>
        <p:sp>
          <p:nvSpPr>
            <p:cNvPr id="18481" name="AutoShape 9"/>
            <p:cNvSpPr>
              <a:spLocks noChangeArrowheads="1"/>
            </p:cNvSpPr>
            <p:nvPr/>
          </p:nvSpPr>
          <p:spPr bwMode="auto">
            <a:xfrm>
              <a:off x="3120" y="2651"/>
              <a:ext cx="1014" cy="504"/>
            </a:xfrm>
            <a:prstGeom prst="parallelogram">
              <a:avLst>
                <a:gd name="adj" fmla="val 50298"/>
              </a:avLst>
            </a:prstGeom>
            <a:solidFill>
              <a:srgbClr val="F8064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82" name="Text Box 10"/>
            <p:cNvSpPr txBox="1">
              <a:spLocks noChangeArrowheads="1"/>
            </p:cNvSpPr>
            <p:nvPr/>
          </p:nvSpPr>
          <p:spPr bwMode="auto">
            <a:xfrm>
              <a:off x="3215" y="2622"/>
              <a:ext cx="791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zh-CN" altLang="en-US" sz="2800" b="1" dirty="0"/>
                <a:t>平行</a:t>
              </a:r>
            </a:p>
            <a:p>
              <a:pPr algn="ctr" eaLnBrk="1" hangingPunct="1"/>
              <a:r>
                <a:rPr kumimoji="1" lang="zh-CN" altLang="en-US" sz="2800" b="1" dirty="0"/>
                <a:t>四边形</a:t>
              </a:r>
            </a:p>
          </p:txBody>
        </p:sp>
      </p:grp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4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1" grpId="0"/>
      <p:bldP spid="82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0825" y="1989138"/>
            <a:ext cx="8208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/>
              <a:t>已知：四边形</a:t>
            </a:r>
            <a:r>
              <a:rPr kumimoji="1" lang="en-US" altLang="zh-CN" sz="2800" b="1" dirty="0"/>
              <a:t>ABCD</a:t>
            </a:r>
            <a:r>
              <a:rPr kumimoji="1" lang="zh-CN" altLang="en-US" sz="2800" b="1" dirty="0"/>
              <a:t>是矩形      求证：</a:t>
            </a:r>
            <a:r>
              <a:rPr kumimoji="1" lang="en-US" altLang="zh-CN" sz="2800" b="1" dirty="0"/>
              <a:t>AC = BD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5568950" y="2779713"/>
            <a:ext cx="2809875" cy="2559050"/>
            <a:chOff x="3936" y="1584"/>
            <a:chExt cx="1462" cy="1199"/>
          </a:xfrm>
        </p:grpSpPr>
        <p:grpSp>
          <p:nvGrpSpPr>
            <p:cNvPr id="20490" name="Group 4"/>
            <p:cNvGrpSpPr/>
            <p:nvPr/>
          </p:nvGrpSpPr>
          <p:grpSpPr bwMode="auto">
            <a:xfrm>
              <a:off x="3936" y="1584"/>
              <a:ext cx="1462" cy="1199"/>
              <a:chOff x="3548" y="720"/>
              <a:chExt cx="1462" cy="1199"/>
            </a:xfrm>
          </p:grpSpPr>
          <p:sp>
            <p:nvSpPr>
              <p:cNvPr id="20493" name="Rectangle 5"/>
              <p:cNvSpPr>
                <a:spLocks noChangeArrowheads="1"/>
              </p:cNvSpPr>
              <p:nvPr/>
            </p:nvSpPr>
            <p:spPr bwMode="auto">
              <a:xfrm>
                <a:off x="3696" y="960"/>
                <a:ext cx="1200" cy="768"/>
              </a:xfrm>
              <a:prstGeom prst="rect">
                <a:avLst/>
              </a:prstGeom>
              <a:noFill/>
              <a:ln w="698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494" name="Line 6"/>
              <p:cNvSpPr>
                <a:spLocks noChangeShapeType="1"/>
              </p:cNvSpPr>
              <p:nvPr/>
            </p:nvSpPr>
            <p:spPr bwMode="auto">
              <a:xfrm flipV="1">
                <a:off x="3696" y="960"/>
                <a:ext cx="120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495" name="Line 7"/>
              <p:cNvSpPr>
                <a:spLocks noChangeShapeType="1"/>
              </p:cNvSpPr>
              <p:nvPr/>
            </p:nvSpPr>
            <p:spPr bwMode="auto">
              <a:xfrm>
                <a:off x="3696" y="960"/>
                <a:ext cx="120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496" name="Text Box 8"/>
              <p:cNvSpPr txBox="1">
                <a:spLocks noChangeArrowheads="1"/>
              </p:cNvSpPr>
              <p:nvPr/>
            </p:nvSpPr>
            <p:spPr bwMode="auto">
              <a:xfrm>
                <a:off x="3548" y="720"/>
                <a:ext cx="202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/>
                  <a:t>A</a:t>
                </a:r>
              </a:p>
            </p:txBody>
          </p:sp>
          <p:sp>
            <p:nvSpPr>
              <p:cNvPr id="20497" name="Text Box 9"/>
              <p:cNvSpPr txBox="1">
                <a:spLocks noChangeArrowheads="1"/>
              </p:cNvSpPr>
              <p:nvPr/>
            </p:nvSpPr>
            <p:spPr bwMode="auto">
              <a:xfrm>
                <a:off x="3590" y="1705"/>
                <a:ext cx="202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/>
                  <a:t>B</a:t>
                </a:r>
              </a:p>
            </p:txBody>
          </p:sp>
          <p:sp>
            <p:nvSpPr>
              <p:cNvPr id="20498" name="Text Box 10"/>
              <p:cNvSpPr txBox="1">
                <a:spLocks noChangeArrowheads="1"/>
              </p:cNvSpPr>
              <p:nvPr/>
            </p:nvSpPr>
            <p:spPr bwMode="auto">
              <a:xfrm>
                <a:off x="4800" y="1680"/>
                <a:ext cx="210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/>
                  <a:t>C</a:t>
                </a:r>
              </a:p>
            </p:txBody>
          </p:sp>
          <p:sp>
            <p:nvSpPr>
              <p:cNvPr id="20499" name="Text Box 11"/>
              <p:cNvSpPr txBox="1">
                <a:spLocks noChangeArrowheads="1"/>
              </p:cNvSpPr>
              <p:nvPr/>
            </p:nvSpPr>
            <p:spPr bwMode="auto">
              <a:xfrm>
                <a:off x="4800" y="720"/>
                <a:ext cx="210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400"/>
                  <a:t>D</a:t>
                </a:r>
              </a:p>
            </p:txBody>
          </p:sp>
        </p:grpSp>
        <p:sp>
          <p:nvSpPr>
            <p:cNvPr id="20491" name="Freeform 12"/>
            <p:cNvSpPr/>
            <p:nvPr/>
          </p:nvSpPr>
          <p:spPr bwMode="auto">
            <a:xfrm>
              <a:off x="4091" y="2496"/>
              <a:ext cx="144" cy="96"/>
            </a:xfrm>
            <a:custGeom>
              <a:avLst/>
              <a:gdLst>
                <a:gd name="T0" fmla="*/ 0 w 144"/>
                <a:gd name="T1" fmla="*/ 0 h 96"/>
                <a:gd name="T2" fmla="*/ 144 w 144"/>
                <a:gd name="T3" fmla="*/ 0 h 96"/>
                <a:gd name="T4" fmla="*/ 144 w 144"/>
                <a:gd name="T5" fmla="*/ 96 h 96"/>
                <a:gd name="T6" fmla="*/ 0 60000 65536"/>
                <a:gd name="T7" fmla="*/ 0 60000 65536"/>
                <a:gd name="T8" fmla="*/ 0 60000 65536"/>
                <a:gd name="T9" fmla="*/ 0 w 144"/>
                <a:gd name="T10" fmla="*/ 0 h 96"/>
                <a:gd name="T11" fmla="*/ 144 w 14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96">
                  <a:moveTo>
                    <a:pt x="0" y="0"/>
                  </a:moveTo>
                  <a:lnTo>
                    <a:pt x="144" y="0"/>
                  </a:lnTo>
                  <a:lnTo>
                    <a:pt x="144" y="96"/>
                  </a:ln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492" name="Freeform 13"/>
            <p:cNvSpPr/>
            <p:nvPr/>
          </p:nvSpPr>
          <p:spPr bwMode="auto">
            <a:xfrm>
              <a:off x="5184" y="2496"/>
              <a:ext cx="96" cy="96"/>
            </a:xfrm>
            <a:custGeom>
              <a:avLst/>
              <a:gdLst>
                <a:gd name="T0" fmla="*/ 96 w 96"/>
                <a:gd name="T1" fmla="*/ 0 h 96"/>
                <a:gd name="T2" fmla="*/ 0 w 96"/>
                <a:gd name="T3" fmla="*/ 0 h 96"/>
                <a:gd name="T4" fmla="*/ 0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95288" y="25654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/>
              <a:t>证明：在矩形</a:t>
            </a:r>
            <a:r>
              <a:rPr kumimoji="1" lang="en-US" altLang="zh-CN" sz="2800" b="1" dirty="0"/>
              <a:t>ABCD</a:t>
            </a:r>
            <a:r>
              <a:rPr kumimoji="1" lang="zh-CN" altLang="en-US" sz="2800" b="1" dirty="0"/>
              <a:t>中</a:t>
            </a:r>
            <a:endParaRPr lang="zh-CN" altLang="en-US" sz="2800" b="1" dirty="0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996950" y="3313113"/>
            <a:ext cx="441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/>
              <a:t>∠ABC = ∠DCB = 90°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1063625" y="4075113"/>
            <a:ext cx="487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/>
              <a:t>AB = DC </a:t>
            </a:r>
            <a:r>
              <a:rPr kumimoji="1" lang="zh-CN" altLang="en-US" sz="2800" b="1" dirty="0"/>
              <a:t>， </a:t>
            </a:r>
            <a:r>
              <a:rPr kumimoji="1" lang="en-US" altLang="zh-CN" sz="2800" b="1" dirty="0"/>
              <a:t>BC = CB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996950" y="4837113"/>
            <a:ext cx="4943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/>
              <a:t>∴△ABC≌△DCB</a:t>
            </a:r>
            <a:r>
              <a:rPr kumimoji="1" lang="zh-CN" altLang="en-US" sz="2800" b="1" dirty="0"/>
              <a:t>（</a:t>
            </a:r>
            <a:r>
              <a:rPr kumimoji="1" lang="en-US" altLang="zh-CN" sz="2800" b="1" dirty="0"/>
              <a:t>SAS</a:t>
            </a:r>
            <a:r>
              <a:rPr kumimoji="1" lang="zh-CN" altLang="en-US" sz="2800" b="1" dirty="0"/>
              <a:t>）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996950" y="5599113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/>
              <a:t>∴AC = BD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-180975" y="1052513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400" b="1" dirty="0">
                <a:solidFill>
                  <a:schemeClr val="tx2"/>
                </a:solidFill>
              </a:rPr>
              <a:t>性质</a:t>
            </a:r>
            <a:r>
              <a:rPr lang="en-US" altLang="zh-CN" sz="4400" b="1" dirty="0" smtClean="0">
                <a:solidFill>
                  <a:schemeClr val="tx2"/>
                </a:solidFill>
              </a:rPr>
              <a:t>2</a:t>
            </a:r>
            <a:r>
              <a:rPr lang="zh-CN" altLang="en-US" sz="4400" b="1" dirty="0" smtClean="0">
                <a:solidFill>
                  <a:schemeClr val="tx2"/>
                </a:solidFill>
              </a:rPr>
              <a:t>：矩</a:t>
            </a:r>
            <a:r>
              <a:rPr lang="zh-CN" altLang="en-US" sz="4400" b="1" dirty="0">
                <a:solidFill>
                  <a:schemeClr val="tx2"/>
                </a:solidFill>
              </a:rPr>
              <a:t>形的对角线相等；</a:t>
            </a:r>
          </a:p>
        </p:txBody>
      </p:sp>
      <p:pic>
        <p:nvPicPr>
          <p:cNvPr id="29698" name="Rectangle 2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" y="190500"/>
            <a:ext cx="919956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82" grpId="0"/>
      <p:bldP spid="32783" grpId="0"/>
      <p:bldP spid="32784" grpId="0"/>
      <p:bldP spid="32785" grpId="0"/>
      <p:bldP spid="32786" grpId="0"/>
      <p:bldP spid="327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468313" y="352425"/>
            <a:ext cx="417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运用性质，提高能力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0" y="1052513"/>
            <a:ext cx="9144000" cy="73025"/>
          </a:xfrm>
          <a:prstGeom prst="rect">
            <a:avLst/>
          </a:prstGeom>
          <a:solidFill>
            <a:srgbClr val="FA2F0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5950" y="1695450"/>
            <a:ext cx="59007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问题</a:t>
            </a:r>
            <a:r>
              <a:rPr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）根据矩形的上述性质，</a:t>
            </a:r>
          </a:p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你能发现</a:t>
            </a:r>
            <a:r>
              <a:rPr lang="en-US" altLang="zh-CN" sz="2800" b="1" dirty="0">
                <a:latin typeface="宋体" panose="02010600030101010101" pitchFamily="2" charset="-122"/>
              </a:rPr>
              <a:t>OA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宋体" panose="02010600030101010101" pitchFamily="2" charset="-122"/>
              </a:rPr>
              <a:t>OB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宋体" panose="02010600030101010101" pitchFamily="2" charset="-122"/>
              </a:rPr>
              <a:t>OC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宋体" panose="02010600030101010101" pitchFamily="2" charset="-122"/>
              </a:rPr>
              <a:t>OD</a:t>
            </a:r>
            <a:r>
              <a:rPr lang="zh-CN" altLang="en-US" sz="2800" b="1" dirty="0">
                <a:latin typeface="宋体" panose="02010600030101010101" pitchFamily="2" charset="-122"/>
              </a:rPr>
              <a:t>有什么</a:t>
            </a:r>
          </a:p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关系？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4213" y="3284538"/>
            <a:ext cx="572135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）由</a:t>
            </a:r>
            <a:r>
              <a:rPr lang="en-US" altLang="zh-CN" sz="2800" b="1" dirty="0">
                <a:latin typeface="宋体" panose="02010600030101010101" pitchFamily="2" charset="-122"/>
              </a:rPr>
              <a:t>OA=OB=OC=OD</a:t>
            </a:r>
            <a:r>
              <a:rPr lang="zh-CN" altLang="en-US" sz="2800" b="1" dirty="0">
                <a:latin typeface="宋体" panose="02010600030101010101" pitchFamily="2" charset="-122"/>
              </a:rPr>
              <a:t>可知图中有几</a:t>
            </a:r>
          </a:p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个等腰三角形？这些三角形全等吗</a:t>
            </a:r>
            <a:r>
              <a:rPr lang="en-US" altLang="zh-CN" sz="2800" b="1" dirty="0">
                <a:latin typeface="宋体" panose="02010600030101010101" pitchFamily="2" charset="-122"/>
              </a:rPr>
              <a:t>?</a:t>
            </a:r>
          </a:p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面积相等吗？</a:t>
            </a:r>
          </a:p>
        </p:txBody>
      </p:sp>
      <p:grpSp>
        <p:nvGrpSpPr>
          <p:cNvPr id="22534" name="Group 8"/>
          <p:cNvGrpSpPr/>
          <p:nvPr/>
        </p:nvGrpSpPr>
        <p:grpSpPr bwMode="auto">
          <a:xfrm>
            <a:off x="6370638" y="1189038"/>
            <a:ext cx="2665412" cy="2311400"/>
            <a:chOff x="295" y="709"/>
            <a:chExt cx="1679" cy="1456"/>
          </a:xfrm>
        </p:grpSpPr>
        <p:grpSp>
          <p:nvGrpSpPr>
            <p:cNvPr id="22537" name="Group 9"/>
            <p:cNvGrpSpPr/>
            <p:nvPr/>
          </p:nvGrpSpPr>
          <p:grpSpPr bwMode="auto">
            <a:xfrm>
              <a:off x="476" y="1122"/>
              <a:ext cx="1315" cy="681"/>
              <a:chOff x="3923" y="527"/>
              <a:chExt cx="1315" cy="681"/>
            </a:xfrm>
          </p:grpSpPr>
          <p:sp>
            <p:nvSpPr>
              <p:cNvPr id="22544" name="Line 10"/>
              <p:cNvSpPr>
                <a:spLocks noChangeShapeType="1"/>
              </p:cNvSpPr>
              <p:nvPr/>
            </p:nvSpPr>
            <p:spPr bwMode="auto">
              <a:xfrm>
                <a:off x="3923" y="527"/>
                <a:ext cx="1315" cy="68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5" name="Line 11"/>
              <p:cNvSpPr>
                <a:spLocks noChangeShapeType="1"/>
              </p:cNvSpPr>
              <p:nvPr/>
            </p:nvSpPr>
            <p:spPr bwMode="auto">
              <a:xfrm flipV="1">
                <a:off x="3923" y="527"/>
                <a:ext cx="1315" cy="68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975" y="1440"/>
              <a:ext cx="245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O</a:t>
              </a:r>
            </a:p>
          </p:txBody>
        </p:sp>
        <p:sp>
          <p:nvSpPr>
            <p:cNvPr id="22539" name="AutoShape 13"/>
            <p:cNvSpPr>
              <a:spLocks noChangeArrowheads="1"/>
            </p:cNvSpPr>
            <p:nvPr/>
          </p:nvSpPr>
          <p:spPr bwMode="auto">
            <a:xfrm>
              <a:off x="477" y="1117"/>
              <a:ext cx="1315" cy="680"/>
            </a:xfrm>
            <a:prstGeom prst="parallelogram">
              <a:avLst>
                <a:gd name="adj" fmla="val 0"/>
              </a:avLst>
            </a:prstGeom>
            <a:noFill/>
            <a:ln w="38100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95" y="709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340" y="1798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656" y="1800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656" y="709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22313" y="5003800"/>
            <a:ext cx="75136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）若已知</a:t>
            </a:r>
            <a:r>
              <a:rPr lang="en-US" altLang="zh-CN" sz="2800" b="1" dirty="0">
                <a:latin typeface="宋体" panose="02010600030101010101" pitchFamily="2" charset="-122"/>
              </a:rPr>
              <a:t>BC=8</a:t>
            </a:r>
            <a:r>
              <a:rPr lang="zh-CN" altLang="en-US" sz="2800" b="1" dirty="0">
                <a:latin typeface="宋体" panose="02010600030101010101" pitchFamily="2" charset="-122"/>
              </a:rPr>
              <a:t>，</a:t>
            </a:r>
            <a:r>
              <a:rPr lang="en-US" altLang="zh-CN" sz="2800" b="1" dirty="0">
                <a:latin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</a:rPr>
              <a:t>到</a:t>
            </a:r>
            <a:r>
              <a:rPr lang="en-US" altLang="zh-CN" sz="2800" b="1" dirty="0">
                <a:latin typeface="宋体" panose="02010600030101010101" pitchFamily="2" charset="-122"/>
              </a:rPr>
              <a:t>BC</a:t>
            </a:r>
            <a:r>
              <a:rPr lang="zh-CN" altLang="en-US" sz="2800" b="1" dirty="0">
                <a:latin typeface="宋体" panose="02010600030101010101" pitchFamily="2" charset="-122"/>
              </a:rPr>
              <a:t>的距离为</a:t>
            </a:r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，求矩形的</a:t>
            </a:r>
          </a:p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面积，周长，对角线的长度。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>
            <a:off x="7667625" y="2420938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58" grpId="0"/>
      <p:bldP spid="102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55650" y="4797425"/>
            <a:ext cx="7296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）若∠</a:t>
            </a:r>
            <a:r>
              <a:rPr lang="en-US" altLang="zh-CN" sz="2800" b="1" dirty="0">
                <a:latin typeface="宋体" panose="02010600030101010101" pitchFamily="2" charset="-122"/>
              </a:rPr>
              <a:t>AOD=120</a:t>
            </a:r>
            <a:r>
              <a:rPr lang="zh-CN" altLang="en-US" sz="2800" b="1" dirty="0">
                <a:latin typeface="宋体" panose="02010600030101010101" pitchFamily="2" charset="-122"/>
              </a:rPr>
              <a:t>度，</a:t>
            </a:r>
            <a:r>
              <a:rPr lang="en-US" altLang="zh-CN" sz="2800" b="1" dirty="0">
                <a:latin typeface="宋体" panose="02010600030101010101" pitchFamily="2" charset="-122"/>
              </a:rPr>
              <a:t>AB=4</a:t>
            </a:r>
            <a:r>
              <a:rPr lang="zh-CN" altLang="en-US" sz="2800" b="1" dirty="0">
                <a:latin typeface="宋体" panose="02010600030101010101" pitchFamily="2" charset="-122"/>
              </a:rPr>
              <a:t>厘米，求矩形的对</a:t>
            </a:r>
          </a:p>
          <a:p>
            <a:r>
              <a:rPr lang="zh-CN" altLang="en-US" sz="2800" b="1" dirty="0">
                <a:latin typeface="宋体" panose="02010600030101010101" pitchFamily="2" charset="-122"/>
              </a:rPr>
              <a:t>角线长，周长，面积。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908050"/>
            <a:ext cx="53403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问题</a:t>
            </a:r>
            <a:r>
              <a:rPr lang="en-US" altLang="zh-CN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9900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2800" b="1" dirty="0">
                <a:latin typeface="宋体" panose="02010600030101010101" pitchFamily="2" charset="-122"/>
              </a:rPr>
              <a:t>如图，矩形</a:t>
            </a:r>
            <a:r>
              <a:rPr lang="en-US" altLang="zh-CN" sz="2800" b="1" dirty="0">
                <a:latin typeface="宋体" panose="02010600030101010101" pitchFamily="2" charset="-122"/>
              </a:rPr>
              <a:t>ABCD</a:t>
            </a:r>
            <a:r>
              <a:rPr lang="zh-CN" altLang="en-US" sz="2800" b="1" dirty="0">
                <a:latin typeface="宋体" panose="02010600030101010101" pitchFamily="2" charset="-122"/>
              </a:rPr>
              <a:t>的两条对</a:t>
            </a:r>
          </a:p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角线相交于点</a:t>
            </a:r>
            <a:r>
              <a:rPr lang="en-US" altLang="zh-CN" sz="2800" b="1" dirty="0">
                <a:latin typeface="宋体" panose="02010600030101010101" pitchFamily="2" charset="-122"/>
              </a:rPr>
              <a:t>O</a:t>
            </a:r>
          </a:p>
        </p:txBody>
      </p:sp>
      <p:grpSp>
        <p:nvGrpSpPr>
          <p:cNvPr id="23556" name="Group 7"/>
          <p:cNvGrpSpPr/>
          <p:nvPr/>
        </p:nvGrpSpPr>
        <p:grpSpPr bwMode="auto">
          <a:xfrm>
            <a:off x="6300788" y="692150"/>
            <a:ext cx="2665412" cy="2311400"/>
            <a:chOff x="295" y="709"/>
            <a:chExt cx="1679" cy="1456"/>
          </a:xfrm>
        </p:grpSpPr>
        <p:grpSp>
          <p:nvGrpSpPr>
            <p:cNvPr id="23559" name="Group 8"/>
            <p:cNvGrpSpPr/>
            <p:nvPr/>
          </p:nvGrpSpPr>
          <p:grpSpPr bwMode="auto">
            <a:xfrm>
              <a:off x="476" y="1122"/>
              <a:ext cx="1315" cy="681"/>
              <a:chOff x="3923" y="527"/>
              <a:chExt cx="1315" cy="681"/>
            </a:xfrm>
          </p:grpSpPr>
          <p:sp>
            <p:nvSpPr>
              <p:cNvPr id="23566" name="Line 9"/>
              <p:cNvSpPr>
                <a:spLocks noChangeShapeType="1"/>
              </p:cNvSpPr>
              <p:nvPr/>
            </p:nvSpPr>
            <p:spPr bwMode="auto">
              <a:xfrm>
                <a:off x="3923" y="527"/>
                <a:ext cx="1315" cy="68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7" name="Line 10"/>
              <p:cNvSpPr>
                <a:spLocks noChangeShapeType="1"/>
              </p:cNvSpPr>
              <p:nvPr/>
            </p:nvSpPr>
            <p:spPr bwMode="auto">
              <a:xfrm flipV="1">
                <a:off x="3923" y="527"/>
                <a:ext cx="1315" cy="68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975" y="1440"/>
              <a:ext cx="245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O</a:t>
              </a:r>
            </a:p>
          </p:txBody>
        </p:sp>
        <p:sp>
          <p:nvSpPr>
            <p:cNvPr id="23561" name="AutoShape 12"/>
            <p:cNvSpPr>
              <a:spLocks noChangeArrowheads="1"/>
            </p:cNvSpPr>
            <p:nvPr/>
          </p:nvSpPr>
          <p:spPr bwMode="auto">
            <a:xfrm>
              <a:off x="477" y="1117"/>
              <a:ext cx="1315" cy="680"/>
            </a:xfrm>
            <a:prstGeom prst="parallelogram">
              <a:avLst>
                <a:gd name="adj" fmla="val 0"/>
              </a:avLst>
            </a:prstGeom>
            <a:noFill/>
            <a:ln w="38100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295" y="709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340" y="1798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1656" y="1800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1656" y="709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11188" y="2205038"/>
            <a:ext cx="48069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）若∠</a:t>
            </a:r>
            <a:r>
              <a:rPr lang="en-US" altLang="zh-CN" sz="2800" b="1" dirty="0">
                <a:latin typeface="宋体" panose="02010600030101010101" pitchFamily="2" charset="-122"/>
              </a:rPr>
              <a:t>AOD=120</a:t>
            </a:r>
            <a:r>
              <a:rPr lang="zh-CN" altLang="en-US" sz="2800" b="1" dirty="0">
                <a:latin typeface="宋体" panose="02010600030101010101" pitchFamily="2" charset="-122"/>
              </a:rPr>
              <a:t>度，试判断</a:t>
            </a:r>
          </a:p>
          <a:p>
            <a:r>
              <a:rPr lang="en-US" altLang="zh-CN" sz="2800" b="1" dirty="0">
                <a:latin typeface="宋体" panose="02010600030101010101" pitchFamily="2" charset="-122"/>
              </a:rPr>
              <a:t>ΔAOB</a:t>
            </a:r>
            <a:r>
              <a:rPr lang="zh-CN" altLang="en-US" sz="2800" b="1" dirty="0">
                <a:latin typeface="宋体" panose="02010600030101010101" pitchFamily="2" charset="-122"/>
              </a:rPr>
              <a:t>的形状。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84213" y="3500438"/>
            <a:ext cx="7296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）若要得到</a:t>
            </a:r>
            <a:r>
              <a:rPr lang="en-US" altLang="zh-CN" sz="2800" b="1" dirty="0">
                <a:latin typeface="宋体" panose="02010600030101010101" pitchFamily="2" charset="-122"/>
              </a:rPr>
              <a:t>ΔAOB</a:t>
            </a:r>
            <a:r>
              <a:rPr lang="zh-CN" altLang="en-US" sz="2800" b="1" dirty="0">
                <a:latin typeface="宋体" panose="02010600030101010101" pitchFamily="2" charset="-122"/>
              </a:rPr>
              <a:t>是等边</a:t>
            </a:r>
            <a:r>
              <a:rPr lang="en-US" altLang="zh-CN" sz="2800" b="1" dirty="0">
                <a:latin typeface="宋体" panose="02010600030101010101" pitchFamily="2" charset="-122"/>
              </a:rPr>
              <a:t>Δ</a:t>
            </a:r>
            <a:r>
              <a:rPr lang="zh-CN" altLang="en-US" sz="2800" b="1" dirty="0">
                <a:latin typeface="宋体" panose="02010600030101010101" pitchFamily="2" charset="-122"/>
              </a:rPr>
              <a:t>，你可以添加一</a:t>
            </a:r>
          </a:p>
          <a:p>
            <a:r>
              <a:rPr lang="zh-CN" altLang="en-US" sz="2800" b="1" dirty="0">
                <a:latin typeface="宋体" panose="02010600030101010101" pitchFamily="2" charset="-122"/>
              </a:rPr>
              <a:t>个什么条件？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81" grpId="0"/>
      <p:bldP spid="11282" grpId="0"/>
    </p:bldLst>
  </p:timing>
</p:sld>
</file>

<file path=ppt/theme/theme1.xml><?xml version="1.0" encoding="utf-8"?>
<a:theme xmlns:a="http://schemas.openxmlformats.org/drawingml/2006/main" name="WWW.2PPT.COM&#10;">
  <a:themeElements>
    <a:clrScheme name="流畅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隶书"/>
        <a:cs typeface=""/>
      </a:majorFont>
      <a:minorFont>
        <a:latin typeface="Constanti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流畅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主题18</Template>
  <TotalTime>0</TotalTime>
  <Words>1269</Words>
  <Application>Microsoft Office PowerPoint</Application>
  <PresentationFormat>全屏显示(4:3)</PresentationFormat>
  <Paragraphs>235</Paragraphs>
  <Slides>20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40" baseType="lpstr">
      <vt:lpstr>MS UI Gothic</vt:lpstr>
      <vt:lpstr>方正姚体</vt:lpstr>
      <vt:lpstr>黑体</vt:lpstr>
      <vt:lpstr>华文彩云</vt:lpstr>
      <vt:lpstr>华文行楷</vt:lpstr>
      <vt:lpstr>华文新魏</vt:lpstr>
      <vt:lpstr>楷体_GB2312</vt:lpstr>
      <vt:lpstr>隶书</vt:lpstr>
      <vt:lpstr>宋体</vt:lpstr>
      <vt:lpstr>微软雅黑</vt:lpstr>
      <vt:lpstr>幼圆</vt:lpstr>
      <vt:lpstr>Arial</vt:lpstr>
      <vt:lpstr>Calibri</vt:lpstr>
      <vt:lpstr>Constantia</vt:lpstr>
      <vt:lpstr>Times New Roman</vt:lpstr>
      <vt:lpstr>Wingdings 2</vt:lpstr>
      <vt:lpstr>WWW.2PPT.COM
</vt:lpstr>
      <vt:lpstr>第一PPT模板网-WWW.1PPT.COM 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（4）有三个角都相等的四边形是矩形;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2022-01-07T08:30:36Z</dcterms:created>
  <dcterms:modified xsi:type="dcterms:W3CDTF">2023-01-16T14:08:48Z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0F9509CE13A445BDBC65FDD0E426F405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