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271" r:id="rId2"/>
    <p:sldId id="256" r:id="rId3"/>
    <p:sldId id="393" r:id="rId4"/>
    <p:sldId id="405" r:id="rId5"/>
    <p:sldId id="406" r:id="rId6"/>
    <p:sldId id="407" r:id="rId7"/>
    <p:sldId id="437" r:id="rId8"/>
    <p:sldId id="273" r:id="rId9"/>
    <p:sldId id="410" r:id="rId10"/>
    <p:sldId id="408" r:id="rId11"/>
    <p:sldId id="409" r:id="rId12"/>
    <p:sldId id="411" r:id="rId13"/>
    <p:sldId id="412" r:id="rId14"/>
    <p:sldId id="413" r:id="rId15"/>
    <p:sldId id="414" r:id="rId16"/>
    <p:sldId id="438"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63" autoAdjust="0"/>
    <p:restoredTop sz="94660"/>
  </p:normalViewPr>
  <p:slideViewPr>
    <p:cSldViewPr snapToGrid="0">
      <p:cViewPr varScale="1">
        <p:scale>
          <a:sx n="114" d="100"/>
          <a:sy n="114" d="100"/>
        </p:scale>
        <p:origin x="330" y="108"/>
      </p:cViewPr>
      <p:guideLst/>
    </p:cSldViewPr>
  </p:slideViewPr>
  <p:notesTextViewPr>
    <p:cViewPr>
      <p:scale>
        <a:sx n="1" d="1"/>
        <a:sy n="1" d="1"/>
      </p:scale>
      <p:origin x="0" y="0"/>
    </p:cViewPr>
  </p:notesTextViewPr>
  <p:notesViewPr>
    <p:cSldViewPr snapToGrid="0">
      <p:cViewPr varScale="1">
        <p:scale>
          <a:sx n="78" d="100"/>
          <a:sy n="78" d="100"/>
        </p:scale>
        <p:origin x="292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02BB0B4-EEDB-4EDC-8BAD-8638DC3B3331}" type="datetimeFigureOut">
              <a:rPr lang="zh-CN" altLang="en-US" smtClean="0">
                <a:latin typeface="阿里巴巴普惠体 R" panose="00020600040101010101" pitchFamily="18" charset="-122"/>
                <a:ea typeface="阿里巴巴普惠体 R" panose="00020600040101010101" pitchFamily="18" charset="-122"/>
              </a:rPr>
              <a:t>2023-01-16</a:t>
            </a:fld>
            <a:endParaRPr lang="zh-CN" altLang="en-US" dirty="0">
              <a:latin typeface="阿里巴巴普惠体 R" panose="00020600040101010101" pitchFamily="18" charset="-122"/>
              <a:ea typeface="阿里巴巴普惠体 R" panose="00020600040101010101" pitchFamily="18"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FD9E090-6087-4857-93C4-C2E005EA3BFC}" type="slidenum">
              <a:rPr lang="zh-CN" altLang="en-US" smtClean="0">
                <a:latin typeface="阿里巴巴普惠体 R" panose="00020600040101010101" pitchFamily="18" charset="-122"/>
                <a:ea typeface="阿里巴巴普惠体 R" panose="00020600040101010101" pitchFamily="18" charset="-122"/>
              </a:rPr>
              <a:t>‹#›</a:t>
            </a:fld>
            <a:endParaRPr lang="zh-CN" altLang="en-US" dirty="0">
              <a:latin typeface="阿里巴巴普惠体 R" panose="00020600040101010101" pitchFamily="18" charset="-122"/>
              <a:ea typeface="阿里巴巴普惠体 R" panose="00020600040101010101" pitchFamily="18"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阿里巴巴普惠体 R" panose="00020600040101010101" pitchFamily="18" charset="-122"/>
                <a:ea typeface="阿里巴巴普惠体 R" panose="00020600040101010101" pitchFamily="18"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阿里巴巴普惠体 R" panose="00020600040101010101" pitchFamily="18" charset="-122"/>
                <a:ea typeface="阿里巴巴普惠体 R" panose="00020600040101010101" pitchFamily="18" charset="-122"/>
              </a:defRPr>
            </a:lvl1pPr>
          </a:lstStyle>
          <a:p>
            <a:fld id="{68B99EBE-F15D-44D4-A845-FCAD80CB00A0}" type="datetimeFigureOut">
              <a:rPr lang="zh-CN" altLang="en-US" smtClean="0"/>
              <a:t>2023-01-16</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阿里巴巴普惠体 R" panose="00020600040101010101" pitchFamily="18" charset="-122"/>
                <a:ea typeface="阿里巴巴普惠体 R" panose="00020600040101010101" pitchFamily="18"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阿里巴巴普惠体 R" panose="00020600040101010101" pitchFamily="18" charset="-122"/>
                <a:ea typeface="阿里巴巴普惠体 R" panose="00020600040101010101" pitchFamily="18" charset="-122"/>
              </a:defRPr>
            </a:lvl1pPr>
          </a:lstStyle>
          <a:p>
            <a:fld id="{445177A7-717F-4933-BE79-A49CA4F2AAB1}"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1pPr>
    <a:lvl2pPr marL="4572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2pPr>
    <a:lvl3pPr marL="9144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3pPr>
    <a:lvl4pPr marL="13716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4pPr>
    <a:lvl5pPr marL="18288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45177A7-717F-4933-BE79-A49CA4F2AAB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45177A7-717F-4933-BE79-A49CA4F2AAB1}"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45177A7-717F-4933-BE79-A49CA4F2AAB1}"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45177A7-717F-4933-BE79-A49CA4F2AAB1}"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45177A7-717F-4933-BE79-A49CA4F2AAB1}"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45177A7-717F-4933-BE79-A49CA4F2AAB1}"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45177A7-717F-4933-BE79-A49CA4F2AAB1}"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45177A7-717F-4933-BE79-A49CA4F2AAB1}" type="slidenum">
              <a:rPr lang="zh-CN" altLang="en-US" smtClean="0"/>
              <a:t>16</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45177A7-717F-4933-BE79-A49CA4F2AAB1}"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45177A7-717F-4933-BE79-A49CA4F2AAB1}"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45177A7-717F-4933-BE79-A49CA4F2AAB1}"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45177A7-717F-4933-BE79-A49CA4F2AAB1}"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45177A7-717F-4933-BE79-A49CA4F2AAB1}"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45177A7-717F-4933-BE79-A49CA4F2AAB1}"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45177A7-717F-4933-BE79-A49CA4F2AAB1}"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45177A7-717F-4933-BE79-A49CA4F2AAB1}"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534D369-3AD0-4A19-A59E-B095EDCDFA7D}" type="datetimeFigureOut">
              <a:rPr lang="id-ID" smtClean="0"/>
              <a:t>16/01/2023</a:t>
            </a:fld>
            <a:endParaRPr lang="id-ID"/>
          </a:p>
        </p:txBody>
      </p:sp>
      <p:sp>
        <p:nvSpPr>
          <p:cNvPr id="3" name="页脚占位符 2"/>
          <p:cNvSpPr>
            <a:spLocks noGrp="1"/>
          </p:cNvSpPr>
          <p:nvPr>
            <p:ph type="ftr" sz="quarter" idx="11"/>
          </p:nvPr>
        </p:nvSpPr>
        <p:spPr/>
        <p:txBody>
          <a:bodyPr/>
          <a:lstStyle/>
          <a:p>
            <a:endParaRPr lang="id-ID"/>
          </a:p>
        </p:txBody>
      </p:sp>
      <p:sp>
        <p:nvSpPr>
          <p:cNvPr id="4" name="灯片编号占位符 3"/>
          <p:cNvSpPr>
            <a:spLocks noGrp="1"/>
          </p:cNvSpPr>
          <p:nvPr>
            <p:ph type="sldNum" sz="quarter" idx="12"/>
          </p:nvPr>
        </p:nvSpPr>
        <p:spPr/>
        <p:txBody>
          <a:bodyPr/>
          <a:lstStyle/>
          <a:p>
            <a:fld id="{9EAD2063-7FD4-4AE1-B89A-1A35B33611DD}"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34D369-3AD0-4A19-A59E-B095EDCDFA7D}" type="datetimeFigureOut">
              <a:rPr lang="id-ID" smtClean="0"/>
              <a:t>16/01/2023</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AD2063-7FD4-4AE1-B89A-1A35B33611DD}"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占位符 6"/>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24252" r="24252"/>
          <a:stretch>
            <a:fillRect/>
          </a:stretch>
        </p:blipFill>
        <p:spPr>
          <a:xfrm>
            <a:off x="7235209" y="1061122"/>
            <a:ext cx="4093385" cy="5118005"/>
          </a:xfrm>
        </p:spPr>
      </p:pic>
      <p:sp>
        <p:nvSpPr>
          <p:cNvPr id="4" name="Oval 3"/>
          <p:cNvSpPr/>
          <p:nvPr/>
        </p:nvSpPr>
        <p:spPr>
          <a:xfrm>
            <a:off x="290946" y="6179127"/>
            <a:ext cx="415636" cy="415636"/>
          </a:xfrm>
          <a:prstGeom prst="ellips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prstClr val="white"/>
              </a:solidFill>
              <a:effectLst/>
              <a:uLnTx/>
              <a:uFillTx/>
              <a:cs typeface="+mn-ea"/>
              <a:sym typeface="+mn-lt"/>
            </a:endParaRPr>
          </a:p>
        </p:txBody>
      </p:sp>
      <p:sp>
        <p:nvSpPr>
          <p:cNvPr id="13" name="Freeform: Shape 12"/>
          <p:cNvSpPr/>
          <p:nvPr/>
        </p:nvSpPr>
        <p:spPr>
          <a:xfrm rot="2700000">
            <a:off x="9103667" y="4890219"/>
            <a:ext cx="1411532" cy="1411536"/>
          </a:xfrm>
          <a:custGeom>
            <a:avLst/>
            <a:gdLst>
              <a:gd name="connsiteX0" fmla="*/ 4394611 w 5336720"/>
              <a:gd name="connsiteY0" fmla="*/ 0 h 5336735"/>
              <a:gd name="connsiteX1" fmla="*/ 5336720 w 5336720"/>
              <a:gd name="connsiteY1" fmla="*/ 0 h 5336735"/>
              <a:gd name="connsiteX2" fmla="*/ 5022687 w 5336720"/>
              <a:gd name="connsiteY2" fmla="*/ 314033 h 5336735"/>
              <a:gd name="connsiteX3" fmla="*/ 4708644 w 5336720"/>
              <a:gd name="connsiteY3" fmla="*/ 314033 h 5336735"/>
              <a:gd name="connsiteX4" fmla="*/ 4708644 w 5336720"/>
              <a:gd name="connsiteY4" fmla="*/ 627804 h 5336735"/>
              <a:gd name="connsiteX5" fmla="*/ 4708918 w 5336720"/>
              <a:gd name="connsiteY5" fmla="*/ 627803 h 5336735"/>
              <a:gd name="connsiteX6" fmla="*/ 4394885 w 5336720"/>
              <a:gd name="connsiteY6" fmla="*/ 941836 h 5336735"/>
              <a:gd name="connsiteX7" fmla="*/ 4394884 w 5336720"/>
              <a:gd name="connsiteY7" fmla="*/ 941836 h 5336735"/>
              <a:gd name="connsiteX8" fmla="*/ 4394611 w 5336720"/>
              <a:gd name="connsiteY8" fmla="*/ 942109 h 5336735"/>
              <a:gd name="connsiteX9" fmla="*/ 4394611 w 5336720"/>
              <a:gd name="connsiteY9" fmla="*/ 941836 h 5336735"/>
              <a:gd name="connsiteX10" fmla="*/ 4080842 w 5336720"/>
              <a:gd name="connsiteY10" fmla="*/ 941836 h 5336735"/>
              <a:gd name="connsiteX11" fmla="*/ 4080842 w 5336720"/>
              <a:gd name="connsiteY11" fmla="*/ 1255608 h 5336735"/>
              <a:gd name="connsiteX12" fmla="*/ 4081117 w 5336720"/>
              <a:gd name="connsiteY12" fmla="*/ 1255608 h 5336735"/>
              <a:gd name="connsiteX13" fmla="*/ 3767084 w 5336720"/>
              <a:gd name="connsiteY13" fmla="*/ 1569640 h 5336735"/>
              <a:gd name="connsiteX14" fmla="*/ 3767081 w 5336720"/>
              <a:gd name="connsiteY14" fmla="*/ 1569640 h 5336735"/>
              <a:gd name="connsiteX15" fmla="*/ 3766809 w 5336720"/>
              <a:gd name="connsiteY15" fmla="*/ 1569912 h 5336735"/>
              <a:gd name="connsiteX16" fmla="*/ 3766809 w 5336720"/>
              <a:gd name="connsiteY16" fmla="*/ 1569641 h 5336735"/>
              <a:gd name="connsiteX17" fmla="*/ 3453041 w 5336720"/>
              <a:gd name="connsiteY17" fmla="*/ 1569640 h 5336735"/>
              <a:gd name="connsiteX18" fmla="*/ 3453041 w 5336720"/>
              <a:gd name="connsiteY18" fmla="*/ 1883411 h 5336735"/>
              <a:gd name="connsiteX19" fmla="*/ 3453315 w 5336720"/>
              <a:gd name="connsiteY19" fmla="*/ 1883411 h 5336735"/>
              <a:gd name="connsiteX20" fmla="*/ 3139282 w 5336720"/>
              <a:gd name="connsiteY20" fmla="*/ 2197444 h 5336735"/>
              <a:gd name="connsiteX21" fmla="*/ 3139281 w 5336720"/>
              <a:gd name="connsiteY21" fmla="*/ 2197444 h 5336735"/>
              <a:gd name="connsiteX22" fmla="*/ 3139008 w 5336720"/>
              <a:gd name="connsiteY22" fmla="*/ 2197716 h 5336735"/>
              <a:gd name="connsiteX23" fmla="*/ 3139008 w 5336720"/>
              <a:gd name="connsiteY23" fmla="*/ 2197444 h 5336735"/>
              <a:gd name="connsiteX24" fmla="*/ 2825239 w 5336720"/>
              <a:gd name="connsiteY24" fmla="*/ 2197444 h 5336735"/>
              <a:gd name="connsiteX25" fmla="*/ 2825239 w 5336720"/>
              <a:gd name="connsiteY25" fmla="*/ 2511216 h 5336735"/>
              <a:gd name="connsiteX26" fmla="*/ 2825513 w 5336720"/>
              <a:gd name="connsiteY26" fmla="*/ 2511216 h 5336735"/>
              <a:gd name="connsiteX27" fmla="*/ 2511480 w 5336720"/>
              <a:gd name="connsiteY27" fmla="*/ 2825248 h 5336735"/>
              <a:gd name="connsiteX28" fmla="*/ 2511477 w 5336720"/>
              <a:gd name="connsiteY28" fmla="*/ 2825248 h 5336735"/>
              <a:gd name="connsiteX29" fmla="*/ 2511206 w 5336720"/>
              <a:gd name="connsiteY29" fmla="*/ 2825520 h 5336735"/>
              <a:gd name="connsiteX30" fmla="*/ 2511206 w 5336720"/>
              <a:gd name="connsiteY30" fmla="*/ 2825248 h 5336735"/>
              <a:gd name="connsiteX31" fmla="*/ 2197437 w 5336720"/>
              <a:gd name="connsiteY31" fmla="*/ 2825248 h 5336735"/>
              <a:gd name="connsiteX32" fmla="*/ 2197437 w 5336720"/>
              <a:gd name="connsiteY32" fmla="*/ 3139019 h 5336735"/>
              <a:gd name="connsiteX33" fmla="*/ 2197711 w 5336720"/>
              <a:gd name="connsiteY33" fmla="*/ 3139019 h 5336735"/>
              <a:gd name="connsiteX34" fmla="*/ 1883678 w 5336720"/>
              <a:gd name="connsiteY34" fmla="*/ 3453051 h 5336735"/>
              <a:gd name="connsiteX35" fmla="*/ 1883677 w 5336720"/>
              <a:gd name="connsiteY35" fmla="*/ 3453051 h 5336735"/>
              <a:gd name="connsiteX36" fmla="*/ 1883404 w 5336720"/>
              <a:gd name="connsiteY36" fmla="*/ 3453324 h 5336735"/>
              <a:gd name="connsiteX37" fmla="*/ 1883404 w 5336720"/>
              <a:gd name="connsiteY37" fmla="*/ 3453051 h 5336735"/>
              <a:gd name="connsiteX38" fmla="*/ 1569636 w 5336720"/>
              <a:gd name="connsiteY38" fmla="*/ 3453051 h 5336735"/>
              <a:gd name="connsiteX39" fmla="*/ 1569636 w 5336720"/>
              <a:gd name="connsiteY39" fmla="*/ 3766822 h 5336735"/>
              <a:gd name="connsiteX40" fmla="*/ 1569910 w 5336720"/>
              <a:gd name="connsiteY40" fmla="*/ 3766822 h 5336735"/>
              <a:gd name="connsiteX41" fmla="*/ 1255877 w 5336720"/>
              <a:gd name="connsiteY41" fmla="*/ 4080855 h 5336735"/>
              <a:gd name="connsiteX42" fmla="*/ 1255874 w 5336720"/>
              <a:gd name="connsiteY42" fmla="*/ 4080855 h 5336735"/>
              <a:gd name="connsiteX43" fmla="*/ 1255602 w 5336720"/>
              <a:gd name="connsiteY43" fmla="*/ 4081128 h 5336735"/>
              <a:gd name="connsiteX44" fmla="*/ 1255602 w 5336720"/>
              <a:gd name="connsiteY44" fmla="*/ 4080855 h 5336735"/>
              <a:gd name="connsiteX45" fmla="*/ 941834 w 5336720"/>
              <a:gd name="connsiteY45" fmla="*/ 4080855 h 5336735"/>
              <a:gd name="connsiteX46" fmla="*/ 941834 w 5336720"/>
              <a:gd name="connsiteY46" fmla="*/ 4394625 h 5336735"/>
              <a:gd name="connsiteX47" fmla="*/ 942109 w 5336720"/>
              <a:gd name="connsiteY47" fmla="*/ 4394626 h 5336735"/>
              <a:gd name="connsiteX48" fmla="*/ 628075 w 5336720"/>
              <a:gd name="connsiteY48" fmla="*/ 4708659 h 5336735"/>
              <a:gd name="connsiteX49" fmla="*/ 628074 w 5336720"/>
              <a:gd name="connsiteY49" fmla="*/ 4708659 h 5336735"/>
              <a:gd name="connsiteX50" fmla="*/ 627801 w 5336720"/>
              <a:gd name="connsiteY50" fmla="*/ 4708932 h 5336735"/>
              <a:gd name="connsiteX51" fmla="*/ 627801 w 5336720"/>
              <a:gd name="connsiteY51" fmla="*/ 4708659 h 5336735"/>
              <a:gd name="connsiteX52" fmla="*/ 314032 w 5336720"/>
              <a:gd name="connsiteY52" fmla="*/ 4708659 h 5336735"/>
              <a:gd name="connsiteX53" fmla="*/ 314033 w 5336720"/>
              <a:gd name="connsiteY53" fmla="*/ 5022702 h 5336735"/>
              <a:gd name="connsiteX54" fmla="*/ 0 w 5336720"/>
              <a:gd name="connsiteY54" fmla="*/ 5336735 h 5336735"/>
              <a:gd name="connsiteX55" fmla="*/ 0 w 5336720"/>
              <a:gd name="connsiteY55" fmla="*/ 4394626 h 5336735"/>
              <a:gd name="connsiteX56" fmla="*/ 627801 w 5336720"/>
              <a:gd name="connsiteY56" fmla="*/ 4394625 h 5336735"/>
              <a:gd name="connsiteX57" fmla="*/ 627801 w 5336720"/>
              <a:gd name="connsiteY57" fmla="*/ 3766823 h 5336735"/>
              <a:gd name="connsiteX58" fmla="*/ 1255602 w 5336720"/>
              <a:gd name="connsiteY58" fmla="*/ 3766823 h 5336735"/>
              <a:gd name="connsiteX59" fmla="*/ 1255603 w 5336720"/>
              <a:gd name="connsiteY59" fmla="*/ 3139018 h 5336735"/>
              <a:gd name="connsiteX60" fmla="*/ 1883404 w 5336720"/>
              <a:gd name="connsiteY60" fmla="*/ 3139019 h 5336735"/>
              <a:gd name="connsiteX61" fmla="*/ 1883404 w 5336720"/>
              <a:gd name="connsiteY61" fmla="*/ 2511216 h 5336735"/>
              <a:gd name="connsiteX62" fmla="*/ 2511206 w 5336720"/>
              <a:gd name="connsiteY62" fmla="*/ 2511216 h 5336735"/>
              <a:gd name="connsiteX63" fmla="*/ 2511206 w 5336720"/>
              <a:gd name="connsiteY63" fmla="*/ 1883411 h 5336735"/>
              <a:gd name="connsiteX64" fmla="*/ 3139008 w 5336720"/>
              <a:gd name="connsiteY64" fmla="*/ 1883411 h 5336735"/>
              <a:gd name="connsiteX65" fmla="*/ 3139008 w 5336720"/>
              <a:gd name="connsiteY65" fmla="*/ 1255607 h 5336735"/>
              <a:gd name="connsiteX66" fmla="*/ 3766809 w 5336720"/>
              <a:gd name="connsiteY66" fmla="*/ 1255608 h 5336735"/>
              <a:gd name="connsiteX67" fmla="*/ 3766809 w 5336720"/>
              <a:gd name="connsiteY67" fmla="*/ 627803 h 5336735"/>
              <a:gd name="connsiteX68" fmla="*/ 4394611 w 5336720"/>
              <a:gd name="connsiteY68" fmla="*/ 627803 h 5336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5336720" h="5336735">
                <a:moveTo>
                  <a:pt x="4394611" y="0"/>
                </a:moveTo>
                <a:lnTo>
                  <a:pt x="5336720" y="0"/>
                </a:lnTo>
                <a:lnTo>
                  <a:pt x="5022687" y="314033"/>
                </a:lnTo>
                <a:lnTo>
                  <a:pt x="4708644" y="314033"/>
                </a:lnTo>
                <a:lnTo>
                  <a:pt x="4708644" y="627804"/>
                </a:lnTo>
                <a:lnTo>
                  <a:pt x="4708918" y="627803"/>
                </a:lnTo>
                <a:lnTo>
                  <a:pt x="4394885" y="941836"/>
                </a:lnTo>
                <a:lnTo>
                  <a:pt x="4394884" y="941836"/>
                </a:lnTo>
                <a:lnTo>
                  <a:pt x="4394611" y="942109"/>
                </a:lnTo>
                <a:lnTo>
                  <a:pt x="4394611" y="941836"/>
                </a:lnTo>
                <a:lnTo>
                  <a:pt x="4080842" y="941836"/>
                </a:lnTo>
                <a:lnTo>
                  <a:pt x="4080842" y="1255608"/>
                </a:lnTo>
                <a:lnTo>
                  <a:pt x="4081117" y="1255608"/>
                </a:lnTo>
                <a:lnTo>
                  <a:pt x="3767084" y="1569640"/>
                </a:lnTo>
                <a:lnTo>
                  <a:pt x="3767081" y="1569640"/>
                </a:lnTo>
                <a:lnTo>
                  <a:pt x="3766809" y="1569912"/>
                </a:lnTo>
                <a:lnTo>
                  <a:pt x="3766809" y="1569641"/>
                </a:lnTo>
                <a:lnTo>
                  <a:pt x="3453041" y="1569640"/>
                </a:lnTo>
                <a:lnTo>
                  <a:pt x="3453041" y="1883411"/>
                </a:lnTo>
                <a:lnTo>
                  <a:pt x="3453315" y="1883411"/>
                </a:lnTo>
                <a:lnTo>
                  <a:pt x="3139282" y="2197444"/>
                </a:lnTo>
                <a:lnTo>
                  <a:pt x="3139281" y="2197444"/>
                </a:lnTo>
                <a:lnTo>
                  <a:pt x="3139008" y="2197716"/>
                </a:lnTo>
                <a:lnTo>
                  <a:pt x="3139008" y="2197444"/>
                </a:lnTo>
                <a:lnTo>
                  <a:pt x="2825239" y="2197444"/>
                </a:lnTo>
                <a:lnTo>
                  <a:pt x="2825239" y="2511216"/>
                </a:lnTo>
                <a:lnTo>
                  <a:pt x="2825513" y="2511216"/>
                </a:lnTo>
                <a:lnTo>
                  <a:pt x="2511480" y="2825248"/>
                </a:lnTo>
                <a:lnTo>
                  <a:pt x="2511477" y="2825248"/>
                </a:lnTo>
                <a:lnTo>
                  <a:pt x="2511206" y="2825520"/>
                </a:lnTo>
                <a:lnTo>
                  <a:pt x="2511206" y="2825248"/>
                </a:lnTo>
                <a:lnTo>
                  <a:pt x="2197437" y="2825248"/>
                </a:lnTo>
                <a:lnTo>
                  <a:pt x="2197437" y="3139019"/>
                </a:lnTo>
                <a:lnTo>
                  <a:pt x="2197711" y="3139019"/>
                </a:lnTo>
                <a:lnTo>
                  <a:pt x="1883678" y="3453051"/>
                </a:lnTo>
                <a:lnTo>
                  <a:pt x="1883677" y="3453051"/>
                </a:lnTo>
                <a:lnTo>
                  <a:pt x="1883404" y="3453324"/>
                </a:lnTo>
                <a:lnTo>
                  <a:pt x="1883404" y="3453051"/>
                </a:lnTo>
                <a:lnTo>
                  <a:pt x="1569636" y="3453051"/>
                </a:lnTo>
                <a:lnTo>
                  <a:pt x="1569636" y="3766822"/>
                </a:lnTo>
                <a:lnTo>
                  <a:pt x="1569910" y="3766822"/>
                </a:lnTo>
                <a:lnTo>
                  <a:pt x="1255877" y="4080855"/>
                </a:lnTo>
                <a:lnTo>
                  <a:pt x="1255874" y="4080855"/>
                </a:lnTo>
                <a:lnTo>
                  <a:pt x="1255602" y="4081128"/>
                </a:lnTo>
                <a:lnTo>
                  <a:pt x="1255602" y="4080855"/>
                </a:lnTo>
                <a:lnTo>
                  <a:pt x="941834" y="4080855"/>
                </a:lnTo>
                <a:lnTo>
                  <a:pt x="941834" y="4394625"/>
                </a:lnTo>
                <a:lnTo>
                  <a:pt x="942109" y="4394626"/>
                </a:lnTo>
                <a:lnTo>
                  <a:pt x="628075" y="4708659"/>
                </a:lnTo>
                <a:lnTo>
                  <a:pt x="628074" y="4708659"/>
                </a:lnTo>
                <a:lnTo>
                  <a:pt x="627801" y="4708932"/>
                </a:lnTo>
                <a:lnTo>
                  <a:pt x="627801" y="4708659"/>
                </a:lnTo>
                <a:lnTo>
                  <a:pt x="314032" y="4708659"/>
                </a:lnTo>
                <a:lnTo>
                  <a:pt x="314033" y="5022702"/>
                </a:lnTo>
                <a:lnTo>
                  <a:pt x="0" y="5336735"/>
                </a:lnTo>
                <a:lnTo>
                  <a:pt x="0" y="4394626"/>
                </a:lnTo>
                <a:lnTo>
                  <a:pt x="627801" y="4394625"/>
                </a:lnTo>
                <a:lnTo>
                  <a:pt x="627801" y="3766823"/>
                </a:lnTo>
                <a:lnTo>
                  <a:pt x="1255602" y="3766823"/>
                </a:lnTo>
                <a:lnTo>
                  <a:pt x="1255603" y="3139018"/>
                </a:lnTo>
                <a:lnTo>
                  <a:pt x="1883404" y="3139019"/>
                </a:lnTo>
                <a:lnTo>
                  <a:pt x="1883404" y="2511216"/>
                </a:lnTo>
                <a:lnTo>
                  <a:pt x="2511206" y="2511216"/>
                </a:lnTo>
                <a:lnTo>
                  <a:pt x="2511206" y="1883411"/>
                </a:lnTo>
                <a:lnTo>
                  <a:pt x="3139008" y="1883411"/>
                </a:lnTo>
                <a:lnTo>
                  <a:pt x="3139008" y="1255607"/>
                </a:lnTo>
                <a:lnTo>
                  <a:pt x="3766809" y="1255608"/>
                </a:lnTo>
                <a:lnTo>
                  <a:pt x="3766809" y="627803"/>
                </a:lnTo>
                <a:lnTo>
                  <a:pt x="4394611" y="62780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prstClr val="black"/>
              </a:solidFill>
              <a:effectLst/>
              <a:uLnTx/>
              <a:uFillTx/>
              <a:cs typeface="+mn-ea"/>
              <a:sym typeface="+mn-lt"/>
            </a:endParaRPr>
          </a:p>
        </p:txBody>
      </p:sp>
      <p:sp>
        <p:nvSpPr>
          <p:cNvPr id="14" name="Rectangle 13"/>
          <p:cNvSpPr/>
          <p:nvPr/>
        </p:nvSpPr>
        <p:spPr>
          <a:xfrm>
            <a:off x="180108" y="207818"/>
            <a:ext cx="332509" cy="33250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prstClr val="white"/>
              </a:solidFill>
              <a:effectLst/>
              <a:uLnTx/>
              <a:uFillTx/>
              <a:cs typeface="+mn-ea"/>
              <a:sym typeface="+mn-lt"/>
            </a:endParaRPr>
          </a:p>
        </p:txBody>
      </p:sp>
      <p:sp>
        <p:nvSpPr>
          <p:cNvPr id="16" name="Rectangle 15"/>
          <p:cNvSpPr/>
          <p:nvPr/>
        </p:nvSpPr>
        <p:spPr>
          <a:xfrm>
            <a:off x="10390909" y="6608618"/>
            <a:ext cx="1565563" cy="24938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prstClr val="white"/>
              </a:solidFill>
              <a:effectLst/>
              <a:uLnTx/>
              <a:uFillTx/>
              <a:cs typeface="+mn-ea"/>
              <a:sym typeface="+mn-lt"/>
            </a:endParaRPr>
          </a:p>
        </p:txBody>
      </p:sp>
      <p:sp>
        <p:nvSpPr>
          <p:cNvPr id="17" name="TextBox 16"/>
          <p:cNvSpPr txBox="1"/>
          <p:nvPr/>
        </p:nvSpPr>
        <p:spPr>
          <a:xfrm rot="5400000">
            <a:off x="-928483" y="3290500"/>
            <a:ext cx="2605200" cy="276999"/>
          </a:xfrm>
          <a:prstGeom prst="rect">
            <a:avLst/>
          </a:prstGeom>
          <a:noFill/>
        </p:spPr>
        <p:txBody>
          <a:bodyPr wrap="none" rtlCol="0">
            <a:spAutoFit/>
          </a:bodyPr>
          <a:lstStyle/>
          <a:p>
            <a:pPr lvl="0" algn="ctr"/>
            <a:r>
              <a:rPr lang="zh-CN" altLang="en-US" sz="1200" spc="600" dirty="0">
                <a:solidFill>
                  <a:prstClr val="black"/>
                </a:solidFill>
                <a:cs typeface="+mn-ea"/>
                <a:sym typeface="+mn-lt"/>
              </a:rPr>
              <a:t>人教版 数学八年级上册</a:t>
            </a:r>
          </a:p>
        </p:txBody>
      </p:sp>
      <p:sp>
        <p:nvSpPr>
          <p:cNvPr id="20" name="Freeform: Shape 19"/>
          <p:cNvSpPr/>
          <p:nvPr/>
        </p:nvSpPr>
        <p:spPr>
          <a:xfrm rot="8100000">
            <a:off x="11528636" y="404684"/>
            <a:ext cx="715971" cy="715973"/>
          </a:xfrm>
          <a:custGeom>
            <a:avLst/>
            <a:gdLst>
              <a:gd name="connsiteX0" fmla="*/ 4394611 w 5336720"/>
              <a:gd name="connsiteY0" fmla="*/ 0 h 5336735"/>
              <a:gd name="connsiteX1" fmla="*/ 5336720 w 5336720"/>
              <a:gd name="connsiteY1" fmla="*/ 0 h 5336735"/>
              <a:gd name="connsiteX2" fmla="*/ 5022687 w 5336720"/>
              <a:gd name="connsiteY2" fmla="*/ 314033 h 5336735"/>
              <a:gd name="connsiteX3" fmla="*/ 4708644 w 5336720"/>
              <a:gd name="connsiteY3" fmla="*/ 314033 h 5336735"/>
              <a:gd name="connsiteX4" fmla="*/ 4708644 w 5336720"/>
              <a:gd name="connsiteY4" fmla="*/ 627804 h 5336735"/>
              <a:gd name="connsiteX5" fmla="*/ 4708918 w 5336720"/>
              <a:gd name="connsiteY5" fmla="*/ 627803 h 5336735"/>
              <a:gd name="connsiteX6" fmla="*/ 4394885 w 5336720"/>
              <a:gd name="connsiteY6" fmla="*/ 941836 h 5336735"/>
              <a:gd name="connsiteX7" fmla="*/ 4394884 w 5336720"/>
              <a:gd name="connsiteY7" fmla="*/ 941836 h 5336735"/>
              <a:gd name="connsiteX8" fmla="*/ 4394611 w 5336720"/>
              <a:gd name="connsiteY8" fmla="*/ 942109 h 5336735"/>
              <a:gd name="connsiteX9" fmla="*/ 4394611 w 5336720"/>
              <a:gd name="connsiteY9" fmla="*/ 941836 h 5336735"/>
              <a:gd name="connsiteX10" fmla="*/ 4080842 w 5336720"/>
              <a:gd name="connsiteY10" fmla="*/ 941836 h 5336735"/>
              <a:gd name="connsiteX11" fmla="*/ 4080842 w 5336720"/>
              <a:gd name="connsiteY11" fmla="*/ 1255608 h 5336735"/>
              <a:gd name="connsiteX12" fmla="*/ 4081117 w 5336720"/>
              <a:gd name="connsiteY12" fmla="*/ 1255608 h 5336735"/>
              <a:gd name="connsiteX13" fmla="*/ 3767084 w 5336720"/>
              <a:gd name="connsiteY13" fmla="*/ 1569640 h 5336735"/>
              <a:gd name="connsiteX14" fmla="*/ 3767081 w 5336720"/>
              <a:gd name="connsiteY14" fmla="*/ 1569640 h 5336735"/>
              <a:gd name="connsiteX15" fmla="*/ 3766809 w 5336720"/>
              <a:gd name="connsiteY15" fmla="*/ 1569912 h 5336735"/>
              <a:gd name="connsiteX16" fmla="*/ 3766809 w 5336720"/>
              <a:gd name="connsiteY16" fmla="*/ 1569641 h 5336735"/>
              <a:gd name="connsiteX17" fmla="*/ 3453041 w 5336720"/>
              <a:gd name="connsiteY17" fmla="*/ 1569640 h 5336735"/>
              <a:gd name="connsiteX18" fmla="*/ 3453041 w 5336720"/>
              <a:gd name="connsiteY18" fmla="*/ 1883411 h 5336735"/>
              <a:gd name="connsiteX19" fmla="*/ 3453315 w 5336720"/>
              <a:gd name="connsiteY19" fmla="*/ 1883411 h 5336735"/>
              <a:gd name="connsiteX20" fmla="*/ 3139282 w 5336720"/>
              <a:gd name="connsiteY20" fmla="*/ 2197444 h 5336735"/>
              <a:gd name="connsiteX21" fmla="*/ 3139281 w 5336720"/>
              <a:gd name="connsiteY21" fmla="*/ 2197444 h 5336735"/>
              <a:gd name="connsiteX22" fmla="*/ 3139008 w 5336720"/>
              <a:gd name="connsiteY22" fmla="*/ 2197716 h 5336735"/>
              <a:gd name="connsiteX23" fmla="*/ 3139008 w 5336720"/>
              <a:gd name="connsiteY23" fmla="*/ 2197444 h 5336735"/>
              <a:gd name="connsiteX24" fmla="*/ 2825239 w 5336720"/>
              <a:gd name="connsiteY24" fmla="*/ 2197444 h 5336735"/>
              <a:gd name="connsiteX25" fmla="*/ 2825239 w 5336720"/>
              <a:gd name="connsiteY25" fmla="*/ 2511216 h 5336735"/>
              <a:gd name="connsiteX26" fmla="*/ 2825513 w 5336720"/>
              <a:gd name="connsiteY26" fmla="*/ 2511216 h 5336735"/>
              <a:gd name="connsiteX27" fmla="*/ 2511480 w 5336720"/>
              <a:gd name="connsiteY27" fmla="*/ 2825248 h 5336735"/>
              <a:gd name="connsiteX28" fmla="*/ 2511477 w 5336720"/>
              <a:gd name="connsiteY28" fmla="*/ 2825248 h 5336735"/>
              <a:gd name="connsiteX29" fmla="*/ 2511206 w 5336720"/>
              <a:gd name="connsiteY29" fmla="*/ 2825520 h 5336735"/>
              <a:gd name="connsiteX30" fmla="*/ 2511206 w 5336720"/>
              <a:gd name="connsiteY30" fmla="*/ 2825248 h 5336735"/>
              <a:gd name="connsiteX31" fmla="*/ 2197437 w 5336720"/>
              <a:gd name="connsiteY31" fmla="*/ 2825248 h 5336735"/>
              <a:gd name="connsiteX32" fmla="*/ 2197437 w 5336720"/>
              <a:gd name="connsiteY32" fmla="*/ 3139019 h 5336735"/>
              <a:gd name="connsiteX33" fmla="*/ 2197711 w 5336720"/>
              <a:gd name="connsiteY33" fmla="*/ 3139019 h 5336735"/>
              <a:gd name="connsiteX34" fmla="*/ 1883678 w 5336720"/>
              <a:gd name="connsiteY34" fmla="*/ 3453051 h 5336735"/>
              <a:gd name="connsiteX35" fmla="*/ 1883677 w 5336720"/>
              <a:gd name="connsiteY35" fmla="*/ 3453051 h 5336735"/>
              <a:gd name="connsiteX36" fmla="*/ 1883404 w 5336720"/>
              <a:gd name="connsiteY36" fmla="*/ 3453324 h 5336735"/>
              <a:gd name="connsiteX37" fmla="*/ 1883404 w 5336720"/>
              <a:gd name="connsiteY37" fmla="*/ 3453051 h 5336735"/>
              <a:gd name="connsiteX38" fmla="*/ 1569636 w 5336720"/>
              <a:gd name="connsiteY38" fmla="*/ 3453051 h 5336735"/>
              <a:gd name="connsiteX39" fmla="*/ 1569636 w 5336720"/>
              <a:gd name="connsiteY39" fmla="*/ 3766822 h 5336735"/>
              <a:gd name="connsiteX40" fmla="*/ 1569910 w 5336720"/>
              <a:gd name="connsiteY40" fmla="*/ 3766822 h 5336735"/>
              <a:gd name="connsiteX41" fmla="*/ 1255877 w 5336720"/>
              <a:gd name="connsiteY41" fmla="*/ 4080855 h 5336735"/>
              <a:gd name="connsiteX42" fmla="*/ 1255874 w 5336720"/>
              <a:gd name="connsiteY42" fmla="*/ 4080855 h 5336735"/>
              <a:gd name="connsiteX43" fmla="*/ 1255602 w 5336720"/>
              <a:gd name="connsiteY43" fmla="*/ 4081128 h 5336735"/>
              <a:gd name="connsiteX44" fmla="*/ 1255602 w 5336720"/>
              <a:gd name="connsiteY44" fmla="*/ 4080855 h 5336735"/>
              <a:gd name="connsiteX45" fmla="*/ 941834 w 5336720"/>
              <a:gd name="connsiteY45" fmla="*/ 4080855 h 5336735"/>
              <a:gd name="connsiteX46" fmla="*/ 941834 w 5336720"/>
              <a:gd name="connsiteY46" fmla="*/ 4394625 h 5336735"/>
              <a:gd name="connsiteX47" fmla="*/ 942109 w 5336720"/>
              <a:gd name="connsiteY47" fmla="*/ 4394626 h 5336735"/>
              <a:gd name="connsiteX48" fmla="*/ 628075 w 5336720"/>
              <a:gd name="connsiteY48" fmla="*/ 4708659 h 5336735"/>
              <a:gd name="connsiteX49" fmla="*/ 628074 w 5336720"/>
              <a:gd name="connsiteY49" fmla="*/ 4708659 h 5336735"/>
              <a:gd name="connsiteX50" fmla="*/ 627801 w 5336720"/>
              <a:gd name="connsiteY50" fmla="*/ 4708932 h 5336735"/>
              <a:gd name="connsiteX51" fmla="*/ 627801 w 5336720"/>
              <a:gd name="connsiteY51" fmla="*/ 4708659 h 5336735"/>
              <a:gd name="connsiteX52" fmla="*/ 314032 w 5336720"/>
              <a:gd name="connsiteY52" fmla="*/ 4708659 h 5336735"/>
              <a:gd name="connsiteX53" fmla="*/ 314033 w 5336720"/>
              <a:gd name="connsiteY53" fmla="*/ 5022702 h 5336735"/>
              <a:gd name="connsiteX54" fmla="*/ 0 w 5336720"/>
              <a:gd name="connsiteY54" fmla="*/ 5336735 h 5336735"/>
              <a:gd name="connsiteX55" fmla="*/ 0 w 5336720"/>
              <a:gd name="connsiteY55" fmla="*/ 4394626 h 5336735"/>
              <a:gd name="connsiteX56" fmla="*/ 627801 w 5336720"/>
              <a:gd name="connsiteY56" fmla="*/ 4394625 h 5336735"/>
              <a:gd name="connsiteX57" fmla="*/ 627801 w 5336720"/>
              <a:gd name="connsiteY57" fmla="*/ 3766823 h 5336735"/>
              <a:gd name="connsiteX58" fmla="*/ 1255602 w 5336720"/>
              <a:gd name="connsiteY58" fmla="*/ 3766823 h 5336735"/>
              <a:gd name="connsiteX59" fmla="*/ 1255603 w 5336720"/>
              <a:gd name="connsiteY59" fmla="*/ 3139018 h 5336735"/>
              <a:gd name="connsiteX60" fmla="*/ 1883404 w 5336720"/>
              <a:gd name="connsiteY60" fmla="*/ 3139019 h 5336735"/>
              <a:gd name="connsiteX61" fmla="*/ 1883404 w 5336720"/>
              <a:gd name="connsiteY61" fmla="*/ 2511216 h 5336735"/>
              <a:gd name="connsiteX62" fmla="*/ 2511206 w 5336720"/>
              <a:gd name="connsiteY62" fmla="*/ 2511216 h 5336735"/>
              <a:gd name="connsiteX63" fmla="*/ 2511206 w 5336720"/>
              <a:gd name="connsiteY63" fmla="*/ 1883411 h 5336735"/>
              <a:gd name="connsiteX64" fmla="*/ 3139008 w 5336720"/>
              <a:gd name="connsiteY64" fmla="*/ 1883411 h 5336735"/>
              <a:gd name="connsiteX65" fmla="*/ 3139008 w 5336720"/>
              <a:gd name="connsiteY65" fmla="*/ 1255607 h 5336735"/>
              <a:gd name="connsiteX66" fmla="*/ 3766809 w 5336720"/>
              <a:gd name="connsiteY66" fmla="*/ 1255608 h 5336735"/>
              <a:gd name="connsiteX67" fmla="*/ 3766809 w 5336720"/>
              <a:gd name="connsiteY67" fmla="*/ 627803 h 5336735"/>
              <a:gd name="connsiteX68" fmla="*/ 4394611 w 5336720"/>
              <a:gd name="connsiteY68" fmla="*/ 627803 h 5336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5336720" h="5336735">
                <a:moveTo>
                  <a:pt x="4394611" y="0"/>
                </a:moveTo>
                <a:lnTo>
                  <a:pt x="5336720" y="0"/>
                </a:lnTo>
                <a:lnTo>
                  <a:pt x="5022687" y="314033"/>
                </a:lnTo>
                <a:lnTo>
                  <a:pt x="4708644" y="314033"/>
                </a:lnTo>
                <a:lnTo>
                  <a:pt x="4708644" y="627804"/>
                </a:lnTo>
                <a:lnTo>
                  <a:pt x="4708918" y="627803"/>
                </a:lnTo>
                <a:lnTo>
                  <a:pt x="4394885" y="941836"/>
                </a:lnTo>
                <a:lnTo>
                  <a:pt x="4394884" y="941836"/>
                </a:lnTo>
                <a:lnTo>
                  <a:pt x="4394611" y="942109"/>
                </a:lnTo>
                <a:lnTo>
                  <a:pt x="4394611" y="941836"/>
                </a:lnTo>
                <a:lnTo>
                  <a:pt x="4080842" y="941836"/>
                </a:lnTo>
                <a:lnTo>
                  <a:pt x="4080842" y="1255608"/>
                </a:lnTo>
                <a:lnTo>
                  <a:pt x="4081117" y="1255608"/>
                </a:lnTo>
                <a:lnTo>
                  <a:pt x="3767084" y="1569640"/>
                </a:lnTo>
                <a:lnTo>
                  <a:pt x="3767081" y="1569640"/>
                </a:lnTo>
                <a:lnTo>
                  <a:pt x="3766809" y="1569912"/>
                </a:lnTo>
                <a:lnTo>
                  <a:pt x="3766809" y="1569641"/>
                </a:lnTo>
                <a:lnTo>
                  <a:pt x="3453041" y="1569640"/>
                </a:lnTo>
                <a:lnTo>
                  <a:pt x="3453041" y="1883411"/>
                </a:lnTo>
                <a:lnTo>
                  <a:pt x="3453315" y="1883411"/>
                </a:lnTo>
                <a:lnTo>
                  <a:pt x="3139282" y="2197444"/>
                </a:lnTo>
                <a:lnTo>
                  <a:pt x="3139281" y="2197444"/>
                </a:lnTo>
                <a:lnTo>
                  <a:pt x="3139008" y="2197716"/>
                </a:lnTo>
                <a:lnTo>
                  <a:pt x="3139008" y="2197444"/>
                </a:lnTo>
                <a:lnTo>
                  <a:pt x="2825239" y="2197444"/>
                </a:lnTo>
                <a:lnTo>
                  <a:pt x="2825239" y="2511216"/>
                </a:lnTo>
                <a:lnTo>
                  <a:pt x="2825513" y="2511216"/>
                </a:lnTo>
                <a:lnTo>
                  <a:pt x="2511480" y="2825248"/>
                </a:lnTo>
                <a:lnTo>
                  <a:pt x="2511477" y="2825248"/>
                </a:lnTo>
                <a:lnTo>
                  <a:pt x="2511206" y="2825520"/>
                </a:lnTo>
                <a:lnTo>
                  <a:pt x="2511206" y="2825248"/>
                </a:lnTo>
                <a:lnTo>
                  <a:pt x="2197437" y="2825248"/>
                </a:lnTo>
                <a:lnTo>
                  <a:pt x="2197437" y="3139019"/>
                </a:lnTo>
                <a:lnTo>
                  <a:pt x="2197711" y="3139019"/>
                </a:lnTo>
                <a:lnTo>
                  <a:pt x="1883678" y="3453051"/>
                </a:lnTo>
                <a:lnTo>
                  <a:pt x="1883677" y="3453051"/>
                </a:lnTo>
                <a:lnTo>
                  <a:pt x="1883404" y="3453324"/>
                </a:lnTo>
                <a:lnTo>
                  <a:pt x="1883404" y="3453051"/>
                </a:lnTo>
                <a:lnTo>
                  <a:pt x="1569636" y="3453051"/>
                </a:lnTo>
                <a:lnTo>
                  <a:pt x="1569636" y="3766822"/>
                </a:lnTo>
                <a:lnTo>
                  <a:pt x="1569910" y="3766822"/>
                </a:lnTo>
                <a:lnTo>
                  <a:pt x="1255877" y="4080855"/>
                </a:lnTo>
                <a:lnTo>
                  <a:pt x="1255874" y="4080855"/>
                </a:lnTo>
                <a:lnTo>
                  <a:pt x="1255602" y="4081128"/>
                </a:lnTo>
                <a:lnTo>
                  <a:pt x="1255602" y="4080855"/>
                </a:lnTo>
                <a:lnTo>
                  <a:pt x="941834" y="4080855"/>
                </a:lnTo>
                <a:lnTo>
                  <a:pt x="941834" y="4394625"/>
                </a:lnTo>
                <a:lnTo>
                  <a:pt x="942109" y="4394626"/>
                </a:lnTo>
                <a:lnTo>
                  <a:pt x="628075" y="4708659"/>
                </a:lnTo>
                <a:lnTo>
                  <a:pt x="628074" y="4708659"/>
                </a:lnTo>
                <a:lnTo>
                  <a:pt x="627801" y="4708932"/>
                </a:lnTo>
                <a:lnTo>
                  <a:pt x="627801" y="4708659"/>
                </a:lnTo>
                <a:lnTo>
                  <a:pt x="314032" y="4708659"/>
                </a:lnTo>
                <a:lnTo>
                  <a:pt x="314033" y="5022702"/>
                </a:lnTo>
                <a:lnTo>
                  <a:pt x="0" y="5336735"/>
                </a:lnTo>
                <a:lnTo>
                  <a:pt x="0" y="4394626"/>
                </a:lnTo>
                <a:lnTo>
                  <a:pt x="627801" y="4394625"/>
                </a:lnTo>
                <a:lnTo>
                  <a:pt x="627801" y="3766823"/>
                </a:lnTo>
                <a:lnTo>
                  <a:pt x="1255602" y="3766823"/>
                </a:lnTo>
                <a:lnTo>
                  <a:pt x="1255603" y="3139018"/>
                </a:lnTo>
                <a:lnTo>
                  <a:pt x="1883404" y="3139019"/>
                </a:lnTo>
                <a:lnTo>
                  <a:pt x="1883404" y="2511216"/>
                </a:lnTo>
                <a:lnTo>
                  <a:pt x="2511206" y="2511216"/>
                </a:lnTo>
                <a:lnTo>
                  <a:pt x="2511206" y="1883411"/>
                </a:lnTo>
                <a:lnTo>
                  <a:pt x="3139008" y="1883411"/>
                </a:lnTo>
                <a:lnTo>
                  <a:pt x="3139008" y="1255607"/>
                </a:lnTo>
                <a:lnTo>
                  <a:pt x="3766809" y="1255608"/>
                </a:lnTo>
                <a:lnTo>
                  <a:pt x="3766809" y="627803"/>
                </a:lnTo>
                <a:lnTo>
                  <a:pt x="4394611" y="62780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prstClr val="black"/>
              </a:solidFill>
              <a:effectLst/>
              <a:uLnTx/>
              <a:uFillTx/>
              <a:cs typeface="+mn-ea"/>
              <a:sym typeface="+mn-lt"/>
            </a:endParaRPr>
          </a:p>
        </p:txBody>
      </p:sp>
      <p:sp>
        <p:nvSpPr>
          <p:cNvPr id="21" name="Rectangle: Rounded Corners 40"/>
          <p:cNvSpPr/>
          <p:nvPr/>
        </p:nvSpPr>
        <p:spPr bwMode="auto">
          <a:xfrm rot="16200000">
            <a:off x="1586364" y="4722777"/>
            <a:ext cx="322784" cy="1423537"/>
          </a:xfrm>
          <a:prstGeom prst="roundRect">
            <a:avLst>
              <a:gd name="adj" fmla="val 12979"/>
            </a:avLst>
          </a:prstGeom>
          <a:solidFill>
            <a:schemeClr val="accent1"/>
          </a:solidFill>
          <a:ln w="50800">
            <a:noFill/>
          </a:ln>
        </p:spPr>
        <p:txBody>
          <a:bodyPr vert="horz" wrap="square" lIns="91440" tIns="45720" rIns="91440" bIns="45720" numCol="1" anchor="ctr" anchorCtr="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ID" sz="2000" b="0" i="0" u="none" strike="noStrike" kern="1200" cap="none" spc="0" normalizeH="0" baseline="0" noProof="0" dirty="0">
              <a:ln>
                <a:noFill/>
              </a:ln>
              <a:solidFill>
                <a:prstClr val="black"/>
              </a:solidFill>
              <a:effectLst/>
              <a:uLnTx/>
              <a:uFillTx/>
              <a:cs typeface="+mn-ea"/>
              <a:sym typeface="+mn-lt"/>
            </a:endParaRPr>
          </a:p>
        </p:txBody>
      </p:sp>
      <p:sp>
        <p:nvSpPr>
          <p:cNvPr id="22" name="Rectangle: Rounded Corners 43"/>
          <p:cNvSpPr/>
          <p:nvPr/>
        </p:nvSpPr>
        <p:spPr bwMode="auto">
          <a:xfrm rot="16200000">
            <a:off x="3277229" y="4722777"/>
            <a:ext cx="322784" cy="1423537"/>
          </a:xfrm>
          <a:prstGeom prst="roundRect">
            <a:avLst>
              <a:gd name="adj" fmla="val 12979"/>
            </a:avLst>
          </a:prstGeom>
          <a:solidFill>
            <a:schemeClr val="bg1">
              <a:lumMod val="75000"/>
            </a:schemeClr>
          </a:solidFill>
          <a:ln w="50800">
            <a:noFill/>
          </a:ln>
        </p:spPr>
        <p:txBody>
          <a:bodyPr vert="horz" wrap="square" lIns="91440" tIns="45720" rIns="91440" bIns="45720" numCol="1" anchor="ctr" anchorCtr="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ID" sz="2000" b="0" i="0" u="none" strike="noStrike" kern="1200" cap="none" spc="0" normalizeH="0" baseline="0" noProof="0">
              <a:ln>
                <a:noFill/>
              </a:ln>
              <a:solidFill>
                <a:prstClr val="black"/>
              </a:solidFill>
              <a:effectLst/>
              <a:uLnTx/>
              <a:uFillTx/>
              <a:cs typeface="+mn-ea"/>
              <a:sym typeface="+mn-lt"/>
            </a:endParaRPr>
          </a:p>
        </p:txBody>
      </p:sp>
      <p:grpSp>
        <p:nvGrpSpPr>
          <p:cNvPr id="23" name="组合 22"/>
          <p:cNvGrpSpPr/>
          <p:nvPr/>
        </p:nvGrpSpPr>
        <p:grpSpPr>
          <a:xfrm>
            <a:off x="831725" y="2737227"/>
            <a:ext cx="5746876" cy="1756074"/>
            <a:chOff x="1510350" y="2753282"/>
            <a:chExt cx="4580731" cy="1399735"/>
          </a:xfrm>
        </p:grpSpPr>
        <p:sp>
          <p:nvSpPr>
            <p:cNvPr id="24" name="矩形 23"/>
            <p:cNvSpPr/>
            <p:nvPr/>
          </p:nvSpPr>
          <p:spPr bwMode="auto">
            <a:xfrm>
              <a:off x="1510350" y="2753282"/>
              <a:ext cx="4580731" cy="735970"/>
            </a:xfrm>
            <a:prstGeom prst="rect">
              <a:avLst/>
            </a:prstGeom>
          </p:spPr>
          <p:txBody>
            <a:bodyPr wrap="square">
              <a:spAutoFit/>
            </a:bodyPr>
            <a:lstStyle/>
            <a:p>
              <a:pPr algn="dist">
                <a:defRPr/>
              </a:pPr>
              <a:r>
                <a:rPr lang="en-US" altLang="zh-CN" sz="5400" b="1" kern="100" dirty="0">
                  <a:cs typeface="+mn-ea"/>
                  <a:sym typeface="+mn-lt"/>
                </a:rPr>
                <a:t>11.3.1 </a:t>
              </a:r>
              <a:r>
                <a:rPr lang="zh-CN" altLang="en-US" sz="5400" b="1" kern="100" dirty="0">
                  <a:cs typeface="+mn-ea"/>
                  <a:sym typeface="+mn-lt"/>
                </a:rPr>
                <a:t>多边形</a:t>
              </a:r>
            </a:p>
          </p:txBody>
        </p:sp>
        <p:sp>
          <p:nvSpPr>
            <p:cNvPr id="25" name="矩形 24"/>
            <p:cNvSpPr/>
            <p:nvPr/>
          </p:nvSpPr>
          <p:spPr>
            <a:xfrm>
              <a:off x="1571361" y="3637838"/>
              <a:ext cx="3472716" cy="515179"/>
            </a:xfrm>
            <a:prstGeom prst="rect">
              <a:avLst/>
            </a:prstGeom>
          </p:spPr>
          <p:txBody>
            <a:bodyPr wrap="square">
              <a:spAutoFit/>
            </a:bodyPr>
            <a:lstStyle/>
            <a:p>
              <a:pPr defTabSz="457200"/>
              <a:endParaRPr lang="zh-CN" altLang="en-US" sz="3600" dirty="0">
                <a:cs typeface="+mn-ea"/>
                <a:sym typeface="+mn-lt"/>
              </a:endParaRPr>
            </a:p>
          </p:txBody>
        </p:sp>
        <p:cxnSp>
          <p:nvCxnSpPr>
            <p:cNvPr id="26" name="直接连接符 25"/>
            <p:cNvCxnSpPr/>
            <p:nvPr/>
          </p:nvCxnSpPr>
          <p:spPr>
            <a:xfrm>
              <a:off x="1634862" y="3563329"/>
              <a:ext cx="4456219" cy="0"/>
            </a:xfrm>
            <a:prstGeom prst="line">
              <a:avLst/>
            </a:prstGeom>
            <a:noFill/>
            <a:ln w="6350" cap="flat" cmpd="sng" algn="ctr">
              <a:solidFill>
                <a:schemeClr val="tx1"/>
              </a:solidFill>
              <a:prstDash val="solid"/>
              <a:miter lim="800000"/>
            </a:ln>
            <a:effectLst/>
          </p:spPr>
        </p:cxnSp>
      </p:grpSp>
      <p:sp>
        <p:nvSpPr>
          <p:cNvPr id="27" name="矩形 26"/>
          <p:cNvSpPr/>
          <p:nvPr/>
        </p:nvSpPr>
        <p:spPr bwMode="auto">
          <a:xfrm>
            <a:off x="908268" y="1931373"/>
            <a:ext cx="3634328" cy="646331"/>
          </a:xfrm>
          <a:prstGeom prst="rect">
            <a:avLst/>
          </a:prstGeom>
        </p:spPr>
        <p:txBody>
          <a:bodyPr wrap="none">
            <a:spAutoFit/>
          </a:bodyPr>
          <a:lstStyle/>
          <a:p>
            <a:pPr defTabSz="457200">
              <a:defRPr/>
            </a:pPr>
            <a:r>
              <a:rPr lang="zh-CN" altLang="en-US" sz="3600" b="1" kern="100" dirty="0">
                <a:cs typeface="+mn-ea"/>
                <a:sym typeface="+mn-lt"/>
              </a:rPr>
              <a:t>第十一章 三角形</a:t>
            </a:r>
          </a:p>
        </p:txBody>
      </p:sp>
      <p:sp>
        <p:nvSpPr>
          <p:cNvPr id="28" name="文本框 27"/>
          <p:cNvSpPr txBox="1"/>
          <p:nvPr/>
        </p:nvSpPr>
        <p:spPr>
          <a:xfrm>
            <a:off x="908268" y="4424331"/>
            <a:ext cx="5670333" cy="552011"/>
          </a:xfrm>
          <a:prstGeom prst="rect">
            <a:avLst/>
          </a:prstGeom>
          <a:noFill/>
        </p:spPr>
        <p:txBody>
          <a:bodyPr wrap="square" rtlCol="0">
            <a:spAutoFit/>
          </a:bodyPr>
          <a:lstStyle/>
          <a:p>
            <a:pPr>
              <a:lnSpc>
                <a:spcPct val="150000"/>
              </a:lnSpc>
            </a:pPr>
            <a:r>
              <a:rPr lang="en-US" altLang="zh-CN" sz="1050" dirty="0">
                <a:solidFill>
                  <a:schemeClr val="tx1">
                    <a:lumMod val="85000"/>
                    <a:lumOff val="15000"/>
                  </a:schemeClr>
                </a:solidFill>
                <a:cs typeface="+mn-ea"/>
                <a:sym typeface="+mn-lt"/>
              </a:rPr>
              <a:t>Please Enter Your Detailed Text Here, The Content Should Be Concise And Clear, Concise And Concise Do Not Need Too Much Text</a:t>
            </a:r>
            <a:endParaRPr lang="zh-CN" altLang="en-US" sz="2800" dirty="0">
              <a:solidFill>
                <a:schemeClr val="tx1">
                  <a:lumMod val="85000"/>
                  <a:lumOff val="15000"/>
                </a:schemeClr>
              </a:solidFill>
              <a:cs typeface="+mn-ea"/>
              <a:sym typeface="+mn-lt"/>
            </a:endParaRPr>
          </a:p>
        </p:txBody>
      </p:sp>
      <p:sp>
        <p:nvSpPr>
          <p:cNvPr id="29" name="矩形 28"/>
          <p:cNvSpPr/>
          <p:nvPr/>
        </p:nvSpPr>
        <p:spPr>
          <a:xfrm>
            <a:off x="908268" y="3883517"/>
            <a:ext cx="5216778" cy="461665"/>
          </a:xfrm>
          <a:prstGeom prst="rect">
            <a:avLst/>
          </a:prstGeom>
        </p:spPr>
        <p:txBody>
          <a:bodyPr wrap="square">
            <a:spAutoFit/>
          </a:bodyPr>
          <a:lstStyle/>
          <a:p>
            <a:pPr algn="dist" defTabSz="457200"/>
            <a:r>
              <a:rPr lang="zh-CN" altLang="en-US" sz="2400" dirty="0">
                <a:cs typeface="+mn-ea"/>
                <a:sym typeface="+mn-lt"/>
              </a:rPr>
              <a:t>人教版  数学（初中）  （八年级 上）</a:t>
            </a:r>
          </a:p>
        </p:txBody>
      </p:sp>
      <p:sp>
        <p:nvSpPr>
          <p:cNvPr id="30" name="文本框 29"/>
          <p:cNvSpPr txBox="1"/>
          <p:nvPr/>
        </p:nvSpPr>
        <p:spPr>
          <a:xfrm>
            <a:off x="1052722" y="5301213"/>
            <a:ext cx="1210588" cy="253916"/>
          </a:xfrm>
          <a:prstGeom prst="rect">
            <a:avLst/>
          </a:prstGeom>
          <a:noFill/>
        </p:spPr>
        <p:txBody>
          <a:bodyPr wrap="none" rtlCol="0">
            <a:spAutoFit/>
          </a:bodyPr>
          <a:lstStyle/>
          <a:p>
            <a:r>
              <a:rPr lang="zh-CN" altLang="en-US" sz="1050" smtClean="0">
                <a:solidFill>
                  <a:schemeClr val="bg1"/>
                </a:solidFill>
                <a:cs typeface="+mn-ea"/>
                <a:sym typeface="+mn-lt"/>
              </a:rPr>
              <a:t>主讲人：</a:t>
            </a:r>
            <a:r>
              <a:rPr lang="en-US" altLang="zh-CN" sz="1050" smtClean="0">
                <a:solidFill>
                  <a:schemeClr val="bg1"/>
                </a:solidFill>
                <a:cs typeface="+mn-ea"/>
                <a:sym typeface="+mn-lt"/>
              </a:rPr>
              <a:t>PPT818</a:t>
            </a:r>
            <a:endParaRPr lang="zh-CN" altLang="en-US" sz="1050" dirty="0">
              <a:solidFill>
                <a:schemeClr val="bg1"/>
              </a:solidFill>
              <a:cs typeface="+mn-ea"/>
              <a:sym typeface="+mn-lt"/>
            </a:endParaRPr>
          </a:p>
        </p:txBody>
      </p:sp>
      <p:sp>
        <p:nvSpPr>
          <p:cNvPr id="31" name="文本框 30"/>
          <p:cNvSpPr txBox="1"/>
          <p:nvPr/>
        </p:nvSpPr>
        <p:spPr>
          <a:xfrm>
            <a:off x="2743587" y="5301213"/>
            <a:ext cx="1346323" cy="252730"/>
          </a:xfrm>
          <a:prstGeom prst="rect">
            <a:avLst/>
          </a:prstGeom>
          <a:noFill/>
        </p:spPr>
        <p:txBody>
          <a:bodyPr wrap="square" rtlCol="0">
            <a:spAutoFit/>
          </a:bodyPr>
          <a:lstStyle/>
          <a:p>
            <a:pPr algn="dist"/>
            <a:r>
              <a:rPr lang="zh-CN" altLang="en-US" sz="1050" dirty="0">
                <a:solidFill>
                  <a:schemeClr val="bg1"/>
                </a:solidFill>
                <a:cs typeface="+mn-ea"/>
                <a:sym typeface="+mn-lt"/>
              </a:rPr>
              <a:t>时间：</a:t>
            </a:r>
            <a:r>
              <a:rPr lang="en-US" altLang="zh-CN" sz="1050" dirty="0">
                <a:solidFill>
                  <a:schemeClr val="bg1"/>
                </a:solidFill>
                <a:cs typeface="+mn-ea"/>
                <a:sym typeface="+mn-lt"/>
              </a:rPr>
              <a:t>20XX</a:t>
            </a:r>
            <a:endParaRPr lang="zh-CN" altLang="en-US" sz="1050" dirty="0">
              <a:solidFill>
                <a:schemeClr val="bg1"/>
              </a:solidFill>
              <a:cs typeface="+mn-ea"/>
              <a:sym typeface="+mn-lt"/>
            </a:endParaRPr>
          </a:p>
        </p:txBody>
      </p:sp>
      <p:sp>
        <p:nvSpPr>
          <p:cNvPr id="32" name="矩形 31"/>
          <p:cNvSpPr/>
          <p:nvPr/>
        </p:nvSpPr>
        <p:spPr>
          <a:xfrm>
            <a:off x="1047371" y="540327"/>
            <a:ext cx="1121978" cy="369332"/>
          </a:xfrm>
          <a:prstGeom prst="rect">
            <a:avLst/>
          </a:prstGeom>
          <a:solidFill>
            <a:srgbClr val="CC00FF"/>
          </a:solidFill>
          <a:ln>
            <a:noFill/>
          </a:ln>
          <a:effectLst>
            <a:outerShdw blurRad="393700" dist="50800" dir="5400000" algn="ctr" rotWithShape="0">
              <a:srgbClr val="000000">
                <a:alpha val="25000"/>
              </a:srgbClr>
            </a:outerShdw>
          </a:effectLst>
        </p:spPr>
        <p:txBody>
          <a:bodyPr vert="horz" wrap="square" lIns="91440" tIns="45720" rIns="91440" bIns="45720" numCol="1" anchor="t" anchorCtr="0" compatLnSpc="1"/>
          <a:lstStyle/>
          <a:p>
            <a:pPr algn="dist"/>
            <a:r>
              <a:rPr lang="en-US" altLang="zh-CN" sz="1600" dirty="0">
                <a:solidFill>
                  <a:schemeClr val="bg1"/>
                </a:solidFill>
                <a:cs typeface="+mn-ea"/>
                <a:sym typeface="+mn-lt"/>
              </a:rPr>
              <a:t>LOGO</a:t>
            </a:r>
            <a:endParaRPr lang="zh-CN" altLang="en-US" sz="1600" dirty="0">
              <a:solidFill>
                <a:schemeClr val="bg1"/>
              </a:solidFill>
              <a:cs typeface="+mn-ea"/>
              <a:sym typeface="+mn-lt"/>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500" fill="hold"/>
                                        <p:tgtEl>
                                          <p:spTgt spid="21"/>
                                        </p:tgtEl>
                                        <p:attrNameLst>
                                          <p:attrName>ppt_w</p:attrName>
                                        </p:attrNameLst>
                                      </p:cBhvr>
                                      <p:tavLst>
                                        <p:tav tm="0">
                                          <p:val>
                                            <p:fltVal val="0"/>
                                          </p:val>
                                        </p:tav>
                                        <p:tav tm="100000">
                                          <p:val>
                                            <p:strVal val="#ppt_w"/>
                                          </p:val>
                                        </p:tav>
                                      </p:tavLst>
                                    </p:anim>
                                    <p:anim calcmode="lin" valueType="num">
                                      <p:cBhvr>
                                        <p:cTn id="13" dur="500" fill="hold"/>
                                        <p:tgtEl>
                                          <p:spTgt spid="21"/>
                                        </p:tgtEl>
                                        <p:attrNameLst>
                                          <p:attrName>ppt_h</p:attrName>
                                        </p:attrNameLst>
                                      </p:cBhvr>
                                      <p:tavLst>
                                        <p:tav tm="0">
                                          <p:val>
                                            <p:fltVal val="0"/>
                                          </p:val>
                                        </p:tav>
                                        <p:tav tm="100000">
                                          <p:val>
                                            <p:strVal val="#ppt_h"/>
                                          </p:val>
                                        </p:tav>
                                      </p:tavLst>
                                    </p:anim>
                                    <p:animEffect transition="in" filter="fade">
                                      <p:cBhvr>
                                        <p:cTn id="14" dur="500"/>
                                        <p:tgtEl>
                                          <p:spTgt spid="21"/>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par>
                                <p:cTn id="20" presetID="53" presetClass="entr" presetSubtype="16" fill="hold" nodeType="withEffect">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cBhvr>
                                        <p:cTn id="22" dur="500" fill="hold"/>
                                        <p:tgtEl>
                                          <p:spTgt spid="23"/>
                                        </p:tgtEl>
                                        <p:attrNameLst>
                                          <p:attrName>ppt_w</p:attrName>
                                        </p:attrNameLst>
                                      </p:cBhvr>
                                      <p:tavLst>
                                        <p:tav tm="0">
                                          <p:val>
                                            <p:fltVal val="0"/>
                                          </p:val>
                                        </p:tav>
                                        <p:tav tm="100000">
                                          <p:val>
                                            <p:strVal val="#ppt_w"/>
                                          </p:val>
                                        </p:tav>
                                      </p:tavLst>
                                    </p:anim>
                                    <p:anim calcmode="lin" valueType="num">
                                      <p:cBhvr>
                                        <p:cTn id="23" dur="500" fill="hold"/>
                                        <p:tgtEl>
                                          <p:spTgt spid="23"/>
                                        </p:tgtEl>
                                        <p:attrNameLst>
                                          <p:attrName>ppt_h</p:attrName>
                                        </p:attrNameLst>
                                      </p:cBhvr>
                                      <p:tavLst>
                                        <p:tav tm="0">
                                          <p:val>
                                            <p:fltVal val="0"/>
                                          </p:val>
                                        </p:tav>
                                        <p:tav tm="100000">
                                          <p:val>
                                            <p:strVal val="#ppt_h"/>
                                          </p:val>
                                        </p:tav>
                                      </p:tavLst>
                                    </p:anim>
                                    <p:animEffect transition="in" filter="fade">
                                      <p:cBhvr>
                                        <p:cTn id="24" dur="500"/>
                                        <p:tgtEl>
                                          <p:spTgt spid="23"/>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p:cTn id="27" dur="500" fill="hold"/>
                                        <p:tgtEl>
                                          <p:spTgt spid="27"/>
                                        </p:tgtEl>
                                        <p:attrNameLst>
                                          <p:attrName>ppt_w</p:attrName>
                                        </p:attrNameLst>
                                      </p:cBhvr>
                                      <p:tavLst>
                                        <p:tav tm="0">
                                          <p:val>
                                            <p:fltVal val="0"/>
                                          </p:val>
                                        </p:tav>
                                        <p:tav tm="100000">
                                          <p:val>
                                            <p:strVal val="#ppt_w"/>
                                          </p:val>
                                        </p:tav>
                                      </p:tavLst>
                                    </p:anim>
                                    <p:anim calcmode="lin" valueType="num">
                                      <p:cBhvr>
                                        <p:cTn id="28" dur="500" fill="hold"/>
                                        <p:tgtEl>
                                          <p:spTgt spid="27"/>
                                        </p:tgtEl>
                                        <p:attrNameLst>
                                          <p:attrName>ppt_h</p:attrName>
                                        </p:attrNameLst>
                                      </p:cBhvr>
                                      <p:tavLst>
                                        <p:tav tm="0">
                                          <p:val>
                                            <p:fltVal val="0"/>
                                          </p:val>
                                        </p:tav>
                                        <p:tav tm="100000">
                                          <p:val>
                                            <p:strVal val="#ppt_h"/>
                                          </p:val>
                                        </p:tav>
                                      </p:tavLst>
                                    </p:anim>
                                    <p:animEffect transition="in" filter="fade">
                                      <p:cBhvr>
                                        <p:cTn id="29" dur="500"/>
                                        <p:tgtEl>
                                          <p:spTgt spid="27"/>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8"/>
                                        </p:tgtEl>
                                        <p:attrNameLst>
                                          <p:attrName>style.visibility</p:attrName>
                                        </p:attrNameLst>
                                      </p:cBhvr>
                                      <p:to>
                                        <p:strVal val="visible"/>
                                      </p:to>
                                    </p:set>
                                    <p:anim calcmode="lin" valueType="num">
                                      <p:cBhvr>
                                        <p:cTn id="32" dur="500" fill="hold"/>
                                        <p:tgtEl>
                                          <p:spTgt spid="28"/>
                                        </p:tgtEl>
                                        <p:attrNameLst>
                                          <p:attrName>ppt_w</p:attrName>
                                        </p:attrNameLst>
                                      </p:cBhvr>
                                      <p:tavLst>
                                        <p:tav tm="0">
                                          <p:val>
                                            <p:fltVal val="0"/>
                                          </p:val>
                                        </p:tav>
                                        <p:tav tm="100000">
                                          <p:val>
                                            <p:strVal val="#ppt_w"/>
                                          </p:val>
                                        </p:tav>
                                      </p:tavLst>
                                    </p:anim>
                                    <p:anim calcmode="lin" valueType="num">
                                      <p:cBhvr>
                                        <p:cTn id="33" dur="500" fill="hold"/>
                                        <p:tgtEl>
                                          <p:spTgt spid="28"/>
                                        </p:tgtEl>
                                        <p:attrNameLst>
                                          <p:attrName>ppt_h</p:attrName>
                                        </p:attrNameLst>
                                      </p:cBhvr>
                                      <p:tavLst>
                                        <p:tav tm="0">
                                          <p:val>
                                            <p:fltVal val="0"/>
                                          </p:val>
                                        </p:tav>
                                        <p:tav tm="100000">
                                          <p:val>
                                            <p:strVal val="#ppt_h"/>
                                          </p:val>
                                        </p:tav>
                                      </p:tavLst>
                                    </p:anim>
                                    <p:animEffect transition="in" filter="fade">
                                      <p:cBhvr>
                                        <p:cTn id="34" dur="500"/>
                                        <p:tgtEl>
                                          <p:spTgt spid="28"/>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p:cTn id="37" dur="500" fill="hold"/>
                                        <p:tgtEl>
                                          <p:spTgt spid="29"/>
                                        </p:tgtEl>
                                        <p:attrNameLst>
                                          <p:attrName>ppt_w</p:attrName>
                                        </p:attrNameLst>
                                      </p:cBhvr>
                                      <p:tavLst>
                                        <p:tav tm="0">
                                          <p:val>
                                            <p:fltVal val="0"/>
                                          </p:val>
                                        </p:tav>
                                        <p:tav tm="100000">
                                          <p:val>
                                            <p:strVal val="#ppt_w"/>
                                          </p:val>
                                        </p:tav>
                                      </p:tavLst>
                                    </p:anim>
                                    <p:anim calcmode="lin" valueType="num">
                                      <p:cBhvr>
                                        <p:cTn id="38" dur="500" fill="hold"/>
                                        <p:tgtEl>
                                          <p:spTgt spid="29"/>
                                        </p:tgtEl>
                                        <p:attrNameLst>
                                          <p:attrName>ppt_h</p:attrName>
                                        </p:attrNameLst>
                                      </p:cBhvr>
                                      <p:tavLst>
                                        <p:tav tm="0">
                                          <p:val>
                                            <p:fltVal val="0"/>
                                          </p:val>
                                        </p:tav>
                                        <p:tav tm="100000">
                                          <p:val>
                                            <p:strVal val="#ppt_h"/>
                                          </p:val>
                                        </p:tav>
                                      </p:tavLst>
                                    </p:anim>
                                    <p:animEffect transition="in" filter="fade">
                                      <p:cBhvr>
                                        <p:cTn id="39" dur="500"/>
                                        <p:tgtEl>
                                          <p:spTgt spid="29"/>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30"/>
                                        </p:tgtEl>
                                        <p:attrNameLst>
                                          <p:attrName>style.visibility</p:attrName>
                                        </p:attrNameLst>
                                      </p:cBhvr>
                                      <p:to>
                                        <p:strVal val="visible"/>
                                      </p:to>
                                    </p:set>
                                    <p:anim calcmode="lin" valueType="num">
                                      <p:cBhvr>
                                        <p:cTn id="42" dur="500" fill="hold"/>
                                        <p:tgtEl>
                                          <p:spTgt spid="30"/>
                                        </p:tgtEl>
                                        <p:attrNameLst>
                                          <p:attrName>ppt_w</p:attrName>
                                        </p:attrNameLst>
                                      </p:cBhvr>
                                      <p:tavLst>
                                        <p:tav tm="0">
                                          <p:val>
                                            <p:fltVal val="0"/>
                                          </p:val>
                                        </p:tav>
                                        <p:tav tm="100000">
                                          <p:val>
                                            <p:strVal val="#ppt_w"/>
                                          </p:val>
                                        </p:tav>
                                      </p:tavLst>
                                    </p:anim>
                                    <p:anim calcmode="lin" valueType="num">
                                      <p:cBhvr>
                                        <p:cTn id="43" dur="500" fill="hold"/>
                                        <p:tgtEl>
                                          <p:spTgt spid="30"/>
                                        </p:tgtEl>
                                        <p:attrNameLst>
                                          <p:attrName>ppt_h</p:attrName>
                                        </p:attrNameLst>
                                      </p:cBhvr>
                                      <p:tavLst>
                                        <p:tav tm="0">
                                          <p:val>
                                            <p:fltVal val="0"/>
                                          </p:val>
                                        </p:tav>
                                        <p:tav tm="100000">
                                          <p:val>
                                            <p:strVal val="#ppt_h"/>
                                          </p:val>
                                        </p:tav>
                                      </p:tavLst>
                                    </p:anim>
                                    <p:animEffect transition="in" filter="fade">
                                      <p:cBhvr>
                                        <p:cTn id="44" dur="500"/>
                                        <p:tgtEl>
                                          <p:spTgt spid="30"/>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31"/>
                                        </p:tgtEl>
                                        <p:attrNameLst>
                                          <p:attrName>style.visibility</p:attrName>
                                        </p:attrNameLst>
                                      </p:cBhvr>
                                      <p:to>
                                        <p:strVal val="visible"/>
                                      </p:to>
                                    </p:set>
                                    <p:anim calcmode="lin" valueType="num">
                                      <p:cBhvr>
                                        <p:cTn id="47" dur="500" fill="hold"/>
                                        <p:tgtEl>
                                          <p:spTgt spid="31"/>
                                        </p:tgtEl>
                                        <p:attrNameLst>
                                          <p:attrName>ppt_w</p:attrName>
                                        </p:attrNameLst>
                                      </p:cBhvr>
                                      <p:tavLst>
                                        <p:tav tm="0">
                                          <p:val>
                                            <p:fltVal val="0"/>
                                          </p:val>
                                        </p:tav>
                                        <p:tav tm="100000">
                                          <p:val>
                                            <p:strVal val="#ppt_w"/>
                                          </p:val>
                                        </p:tav>
                                      </p:tavLst>
                                    </p:anim>
                                    <p:anim calcmode="lin" valueType="num">
                                      <p:cBhvr>
                                        <p:cTn id="48" dur="500" fill="hold"/>
                                        <p:tgtEl>
                                          <p:spTgt spid="31"/>
                                        </p:tgtEl>
                                        <p:attrNameLst>
                                          <p:attrName>ppt_h</p:attrName>
                                        </p:attrNameLst>
                                      </p:cBhvr>
                                      <p:tavLst>
                                        <p:tav tm="0">
                                          <p:val>
                                            <p:fltVal val="0"/>
                                          </p:val>
                                        </p:tav>
                                        <p:tav tm="100000">
                                          <p:val>
                                            <p:strVal val="#ppt_h"/>
                                          </p:val>
                                        </p:tav>
                                      </p:tavLst>
                                    </p:anim>
                                    <p:animEffect transition="in" filter="fade">
                                      <p:cBhvr>
                                        <p:cTn id="4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1" grpId="0" animBg="1"/>
      <p:bldP spid="22" grpId="0" animBg="1"/>
      <p:bldP spid="27" grpId="0"/>
      <p:bldP spid="28" grpId="0"/>
      <p:bldP spid="29" grpId="0"/>
      <p:bldP spid="30" grpId="0"/>
      <p:bldP spid="3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梯形 42"/>
          <p:cNvSpPr/>
          <p:nvPr/>
        </p:nvSpPr>
        <p:spPr>
          <a:xfrm>
            <a:off x="1859280" y="1798320"/>
            <a:ext cx="2915920" cy="1507797"/>
          </a:xfrm>
          <a:prstGeom prst="trapezoid">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44" name="L 形 43"/>
          <p:cNvSpPr/>
          <p:nvPr/>
        </p:nvSpPr>
        <p:spPr>
          <a:xfrm>
            <a:off x="7132320" y="1602064"/>
            <a:ext cx="2915920" cy="1697109"/>
          </a:xfrm>
          <a:prstGeom prst="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cxnSp>
        <p:nvCxnSpPr>
          <p:cNvPr id="46" name="直接连接符 45"/>
          <p:cNvCxnSpPr/>
          <p:nvPr/>
        </p:nvCxnSpPr>
        <p:spPr>
          <a:xfrm flipH="1">
            <a:off x="1645920" y="1276043"/>
            <a:ext cx="711200" cy="2940357"/>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7945120" y="913441"/>
            <a:ext cx="75989" cy="3074356"/>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50" name="文本框 49"/>
          <p:cNvSpPr txBox="1"/>
          <p:nvPr/>
        </p:nvSpPr>
        <p:spPr>
          <a:xfrm>
            <a:off x="947526" y="4365384"/>
            <a:ext cx="4739429" cy="1889172"/>
          </a:xfrm>
          <a:prstGeom prst="rect">
            <a:avLst/>
          </a:prstGeom>
          <a:noFill/>
        </p:spPr>
        <p:txBody>
          <a:bodyPr wrap="square" rtlCol="0">
            <a:spAutoFit/>
          </a:bodyPr>
          <a:lstStyle/>
          <a:p>
            <a:pPr defTabSz="914400">
              <a:lnSpc>
                <a:spcPct val="150000"/>
              </a:lnSpc>
            </a:pPr>
            <a:r>
              <a:rPr lang="zh-CN" altLang="en-US" sz="2000" dirty="0">
                <a:cs typeface="+mn-ea"/>
                <a:sym typeface="+mn-lt"/>
              </a:rPr>
              <a:t>   画出多边形任意一条边所在直线，整个多边形在这条直线同侧，这样的多边形叫做凸多边形。</a:t>
            </a:r>
            <a:endParaRPr lang="en-US" altLang="zh-CN" sz="2000" dirty="0">
              <a:cs typeface="+mn-ea"/>
              <a:sym typeface="+mn-lt"/>
            </a:endParaRPr>
          </a:p>
          <a:p>
            <a:pPr algn="ctr" defTabSz="914400">
              <a:lnSpc>
                <a:spcPct val="150000"/>
              </a:lnSpc>
            </a:pPr>
            <a:r>
              <a:rPr lang="zh-CN" altLang="en-US" sz="2000" dirty="0">
                <a:cs typeface="+mn-ea"/>
                <a:sym typeface="+mn-lt"/>
              </a:rPr>
              <a:t>（</a:t>
            </a:r>
            <a:r>
              <a:rPr lang="zh-CN" altLang="en-US" sz="1400" dirty="0">
                <a:cs typeface="+mn-ea"/>
                <a:sym typeface="+mn-lt"/>
              </a:rPr>
              <a:t>本节只讨论凸多边形</a:t>
            </a:r>
            <a:r>
              <a:rPr lang="zh-CN" altLang="en-US" sz="2000" dirty="0">
                <a:cs typeface="+mn-ea"/>
                <a:sym typeface="+mn-lt"/>
              </a:rPr>
              <a:t>）</a:t>
            </a:r>
          </a:p>
        </p:txBody>
      </p:sp>
      <p:sp>
        <p:nvSpPr>
          <p:cNvPr id="51" name="文本框 50"/>
          <p:cNvSpPr txBox="1"/>
          <p:nvPr/>
        </p:nvSpPr>
        <p:spPr>
          <a:xfrm>
            <a:off x="6505046" y="4365384"/>
            <a:ext cx="4739429" cy="1427507"/>
          </a:xfrm>
          <a:prstGeom prst="rect">
            <a:avLst/>
          </a:prstGeom>
          <a:noFill/>
        </p:spPr>
        <p:txBody>
          <a:bodyPr wrap="square" rtlCol="0">
            <a:spAutoFit/>
          </a:bodyPr>
          <a:lstStyle/>
          <a:p>
            <a:pPr defTabSz="914400">
              <a:lnSpc>
                <a:spcPct val="150000"/>
              </a:lnSpc>
            </a:pPr>
            <a:r>
              <a:rPr lang="zh-CN" altLang="en-US" sz="2000" dirty="0">
                <a:cs typeface="+mn-ea"/>
                <a:sym typeface="+mn-lt"/>
              </a:rPr>
              <a:t>   画出多边形任意一条边所在直线，整个多边形在这条直线两侧，这样的多边形叫做凹多边形。</a:t>
            </a:r>
          </a:p>
        </p:txBody>
      </p:sp>
      <p:sp>
        <p:nvSpPr>
          <p:cNvPr id="11" name="文本框 10"/>
          <p:cNvSpPr txBox="1"/>
          <p:nvPr/>
        </p:nvSpPr>
        <p:spPr>
          <a:xfrm>
            <a:off x="694985" y="458812"/>
            <a:ext cx="5108915" cy="646331"/>
          </a:xfrm>
          <a:prstGeom prst="rect">
            <a:avLst/>
          </a:prstGeom>
          <a:noFill/>
        </p:spPr>
        <p:txBody>
          <a:bodyPr wrap="square" rtlCol="0">
            <a:spAutoFit/>
          </a:bodyPr>
          <a:lstStyle/>
          <a:p>
            <a:r>
              <a:rPr lang="zh-CN" altLang="en-US" sz="3600" b="1" dirty="0">
                <a:solidFill>
                  <a:srgbClr val="CC00FF"/>
                </a:solidFill>
                <a:cs typeface="+mn-ea"/>
                <a:sym typeface="+mn-lt"/>
              </a:rPr>
              <a:t>凹多边形和凸多边形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down)">
                                      <p:cBhvr>
                                        <p:cTn id="7" dur="500"/>
                                        <p:tgtEl>
                                          <p:spTgt spid="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0"/>
                                        </p:tgtEl>
                                        <p:attrNameLst>
                                          <p:attrName>style.visibility</p:attrName>
                                        </p:attrNameLst>
                                      </p:cBhvr>
                                      <p:to>
                                        <p:strVal val="visible"/>
                                      </p:to>
                                    </p:set>
                                    <p:animEffect transition="in" filter="fade">
                                      <p:cBhvr>
                                        <p:cTn id="12" dur="500"/>
                                        <p:tgtEl>
                                          <p:spTgt spid="5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wipe(down)">
                                      <p:cBhvr>
                                        <p:cTn id="17" dur="500"/>
                                        <p:tgtEl>
                                          <p:spTgt spid="4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
                                        </p:tgtEl>
                                        <p:attrNameLst>
                                          <p:attrName>style.visibility</p:attrName>
                                        </p:attrNameLst>
                                      </p:cBhvr>
                                      <p:to>
                                        <p:strVal val="visible"/>
                                      </p:to>
                                    </p:set>
                                    <p:animEffect transition="in" filter="fade">
                                      <p:cBhvr>
                                        <p:cTn id="22"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969982" y="1446728"/>
            <a:ext cx="10644293" cy="461665"/>
          </a:xfrm>
          <a:prstGeom prst="rect">
            <a:avLst/>
          </a:prstGeom>
          <a:noFill/>
          <a:ln w="9525">
            <a:noFill/>
            <a:miter lim="800000"/>
          </a:ln>
          <a:effectLst/>
        </p:spPr>
        <p:txBody>
          <a:bodyPr wrap="square">
            <a:spAutoFit/>
          </a:bodyPr>
          <a:lstStyle/>
          <a:p>
            <a:pPr defTabSz="914400" fontAlgn="b">
              <a:spcBef>
                <a:spcPct val="50000"/>
              </a:spcBef>
            </a:pPr>
            <a:r>
              <a:rPr kumimoji="1" lang="zh-CN" altLang="en-US" sz="2400" b="1" dirty="0">
                <a:cs typeface="+mn-ea"/>
                <a:sym typeface="+mn-lt"/>
              </a:rPr>
              <a:t>观察下面每个多边形的边、角有何特点？</a:t>
            </a:r>
          </a:p>
        </p:txBody>
      </p:sp>
      <p:sp>
        <p:nvSpPr>
          <p:cNvPr id="6" name="AutoShape 4"/>
          <p:cNvSpPr>
            <a:spLocks noChangeArrowheads="1"/>
          </p:cNvSpPr>
          <p:nvPr/>
        </p:nvSpPr>
        <p:spPr bwMode="auto">
          <a:xfrm>
            <a:off x="1707667" y="3057577"/>
            <a:ext cx="1524000" cy="1318684"/>
          </a:xfrm>
          <a:prstGeom prst="triangle">
            <a:avLst>
              <a:gd name="adj" fmla="val 50000"/>
            </a:avLst>
          </a:prstGeom>
          <a:noFill/>
          <a:ln w="28575">
            <a:solidFill>
              <a:schemeClr val="tx1"/>
            </a:solidFill>
            <a:miter lim="800000"/>
          </a:ln>
          <a:effectLst/>
        </p:spPr>
        <p:txBody>
          <a:bodyPr wrap="none" anchor="ctr"/>
          <a:lstStyle/>
          <a:p>
            <a:pPr defTabSz="914400"/>
            <a:endParaRPr lang="zh-CN" altLang="en-US" sz="2800">
              <a:solidFill>
                <a:prstClr val="black"/>
              </a:solidFill>
              <a:cs typeface="+mn-ea"/>
              <a:sym typeface="+mn-lt"/>
            </a:endParaRPr>
          </a:p>
        </p:txBody>
      </p:sp>
      <p:sp>
        <p:nvSpPr>
          <p:cNvPr id="7" name="Rectangle 5"/>
          <p:cNvSpPr>
            <a:spLocks noChangeArrowheads="1"/>
          </p:cNvSpPr>
          <p:nvPr/>
        </p:nvSpPr>
        <p:spPr bwMode="auto">
          <a:xfrm>
            <a:off x="4044467" y="3159176"/>
            <a:ext cx="1320800" cy="1320800"/>
          </a:xfrm>
          <a:prstGeom prst="rect">
            <a:avLst/>
          </a:prstGeom>
          <a:noFill/>
          <a:ln w="28575">
            <a:solidFill>
              <a:schemeClr val="tx1"/>
            </a:solidFill>
            <a:miter lim="800000"/>
          </a:ln>
          <a:effectLst/>
        </p:spPr>
        <p:txBody>
          <a:bodyPr wrap="none" anchor="ctr"/>
          <a:lstStyle/>
          <a:p>
            <a:pPr defTabSz="914400"/>
            <a:endParaRPr lang="zh-CN" altLang="en-US" sz="2800">
              <a:solidFill>
                <a:prstClr val="black"/>
              </a:solidFill>
              <a:cs typeface="+mn-ea"/>
              <a:sym typeface="+mn-lt"/>
            </a:endParaRPr>
          </a:p>
        </p:txBody>
      </p:sp>
      <p:sp>
        <p:nvSpPr>
          <p:cNvPr id="8" name="AutoShape 6"/>
          <p:cNvSpPr>
            <a:spLocks noChangeArrowheads="1"/>
          </p:cNvSpPr>
          <p:nvPr/>
        </p:nvSpPr>
        <p:spPr bwMode="auto">
          <a:xfrm>
            <a:off x="6228867" y="3027943"/>
            <a:ext cx="1625600" cy="1524000"/>
          </a:xfrm>
          <a:prstGeom prst="pentagon">
            <a:avLst/>
          </a:prstGeom>
          <a:noFill/>
          <a:ln w="28575">
            <a:solidFill>
              <a:schemeClr val="tx1"/>
            </a:solidFill>
            <a:miter lim="800000"/>
          </a:ln>
          <a:effectLst/>
        </p:spPr>
        <p:txBody>
          <a:bodyPr wrap="none" anchor="ctr"/>
          <a:lstStyle/>
          <a:p>
            <a:pPr defTabSz="914400"/>
            <a:endParaRPr lang="zh-CN" altLang="en-US" sz="2800">
              <a:solidFill>
                <a:prstClr val="black"/>
              </a:solidFill>
              <a:cs typeface="+mn-ea"/>
              <a:sym typeface="+mn-lt"/>
            </a:endParaRPr>
          </a:p>
        </p:txBody>
      </p:sp>
      <p:sp>
        <p:nvSpPr>
          <p:cNvPr id="9" name="AutoShape 7"/>
          <p:cNvSpPr>
            <a:spLocks noChangeArrowheads="1"/>
          </p:cNvSpPr>
          <p:nvPr/>
        </p:nvSpPr>
        <p:spPr bwMode="auto">
          <a:xfrm>
            <a:off x="8718067" y="3057577"/>
            <a:ext cx="1727200" cy="1494367"/>
          </a:xfrm>
          <a:prstGeom prst="hexagon">
            <a:avLst>
              <a:gd name="adj" fmla="val 28895"/>
              <a:gd name="vf" fmla="val 115470"/>
            </a:avLst>
          </a:prstGeom>
          <a:noFill/>
          <a:ln w="28575">
            <a:solidFill>
              <a:schemeClr val="tx1"/>
            </a:solidFill>
            <a:miter lim="800000"/>
          </a:ln>
          <a:effectLst/>
        </p:spPr>
        <p:txBody>
          <a:bodyPr wrap="none" anchor="ctr"/>
          <a:lstStyle/>
          <a:p>
            <a:pPr defTabSz="914400"/>
            <a:endParaRPr lang="zh-CN" altLang="en-US" sz="2800">
              <a:solidFill>
                <a:prstClr val="black"/>
              </a:solidFill>
              <a:cs typeface="+mn-ea"/>
              <a:sym typeface="+mn-lt"/>
            </a:endParaRPr>
          </a:p>
        </p:txBody>
      </p:sp>
      <p:sp>
        <p:nvSpPr>
          <p:cNvPr id="10" name="Text Box 8"/>
          <p:cNvSpPr txBox="1">
            <a:spLocks noChangeArrowheads="1"/>
          </p:cNvSpPr>
          <p:nvPr/>
        </p:nvSpPr>
        <p:spPr bwMode="auto">
          <a:xfrm>
            <a:off x="969982" y="5355194"/>
            <a:ext cx="9475285" cy="547971"/>
          </a:xfrm>
          <a:prstGeom prst="rect">
            <a:avLst/>
          </a:prstGeom>
          <a:noFill/>
          <a:ln w="9525">
            <a:noFill/>
            <a:miter lim="800000"/>
          </a:ln>
          <a:effectLst/>
        </p:spPr>
        <p:txBody>
          <a:bodyPr wrap="square">
            <a:spAutoFit/>
          </a:bodyPr>
          <a:lstStyle/>
          <a:p>
            <a:pPr defTabSz="914400" fontAlgn="b">
              <a:lnSpc>
                <a:spcPct val="150000"/>
              </a:lnSpc>
              <a:spcBef>
                <a:spcPct val="50000"/>
              </a:spcBef>
            </a:pPr>
            <a:r>
              <a:rPr kumimoji="1" lang="en-US" altLang="zh-CN" sz="2400" b="1" dirty="0">
                <a:solidFill>
                  <a:prstClr val="black"/>
                </a:solidFill>
                <a:cs typeface="+mn-ea"/>
                <a:sym typeface="+mn-lt"/>
              </a:rPr>
              <a:t>  </a:t>
            </a:r>
            <a:r>
              <a:rPr kumimoji="1" lang="zh-CN" altLang="en-US" sz="2400" b="1" dirty="0">
                <a:solidFill>
                  <a:prstClr val="black"/>
                </a:solidFill>
                <a:cs typeface="+mn-ea"/>
                <a:sym typeface="+mn-lt"/>
              </a:rPr>
              <a:t>在平面内，各个</a:t>
            </a:r>
            <a:r>
              <a:rPr kumimoji="1" lang="zh-CN" altLang="en-US" sz="2400" b="1" dirty="0">
                <a:solidFill>
                  <a:srgbClr val="FF0000"/>
                </a:solidFill>
                <a:cs typeface="+mn-ea"/>
                <a:sym typeface="+mn-lt"/>
              </a:rPr>
              <a:t>角</a:t>
            </a:r>
            <a:r>
              <a:rPr kumimoji="1" lang="zh-CN" altLang="en-US" sz="2400" b="1" dirty="0">
                <a:solidFill>
                  <a:prstClr val="black"/>
                </a:solidFill>
                <a:cs typeface="+mn-ea"/>
                <a:sym typeface="+mn-lt"/>
              </a:rPr>
              <a:t>都相等，各条</a:t>
            </a:r>
            <a:r>
              <a:rPr kumimoji="1" lang="zh-CN" altLang="en-US" sz="2400" b="1" dirty="0">
                <a:solidFill>
                  <a:srgbClr val="FF0000"/>
                </a:solidFill>
                <a:cs typeface="+mn-ea"/>
                <a:sym typeface="+mn-lt"/>
              </a:rPr>
              <a:t>边</a:t>
            </a:r>
            <a:r>
              <a:rPr kumimoji="1" lang="zh-CN" altLang="en-US" sz="2400" b="1" dirty="0">
                <a:solidFill>
                  <a:prstClr val="black"/>
                </a:solidFill>
                <a:cs typeface="+mn-ea"/>
                <a:sym typeface="+mn-lt"/>
              </a:rPr>
              <a:t>也都相等的多边形叫做</a:t>
            </a:r>
            <a:r>
              <a:rPr kumimoji="1" lang="zh-CN" altLang="en-US" sz="2400" b="1" dirty="0">
                <a:solidFill>
                  <a:srgbClr val="FF0000"/>
                </a:solidFill>
                <a:cs typeface="+mn-ea"/>
                <a:sym typeface="+mn-lt"/>
              </a:rPr>
              <a:t>正多边形。</a:t>
            </a:r>
          </a:p>
        </p:txBody>
      </p:sp>
      <p:sp>
        <p:nvSpPr>
          <p:cNvPr id="11" name="文本框 10"/>
          <p:cNvSpPr txBox="1"/>
          <p:nvPr/>
        </p:nvSpPr>
        <p:spPr>
          <a:xfrm>
            <a:off x="694985" y="458812"/>
            <a:ext cx="5108915" cy="646331"/>
          </a:xfrm>
          <a:prstGeom prst="rect">
            <a:avLst/>
          </a:prstGeom>
          <a:noFill/>
        </p:spPr>
        <p:txBody>
          <a:bodyPr wrap="square" rtlCol="0">
            <a:spAutoFit/>
          </a:bodyPr>
          <a:lstStyle/>
          <a:p>
            <a:r>
              <a:rPr lang="zh-CN" altLang="en-US" sz="3600" b="1" dirty="0">
                <a:solidFill>
                  <a:srgbClr val="CC00FF"/>
                </a:solidFill>
                <a:cs typeface="+mn-ea"/>
                <a:sym typeface="+mn-lt"/>
              </a:rPr>
              <a:t>正多边形概念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Rot="1" noChangeArrowheads="1"/>
          </p:cNvSpPr>
          <p:nvPr/>
        </p:nvSpPr>
        <p:spPr bwMode="auto">
          <a:xfrm>
            <a:off x="614681" y="1473381"/>
            <a:ext cx="12385040" cy="5195211"/>
          </a:xfrm>
          <a:prstGeom prst="rect">
            <a:avLst/>
          </a:prstGeom>
          <a:noFill/>
          <a:ln w="9525">
            <a:noFill/>
            <a:miter lim="800000"/>
          </a:ln>
        </p:spPr>
        <p:txBody>
          <a:bodyPr/>
          <a:lstStyle/>
          <a:p>
            <a:pPr defTabSz="914400">
              <a:lnSpc>
                <a:spcPct val="250000"/>
              </a:lnSpc>
            </a:pPr>
            <a:r>
              <a:rPr lang="en-US" sz="2400" b="1" dirty="0">
                <a:solidFill>
                  <a:prstClr val="black"/>
                </a:solidFill>
                <a:cs typeface="+mn-ea"/>
                <a:sym typeface="+mn-lt"/>
              </a:rPr>
              <a:t>1</a:t>
            </a:r>
            <a:r>
              <a:rPr lang="en-US" altLang="zh-CN" sz="2400" b="1" dirty="0">
                <a:solidFill>
                  <a:prstClr val="black"/>
                </a:solidFill>
                <a:cs typeface="+mn-ea"/>
                <a:sym typeface="+mn-lt"/>
              </a:rPr>
              <a:t>.</a:t>
            </a:r>
            <a:r>
              <a:rPr lang="en-US" sz="2400" b="1" dirty="0">
                <a:solidFill>
                  <a:prstClr val="black"/>
                </a:solidFill>
                <a:cs typeface="+mn-ea"/>
                <a:sym typeface="+mn-lt"/>
              </a:rPr>
              <a:t>n</a:t>
            </a:r>
            <a:r>
              <a:rPr lang="zh-CN" altLang="en-US" sz="2400" b="1" dirty="0">
                <a:solidFill>
                  <a:prstClr val="black"/>
                </a:solidFill>
                <a:cs typeface="+mn-ea"/>
                <a:sym typeface="+mn-lt"/>
              </a:rPr>
              <a:t>边形有</a:t>
            </a:r>
            <a:r>
              <a:rPr lang="zh-CN" altLang="en-US" sz="2400" b="1" u="sng" dirty="0">
                <a:solidFill>
                  <a:prstClr val="black"/>
                </a:solidFill>
                <a:cs typeface="+mn-ea"/>
                <a:sym typeface="+mn-lt"/>
              </a:rPr>
              <a:t>      </a:t>
            </a:r>
            <a:r>
              <a:rPr lang="zh-CN" altLang="en-US" sz="2400" b="1" dirty="0">
                <a:solidFill>
                  <a:prstClr val="black"/>
                </a:solidFill>
                <a:cs typeface="+mn-ea"/>
                <a:sym typeface="+mn-lt"/>
              </a:rPr>
              <a:t>个顶点，</a:t>
            </a:r>
            <a:r>
              <a:rPr lang="zh-CN" altLang="en-US" sz="2400" b="1" u="sng" dirty="0">
                <a:solidFill>
                  <a:prstClr val="black"/>
                </a:solidFill>
                <a:cs typeface="+mn-ea"/>
                <a:sym typeface="+mn-lt"/>
              </a:rPr>
              <a:t>      </a:t>
            </a:r>
            <a:r>
              <a:rPr lang="zh-CN" altLang="en-US" sz="2400" b="1" dirty="0">
                <a:solidFill>
                  <a:prstClr val="black"/>
                </a:solidFill>
                <a:cs typeface="+mn-ea"/>
                <a:sym typeface="+mn-lt"/>
              </a:rPr>
              <a:t>条边，有</a:t>
            </a:r>
            <a:r>
              <a:rPr lang="zh-CN" altLang="en-US" sz="2400" b="1" u="sng" dirty="0">
                <a:solidFill>
                  <a:prstClr val="black"/>
                </a:solidFill>
                <a:cs typeface="+mn-ea"/>
                <a:sym typeface="+mn-lt"/>
              </a:rPr>
              <a:t>      </a:t>
            </a:r>
            <a:r>
              <a:rPr lang="zh-CN" altLang="en-US" sz="2400" b="1" dirty="0">
                <a:solidFill>
                  <a:prstClr val="black"/>
                </a:solidFill>
                <a:cs typeface="+mn-ea"/>
                <a:sym typeface="+mn-lt"/>
              </a:rPr>
              <a:t>个角， 有</a:t>
            </a:r>
            <a:r>
              <a:rPr lang="zh-CN" altLang="en-US" sz="2400" b="1" u="sng" dirty="0">
                <a:solidFill>
                  <a:prstClr val="black"/>
                </a:solidFill>
                <a:cs typeface="+mn-ea"/>
                <a:sym typeface="+mn-lt"/>
              </a:rPr>
              <a:t>      </a:t>
            </a:r>
            <a:r>
              <a:rPr lang="zh-CN" altLang="en-US" sz="2400" b="1" dirty="0">
                <a:solidFill>
                  <a:prstClr val="black"/>
                </a:solidFill>
                <a:cs typeface="+mn-ea"/>
                <a:sym typeface="+mn-lt"/>
              </a:rPr>
              <a:t>个外角．</a:t>
            </a:r>
          </a:p>
          <a:p>
            <a:pPr defTabSz="914400">
              <a:lnSpc>
                <a:spcPct val="250000"/>
              </a:lnSpc>
            </a:pPr>
            <a:r>
              <a:rPr lang="en-US" altLang="zh-CN" sz="2400" b="1" dirty="0">
                <a:solidFill>
                  <a:prstClr val="black"/>
                </a:solidFill>
                <a:cs typeface="+mn-ea"/>
                <a:sym typeface="+mn-lt"/>
              </a:rPr>
              <a:t>2.</a:t>
            </a:r>
            <a:r>
              <a:rPr lang="zh-CN" altLang="en-US" sz="2400" b="1" dirty="0">
                <a:solidFill>
                  <a:prstClr val="black"/>
                </a:solidFill>
                <a:cs typeface="+mn-ea"/>
                <a:sym typeface="+mn-lt"/>
              </a:rPr>
              <a:t>四边形有</a:t>
            </a:r>
            <a:r>
              <a:rPr lang="zh-CN" altLang="en-US" sz="2400" b="1" u="sng" dirty="0">
                <a:solidFill>
                  <a:prstClr val="black"/>
                </a:solidFill>
                <a:cs typeface="+mn-ea"/>
                <a:sym typeface="+mn-lt"/>
              </a:rPr>
              <a:t>      </a:t>
            </a:r>
            <a:r>
              <a:rPr lang="zh-CN" altLang="en-US" sz="2400" b="1" dirty="0">
                <a:solidFill>
                  <a:prstClr val="black"/>
                </a:solidFill>
                <a:cs typeface="+mn-ea"/>
                <a:sym typeface="+mn-lt"/>
              </a:rPr>
              <a:t>条对角线。五边形有</a:t>
            </a:r>
            <a:r>
              <a:rPr lang="zh-CN" altLang="en-US" sz="2400" b="1" u="sng" dirty="0">
                <a:solidFill>
                  <a:prstClr val="black"/>
                </a:solidFill>
                <a:cs typeface="+mn-ea"/>
                <a:sym typeface="+mn-lt"/>
              </a:rPr>
              <a:t>     </a:t>
            </a:r>
            <a:r>
              <a:rPr lang="zh-CN" altLang="en-US" sz="2400" b="1" dirty="0">
                <a:solidFill>
                  <a:prstClr val="black"/>
                </a:solidFill>
                <a:cs typeface="+mn-ea"/>
                <a:sym typeface="+mn-lt"/>
              </a:rPr>
              <a:t>条对角线。</a:t>
            </a:r>
          </a:p>
          <a:p>
            <a:pPr defTabSz="914400">
              <a:lnSpc>
                <a:spcPct val="250000"/>
              </a:lnSpc>
            </a:pPr>
            <a:r>
              <a:rPr lang="en-US" altLang="zh-CN" sz="2400" b="1" dirty="0">
                <a:solidFill>
                  <a:prstClr val="black"/>
                </a:solidFill>
                <a:cs typeface="+mn-ea"/>
                <a:sym typeface="+mn-lt"/>
              </a:rPr>
              <a:t>3.</a:t>
            </a:r>
            <a:r>
              <a:rPr lang="zh-CN" altLang="en-US" sz="2400" b="1" dirty="0">
                <a:solidFill>
                  <a:prstClr val="black"/>
                </a:solidFill>
                <a:cs typeface="+mn-ea"/>
                <a:sym typeface="+mn-lt"/>
              </a:rPr>
              <a:t>四边形的一条对角线将它分成</a:t>
            </a:r>
            <a:r>
              <a:rPr lang="zh-CN" altLang="en-US" sz="2400" b="1" u="sng" dirty="0">
                <a:solidFill>
                  <a:prstClr val="black"/>
                </a:solidFill>
                <a:cs typeface="+mn-ea"/>
                <a:sym typeface="+mn-lt"/>
              </a:rPr>
              <a:t>      </a:t>
            </a:r>
            <a:r>
              <a:rPr lang="zh-CN" altLang="en-US" sz="2400" b="1" dirty="0">
                <a:solidFill>
                  <a:prstClr val="black"/>
                </a:solidFill>
                <a:cs typeface="+mn-ea"/>
                <a:sym typeface="+mn-lt"/>
              </a:rPr>
              <a:t>个三角形。</a:t>
            </a:r>
          </a:p>
          <a:p>
            <a:pPr defTabSz="914400">
              <a:lnSpc>
                <a:spcPct val="250000"/>
              </a:lnSpc>
            </a:pPr>
            <a:r>
              <a:rPr lang="en-US" altLang="zh-CN" sz="2400" b="1" dirty="0">
                <a:solidFill>
                  <a:prstClr val="black"/>
                </a:solidFill>
                <a:cs typeface="+mn-ea"/>
                <a:sym typeface="+mn-lt"/>
              </a:rPr>
              <a:t>4.</a:t>
            </a:r>
            <a:r>
              <a:rPr lang="zh-CN" altLang="en-US" sz="2400" b="1" dirty="0">
                <a:solidFill>
                  <a:prstClr val="black"/>
                </a:solidFill>
                <a:cs typeface="+mn-ea"/>
                <a:sym typeface="+mn-lt"/>
              </a:rPr>
              <a:t>正多边形的</a:t>
            </a:r>
            <a:r>
              <a:rPr lang="zh-CN" altLang="en-US" sz="2400" b="1" u="sng" dirty="0">
                <a:solidFill>
                  <a:prstClr val="black"/>
                </a:solidFill>
                <a:cs typeface="+mn-ea"/>
                <a:sym typeface="+mn-lt"/>
              </a:rPr>
              <a:t>      </a:t>
            </a:r>
            <a:r>
              <a:rPr lang="zh-CN" altLang="en-US" sz="2400" b="1" dirty="0">
                <a:solidFill>
                  <a:prstClr val="black"/>
                </a:solidFill>
                <a:cs typeface="+mn-ea"/>
                <a:sym typeface="+mn-lt"/>
              </a:rPr>
              <a:t>相等，</a:t>
            </a:r>
            <a:r>
              <a:rPr lang="zh-CN" altLang="en-US" sz="2400" b="1" u="sng" dirty="0">
                <a:solidFill>
                  <a:prstClr val="black"/>
                </a:solidFill>
                <a:cs typeface="+mn-ea"/>
                <a:sym typeface="+mn-lt"/>
              </a:rPr>
              <a:t>      </a:t>
            </a:r>
            <a:r>
              <a:rPr lang="zh-CN" altLang="en-US" sz="2400" b="1" dirty="0">
                <a:solidFill>
                  <a:prstClr val="black"/>
                </a:solidFill>
                <a:cs typeface="+mn-ea"/>
                <a:sym typeface="+mn-lt"/>
              </a:rPr>
              <a:t>相等。</a:t>
            </a:r>
          </a:p>
          <a:p>
            <a:pPr defTabSz="914400">
              <a:lnSpc>
                <a:spcPct val="250000"/>
              </a:lnSpc>
            </a:pPr>
            <a:r>
              <a:rPr lang="en-US" altLang="zh-CN" sz="2400" b="1" dirty="0">
                <a:solidFill>
                  <a:prstClr val="black"/>
                </a:solidFill>
                <a:cs typeface="+mn-ea"/>
                <a:sym typeface="+mn-lt"/>
              </a:rPr>
              <a:t>5.</a:t>
            </a:r>
            <a:r>
              <a:rPr lang="zh-CN" altLang="en-US" sz="2400" b="1" dirty="0">
                <a:solidFill>
                  <a:prstClr val="black"/>
                </a:solidFill>
                <a:cs typeface="+mn-ea"/>
                <a:sym typeface="+mn-lt"/>
              </a:rPr>
              <a:t> 多边形分为</a:t>
            </a:r>
            <a:r>
              <a:rPr lang="zh-CN" altLang="en-US" sz="2400" b="1" u="sng" dirty="0">
                <a:solidFill>
                  <a:prstClr val="black"/>
                </a:solidFill>
                <a:cs typeface="+mn-ea"/>
                <a:sym typeface="+mn-lt"/>
              </a:rPr>
              <a:t>                   </a:t>
            </a:r>
            <a:r>
              <a:rPr lang="zh-CN" altLang="en-US" sz="2400" b="1" dirty="0">
                <a:solidFill>
                  <a:prstClr val="black"/>
                </a:solidFill>
                <a:cs typeface="+mn-ea"/>
                <a:sym typeface="+mn-lt"/>
              </a:rPr>
              <a:t>和</a:t>
            </a:r>
            <a:r>
              <a:rPr lang="zh-CN" altLang="en-US" sz="2400" b="1" u="sng" dirty="0">
                <a:solidFill>
                  <a:prstClr val="black"/>
                </a:solidFill>
                <a:cs typeface="+mn-ea"/>
                <a:sym typeface="+mn-lt"/>
              </a:rPr>
              <a:t>                   </a:t>
            </a:r>
            <a:r>
              <a:rPr lang="zh-CN" altLang="en-US" sz="2400" b="1" dirty="0">
                <a:solidFill>
                  <a:prstClr val="black"/>
                </a:solidFill>
                <a:cs typeface="+mn-ea"/>
                <a:sym typeface="+mn-lt"/>
              </a:rPr>
              <a:t>两类。</a:t>
            </a:r>
          </a:p>
        </p:txBody>
      </p:sp>
      <p:sp>
        <p:nvSpPr>
          <p:cNvPr id="6" name="Text Box 10"/>
          <p:cNvSpPr txBox="1">
            <a:spLocks noChangeArrowheads="1"/>
          </p:cNvSpPr>
          <p:nvPr/>
        </p:nvSpPr>
        <p:spPr bwMode="auto">
          <a:xfrm>
            <a:off x="5482582" y="1706781"/>
            <a:ext cx="673100" cy="584775"/>
          </a:xfrm>
          <a:prstGeom prst="rect">
            <a:avLst/>
          </a:prstGeom>
          <a:noFill/>
          <a:ln w="9525">
            <a:noFill/>
            <a:miter lim="800000"/>
          </a:ln>
        </p:spPr>
        <p:txBody>
          <a:bodyPr>
            <a:spAutoFit/>
          </a:bodyPr>
          <a:lstStyle/>
          <a:p>
            <a:pPr algn="ctr" defTabSz="914400" fontAlgn="b">
              <a:spcBef>
                <a:spcPct val="50000"/>
              </a:spcBef>
            </a:pPr>
            <a:r>
              <a:rPr lang="en-US" sz="3200" dirty="0">
                <a:solidFill>
                  <a:srgbClr val="FF0000"/>
                </a:solidFill>
                <a:cs typeface="+mn-ea"/>
                <a:sym typeface="+mn-lt"/>
              </a:rPr>
              <a:t>n</a:t>
            </a:r>
          </a:p>
        </p:txBody>
      </p:sp>
      <p:sp>
        <p:nvSpPr>
          <p:cNvPr id="7" name="Text Box 11"/>
          <p:cNvSpPr txBox="1">
            <a:spLocks noChangeArrowheads="1"/>
          </p:cNvSpPr>
          <p:nvPr/>
        </p:nvSpPr>
        <p:spPr bwMode="auto">
          <a:xfrm>
            <a:off x="3744572" y="1706781"/>
            <a:ext cx="673100" cy="584775"/>
          </a:xfrm>
          <a:prstGeom prst="rect">
            <a:avLst/>
          </a:prstGeom>
          <a:noFill/>
          <a:ln w="9525">
            <a:noFill/>
            <a:miter lim="800000"/>
          </a:ln>
        </p:spPr>
        <p:txBody>
          <a:bodyPr>
            <a:spAutoFit/>
          </a:bodyPr>
          <a:lstStyle/>
          <a:p>
            <a:pPr algn="ctr" defTabSz="914400" fontAlgn="b">
              <a:spcBef>
                <a:spcPct val="50000"/>
              </a:spcBef>
            </a:pPr>
            <a:r>
              <a:rPr lang="en-US" sz="3200" dirty="0">
                <a:solidFill>
                  <a:srgbClr val="FF0000"/>
                </a:solidFill>
                <a:cs typeface="+mn-ea"/>
                <a:sym typeface="+mn-lt"/>
              </a:rPr>
              <a:t>n</a:t>
            </a:r>
          </a:p>
        </p:txBody>
      </p:sp>
      <p:sp>
        <p:nvSpPr>
          <p:cNvPr id="8" name="Text Box 12"/>
          <p:cNvSpPr txBox="1">
            <a:spLocks noChangeArrowheads="1"/>
          </p:cNvSpPr>
          <p:nvPr/>
        </p:nvSpPr>
        <p:spPr bwMode="auto">
          <a:xfrm>
            <a:off x="1955781" y="1699331"/>
            <a:ext cx="673100" cy="584775"/>
          </a:xfrm>
          <a:prstGeom prst="rect">
            <a:avLst/>
          </a:prstGeom>
          <a:noFill/>
          <a:ln w="9525">
            <a:noFill/>
            <a:miter lim="800000"/>
          </a:ln>
        </p:spPr>
        <p:txBody>
          <a:bodyPr>
            <a:spAutoFit/>
          </a:bodyPr>
          <a:lstStyle/>
          <a:p>
            <a:pPr algn="ctr" defTabSz="914400" fontAlgn="b">
              <a:spcBef>
                <a:spcPct val="50000"/>
              </a:spcBef>
            </a:pPr>
            <a:r>
              <a:rPr lang="en-US" sz="3200" dirty="0">
                <a:solidFill>
                  <a:srgbClr val="FF0000"/>
                </a:solidFill>
                <a:cs typeface="+mn-ea"/>
                <a:sym typeface="+mn-lt"/>
              </a:rPr>
              <a:t>n</a:t>
            </a:r>
          </a:p>
        </p:txBody>
      </p:sp>
      <p:sp>
        <p:nvSpPr>
          <p:cNvPr id="9" name="Text Box 13"/>
          <p:cNvSpPr txBox="1">
            <a:spLocks noChangeArrowheads="1"/>
          </p:cNvSpPr>
          <p:nvPr/>
        </p:nvSpPr>
        <p:spPr bwMode="auto">
          <a:xfrm>
            <a:off x="6994521" y="1760875"/>
            <a:ext cx="1428760" cy="584775"/>
          </a:xfrm>
          <a:prstGeom prst="rect">
            <a:avLst/>
          </a:prstGeom>
          <a:noFill/>
          <a:ln w="9525">
            <a:noFill/>
            <a:miter lim="800000"/>
          </a:ln>
        </p:spPr>
        <p:txBody>
          <a:bodyPr wrap="square">
            <a:spAutoFit/>
          </a:bodyPr>
          <a:lstStyle/>
          <a:p>
            <a:pPr algn="ctr" defTabSz="914400" fontAlgn="b">
              <a:spcBef>
                <a:spcPct val="50000"/>
              </a:spcBef>
            </a:pPr>
            <a:r>
              <a:rPr lang="en-US" sz="3200" dirty="0">
                <a:solidFill>
                  <a:srgbClr val="FF0000"/>
                </a:solidFill>
                <a:cs typeface="+mn-ea"/>
                <a:sym typeface="+mn-lt"/>
              </a:rPr>
              <a:t>2n</a:t>
            </a:r>
          </a:p>
        </p:txBody>
      </p:sp>
      <p:sp>
        <p:nvSpPr>
          <p:cNvPr id="10" name="Text Box 14"/>
          <p:cNvSpPr txBox="1">
            <a:spLocks noChangeArrowheads="1"/>
          </p:cNvSpPr>
          <p:nvPr/>
        </p:nvSpPr>
        <p:spPr bwMode="auto">
          <a:xfrm>
            <a:off x="2184377" y="2617891"/>
            <a:ext cx="673100" cy="584775"/>
          </a:xfrm>
          <a:prstGeom prst="rect">
            <a:avLst/>
          </a:prstGeom>
          <a:noFill/>
          <a:ln w="9525">
            <a:noFill/>
            <a:miter lim="800000"/>
          </a:ln>
        </p:spPr>
        <p:txBody>
          <a:bodyPr>
            <a:spAutoFit/>
          </a:bodyPr>
          <a:lstStyle/>
          <a:p>
            <a:pPr algn="ctr" defTabSz="914400" fontAlgn="b">
              <a:spcBef>
                <a:spcPct val="50000"/>
              </a:spcBef>
            </a:pPr>
            <a:r>
              <a:rPr lang="en-US" sz="3200" dirty="0">
                <a:solidFill>
                  <a:srgbClr val="FF0000"/>
                </a:solidFill>
                <a:cs typeface="+mn-ea"/>
                <a:sym typeface="+mn-lt"/>
              </a:rPr>
              <a:t>2</a:t>
            </a:r>
          </a:p>
        </p:txBody>
      </p:sp>
      <p:sp>
        <p:nvSpPr>
          <p:cNvPr id="11" name="Text Box 15"/>
          <p:cNvSpPr txBox="1">
            <a:spLocks noChangeArrowheads="1"/>
          </p:cNvSpPr>
          <p:nvPr/>
        </p:nvSpPr>
        <p:spPr bwMode="auto">
          <a:xfrm>
            <a:off x="5314802" y="2701203"/>
            <a:ext cx="673100" cy="584775"/>
          </a:xfrm>
          <a:prstGeom prst="rect">
            <a:avLst/>
          </a:prstGeom>
          <a:noFill/>
          <a:ln w="9525">
            <a:noFill/>
            <a:miter lim="800000"/>
          </a:ln>
        </p:spPr>
        <p:txBody>
          <a:bodyPr>
            <a:spAutoFit/>
          </a:bodyPr>
          <a:lstStyle/>
          <a:p>
            <a:pPr algn="ctr" defTabSz="914400" fontAlgn="b">
              <a:spcBef>
                <a:spcPct val="50000"/>
              </a:spcBef>
            </a:pPr>
            <a:r>
              <a:rPr lang="en-US" sz="3200" dirty="0">
                <a:solidFill>
                  <a:srgbClr val="FF0000"/>
                </a:solidFill>
                <a:cs typeface="+mn-ea"/>
                <a:sym typeface="+mn-lt"/>
              </a:rPr>
              <a:t>5</a:t>
            </a:r>
          </a:p>
        </p:txBody>
      </p:sp>
      <p:sp>
        <p:nvSpPr>
          <p:cNvPr id="12" name="Text Box 16"/>
          <p:cNvSpPr txBox="1">
            <a:spLocks noChangeArrowheads="1"/>
          </p:cNvSpPr>
          <p:nvPr/>
        </p:nvSpPr>
        <p:spPr bwMode="auto">
          <a:xfrm>
            <a:off x="4914901" y="3593249"/>
            <a:ext cx="673100" cy="584775"/>
          </a:xfrm>
          <a:prstGeom prst="rect">
            <a:avLst/>
          </a:prstGeom>
          <a:noFill/>
          <a:ln w="9525">
            <a:noFill/>
            <a:miter lim="800000"/>
          </a:ln>
        </p:spPr>
        <p:txBody>
          <a:bodyPr wrap="square">
            <a:spAutoFit/>
          </a:bodyPr>
          <a:lstStyle/>
          <a:p>
            <a:pPr algn="ctr" defTabSz="914400" fontAlgn="b">
              <a:spcBef>
                <a:spcPct val="50000"/>
              </a:spcBef>
            </a:pPr>
            <a:r>
              <a:rPr lang="en-US" sz="3200" dirty="0">
                <a:solidFill>
                  <a:srgbClr val="FF0000"/>
                </a:solidFill>
                <a:cs typeface="+mn-ea"/>
                <a:sym typeface="+mn-lt"/>
              </a:rPr>
              <a:t>2</a:t>
            </a:r>
          </a:p>
        </p:txBody>
      </p:sp>
      <p:sp>
        <p:nvSpPr>
          <p:cNvPr id="13" name="Text Box 19"/>
          <p:cNvSpPr txBox="1">
            <a:spLocks noChangeArrowheads="1"/>
          </p:cNvSpPr>
          <p:nvPr/>
        </p:nvSpPr>
        <p:spPr bwMode="auto">
          <a:xfrm>
            <a:off x="2413001" y="4545916"/>
            <a:ext cx="673100" cy="584775"/>
          </a:xfrm>
          <a:prstGeom prst="rect">
            <a:avLst/>
          </a:prstGeom>
          <a:noFill/>
          <a:ln w="9525">
            <a:noFill/>
            <a:miter lim="800000"/>
          </a:ln>
        </p:spPr>
        <p:txBody>
          <a:bodyPr wrap="square">
            <a:spAutoFit/>
          </a:bodyPr>
          <a:lstStyle/>
          <a:p>
            <a:pPr algn="ctr" defTabSz="914400" fontAlgn="b">
              <a:spcBef>
                <a:spcPct val="50000"/>
              </a:spcBef>
            </a:pPr>
            <a:r>
              <a:rPr lang="zh-CN" altLang="en-US" sz="3200" dirty="0">
                <a:solidFill>
                  <a:srgbClr val="FF0000"/>
                </a:solidFill>
                <a:cs typeface="+mn-ea"/>
                <a:sym typeface="+mn-lt"/>
              </a:rPr>
              <a:t>边</a:t>
            </a:r>
          </a:p>
        </p:txBody>
      </p:sp>
      <p:sp>
        <p:nvSpPr>
          <p:cNvPr id="14" name="Text Box 20"/>
          <p:cNvSpPr txBox="1">
            <a:spLocks noChangeArrowheads="1"/>
          </p:cNvSpPr>
          <p:nvPr/>
        </p:nvSpPr>
        <p:spPr bwMode="auto">
          <a:xfrm>
            <a:off x="3828950" y="4519531"/>
            <a:ext cx="673100" cy="584775"/>
          </a:xfrm>
          <a:prstGeom prst="rect">
            <a:avLst/>
          </a:prstGeom>
          <a:noFill/>
          <a:ln w="9525">
            <a:noFill/>
            <a:miter lim="800000"/>
          </a:ln>
        </p:spPr>
        <p:txBody>
          <a:bodyPr wrap="square">
            <a:spAutoFit/>
          </a:bodyPr>
          <a:lstStyle/>
          <a:p>
            <a:pPr algn="ctr" defTabSz="914400" fontAlgn="b">
              <a:spcBef>
                <a:spcPct val="50000"/>
              </a:spcBef>
            </a:pPr>
            <a:r>
              <a:rPr lang="zh-CN" altLang="en-US" sz="3200" dirty="0">
                <a:solidFill>
                  <a:srgbClr val="FF0000"/>
                </a:solidFill>
                <a:cs typeface="+mn-ea"/>
                <a:sym typeface="+mn-lt"/>
              </a:rPr>
              <a:t>角</a:t>
            </a:r>
          </a:p>
        </p:txBody>
      </p:sp>
      <p:sp>
        <p:nvSpPr>
          <p:cNvPr id="15" name="Text Box 21"/>
          <p:cNvSpPr txBox="1">
            <a:spLocks noChangeArrowheads="1"/>
          </p:cNvSpPr>
          <p:nvPr/>
        </p:nvSpPr>
        <p:spPr bwMode="auto">
          <a:xfrm>
            <a:off x="2088517" y="5463410"/>
            <a:ext cx="2673349" cy="461665"/>
          </a:xfrm>
          <a:prstGeom prst="rect">
            <a:avLst/>
          </a:prstGeom>
          <a:noFill/>
          <a:ln w="9525">
            <a:noFill/>
            <a:miter lim="800000"/>
          </a:ln>
        </p:spPr>
        <p:txBody>
          <a:bodyPr wrap="square">
            <a:spAutoFit/>
          </a:bodyPr>
          <a:lstStyle/>
          <a:p>
            <a:pPr algn="ctr" defTabSz="914400" fontAlgn="b">
              <a:spcBef>
                <a:spcPct val="50000"/>
              </a:spcBef>
            </a:pPr>
            <a:r>
              <a:rPr lang="zh-CN" altLang="en-US" sz="2400" dirty="0">
                <a:solidFill>
                  <a:srgbClr val="FF0000"/>
                </a:solidFill>
                <a:cs typeface="+mn-ea"/>
                <a:sym typeface="+mn-lt"/>
              </a:rPr>
              <a:t>凸多边形</a:t>
            </a:r>
          </a:p>
        </p:txBody>
      </p:sp>
      <p:sp>
        <p:nvSpPr>
          <p:cNvPr id="16" name="Text Box 22"/>
          <p:cNvSpPr txBox="1">
            <a:spLocks noChangeArrowheads="1"/>
          </p:cNvSpPr>
          <p:nvPr/>
        </p:nvSpPr>
        <p:spPr bwMode="auto">
          <a:xfrm>
            <a:off x="3840665" y="5472544"/>
            <a:ext cx="3153856" cy="461665"/>
          </a:xfrm>
          <a:prstGeom prst="rect">
            <a:avLst/>
          </a:prstGeom>
          <a:noFill/>
          <a:ln w="9525">
            <a:noFill/>
            <a:miter lim="800000"/>
          </a:ln>
        </p:spPr>
        <p:txBody>
          <a:bodyPr wrap="square">
            <a:spAutoFit/>
          </a:bodyPr>
          <a:lstStyle/>
          <a:p>
            <a:pPr algn="ctr" defTabSz="914400" fontAlgn="b">
              <a:spcBef>
                <a:spcPct val="50000"/>
              </a:spcBef>
            </a:pPr>
            <a:r>
              <a:rPr lang="zh-CN" altLang="en-US" sz="2400" dirty="0">
                <a:solidFill>
                  <a:srgbClr val="FF0000"/>
                </a:solidFill>
                <a:cs typeface="+mn-ea"/>
                <a:sym typeface="+mn-lt"/>
              </a:rPr>
              <a:t>凹多边形</a:t>
            </a:r>
          </a:p>
        </p:txBody>
      </p:sp>
      <p:sp>
        <p:nvSpPr>
          <p:cNvPr id="17" name="文本框 16"/>
          <p:cNvSpPr txBox="1"/>
          <p:nvPr/>
        </p:nvSpPr>
        <p:spPr>
          <a:xfrm>
            <a:off x="694985" y="458812"/>
            <a:ext cx="5108915" cy="646331"/>
          </a:xfrm>
          <a:prstGeom prst="rect">
            <a:avLst/>
          </a:prstGeom>
          <a:noFill/>
        </p:spPr>
        <p:txBody>
          <a:bodyPr wrap="square" rtlCol="0">
            <a:spAutoFit/>
          </a:bodyPr>
          <a:lstStyle/>
          <a:p>
            <a:r>
              <a:rPr lang="zh-CN" altLang="en-US" sz="3600" b="1" dirty="0">
                <a:solidFill>
                  <a:srgbClr val="CC00FF"/>
                </a:solidFill>
                <a:cs typeface="+mn-ea"/>
                <a:sym typeface="+mn-lt"/>
              </a:rPr>
              <a:t>基础巩固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linds(horizontal)">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linds(horizontal)">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blinds(horizontal)">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blinds(horizontal)">
                                      <p:cBhvr>
                                        <p:cTn id="5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1"/>
          <p:cNvSpPr>
            <a:spLocks noChangeArrowheads="1"/>
          </p:cNvSpPr>
          <p:nvPr/>
        </p:nvSpPr>
        <p:spPr bwMode="auto">
          <a:xfrm>
            <a:off x="1029760" y="1124744"/>
            <a:ext cx="10522160" cy="2710165"/>
          </a:xfrm>
          <a:prstGeom prst="rect">
            <a:avLst/>
          </a:prstGeom>
          <a:noFill/>
          <a:ln w="9525">
            <a:noFill/>
            <a:miter lim="800000"/>
          </a:ln>
        </p:spPr>
        <p:txBody>
          <a:bodyPr wrap="square">
            <a:spAutoFit/>
          </a:bodyPr>
          <a:lstStyle/>
          <a:p>
            <a:pPr defTabSz="914400">
              <a:lnSpc>
                <a:spcPct val="250000"/>
              </a:lnSpc>
            </a:pPr>
            <a:r>
              <a:rPr lang="en-US" sz="2400" b="1" dirty="0">
                <a:solidFill>
                  <a:prstClr val="black"/>
                </a:solidFill>
                <a:cs typeface="+mn-ea"/>
                <a:sym typeface="+mn-lt"/>
              </a:rPr>
              <a:t>6.</a:t>
            </a:r>
            <a:r>
              <a:rPr lang="zh-CN" altLang="en-US" sz="2400" b="1" dirty="0">
                <a:solidFill>
                  <a:prstClr val="black"/>
                </a:solidFill>
                <a:cs typeface="+mn-ea"/>
                <a:sym typeface="+mn-lt"/>
              </a:rPr>
              <a:t>如图，此多边形应记作 </a:t>
            </a:r>
            <a:r>
              <a:rPr lang="zh-CN" altLang="en-US" sz="2400" b="1" u="sng" dirty="0">
                <a:solidFill>
                  <a:prstClr val="black"/>
                </a:solidFill>
                <a:cs typeface="+mn-ea"/>
                <a:sym typeface="+mn-lt"/>
              </a:rPr>
              <a:t>        </a:t>
            </a:r>
            <a:r>
              <a:rPr lang="zh-CN" altLang="en-US" sz="2400" b="1" dirty="0">
                <a:solidFill>
                  <a:prstClr val="black"/>
                </a:solidFill>
                <a:cs typeface="+mn-ea"/>
                <a:sym typeface="+mn-lt"/>
              </a:rPr>
              <a:t>边形 </a:t>
            </a:r>
            <a:r>
              <a:rPr lang="zh-CN" altLang="en-US" sz="2400" b="1" u="sng" dirty="0">
                <a:solidFill>
                  <a:prstClr val="black"/>
                </a:solidFill>
                <a:cs typeface="+mn-ea"/>
                <a:sym typeface="+mn-lt"/>
              </a:rPr>
              <a:t>            </a:t>
            </a:r>
            <a:r>
              <a:rPr lang="zh-CN" altLang="en-US" sz="2400" b="1" dirty="0">
                <a:solidFill>
                  <a:prstClr val="black"/>
                </a:solidFill>
                <a:cs typeface="+mn-ea"/>
                <a:sym typeface="+mn-lt"/>
              </a:rPr>
              <a:t>，</a:t>
            </a:r>
            <a:r>
              <a:rPr lang="en-US" sz="2400" b="1" dirty="0">
                <a:solidFill>
                  <a:prstClr val="black"/>
                </a:solidFill>
                <a:cs typeface="+mn-ea"/>
                <a:sym typeface="+mn-lt"/>
              </a:rPr>
              <a:t>AB</a:t>
            </a:r>
            <a:r>
              <a:rPr lang="zh-CN" altLang="en-US" sz="2400" b="1" dirty="0">
                <a:solidFill>
                  <a:prstClr val="black"/>
                </a:solidFill>
                <a:cs typeface="+mn-ea"/>
                <a:sym typeface="+mn-lt"/>
              </a:rPr>
              <a:t>边的邻边是</a:t>
            </a:r>
            <a:r>
              <a:rPr lang="zh-CN" altLang="en-US" sz="2400" b="1" u="sng" dirty="0">
                <a:solidFill>
                  <a:prstClr val="black"/>
                </a:solidFill>
                <a:cs typeface="+mn-ea"/>
                <a:sym typeface="+mn-lt"/>
              </a:rPr>
              <a:t>     </a:t>
            </a:r>
            <a:r>
              <a:rPr lang="zh-CN" altLang="en-US" sz="2400" b="1" dirty="0">
                <a:solidFill>
                  <a:prstClr val="black"/>
                </a:solidFill>
                <a:cs typeface="+mn-ea"/>
                <a:sym typeface="+mn-lt"/>
              </a:rPr>
              <a:t>、</a:t>
            </a:r>
            <a:r>
              <a:rPr lang="zh-CN" altLang="en-US" sz="2400" b="1" u="sng" dirty="0">
                <a:solidFill>
                  <a:prstClr val="black"/>
                </a:solidFill>
                <a:cs typeface="+mn-ea"/>
                <a:sym typeface="+mn-lt"/>
              </a:rPr>
              <a:t>     </a:t>
            </a:r>
            <a:r>
              <a:rPr lang="zh-CN" altLang="en-US" sz="2400" b="1" dirty="0">
                <a:solidFill>
                  <a:prstClr val="black"/>
                </a:solidFill>
                <a:cs typeface="+mn-ea"/>
                <a:sym typeface="+mn-lt"/>
              </a:rPr>
              <a:t>，顶点</a:t>
            </a:r>
            <a:r>
              <a:rPr lang="en-US" sz="2400" b="1" dirty="0">
                <a:solidFill>
                  <a:prstClr val="black"/>
                </a:solidFill>
                <a:cs typeface="+mn-ea"/>
                <a:sym typeface="+mn-lt"/>
              </a:rPr>
              <a:t>E</a:t>
            </a:r>
            <a:r>
              <a:rPr lang="zh-CN" altLang="en-US" sz="2400" b="1" dirty="0">
                <a:solidFill>
                  <a:prstClr val="black"/>
                </a:solidFill>
                <a:cs typeface="+mn-ea"/>
                <a:sym typeface="+mn-lt"/>
              </a:rPr>
              <a:t>处的内角为 </a:t>
            </a:r>
            <a:r>
              <a:rPr lang="zh-CN" altLang="en-US" sz="2400" b="1" u="sng" dirty="0">
                <a:solidFill>
                  <a:prstClr val="black"/>
                </a:solidFill>
                <a:cs typeface="+mn-ea"/>
                <a:sym typeface="+mn-lt"/>
              </a:rPr>
              <a:t>        </a:t>
            </a:r>
            <a:r>
              <a:rPr lang="zh-CN" altLang="en-US" sz="2400" b="1" dirty="0">
                <a:solidFill>
                  <a:prstClr val="black"/>
                </a:solidFill>
                <a:cs typeface="+mn-ea"/>
                <a:sym typeface="+mn-lt"/>
              </a:rPr>
              <a:t>，过顶点</a:t>
            </a:r>
            <a:r>
              <a:rPr lang="en-US" sz="2400" b="1" dirty="0">
                <a:solidFill>
                  <a:prstClr val="black"/>
                </a:solidFill>
                <a:cs typeface="+mn-ea"/>
                <a:sym typeface="+mn-lt"/>
              </a:rPr>
              <a:t>A</a:t>
            </a:r>
            <a:r>
              <a:rPr lang="zh-CN" altLang="en-US" sz="2400" b="1" dirty="0">
                <a:solidFill>
                  <a:prstClr val="black"/>
                </a:solidFill>
                <a:cs typeface="+mn-ea"/>
                <a:sym typeface="+mn-lt"/>
              </a:rPr>
              <a:t>画出这个多边形的对角线，共有</a:t>
            </a:r>
            <a:r>
              <a:rPr lang="zh-CN" altLang="en-US" sz="2400" b="1" u="sng" dirty="0">
                <a:solidFill>
                  <a:prstClr val="black"/>
                </a:solidFill>
                <a:cs typeface="+mn-ea"/>
                <a:sym typeface="+mn-lt"/>
              </a:rPr>
              <a:t>      </a:t>
            </a:r>
            <a:r>
              <a:rPr lang="zh-CN" altLang="en-US" sz="2400" b="1" dirty="0">
                <a:solidFill>
                  <a:prstClr val="black"/>
                </a:solidFill>
                <a:cs typeface="+mn-ea"/>
                <a:sym typeface="+mn-lt"/>
              </a:rPr>
              <a:t>条，它们把多边形分成</a:t>
            </a:r>
            <a:r>
              <a:rPr lang="zh-CN" altLang="en-US" sz="2400" b="1" u="sng" dirty="0">
                <a:solidFill>
                  <a:prstClr val="black"/>
                </a:solidFill>
                <a:cs typeface="+mn-ea"/>
                <a:sym typeface="+mn-lt"/>
              </a:rPr>
              <a:t>      </a:t>
            </a:r>
            <a:r>
              <a:rPr lang="zh-CN" altLang="en-US" sz="2400" b="1" dirty="0">
                <a:solidFill>
                  <a:prstClr val="black"/>
                </a:solidFill>
                <a:cs typeface="+mn-ea"/>
                <a:sym typeface="+mn-lt"/>
              </a:rPr>
              <a:t>个三角形。</a:t>
            </a:r>
          </a:p>
        </p:txBody>
      </p:sp>
      <p:pic>
        <p:nvPicPr>
          <p:cNvPr id="24" name="Picture 23" descr="纸袋"/>
          <p:cNvPicPr>
            <a:picLocks noChangeAspect="1" noChangeArrowheads="1"/>
          </p:cNvPicPr>
          <p:nvPr/>
        </p:nvPicPr>
        <p:blipFill>
          <a:blip r:embed="rId3" cstate="print"/>
          <a:srcRect/>
          <a:stretch>
            <a:fillRect/>
          </a:stretch>
        </p:blipFill>
        <p:spPr bwMode="auto">
          <a:xfrm>
            <a:off x="7471518" y="3380855"/>
            <a:ext cx="3071283" cy="2916767"/>
          </a:xfrm>
          <a:prstGeom prst="rect">
            <a:avLst/>
          </a:prstGeom>
          <a:noFill/>
          <a:ln w="9525">
            <a:noFill/>
            <a:miter lim="800000"/>
            <a:headEnd/>
            <a:tailEnd/>
          </a:ln>
        </p:spPr>
      </p:pic>
      <p:sp>
        <p:nvSpPr>
          <p:cNvPr id="25" name="Text Box 3"/>
          <p:cNvSpPr txBox="1">
            <a:spLocks noChangeArrowheads="1"/>
          </p:cNvSpPr>
          <p:nvPr/>
        </p:nvSpPr>
        <p:spPr bwMode="auto">
          <a:xfrm>
            <a:off x="4517391" y="1473708"/>
            <a:ext cx="768351" cy="461665"/>
          </a:xfrm>
          <a:prstGeom prst="rect">
            <a:avLst/>
          </a:prstGeom>
          <a:noFill/>
          <a:ln w="9525">
            <a:noFill/>
            <a:miter lim="800000"/>
          </a:ln>
        </p:spPr>
        <p:txBody>
          <a:bodyPr>
            <a:spAutoFit/>
          </a:bodyPr>
          <a:lstStyle/>
          <a:p>
            <a:pPr algn="ctr" defTabSz="914400" fontAlgn="b">
              <a:spcBef>
                <a:spcPct val="50000"/>
              </a:spcBef>
            </a:pPr>
            <a:r>
              <a:rPr lang="zh-CN" altLang="en-US" sz="2400" b="1" dirty="0">
                <a:solidFill>
                  <a:srgbClr val="FF0000"/>
                </a:solidFill>
                <a:cs typeface="+mn-ea"/>
                <a:sym typeface="+mn-lt"/>
              </a:rPr>
              <a:t>五</a:t>
            </a:r>
          </a:p>
        </p:txBody>
      </p:sp>
      <p:sp>
        <p:nvSpPr>
          <p:cNvPr id="26" name="Text Box 4"/>
          <p:cNvSpPr txBox="1">
            <a:spLocks noChangeArrowheads="1"/>
          </p:cNvSpPr>
          <p:nvPr/>
        </p:nvSpPr>
        <p:spPr bwMode="auto">
          <a:xfrm>
            <a:off x="5406180" y="1538393"/>
            <a:ext cx="2207683" cy="369332"/>
          </a:xfrm>
          <a:prstGeom prst="rect">
            <a:avLst/>
          </a:prstGeom>
          <a:noFill/>
          <a:ln w="9525">
            <a:noFill/>
            <a:miter lim="800000"/>
          </a:ln>
        </p:spPr>
        <p:txBody>
          <a:bodyPr>
            <a:spAutoFit/>
          </a:bodyPr>
          <a:lstStyle/>
          <a:p>
            <a:pPr algn="ctr" defTabSz="914400" fontAlgn="b">
              <a:spcBef>
                <a:spcPct val="50000"/>
              </a:spcBef>
            </a:pPr>
            <a:r>
              <a:rPr lang="en-US" dirty="0">
                <a:solidFill>
                  <a:srgbClr val="FF0000"/>
                </a:solidFill>
                <a:cs typeface="+mn-ea"/>
                <a:sym typeface="+mn-lt"/>
              </a:rPr>
              <a:t>ABCDE</a:t>
            </a:r>
          </a:p>
        </p:txBody>
      </p:sp>
      <p:sp>
        <p:nvSpPr>
          <p:cNvPr id="27" name="Text Box 5"/>
          <p:cNvSpPr txBox="1">
            <a:spLocks noChangeArrowheads="1"/>
          </p:cNvSpPr>
          <p:nvPr/>
        </p:nvSpPr>
        <p:spPr bwMode="auto">
          <a:xfrm>
            <a:off x="8934456" y="1571218"/>
            <a:ext cx="958851" cy="369332"/>
          </a:xfrm>
          <a:prstGeom prst="rect">
            <a:avLst/>
          </a:prstGeom>
          <a:noFill/>
          <a:ln w="9525">
            <a:noFill/>
            <a:miter lim="800000"/>
          </a:ln>
        </p:spPr>
        <p:txBody>
          <a:bodyPr>
            <a:spAutoFit/>
          </a:bodyPr>
          <a:lstStyle/>
          <a:p>
            <a:pPr algn="ctr" defTabSz="914400" fontAlgn="b">
              <a:spcBef>
                <a:spcPct val="50000"/>
              </a:spcBef>
            </a:pPr>
            <a:r>
              <a:rPr lang="en-US" dirty="0">
                <a:solidFill>
                  <a:srgbClr val="FF0000"/>
                </a:solidFill>
                <a:cs typeface="+mn-ea"/>
                <a:sym typeface="+mn-lt"/>
              </a:rPr>
              <a:t>AE</a:t>
            </a:r>
          </a:p>
        </p:txBody>
      </p:sp>
      <p:sp>
        <p:nvSpPr>
          <p:cNvPr id="28" name="Text Box 6"/>
          <p:cNvSpPr txBox="1">
            <a:spLocks noChangeArrowheads="1"/>
          </p:cNvSpPr>
          <p:nvPr/>
        </p:nvSpPr>
        <p:spPr bwMode="auto">
          <a:xfrm>
            <a:off x="9679201" y="1550206"/>
            <a:ext cx="863600" cy="369332"/>
          </a:xfrm>
          <a:prstGeom prst="rect">
            <a:avLst/>
          </a:prstGeom>
          <a:noFill/>
          <a:ln w="9525">
            <a:noFill/>
            <a:miter lim="800000"/>
          </a:ln>
        </p:spPr>
        <p:txBody>
          <a:bodyPr>
            <a:spAutoFit/>
          </a:bodyPr>
          <a:lstStyle/>
          <a:p>
            <a:pPr algn="ctr" defTabSz="914400" fontAlgn="b">
              <a:spcBef>
                <a:spcPct val="50000"/>
              </a:spcBef>
            </a:pPr>
            <a:r>
              <a:rPr lang="en-US" dirty="0">
                <a:solidFill>
                  <a:srgbClr val="FF0000"/>
                </a:solidFill>
                <a:cs typeface="+mn-ea"/>
                <a:sym typeface="+mn-lt"/>
              </a:rPr>
              <a:t>BC</a:t>
            </a:r>
          </a:p>
        </p:txBody>
      </p:sp>
      <p:sp>
        <p:nvSpPr>
          <p:cNvPr id="29" name="Text Box 7"/>
          <p:cNvSpPr txBox="1">
            <a:spLocks noChangeArrowheads="1"/>
          </p:cNvSpPr>
          <p:nvPr/>
        </p:nvSpPr>
        <p:spPr bwMode="auto">
          <a:xfrm>
            <a:off x="2243775" y="2467608"/>
            <a:ext cx="1631949" cy="369332"/>
          </a:xfrm>
          <a:prstGeom prst="rect">
            <a:avLst/>
          </a:prstGeom>
          <a:noFill/>
          <a:ln w="9525">
            <a:noFill/>
            <a:miter lim="800000"/>
          </a:ln>
        </p:spPr>
        <p:txBody>
          <a:bodyPr>
            <a:spAutoFit/>
          </a:bodyPr>
          <a:lstStyle/>
          <a:p>
            <a:pPr algn="ctr" defTabSz="914400" fontAlgn="b">
              <a:spcBef>
                <a:spcPct val="50000"/>
              </a:spcBef>
            </a:pPr>
            <a:r>
              <a:rPr lang="en-US" dirty="0">
                <a:solidFill>
                  <a:srgbClr val="FF0000"/>
                </a:solidFill>
                <a:cs typeface="+mn-ea"/>
                <a:sym typeface="+mn-lt"/>
              </a:rPr>
              <a:t>∠AED</a:t>
            </a:r>
          </a:p>
        </p:txBody>
      </p:sp>
      <p:sp>
        <p:nvSpPr>
          <p:cNvPr id="30" name="Text Box 8"/>
          <p:cNvSpPr txBox="1">
            <a:spLocks noChangeArrowheads="1"/>
          </p:cNvSpPr>
          <p:nvPr/>
        </p:nvSpPr>
        <p:spPr bwMode="auto">
          <a:xfrm>
            <a:off x="9142637" y="2497414"/>
            <a:ext cx="480484" cy="369332"/>
          </a:xfrm>
          <a:prstGeom prst="rect">
            <a:avLst/>
          </a:prstGeom>
          <a:noFill/>
          <a:ln w="9525">
            <a:noFill/>
            <a:miter lim="800000"/>
          </a:ln>
        </p:spPr>
        <p:txBody>
          <a:bodyPr>
            <a:spAutoFit/>
          </a:bodyPr>
          <a:lstStyle/>
          <a:p>
            <a:pPr algn="ctr" defTabSz="914400" fontAlgn="b">
              <a:spcBef>
                <a:spcPct val="50000"/>
              </a:spcBef>
            </a:pPr>
            <a:r>
              <a:rPr lang="en-US" dirty="0">
                <a:solidFill>
                  <a:srgbClr val="FF0000"/>
                </a:solidFill>
                <a:cs typeface="+mn-ea"/>
                <a:sym typeface="+mn-lt"/>
              </a:rPr>
              <a:t>2</a:t>
            </a:r>
          </a:p>
        </p:txBody>
      </p:sp>
      <p:sp>
        <p:nvSpPr>
          <p:cNvPr id="31" name="Text Box 9"/>
          <p:cNvSpPr txBox="1">
            <a:spLocks noChangeArrowheads="1"/>
          </p:cNvSpPr>
          <p:nvPr/>
        </p:nvSpPr>
        <p:spPr bwMode="auto">
          <a:xfrm>
            <a:off x="2397020" y="3380855"/>
            <a:ext cx="480484" cy="369332"/>
          </a:xfrm>
          <a:prstGeom prst="rect">
            <a:avLst/>
          </a:prstGeom>
          <a:noFill/>
          <a:ln w="9525">
            <a:noFill/>
            <a:miter lim="800000"/>
          </a:ln>
        </p:spPr>
        <p:txBody>
          <a:bodyPr>
            <a:spAutoFit/>
          </a:bodyPr>
          <a:lstStyle/>
          <a:p>
            <a:pPr algn="ctr" defTabSz="914400" fontAlgn="b">
              <a:spcBef>
                <a:spcPct val="50000"/>
              </a:spcBef>
            </a:pPr>
            <a:r>
              <a:rPr lang="en-US" dirty="0">
                <a:solidFill>
                  <a:srgbClr val="FF0000"/>
                </a:solidFill>
                <a:cs typeface="+mn-ea"/>
                <a:sym typeface="+mn-lt"/>
              </a:rPr>
              <a:t>3</a:t>
            </a:r>
          </a:p>
        </p:txBody>
      </p:sp>
      <p:sp>
        <p:nvSpPr>
          <p:cNvPr id="32" name="Line 24"/>
          <p:cNvSpPr>
            <a:spLocks noChangeShapeType="1"/>
          </p:cNvSpPr>
          <p:nvPr/>
        </p:nvSpPr>
        <p:spPr bwMode="auto">
          <a:xfrm flipV="1">
            <a:off x="7918555" y="4244480"/>
            <a:ext cx="2164080" cy="222224"/>
          </a:xfrm>
          <a:prstGeom prst="line">
            <a:avLst/>
          </a:prstGeom>
          <a:noFill/>
          <a:ln w="38100">
            <a:solidFill>
              <a:srgbClr val="008000"/>
            </a:solidFill>
            <a:round/>
          </a:ln>
        </p:spPr>
        <p:txBody>
          <a:bodyPr/>
          <a:lstStyle/>
          <a:p>
            <a:pPr algn="ctr" defTabSz="914400"/>
            <a:endParaRPr lang="zh-CN" altLang="en-US">
              <a:solidFill>
                <a:prstClr val="black"/>
              </a:solidFill>
              <a:cs typeface="+mn-ea"/>
              <a:sym typeface="+mn-lt"/>
            </a:endParaRPr>
          </a:p>
        </p:txBody>
      </p:sp>
      <p:sp>
        <p:nvSpPr>
          <p:cNvPr id="33" name="Line 25"/>
          <p:cNvSpPr>
            <a:spLocks noChangeShapeType="1"/>
          </p:cNvSpPr>
          <p:nvPr/>
        </p:nvSpPr>
        <p:spPr bwMode="auto">
          <a:xfrm>
            <a:off x="7867756" y="4446384"/>
            <a:ext cx="2310129" cy="1296696"/>
          </a:xfrm>
          <a:prstGeom prst="line">
            <a:avLst/>
          </a:prstGeom>
          <a:noFill/>
          <a:ln w="38100">
            <a:solidFill>
              <a:srgbClr val="008000"/>
            </a:solidFill>
            <a:round/>
          </a:ln>
        </p:spPr>
        <p:txBody>
          <a:bodyPr/>
          <a:lstStyle/>
          <a:p>
            <a:pPr algn="ctr" defTabSz="914400"/>
            <a:endParaRPr lang="zh-CN" altLang="en-US">
              <a:solidFill>
                <a:prstClr val="black"/>
              </a:solidFill>
              <a:cs typeface="+mn-ea"/>
              <a:sym typeface="+mn-lt"/>
            </a:endParaRPr>
          </a:p>
        </p:txBody>
      </p:sp>
      <p:sp>
        <p:nvSpPr>
          <p:cNvPr id="16" name="文本框 15"/>
          <p:cNvSpPr txBox="1"/>
          <p:nvPr/>
        </p:nvSpPr>
        <p:spPr>
          <a:xfrm>
            <a:off x="694985" y="458812"/>
            <a:ext cx="5108915" cy="646331"/>
          </a:xfrm>
          <a:prstGeom prst="rect">
            <a:avLst/>
          </a:prstGeom>
          <a:noFill/>
        </p:spPr>
        <p:txBody>
          <a:bodyPr wrap="square" rtlCol="0">
            <a:spAutoFit/>
          </a:bodyPr>
          <a:lstStyle/>
          <a:p>
            <a:r>
              <a:rPr lang="zh-CN" altLang="en-US" sz="3600" b="1" dirty="0">
                <a:solidFill>
                  <a:srgbClr val="CC00FF"/>
                </a:solidFill>
                <a:cs typeface="+mn-ea"/>
                <a:sym typeface="+mn-lt"/>
              </a:rPr>
              <a:t>基础巩固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linds(horizontal)">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blinds(horizontal)">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blinds(horizontal)">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blinds(horizontal)">
                                      <p:cBhvr>
                                        <p:cTn id="22" dur="5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blinds(horizontal)">
                                      <p:cBhvr>
                                        <p:cTn id="27" dur="5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strips(downRight)">
                                      <p:cBhvr>
                                        <p:cTn id="32" dur="2000"/>
                                        <p:tgtEl>
                                          <p:spTgt spid="33"/>
                                        </p:tgtEl>
                                      </p:cBhvr>
                                    </p:animEffect>
                                  </p:childTnLst>
                                </p:cTn>
                              </p:par>
                              <p:par>
                                <p:cTn id="33" presetID="18" presetClass="entr" presetSubtype="6" fill="hold" nodeType="with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strips(downRight)">
                                      <p:cBhvr>
                                        <p:cTn id="35" dur="2000"/>
                                        <p:tgtEl>
                                          <p:spTgt spid="32"/>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0"/>
                                        </p:tgtEl>
                                        <p:attrNameLst>
                                          <p:attrName>style.visibility</p:attrName>
                                        </p:attrNameLst>
                                      </p:cBhvr>
                                      <p:to>
                                        <p:strVal val="visible"/>
                                      </p:to>
                                    </p:set>
                                    <p:animEffect transition="in" filter="blinds(horizontal)">
                                      <p:cBhvr>
                                        <p:cTn id="40" dur="500"/>
                                        <p:tgtEl>
                                          <p:spTgt spid="30"/>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blinds(horizontal)">
                                      <p:cBhvr>
                                        <p:cTn id="4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29" grpId="0"/>
      <p:bldP spid="30" grpId="0"/>
      <p:bldP spid="3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185036" y="1191851"/>
            <a:ext cx="11297920" cy="4556825"/>
          </a:xfrm>
          <a:prstGeom prst="rect">
            <a:avLst/>
          </a:prstGeom>
        </p:spPr>
        <p:txBody>
          <a:bodyPr wrap="square">
            <a:spAutoFit/>
          </a:bodyPr>
          <a:lstStyle/>
          <a:p>
            <a:pPr defTabSz="914400">
              <a:lnSpc>
                <a:spcPct val="250000"/>
              </a:lnSpc>
            </a:pPr>
            <a:r>
              <a:rPr lang="en-US" altLang="zh-CN" sz="2400" b="1" dirty="0">
                <a:solidFill>
                  <a:prstClr val="black"/>
                </a:solidFill>
                <a:cs typeface="+mn-ea"/>
                <a:sym typeface="+mn-lt"/>
              </a:rPr>
              <a:t>7</a:t>
            </a:r>
            <a:r>
              <a:rPr lang="zh-CN" altLang="en-US" sz="2400" b="1" dirty="0">
                <a:solidFill>
                  <a:prstClr val="black"/>
                </a:solidFill>
                <a:cs typeface="+mn-ea"/>
                <a:sym typeface="+mn-lt"/>
              </a:rPr>
              <a:t>．下列说法正确的是（     ）                             </a:t>
            </a:r>
          </a:p>
          <a:p>
            <a:pPr defTabSz="914400">
              <a:lnSpc>
                <a:spcPct val="250000"/>
              </a:lnSpc>
            </a:pPr>
            <a:r>
              <a:rPr lang="en-US" altLang="zh-CN" sz="2400" b="1" dirty="0">
                <a:solidFill>
                  <a:prstClr val="black"/>
                </a:solidFill>
                <a:cs typeface="+mn-ea"/>
                <a:sym typeface="+mn-lt"/>
              </a:rPr>
              <a:t>A</a:t>
            </a:r>
            <a:r>
              <a:rPr lang="zh-CN" altLang="en-US" sz="2400" b="1" dirty="0">
                <a:solidFill>
                  <a:prstClr val="black"/>
                </a:solidFill>
                <a:cs typeface="+mn-ea"/>
                <a:sym typeface="+mn-lt"/>
              </a:rPr>
              <a:t>．一个多边形外角的个数与边数相同。</a:t>
            </a:r>
            <a:endParaRPr lang="zh-CN" altLang="en-US" sz="2400" dirty="0">
              <a:solidFill>
                <a:prstClr val="black"/>
              </a:solidFill>
              <a:cs typeface="+mn-ea"/>
              <a:sym typeface="+mn-lt"/>
            </a:endParaRPr>
          </a:p>
          <a:p>
            <a:pPr defTabSz="914400">
              <a:lnSpc>
                <a:spcPct val="250000"/>
              </a:lnSpc>
            </a:pPr>
            <a:r>
              <a:rPr lang="en-US" altLang="zh-CN" sz="2400" b="1" dirty="0">
                <a:solidFill>
                  <a:prstClr val="black"/>
                </a:solidFill>
                <a:cs typeface="+mn-ea"/>
                <a:sym typeface="+mn-lt"/>
              </a:rPr>
              <a:t>B. </a:t>
            </a:r>
            <a:r>
              <a:rPr lang="zh-CN" altLang="en-US" sz="2400" b="1" dirty="0">
                <a:solidFill>
                  <a:prstClr val="black"/>
                </a:solidFill>
                <a:cs typeface="+mn-ea"/>
                <a:sym typeface="+mn-lt"/>
              </a:rPr>
              <a:t>一个多边形外角的个数是边数的二倍。</a:t>
            </a:r>
            <a:endParaRPr lang="zh-CN" altLang="en-US" sz="2400" dirty="0">
              <a:solidFill>
                <a:prstClr val="black"/>
              </a:solidFill>
              <a:cs typeface="+mn-ea"/>
              <a:sym typeface="+mn-lt"/>
            </a:endParaRPr>
          </a:p>
          <a:p>
            <a:pPr defTabSz="914400">
              <a:lnSpc>
                <a:spcPct val="250000"/>
              </a:lnSpc>
            </a:pPr>
            <a:r>
              <a:rPr lang="en-US" altLang="zh-CN" sz="2400" b="1" dirty="0">
                <a:solidFill>
                  <a:prstClr val="black"/>
                </a:solidFill>
                <a:cs typeface="+mn-ea"/>
                <a:sym typeface="+mn-lt"/>
              </a:rPr>
              <a:t>C</a:t>
            </a:r>
            <a:r>
              <a:rPr lang="zh-CN" altLang="en-US" sz="2400" b="1" dirty="0">
                <a:solidFill>
                  <a:prstClr val="black"/>
                </a:solidFill>
                <a:cs typeface="+mn-ea"/>
                <a:sym typeface="+mn-lt"/>
              </a:rPr>
              <a:t>．每个角都相等的多边形是正多边形。</a:t>
            </a:r>
            <a:endParaRPr lang="zh-CN" altLang="en-US" sz="2400" dirty="0">
              <a:solidFill>
                <a:prstClr val="black"/>
              </a:solidFill>
              <a:cs typeface="+mn-ea"/>
              <a:sym typeface="+mn-lt"/>
            </a:endParaRPr>
          </a:p>
          <a:p>
            <a:pPr defTabSz="914400">
              <a:lnSpc>
                <a:spcPct val="250000"/>
              </a:lnSpc>
            </a:pPr>
            <a:r>
              <a:rPr lang="en-US" altLang="zh-CN" sz="2400" b="1" dirty="0">
                <a:solidFill>
                  <a:prstClr val="black"/>
                </a:solidFill>
                <a:cs typeface="+mn-ea"/>
                <a:sym typeface="+mn-lt"/>
              </a:rPr>
              <a:t>D</a:t>
            </a:r>
            <a:r>
              <a:rPr lang="zh-CN" altLang="en-US" sz="2400" b="1" dirty="0">
                <a:solidFill>
                  <a:prstClr val="black"/>
                </a:solidFill>
                <a:cs typeface="+mn-ea"/>
                <a:sym typeface="+mn-lt"/>
              </a:rPr>
              <a:t>．每条边都相等的多边形是正多边形。</a:t>
            </a:r>
            <a:endParaRPr lang="zh-CN" altLang="en-US" sz="2400" dirty="0">
              <a:solidFill>
                <a:prstClr val="black"/>
              </a:solidFill>
              <a:cs typeface="+mn-ea"/>
              <a:sym typeface="+mn-lt"/>
            </a:endParaRPr>
          </a:p>
        </p:txBody>
      </p:sp>
      <p:sp>
        <p:nvSpPr>
          <p:cNvPr id="6" name="笑脸 5"/>
          <p:cNvSpPr/>
          <p:nvPr/>
        </p:nvSpPr>
        <p:spPr>
          <a:xfrm>
            <a:off x="1095884" y="3355340"/>
            <a:ext cx="567942" cy="54356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7" name="文本框 6"/>
          <p:cNvSpPr txBox="1"/>
          <p:nvPr/>
        </p:nvSpPr>
        <p:spPr>
          <a:xfrm>
            <a:off x="7273109" y="2508334"/>
            <a:ext cx="1971040" cy="584775"/>
          </a:xfrm>
          <a:prstGeom prst="rect">
            <a:avLst/>
          </a:prstGeom>
          <a:noFill/>
        </p:spPr>
        <p:txBody>
          <a:bodyPr wrap="square" rtlCol="0">
            <a:spAutoFit/>
          </a:bodyPr>
          <a:lstStyle/>
          <a:p>
            <a:pPr defTabSz="914400"/>
            <a:r>
              <a:rPr lang="en-US" altLang="zh-CN" sz="3200" dirty="0">
                <a:solidFill>
                  <a:srgbClr val="FF0000"/>
                </a:solidFill>
                <a:cs typeface="+mn-ea"/>
                <a:sym typeface="+mn-lt"/>
              </a:rPr>
              <a:t>2</a:t>
            </a:r>
            <a:r>
              <a:rPr lang="zh-CN" altLang="en-US" sz="3200" dirty="0">
                <a:solidFill>
                  <a:srgbClr val="FF0000"/>
                </a:solidFill>
                <a:cs typeface="+mn-ea"/>
                <a:sym typeface="+mn-lt"/>
              </a:rPr>
              <a:t>倍关系</a:t>
            </a:r>
          </a:p>
        </p:txBody>
      </p:sp>
      <p:sp>
        <p:nvSpPr>
          <p:cNvPr id="8" name="文本框 7"/>
          <p:cNvSpPr txBox="1"/>
          <p:nvPr/>
        </p:nvSpPr>
        <p:spPr>
          <a:xfrm>
            <a:off x="7273109" y="4364019"/>
            <a:ext cx="1971040" cy="584775"/>
          </a:xfrm>
          <a:prstGeom prst="rect">
            <a:avLst/>
          </a:prstGeom>
          <a:noFill/>
        </p:spPr>
        <p:txBody>
          <a:bodyPr wrap="square" rtlCol="0">
            <a:spAutoFit/>
          </a:bodyPr>
          <a:lstStyle/>
          <a:p>
            <a:pPr defTabSz="914400"/>
            <a:r>
              <a:rPr lang="zh-CN" altLang="en-US" sz="3200" dirty="0">
                <a:solidFill>
                  <a:srgbClr val="FF0000"/>
                </a:solidFill>
                <a:cs typeface="+mn-ea"/>
                <a:sym typeface="+mn-lt"/>
              </a:rPr>
              <a:t>长方形</a:t>
            </a:r>
          </a:p>
        </p:txBody>
      </p:sp>
      <p:sp>
        <p:nvSpPr>
          <p:cNvPr id="12" name="文本框 11"/>
          <p:cNvSpPr txBox="1"/>
          <p:nvPr/>
        </p:nvSpPr>
        <p:spPr>
          <a:xfrm>
            <a:off x="7273109" y="5167882"/>
            <a:ext cx="4056632" cy="584775"/>
          </a:xfrm>
          <a:prstGeom prst="rect">
            <a:avLst/>
          </a:prstGeom>
          <a:noFill/>
        </p:spPr>
        <p:txBody>
          <a:bodyPr wrap="square" rtlCol="0">
            <a:spAutoFit/>
          </a:bodyPr>
          <a:lstStyle/>
          <a:p>
            <a:pPr defTabSz="914400"/>
            <a:r>
              <a:rPr lang="zh-CN" altLang="en-US" sz="3200" dirty="0">
                <a:solidFill>
                  <a:srgbClr val="FF0000"/>
                </a:solidFill>
                <a:cs typeface="+mn-ea"/>
                <a:sym typeface="+mn-lt"/>
              </a:rPr>
              <a:t>所有边在一条直线上</a:t>
            </a:r>
          </a:p>
        </p:txBody>
      </p:sp>
      <p:sp>
        <p:nvSpPr>
          <p:cNvPr id="10" name="文本框 9"/>
          <p:cNvSpPr txBox="1"/>
          <p:nvPr/>
        </p:nvSpPr>
        <p:spPr>
          <a:xfrm>
            <a:off x="694985" y="458812"/>
            <a:ext cx="5108915" cy="646331"/>
          </a:xfrm>
          <a:prstGeom prst="rect">
            <a:avLst/>
          </a:prstGeom>
          <a:noFill/>
        </p:spPr>
        <p:txBody>
          <a:bodyPr wrap="square" rtlCol="0">
            <a:spAutoFit/>
          </a:bodyPr>
          <a:lstStyle/>
          <a:p>
            <a:r>
              <a:rPr lang="zh-CN" altLang="en-US" sz="3600" b="1" dirty="0">
                <a:solidFill>
                  <a:srgbClr val="CC00FF"/>
                </a:solidFill>
                <a:cs typeface="+mn-ea"/>
                <a:sym typeface="+mn-lt"/>
              </a:rPr>
              <a:t>概念理解</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1103446" y="910183"/>
            <a:ext cx="9621365" cy="3633495"/>
          </a:xfrm>
          <a:prstGeom prst="rect">
            <a:avLst/>
          </a:prstGeom>
          <a:noFill/>
          <a:ln w="9525">
            <a:noFill/>
            <a:miter lim="800000"/>
          </a:ln>
          <a:effectLst/>
        </p:spPr>
        <p:txBody>
          <a:bodyPr wrap="square">
            <a:spAutoFit/>
          </a:bodyPr>
          <a:lstStyle/>
          <a:p>
            <a:pPr defTabSz="914400">
              <a:lnSpc>
                <a:spcPct val="250000"/>
              </a:lnSpc>
            </a:pPr>
            <a:r>
              <a:rPr lang="zh-CN" altLang="en-US" sz="2400" b="1" dirty="0">
                <a:solidFill>
                  <a:prstClr val="black"/>
                </a:solidFill>
                <a:cs typeface="+mn-ea"/>
                <a:sym typeface="+mn-lt"/>
              </a:rPr>
              <a:t>      </a:t>
            </a:r>
          </a:p>
          <a:p>
            <a:pPr defTabSz="914400">
              <a:lnSpc>
                <a:spcPct val="250000"/>
              </a:lnSpc>
            </a:pPr>
            <a:r>
              <a:rPr lang="en-US" altLang="zh-CN" sz="2400" b="1" dirty="0">
                <a:solidFill>
                  <a:prstClr val="black"/>
                </a:solidFill>
                <a:cs typeface="+mn-ea"/>
                <a:sym typeface="+mn-lt"/>
              </a:rPr>
              <a:t>8</a:t>
            </a:r>
            <a:r>
              <a:rPr lang="zh-CN" altLang="en-US" sz="2400" b="1" dirty="0">
                <a:solidFill>
                  <a:prstClr val="black"/>
                </a:solidFill>
                <a:cs typeface="+mn-ea"/>
                <a:sym typeface="+mn-lt"/>
              </a:rPr>
              <a:t>、若过</a:t>
            </a:r>
            <a:r>
              <a:rPr lang="en-US" altLang="zh-CN" sz="2400" b="1" dirty="0">
                <a:solidFill>
                  <a:prstClr val="black"/>
                </a:solidFill>
                <a:cs typeface="+mn-ea"/>
                <a:sym typeface="+mn-lt"/>
              </a:rPr>
              <a:t>m</a:t>
            </a:r>
            <a:r>
              <a:rPr lang="zh-CN" altLang="en-US" sz="2400" b="1" dirty="0">
                <a:solidFill>
                  <a:prstClr val="black"/>
                </a:solidFill>
                <a:cs typeface="+mn-ea"/>
                <a:sym typeface="+mn-lt"/>
              </a:rPr>
              <a:t>边形的一个顶点有</a:t>
            </a:r>
            <a:r>
              <a:rPr lang="en-US" altLang="zh-CN" sz="2400" b="1" dirty="0">
                <a:solidFill>
                  <a:prstClr val="black"/>
                </a:solidFill>
                <a:cs typeface="+mn-ea"/>
                <a:sym typeface="+mn-lt"/>
              </a:rPr>
              <a:t>8</a:t>
            </a:r>
            <a:r>
              <a:rPr lang="zh-CN" altLang="en-US" sz="2400" b="1" dirty="0">
                <a:solidFill>
                  <a:prstClr val="black"/>
                </a:solidFill>
                <a:cs typeface="+mn-ea"/>
                <a:sym typeface="+mn-lt"/>
              </a:rPr>
              <a:t>条对角线 ，</a:t>
            </a:r>
            <a:r>
              <a:rPr lang="en-US" altLang="zh-CN" sz="2400" b="1" dirty="0">
                <a:solidFill>
                  <a:prstClr val="black"/>
                </a:solidFill>
                <a:cs typeface="+mn-ea"/>
                <a:sym typeface="+mn-lt"/>
              </a:rPr>
              <a:t>n</a:t>
            </a:r>
            <a:r>
              <a:rPr lang="zh-CN" altLang="en-US" sz="2400" b="1" dirty="0">
                <a:solidFill>
                  <a:prstClr val="black"/>
                </a:solidFill>
                <a:cs typeface="+mn-ea"/>
                <a:sym typeface="+mn-lt"/>
              </a:rPr>
              <a:t>边形没有对角线，则</a:t>
            </a:r>
            <a:r>
              <a:rPr lang="en-US" altLang="en-US" sz="2400" b="1" dirty="0">
                <a:solidFill>
                  <a:prstClr val="black"/>
                </a:solidFill>
                <a:cs typeface="+mn-ea"/>
                <a:sym typeface="+mn-lt"/>
              </a:rPr>
              <a:t>﹣</a:t>
            </a:r>
            <a:r>
              <a:rPr lang="en-US" altLang="zh-CN" sz="2400" b="1" dirty="0">
                <a:solidFill>
                  <a:prstClr val="black"/>
                </a:solidFill>
                <a:cs typeface="+mn-ea"/>
                <a:sym typeface="+mn-lt"/>
              </a:rPr>
              <a:t>m﹢n</a:t>
            </a:r>
            <a:r>
              <a:rPr lang="zh-CN" altLang="en-US" sz="2400" b="1" dirty="0">
                <a:solidFill>
                  <a:prstClr val="black"/>
                </a:solidFill>
                <a:cs typeface="+mn-ea"/>
                <a:sym typeface="+mn-lt"/>
              </a:rPr>
              <a:t>＝</a:t>
            </a:r>
            <a:r>
              <a:rPr lang="en-US" altLang="zh-CN" sz="2400" b="1" dirty="0">
                <a:solidFill>
                  <a:prstClr val="black"/>
                </a:solidFill>
                <a:cs typeface="+mn-ea"/>
                <a:sym typeface="+mn-lt"/>
              </a:rPr>
              <a:t>_____.</a:t>
            </a:r>
            <a:endParaRPr lang="zh-CN" altLang="en-US" sz="2400" b="1" dirty="0">
              <a:solidFill>
                <a:prstClr val="black"/>
              </a:solidFill>
              <a:cs typeface="+mn-ea"/>
              <a:sym typeface="+mn-lt"/>
            </a:endParaRPr>
          </a:p>
          <a:p>
            <a:pPr defTabSz="914400">
              <a:lnSpc>
                <a:spcPct val="250000"/>
              </a:lnSpc>
            </a:pPr>
            <a:r>
              <a:rPr lang="en-US" altLang="zh-CN" sz="2400" b="1" dirty="0">
                <a:solidFill>
                  <a:prstClr val="black"/>
                </a:solidFill>
                <a:cs typeface="+mn-ea"/>
                <a:sym typeface="+mn-lt"/>
              </a:rPr>
              <a:t>9</a:t>
            </a:r>
            <a:r>
              <a:rPr lang="zh-CN" altLang="en-US" sz="2400" b="1" dirty="0">
                <a:solidFill>
                  <a:prstClr val="black"/>
                </a:solidFill>
                <a:cs typeface="+mn-ea"/>
                <a:sym typeface="+mn-lt"/>
              </a:rPr>
              <a:t>、正六边形六个内角的和为</a:t>
            </a:r>
            <a:r>
              <a:rPr lang="en-US" altLang="zh-CN" sz="2400" b="1" dirty="0">
                <a:solidFill>
                  <a:prstClr val="black"/>
                </a:solidFill>
                <a:cs typeface="+mn-ea"/>
                <a:sym typeface="+mn-lt"/>
              </a:rPr>
              <a:t>720°</a:t>
            </a:r>
            <a:r>
              <a:rPr lang="zh-CN" altLang="en-US" sz="2400" b="1" dirty="0">
                <a:solidFill>
                  <a:prstClr val="black"/>
                </a:solidFill>
                <a:cs typeface="+mn-ea"/>
                <a:sym typeface="+mn-lt"/>
              </a:rPr>
              <a:t>，它的一个外角为</a:t>
            </a:r>
            <a:r>
              <a:rPr lang="en-US" altLang="zh-CN" sz="2400" b="1" dirty="0">
                <a:solidFill>
                  <a:prstClr val="black"/>
                </a:solidFill>
                <a:cs typeface="+mn-ea"/>
                <a:sym typeface="+mn-lt"/>
              </a:rPr>
              <a:t>_____</a:t>
            </a:r>
            <a:r>
              <a:rPr lang="zh-CN" altLang="en-US" sz="2400" b="1" dirty="0">
                <a:solidFill>
                  <a:prstClr val="black"/>
                </a:solidFill>
                <a:cs typeface="+mn-ea"/>
                <a:sym typeface="+mn-lt"/>
              </a:rPr>
              <a:t>度</a:t>
            </a:r>
            <a:r>
              <a:rPr lang="en-US" altLang="zh-CN" sz="2400" b="1" dirty="0">
                <a:solidFill>
                  <a:prstClr val="black"/>
                </a:solidFill>
                <a:cs typeface="+mn-ea"/>
                <a:sym typeface="+mn-lt"/>
              </a:rPr>
              <a:t>.</a:t>
            </a:r>
            <a:r>
              <a:rPr lang="zh-CN" altLang="en-US" sz="2400" b="1" dirty="0">
                <a:solidFill>
                  <a:prstClr val="black"/>
                </a:solidFill>
                <a:cs typeface="+mn-ea"/>
                <a:sym typeface="+mn-lt"/>
              </a:rPr>
              <a:t>                                                          </a:t>
            </a:r>
          </a:p>
        </p:txBody>
      </p:sp>
      <p:sp>
        <p:nvSpPr>
          <p:cNvPr id="6" name="文本框 5"/>
          <p:cNvSpPr txBox="1"/>
          <p:nvPr/>
        </p:nvSpPr>
        <p:spPr>
          <a:xfrm>
            <a:off x="2696577" y="2969204"/>
            <a:ext cx="1971040" cy="584775"/>
          </a:xfrm>
          <a:prstGeom prst="rect">
            <a:avLst/>
          </a:prstGeom>
          <a:noFill/>
        </p:spPr>
        <p:txBody>
          <a:bodyPr wrap="square" rtlCol="0">
            <a:spAutoFit/>
          </a:bodyPr>
          <a:lstStyle/>
          <a:p>
            <a:pPr defTabSz="914400"/>
            <a:r>
              <a:rPr lang="en-US" altLang="zh-CN" sz="3200" dirty="0">
                <a:solidFill>
                  <a:srgbClr val="FF0000"/>
                </a:solidFill>
                <a:cs typeface="+mn-ea"/>
                <a:sym typeface="+mn-lt"/>
              </a:rPr>
              <a:t>-8</a:t>
            </a:r>
            <a:endParaRPr lang="zh-CN" altLang="en-US" sz="3200" dirty="0">
              <a:solidFill>
                <a:srgbClr val="FF0000"/>
              </a:solidFill>
              <a:cs typeface="+mn-ea"/>
              <a:sym typeface="+mn-lt"/>
            </a:endParaRPr>
          </a:p>
        </p:txBody>
      </p:sp>
      <p:sp>
        <p:nvSpPr>
          <p:cNvPr id="7" name="文本框 6"/>
          <p:cNvSpPr txBox="1"/>
          <p:nvPr/>
        </p:nvSpPr>
        <p:spPr>
          <a:xfrm>
            <a:off x="8285762" y="3920657"/>
            <a:ext cx="1971040" cy="584775"/>
          </a:xfrm>
          <a:prstGeom prst="rect">
            <a:avLst/>
          </a:prstGeom>
          <a:noFill/>
        </p:spPr>
        <p:txBody>
          <a:bodyPr wrap="square" rtlCol="0">
            <a:spAutoFit/>
          </a:bodyPr>
          <a:lstStyle/>
          <a:p>
            <a:pPr defTabSz="914400"/>
            <a:r>
              <a:rPr lang="en-US" altLang="zh-CN" sz="3200" dirty="0">
                <a:solidFill>
                  <a:srgbClr val="FF0000"/>
                </a:solidFill>
                <a:cs typeface="+mn-ea"/>
                <a:sym typeface="+mn-lt"/>
              </a:rPr>
              <a:t>60</a:t>
            </a:r>
            <a:endParaRPr lang="zh-CN" altLang="en-US" sz="3200" dirty="0">
              <a:solidFill>
                <a:srgbClr val="FF0000"/>
              </a:solidFill>
              <a:cs typeface="+mn-ea"/>
              <a:sym typeface="+mn-lt"/>
            </a:endParaRPr>
          </a:p>
        </p:txBody>
      </p:sp>
      <p:sp>
        <p:nvSpPr>
          <p:cNvPr id="8" name="文本框 7"/>
          <p:cNvSpPr txBox="1"/>
          <p:nvPr/>
        </p:nvSpPr>
        <p:spPr>
          <a:xfrm>
            <a:off x="694985" y="458812"/>
            <a:ext cx="5108915" cy="646331"/>
          </a:xfrm>
          <a:prstGeom prst="rect">
            <a:avLst/>
          </a:prstGeom>
          <a:noFill/>
        </p:spPr>
        <p:txBody>
          <a:bodyPr wrap="square" rtlCol="0">
            <a:spAutoFit/>
          </a:bodyPr>
          <a:lstStyle/>
          <a:p>
            <a:r>
              <a:rPr lang="zh-CN" altLang="en-US" sz="3600" b="1" dirty="0">
                <a:solidFill>
                  <a:srgbClr val="CC00FF"/>
                </a:solidFill>
                <a:cs typeface="+mn-ea"/>
                <a:sym typeface="+mn-lt"/>
              </a:rPr>
              <a:t>概念理解</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占位符 6"/>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24252" r="24252"/>
          <a:stretch>
            <a:fillRect/>
          </a:stretch>
        </p:blipFill>
        <p:spPr>
          <a:xfrm>
            <a:off x="7235209" y="1061122"/>
            <a:ext cx="4093385" cy="5118005"/>
          </a:xfrm>
        </p:spPr>
      </p:pic>
      <p:sp>
        <p:nvSpPr>
          <p:cNvPr id="4" name="Oval 3"/>
          <p:cNvSpPr/>
          <p:nvPr/>
        </p:nvSpPr>
        <p:spPr>
          <a:xfrm>
            <a:off x="290946" y="6179127"/>
            <a:ext cx="415636" cy="415636"/>
          </a:xfrm>
          <a:prstGeom prst="ellips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prstClr val="white"/>
              </a:solidFill>
              <a:effectLst/>
              <a:uLnTx/>
              <a:uFillTx/>
              <a:cs typeface="+mn-ea"/>
              <a:sym typeface="+mn-lt"/>
            </a:endParaRPr>
          </a:p>
        </p:txBody>
      </p:sp>
      <p:sp>
        <p:nvSpPr>
          <p:cNvPr id="13" name="Freeform: Shape 12"/>
          <p:cNvSpPr/>
          <p:nvPr/>
        </p:nvSpPr>
        <p:spPr>
          <a:xfrm rot="2700000">
            <a:off x="9103667" y="4890219"/>
            <a:ext cx="1411532" cy="1411536"/>
          </a:xfrm>
          <a:custGeom>
            <a:avLst/>
            <a:gdLst>
              <a:gd name="connsiteX0" fmla="*/ 4394611 w 5336720"/>
              <a:gd name="connsiteY0" fmla="*/ 0 h 5336735"/>
              <a:gd name="connsiteX1" fmla="*/ 5336720 w 5336720"/>
              <a:gd name="connsiteY1" fmla="*/ 0 h 5336735"/>
              <a:gd name="connsiteX2" fmla="*/ 5022687 w 5336720"/>
              <a:gd name="connsiteY2" fmla="*/ 314033 h 5336735"/>
              <a:gd name="connsiteX3" fmla="*/ 4708644 w 5336720"/>
              <a:gd name="connsiteY3" fmla="*/ 314033 h 5336735"/>
              <a:gd name="connsiteX4" fmla="*/ 4708644 w 5336720"/>
              <a:gd name="connsiteY4" fmla="*/ 627804 h 5336735"/>
              <a:gd name="connsiteX5" fmla="*/ 4708918 w 5336720"/>
              <a:gd name="connsiteY5" fmla="*/ 627803 h 5336735"/>
              <a:gd name="connsiteX6" fmla="*/ 4394885 w 5336720"/>
              <a:gd name="connsiteY6" fmla="*/ 941836 h 5336735"/>
              <a:gd name="connsiteX7" fmla="*/ 4394884 w 5336720"/>
              <a:gd name="connsiteY7" fmla="*/ 941836 h 5336735"/>
              <a:gd name="connsiteX8" fmla="*/ 4394611 w 5336720"/>
              <a:gd name="connsiteY8" fmla="*/ 942109 h 5336735"/>
              <a:gd name="connsiteX9" fmla="*/ 4394611 w 5336720"/>
              <a:gd name="connsiteY9" fmla="*/ 941836 h 5336735"/>
              <a:gd name="connsiteX10" fmla="*/ 4080842 w 5336720"/>
              <a:gd name="connsiteY10" fmla="*/ 941836 h 5336735"/>
              <a:gd name="connsiteX11" fmla="*/ 4080842 w 5336720"/>
              <a:gd name="connsiteY11" fmla="*/ 1255608 h 5336735"/>
              <a:gd name="connsiteX12" fmla="*/ 4081117 w 5336720"/>
              <a:gd name="connsiteY12" fmla="*/ 1255608 h 5336735"/>
              <a:gd name="connsiteX13" fmla="*/ 3767084 w 5336720"/>
              <a:gd name="connsiteY13" fmla="*/ 1569640 h 5336735"/>
              <a:gd name="connsiteX14" fmla="*/ 3767081 w 5336720"/>
              <a:gd name="connsiteY14" fmla="*/ 1569640 h 5336735"/>
              <a:gd name="connsiteX15" fmla="*/ 3766809 w 5336720"/>
              <a:gd name="connsiteY15" fmla="*/ 1569912 h 5336735"/>
              <a:gd name="connsiteX16" fmla="*/ 3766809 w 5336720"/>
              <a:gd name="connsiteY16" fmla="*/ 1569641 h 5336735"/>
              <a:gd name="connsiteX17" fmla="*/ 3453041 w 5336720"/>
              <a:gd name="connsiteY17" fmla="*/ 1569640 h 5336735"/>
              <a:gd name="connsiteX18" fmla="*/ 3453041 w 5336720"/>
              <a:gd name="connsiteY18" fmla="*/ 1883411 h 5336735"/>
              <a:gd name="connsiteX19" fmla="*/ 3453315 w 5336720"/>
              <a:gd name="connsiteY19" fmla="*/ 1883411 h 5336735"/>
              <a:gd name="connsiteX20" fmla="*/ 3139282 w 5336720"/>
              <a:gd name="connsiteY20" fmla="*/ 2197444 h 5336735"/>
              <a:gd name="connsiteX21" fmla="*/ 3139281 w 5336720"/>
              <a:gd name="connsiteY21" fmla="*/ 2197444 h 5336735"/>
              <a:gd name="connsiteX22" fmla="*/ 3139008 w 5336720"/>
              <a:gd name="connsiteY22" fmla="*/ 2197716 h 5336735"/>
              <a:gd name="connsiteX23" fmla="*/ 3139008 w 5336720"/>
              <a:gd name="connsiteY23" fmla="*/ 2197444 h 5336735"/>
              <a:gd name="connsiteX24" fmla="*/ 2825239 w 5336720"/>
              <a:gd name="connsiteY24" fmla="*/ 2197444 h 5336735"/>
              <a:gd name="connsiteX25" fmla="*/ 2825239 w 5336720"/>
              <a:gd name="connsiteY25" fmla="*/ 2511216 h 5336735"/>
              <a:gd name="connsiteX26" fmla="*/ 2825513 w 5336720"/>
              <a:gd name="connsiteY26" fmla="*/ 2511216 h 5336735"/>
              <a:gd name="connsiteX27" fmla="*/ 2511480 w 5336720"/>
              <a:gd name="connsiteY27" fmla="*/ 2825248 h 5336735"/>
              <a:gd name="connsiteX28" fmla="*/ 2511477 w 5336720"/>
              <a:gd name="connsiteY28" fmla="*/ 2825248 h 5336735"/>
              <a:gd name="connsiteX29" fmla="*/ 2511206 w 5336720"/>
              <a:gd name="connsiteY29" fmla="*/ 2825520 h 5336735"/>
              <a:gd name="connsiteX30" fmla="*/ 2511206 w 5336720"/>
              <a:gd name="connsiteY30" fmla="*/ 2825248 h 5336735"/>
              <a:gd name="connsiteX31" fmla="*/ 2197437 w 5336720"/>
              <a:gd name="connsiteY31" fmla="*/ 2825248 h 5336735"/>
              <a:gd name="connsiteX32" fmla="*/ 2197437 w 5336720"/>
              <a:gd name="connsiteY32" fmla="*/ 3139019 h 5336735"/>
              <a:gd name="connsiteX33" fmla="*/ 2197711 w 5336720"/>
              <a:gd name="connsiteY33" fmla="*/ 3139019 h 5336735"/>
              <a:gd name="connsiteX34" fmla="*/ 1883678 w 5336720"/>
              <a:gd name="connsiteY34" fmla="*/ 3453051 h 5336735"/>
              <a:gd name="connsiteX35" fmla="*/ 1883677 w 5336720"/>
              <a:gd name="connsiteY35" fmla="*/ 3453051 h 5336735"/>
              <a:gd name="connsiteX36" fmla="*/ 1883404 w 5336720"/>
              <a:gd name="connsiteY36" fmla="*/ 3453324 h 5336735"/>
              <a:gd name="connsiteX37" fmla="*/ 1883404 w 5336720"/>
              <a:gd name="connsiteY37" fmla="*/ 3453051 h 5336735"/>
              <a:gd name="connsiteX38" fmla="*/ 1569636 w 5336720"/>
              <a:gd name="connsiteY38" fmla="*/ 3453051 h 5336735"/>
              <a:gd name="connsiteX39" fmla="*/ 1569636 w 5336720"/>
              <a:gd name="connsiteY39" fmla="*/ 3766822 h 5336735"/>
              <a:gd name="connsiteX40" fmla="*/ 1569910 w 5336720"/>
              <a:gd name="connsiteY40" fmla="*/ 3766822 h 5336735"/>
              <a:gd name="connsiteX41" fmla="*/ 1255877 w 5336720"/>
              <a:gd name="connsiteY41" fmla="*/ 4080855 h 5336735"/>
              <a:gd name="connsiteX42" fmla="*/ 1255874 w 5336720"/>
              <a:gd name="connsiteY42" fmla="*/ 4080855 h 5336735"/>
              <a:gd name="connsiteX43" fmla="*/ 1255602 w 5336720"/>
              <a:gd name="connsiteY43" fmla="*/ 4081128 h 5336735"/>
              <a:gd name="connsiteX44" fmla="*/ 1255602 w 5336720"/>
              <a:gd name="connsiteY44" fmla="*/ 4080855 h 5336735"/>
              <a:gd name="connsiteX45" fmla="*/ 941834 w 5336720"/>
              <a:gd name="connsiteY45" fmla="*/ 4080855 h 5336735"/>
              <a:gd name="connsiteX46" fmla="*/ 941834 w 5336720"/>
              <a:gd name="connsiteY46" fmla="*/ 4394625 h 5336735"/>
              <a:gd name="connsiteX47" fmla="*/ 942109 w 5336720"/>
              <a:gd name="connsiteY47" fmla="*/ 4394626 h 5336735"/>
              <a:gd name="connsiteX48" fmla="*/ 628075 w 5336720"/>
              <a:gd name="connsiteY48" fmla="*/ 4708659 h 5336735"/>
              <a:gd name="connsiteX49" fmla="*/ 628074 w 5336720"/>
              <a:gd name="connsiteY49" fmla="*/ 4708659 h 5336735"/>
              <a:gd name="connsiteX50" fmla="*/ 627801 w 5336720"/>
              <a:gd name="connsiteY50" fmla="*/ 4708932 h 5336735"/>
              <a:gd name="connsiteX51" fmla="*/ 627801 w 5336720"/>
              <a:gd name="connsiteY51" fmla="*/ 4708659 h 5336735"/>
              <a:gd name="connsiteX52" fmla="*/ 314032 w 5336720"/>
              <a:gd name="connsiteY52" fmla="*/ 4708659 h 5336735"/>
              <a:gd name="connsiteX53" fmla="*/ 314033 w 5336720"/>
              <a:gd name="connsiteY53" fmla="*/ 5022702 h 5336735"/>
              <a:gd name="connsiteX54" fmla="*/ 0 w 5336720"/>
              <a:gd name="connsiteY54" fmla="*/ 5336735 h 5336735"/>
              <a:gd name="connsiteX55" fmla="*/ 0 w 5336720"/>
              <a:gd name="connsiteY55" fmla="*/ 4394626 h 5336735"/>
              <a:gd name="connsiteX56" fmla="*/ 627801 w 5336720"/>
              <a:gd name="connsiteY56" fmla="*/ 4394625 h 5336735"/>
              <a:gd name="connsiteX57" fmla="*/ 627801 w 5336720"/>
              <a:gd name="connsiteY57" fmla="*/ 3766823 h 5336735"/>
              <a:gd name="connsiteX58" fmla="*/ 1255602 w 5336720"/>
              <a:gd name="connsiteY58" fmla="*/ 3766823 h 5336735"/>
              <a:gd name="connsiteX59" fmla="*/ 1255603 w 5336720"/>
              <a:gd name="connsiteY59" fmla="*/ 3139018 h 5336735"/>
              <a:gd name="connsiteX60" fmla="*/ 1883404 w 5336720"/>
              <a:gd name="connsiteY60" fmla="*/ 3139019 h 5336735"/>
              <a:gd name="connsiteX61" fmla="*/ 1883404 w 5336720"/>
              <a:gd name="connsiteY61" fmla="*/ 2511216 h 5336735"/>
              <a:gd name="connsiteX62" fmla="*/ 2511206 w 5336720"/>
              <a:gd name="connsiteY62" fmla="*/ 2511216 h 5336735"/>
              <a:gd name="connsiteX63" fmla="*/ 2511206 w 5336720"/>
              <a:gd name="connsiteY63" fmla="*/ 1883411 h 5336735"/>
              <a:gd name="connsiteX64" fmla="*/ 3139008 w 5336720"/>
              <a:gd name="connsiteY64" fmla="*/ 1883411 h 5336735"/>
              <a:gd name="connsiteX65" fmla="*/ 3139008 w 5336720"/>
              <a:gd name="connsiteY65" fmla="*/ 1255607 h 5336735"/>
              <a:gd name="connsiteX66" fmla="*/ 3766809 w 5336720"/>
              <a:gd name="connsiteY66" fmla="*/ 1255608 h 5336735"/>
              <a:gd name="connsiteX67" fmla="*/ 3766809 w 5336720"/>
              <a:gd name="connsiteY67" fmla="*/ 627803 h 5336735"/>
              <a:gd name="connsiteX68" fmla="*/ 4394611 w 5336720"/>
              <a:gd name="connsiteY68" fmla="*/ 627803 h 5336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5336720" h="5336735">
                <a:moveTo>
                  <a:pt x="4394611" y="0"/>
                </a:moveTo>
                <a:lnTo>
                  <a:pt x="5336720" y="0"/>
                </a:lnTo>
                <a:lnTo>
                  <a:pt x="5022687" y="314033"/>
                </a:lnTo>
                <a:lnTo>
                  <a:pt x="4708644" y="314033"/>
                </a:lnTo>
                <a:lnTo>
                  <a:pt x="4708644" y="627804"/>
                </a:lnTo>
                <a:lnTo>
                  <a:pt x="4708918" y="627803"/>
                </a:lnTo>
                <a:lnTo>
                  <a:pt x="4394885" y="941836"/>
                </a:lnTo>
                <a:lnTo>
                  <a:pt x="4394884" y="941836"/>
                </a:lnTo>
                <a:lnTo>
                  <a:pt x="4394611" y="942109"/>
                </a:lnTo>
                <a:lnTo>
                  <a:pt x="4394611" y="941836"/>
                </a:lnTo>
                <a:lnTo>
                  <a:pt x="4080842" y="941836"/>
                </a:lnTo>
                <a:lnTo>
                  <a:pt x="4080842" y="1255608"/>
                </a:lnTo>
                <a:lnTo>
                  <a:pt x="4081117" y="1255608"/>
                </a:lnTo>
                <a:lnTo>
                  <a:pt x="3767084" y="1569640"/>
                </a:lnTo>
                <a:lnTo>
                  <a:pt x="3767081" y="1569640"/>
                </a:lnTo>
                <a:lnTo>
                  <a:pt x="3766809" y="1569912"/>
                </a:lnTo>
                <a:lnTo>
                  <a:pt x="3766809" y="1569641"/>
                </a:lnTo>
                <a:lnTo>
                  <a:pt x="3453041" y="1569640"/>
                </a:lnTo>
                <a:lnTo>
                  <a:pt x="3453041" y="1883411"/>
                </a:lnTo>
                <a:lnTo>
                  <a:pt x="3453315" y="1883411"/>
                </a:lnTo>
                <a:lnTo>
                  <a:pt x="3139282" y="2197444"/>
                </a:lnTo>
                <a:lnTo>
                  <a:pt x="3139281" y="2197444"/>
                </a:lnTo>
                <a:lnTo>
                  <a:pt x="3139008" y="2197716"/>
                </a:lnTo>
                <a:lnTo>
                  <a:pt x="3139008" y="2197444"/>
                </a:lnTo>
                <a:lnTo>
                  <a:pt x="2825239" y="2197444"/>
                </a:lnTo>
                <a:lnTo>
                  <a:pt x="2825239" y="2511216"/>
                </a:lnTo>
                <a:lnTo>
                  <a:pt x="2825513" y="2511216"/>
                </a:lnTo>
                <a:lnTo>
                  <a:pt x="2511480" y="2825248"/>
                </a:lnTo>
                <a:lnTo>
                  <a:pt x="2511477" y="2825248"/>
                </a:lnTo>
                <a:lnTo>
                  <a:pt x="2511206" y="2825520"/>
                </a:lnTo>
                <a:lnTo>
                  <a:pt x="2511206" y="2825248"/>
                </a:lnTo>
                <a:lnTo>
                  <a:pt x="2197437" y="2825248"/>
                </a:lnTo>
                <a:lnTo>
                  <a:pt x="2197437" y="3139019"/>
                </a:lnTo>
                <a:lnTo>
                  <a:pt x="2197711" y="3139019"/>
                </a:lnTo>
                <a:lnTo>
                  <a:pt x="1883678" y="3453051"/>
                </a:lnTo>
                <a:lnTo>
                  <a:pt x="1883677" y="3453051"/>
                </a:lnTo>
                <a:lnTo>
                  <a:pt x="1883404" y="3453324"/>
                </a:lnTo>
                <a:lnTo>
                  <a:pt x="1883404" y="3453051"/>
                </a:lnTo>
                <a:lnTo>
                  <a:pt x="1569636" y="3453051"/>
                </a:lnTo>
                <a:lnTo>
                  <a:pt x="1569636" y="3766822"/>
                </a:lnTo>
                <a:lnTo>
                  <a:pt x="1569910" y="3766822"/>
                </a:lnTo>
                <a:lnTo>
                  <a:pt x="1255877" y="4080855"/>
                </a:lnTo>
                <a:lnTo>
                  <a:pt x="1255874" y="4080855"/>
                </a:lnTo>
                <a:lnTo>
                  <a:pt x="1255602" y="4081128"/>
                </a:lnTo>
                <a:lnTo>
                  <a:pt x="1255602" y="4080855"/>
                </a:lnTo>
                <a:lnTo>
                  <a:pt x="941834" y="4080855"/>
                </a:lnTo>
                <a:lnTo>
                  <a:pt x="941834" y="4394625"/>
                </a:lnTo>
                <a:lnTo>
                  <a:pt x="942109" y="4394626"/>
                </a:lnTo>
                <a:lnTo>
                  <a:pt x="628075" y="4708659"/>
                </a:lnTo>
                <a:lnTo>
                  <a:pt x="628074" y="4708659"/>
                </a:lnTo>
                <a:lnTo>
                  <a:pt x="627801" y="4708932"/>
                </a:lnTo>
                <a:lnTo>
                  <a:pt x="627801" y="4708659"/>
                </a:lnTo>
                <a:lnTo>
                  <a:pt x="314032" y="4708659"/>
                </a:lnTo>
                <a:lnTo>
                  <a:pt x="314033" y="5022702"/>
                </a:lnTo>
                <a:lnTo>
                  <a:pt x="0" y="5336735"/>
                </a:lnTo>
                <a:lnTo>
                  <a:pt x="0" y="4394626"/>
                </a:lnTo>
                <a:lnTo>
                  <a:pt x="627801" y="4394625"/>
                </a:lnTo>
                <a:lnTo>
                  <a:pt x="627801" y="3766823"/>
                </a:lnTo>
                <a:lnTo>
                  <a:pt x="1255602" y="3766823"/>
                </a:lnTo>
                <a:lnTo>
                  <a:pt x="1255603" y="3139018"/>
                </a:lnTo>
                <a:lnTo>
                  <a:pt x="1883404" y="3139019"/>
                </a:lnTo>
                <a:lnTo>
                  <a:pt x="1883404" y="2511216"/>
                </a:lnTo>
                <a:lnTo>
                  <a:pt x="2511206" y="2511216"/>
                </a:lnTo>
                <a:lnTo>
                  <a:pt x="2511206" y="1883411"/>
                </a:lnTo>
                <a:lnTo>
                  <a:pt x="3139008" y="1883411"/>
                </a:lnTo>
                <a:lnTo>
                  <a:pt x="3139008" y="1255607"/>
                </a:lnTo>
                <a:lnTo>
                  <a:pt x="3766809" y="1255608"/>
                </a:lnTo>
                <a:lnTo>
                  <a:pt x="3766809" y="627803"/>
                </a:lnTo>
                <a:lnTo>
                  <a:pt x="4394611" y="62780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prstClr val="black"/>
              </a:solidFill>
              <a:effectLst/>
              <a:uLnTx/>
              <a:uFillTx/>
              <a:cs typeface="+mn-ea"/>
              <a:sym typeface="+mn-lt"/>
            </a:endParaRPr>
          </a:p>
        </p:txBody>
      </p:sp>
      <p:sp>
        <p:nvSpPr>
          <p:cNvPr id="14" name="Rectangle 13"/>
          <p:cNvSpPr/>
          <p:nvPr/>
        </p:nvSpPr>
        <p:spPr>
          <a:xfrm>
            <a:off x="180108" y="207818"/>
            <a:ext cx="332509" cy="33250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prstClr val="white"/>
              </a:solidFill>
              <a:effectLst/>
              <a:uLnTx/>
              <a:uFillTx/>
              <a:cs typeface="+mn-ea"/>
              <a:sym typeface="+mn-lt"/>
            </a:endParaRPr>
          </a:p>
        </p:txBody>
      </p:sp>
      <p:sp>
        <p:nvSpPr>
          <p:cNvPr id="16" name="Rectangle 15"/>
          <p:cNvSpPr/>
          <p:nvPr/>
        </p:nvSpPr>
        <p:spPr>
          <a:xfrm>
            <a:off x="10390909" y="6608618"/>
            <a:ext cx="1565563" cy="24938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prstClr val="white"/>
              </a:solidFill>
              <a:effectLst/>
              <a:uLnTx/>
              <a:uFillTx/>
              <a:cs typeface="+mn-ea"/>
              <a:sym typeface="+mn-lt"/>
            </a:endParaRPr>
          </a:p>
        </p:txBody>
      </p:sp>
      <p:sp>
        <p:nvSpPr>
          <p:cNvPr id="17" name="TextBox 16"/>
          <p:cNvSpPr txBox="1"/>
          <p:nvPr/>
        </p:nvSpPr>
        <p:spPr>
          <a:xfrm rot="5400000">
            <a:off x="-928483" y="3290500"/>
            <a:ext cx="2605200" cy="276999"/>
          </a:xfrm>
          <a:prstGeom prst="rect">
            <a:avLst/>
          </a:prstGeom>
          <a:noFill/>
        </p:spPr>
        <p:txBody>
          <a:bodyPr wrap="none" rtlCol="0">
            <a:spAutoFit/>
          </a:bodyPr>
          <a:lstStyle/>
          <a:p>
            <a:pPr lvl="0" algn="ctr"/>
            <a:r>
              <a:rPr lang="zh-CN" altLang="en-US" sz="1200" spc="600" dirty="0">
                <a:solidFill>
                  <a:prstClr val="black"/>
                </a:solidFill>
                <a:cs typeface="+mn-ea"/>
                <a:sym typeface="+mn-lt"/>
              </a:rPr>
              <a:t>人教版 数学八年级上册</a:t>
            </a:r>
          </a:p>
        </p:txBody>
      </p:sp>
      <p:sp>
        <p:nvSpPr>
          <p:cNvPr id="20" name="Freeform: Shape 19"/>
          <p:cNvSpPr/>
          <p:nvPr/>
        </p:nvSpPr>
        <p:spPr>
          <a:xfrm rot="8100000">
            <a:off x="11528636" y="404684"/>
            <a:ext cx="715971" cy="715973"/>
          </a:xfrm>
          <a:custGeom>
            <a:avLst/>
            <a:gdLst>
              <a:gd name="connsiteX0" fmla="*/ 4394611 w 5336720"/>
              <a:gd name="connsiteY0" fmla="*/ 0 h 5336735"/>
              <a:gd name="connsiteX1" fmla="*/ 5336720 w 5336720"/>
              <a:gd name="connsiteY1" fmla="*/ 0 h 5336735"/>
              <a:gd name="connsiteX2" fmla="*/ 5022687 w 5336720"/>
              <a:gd name="connsiteY2" fmla="*/ 314033 h 5336735"/>
              <a:gd name="connsiteX3" fmla="*/ 4708644 w 5336720"/>
              <a:gd name="connsiteY3" fmla="*/ 314033 h 5336735"/>
              <a:gd name="connsiteX4" fmla="*/ 4708644 w 5336720"/>
              <a:gd name="connsiteY4" fmla="*/ 627804 h 5336735"/>
              <a:gd name="connsiteX5" fmla="*/ 4708918 w 5336720"/>
              <a:gd name="connsiteY5" fmla="*/ 627803 h 5336735"/>
              <a:gd name="connsiteX6" fmla="*/ 4394885 w 5336720"/>
              <a:gd name="connsiteY6" fmla="*/ 941836 h 5336735"/>
              <a:gd name="connsiteX7" fmla="*/ 4394884 w 5336720"/>
              <a:gd name="connsiteY7" fmla="*/ 941836 h 5336735"/>
              <a:gd name="connsiteX8" fmla="*/ 4394611 w 5336720"/>
              <a:gd name="connsiteY8" fmla="*/ 942109 h 5336735"/>
              <a:gd name="connsiteX9" fmla="*/ 4394611 w 5336720"/>
              <a:gd name="connsiteY9" fmla="*/ 941836 h 5336735"/>
              <a:gd name="connsiteX10" fmla="*/ 4080842 w 5336720"/>
              <a:gd name="connsiteY10" fmla="*/ 941836 h 5336735"/>
              <a:gd name="connsiteX11" fmla="*/ 4080842 w 5336720"/>
              <a:gd name="connsiteY11" fmla="*/ 1255608 h 5336735"/>
              <a:gd name="connsiteX12" fmla="*/ 4081117 w 5336720"/>
              <a:gd name="connsiteY12" fmla="*/ 1255608 h 5336735"/>
              <a:gd name="connsiteX13" fmla="*/ 3767084 w 5336720"/>
              <a:gd name="connsiteY13" fmla="*/ 1569640 h 5336735"/>
              <a:gd name="connsiteX14" fmla="*/ 3767081 w 5336720"/>
              <a:gd name="connsiteY14" fmla="*/ 1569640 h 5336735"/>
              <a:gd name="connsiteX15" fmla="*/ 3766809 w 5336720"/>
              <a:gd name="connsiteY15" fmla="*/ 1569912 h 5336735"/>
              <a:gd name="connsiteX16" fmla="*/ 3766809 w 5336720"/>
              <a:gd name="connsiteY16" fmla="*/ 1569641 h 5336735"/>
              <a:gd name="connsiteX17" fmla="*/ 3453041 w 5336720"/>
              <a:gd name="connsiteY17" fmla="*/ 1569640 h 5336735"/>
              <a:gd name="connsiteX18" fmla="*/ 3453041 w 5336720"/>
              <a:gd name="connsiteY18" fmla="*/ 1883411 h 5336735"/>
              <a:gd name="connsiteX19" fmla="*/ 3453315 w 5336720"/>
              <a:gd name="connsiteY19" fmla="*/ 1883411 h 5336735"/>
              <a:gd name="connsiteX20" fmla="*/ 3139282 w 5336720"/>
              <a:gd name="connsiteY20" fmla="*/ 2197444 h 5336735"/>
              <a:gd name="connsiteX21" fmla="*/ 3139281 w 5336720"/>
              <a:gd name="connsiteY21" fmla="*/ 2197444 h 5336735"/>
              <a:gd name="connsiteX22" fmla="*/ 3139008 w 5336720"/>
              <a:gd name="connsiteY22" fmla="*/ 2197716 h 5336735"/>
              <a:gd name="connsiteX23" fmla="*/ 3139008 w 5336720"/>
              <a:gd name="connsiteY23" fmla="*/ 2197444 h 5336735"/>
              <a:gd name="connsiteX24" fmla="*/ 2825239 w 5336720"/>
              <a:gd name="connsiteY24" fmla="*/ 2197444 h 5336735"/>
              <a:gd name="connsiteX25" fmla="*/ 2825239 w 5336720"/>
              <a:gd name="connsiteY25" fmla="*/ 2511216 h 5336735"/>
              <a:gd name="connsiteX26" fmla="*/ 2825513 w 5336720"/>
              <a:gd name="connsiteY26" fmla="*/ 2511216 h 5336735"/>
              <a:gd name="connsiteX27" fmla="*/ 2511480 w 5336720"/>
              <a:gd name="connsiteY27" fmla="*/ 2825248 h 5336735"/>
              <a:gd name="connsiteX28" fmla="*/ 2511477 w 5336720"/>
              <a:gd name="connsiteY28" fmla="*/ 2825248 h 5336735"/>
              <a:gd name="connsiteX29" fmla="*/ 2511206 w 5336720"/>
              <a:gd name="connsiteY29" fmla="*/ 2825520 h 5336735"/>
              <a:gd name="connsiteX30" fmla="*/ 2511206 w 5336720"/>
              <a:gd name="connsiteY30" fmla="*/ 2825248 h 5336735"/>
              <a:gd name="connsiteX31" fmla="*/ 2197437 w 5336720"/>
              <a:gd name="connsiteY31" fmla="*/ 2825248 h 5336735"/>
              <a:gd name="connsiteX32" fmla="*/ 2197437 w 5336720"/>
              <a:gd name="connsiteY32" fmla="*/ 3139019 h 5336735"/>
              <a:gd name="connsiteX33" fmla="*/ 2197711 w 5336720"/>
              <a:gd name="connsiteY33" fmla="*/ 3139019 h 5336735"/>
              <a:gd name="connsiteX34" fmla="*/ 1883678 w 5336720"/>
              <a:gd name="connsiteY34" fmla="*/ 3453051 h 5336735"/>
              <a:gd name="connsiteX35" fmla="*/ 1883677 w 5336720"/>
              <a:gd name="connsiteY35" fmla="*/ 3453051 h 5336735"/>
              <a:gd name="connsiteX36" fmla="*/ 1883404 w 5336720"/>
              <a:gd name="connsiteY36" fmla="*/ 3453324 h 5336735"/>
              <a:gd name="connsiteX37" fmla="*/ 1883404 w 5336720"/>
              <a:gd name="connsiteY37" fmla="*/ 3453051 h 5336735"/>
              <a:gd name="connsiteX38" fmla="*/ 1569636 w 5336720"/>
              <a:gd name="connsiteY38" fmla="*/ 3453051 h 5336735"/>
              <a:gd name="connsiteX39" fmla="*/ 1569636 w 5336720"/>
              <a:gd name="connsiteY39" fmla="*/ 3766822 h 5336735"/>
              <a:gd name="connsiteX40" fmla="*/ 1569910 w 5336720"/>
              <a:gd name="connsiteY40" fmla="*/ 3766822 h 5336735"/>
              <a:gd name="connsiteX41" fmla="*/ 1255877 w 5336720"/>
              <a:gd name="connsiteY41" fmla="*/ 4080855 h 5336735"/>
              <a:gd name="connsiteX42" fmla="*/ 1255874 w 5336720"/>
              <a:gd name="connsiteY42" fmla="*/ 4080855 h 5336735"/>
              <a:gd name="connsiteX43" fmla="*/ 1255602 w 5336720"/>
              <a:gd name="connsiteY43" fmla="*/ 4081128 h 5336735"/>
              <a:gd name="connsiteX44" fmla="*/ 1255602 w 5336720"/>
              <a:gd name="connsiteY44" fmla="*/ 4080855 h 5336735"/>
              <a:gd name="connsiteX45" fmla="*/ 941834 w 5336720"/>
              <a:gd name="connsiteY45" fmla="*/ 4080855 h 5336735"/>
              <a:gd name="connsiteX46" fmla="*/ 941834 w 5336720"/>
              <a:gd name="connsiteY46" fmla="*/ 4394625 h 5336735"/>
              <a:gd name="connsiteX47" fmla="*/ 942109 w 5336720"/>
              <a:gd name="connsiteY47" fmla="*/ 4394626 h 5336735"/>
              <a:gd name="connsiteX48" fmla="*/ 628075 w 5336720"/>
              <a:gd name="connsiteY48" fmla="*/ 4708659 h 5336735"/>
              <a:gd name="connsiteX49" fmla="*/ 628074 w 5336720"/>
              <a:gd name="connsiteY49" fmla="*/ 4708659 h 5336735"/>
              <a:gd name="connsiteX50" fmla="*/ 627801 w 5336720"/>
              <a:gd name="connsiteY50" fmla="*/ 4708932 h 5336735"/>
              <a:gd name="connsiteX51" fmla="*/ 627801 w 5336720"/>
              <a:gd name="connsiteY51" fmla="*/ 4708659 h 5336735"/>
              <a:gd name="connsiteX52" fmla="*/ 314032 w 5336720"/>
              <a:gd name="connsiteY52" fmla="*/ 4708659 h 5336735"/>
              <a:gd name="connsiteX53" fmla="*/ 314033 w 5336720"/>
              <a:gd name="connsiteY53" fmla="*/ 5022702 h 5336735"/>
              <a:gd name="connsiteX54" fmla="*/ 0 w 5336720"/>
              <a:gd name="connsiteY54" fmla="*/ 5336735 h 5336735"/>
              <a:gd name="connsiteX55" fmla="*/ 0 w 5336720"/>
              <a:gd name="connsiteY55" fmla="*/ 4394626 h 5336735"/>
              <a:gd name="connsiteX56" fmla="*/ 627801 w 5336720"/>
              <a:gd name="connsiteY56" fmla="*/ 4394625 h 5336735"/>
              <a:gd name="connsiteX57" fmla="*/ 627801 w 5336720"/>
              <a:gd name="connsiteY57" fmla="*/ 3766823 h 5336735"/>
              <a:gd name="connsiteX58" fmla="*/ 1255602 w 5336720"/>
              <a:gd name="connsiteY58" fmla="*/ 3766823 h 5336735"/>
              <a:gd name="connsiteX59" fmla="*/ 1255603 w 5336720"/>
              <a:gd name="connsiteY59" fmla="*/ 3139018 h 5336735"/>
              <a:gd name="connsiteX60" fmla="*/ 1883404 w 5336720"/>
              <a:gd name="connsiteY60" fmla="*/ 3139019 h 5336735"/>
              <a:gd name="connsiteX61" fmla="*/ 1883404 w 5336720"/>
              <a:gd name="connsiteY61" fmla="*/ 2511216 h 5336735"/>
              <a:gd name="connsiteX62" fmla="*/ 2511206 w 5336720"/>
              <a:gd name="connsiteY62" fmla="*/ 2511216 h 5336735"/>
              <a:gd name="connsiteX63" fmla="*/ 2511206 w 5336720"/>
              <a:gd name="connsiteY63" fmla="*/ 1883411 h 5336735"/>
              <a:gd name="connsiteX64" fmla="*/ 3139008 w 5336720"/>
              <a:gd name="connsiteY64" fmla="*/ 1883411 h 5336735"/>
              <a:gd name="connsiteX65" fmla="*/ 3139008 w 5336720"/>
              <a:gd name="connsiteY65" fmla="*/ 1255607 h 5336735"/>
              <a:gd name="connsiteX66" fmla="*/ 3766809 w 5336720"/>
              <a:gd name="connsiteY66" fmla="*/ 1255608 h 5336735"/>
              <a:gd name="connsiteX67" fmla="*/ 3766809 w 5336720"/>
              <a:gd name="connsiteY67" fmla="*/ 627803 h 5336735"/>
              <a:gd name="connsiteX68" fmla="*/ 4394611 w 5336720"/>
              <a:gd name="connsiteY68" fmla="*/ 627803 h 5336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5336720" h="5336735">
                <a:moveTo>
                  <a:pt x="4394611" y="0"/>
                </a:moveTo>
                <a:lnTo>
                  <a:pt x="5336720" y="0"/>
                </a:lnTo>
                <a:lnTo>
                  <a:pt x="5022687" y="314033"/>
                </a:lnTo>
                <a:lnTo>
                  <a:pt x="4708644" y="314033"/>
                </a:lnTo>
                <a:lnTo>
                  <a:pt x="4708644" y="627804"/>
                </a:lnTo>
                <a:lnTo>
                  <a:pt x="4708918" y="627803"/>
                </a:lnTo>
                <a:lnTo>
                  <a:pt x="4394885" y="941836"/>
                </a:lnTo>
                <a:lnTo>
                  <a:pt x="4394884" y="941836"/>
                </a:lnTo>
                <a:lnTo>
                  <a:pt x="4394611" y="942109"/>
                </a:lnTo>
                <a:lnTo>
                  <a:pt x="4394611" y="941836"/>
                </a:lnTo>
                <a:lnTo>
                  <a:pt x="4080842" y="941836"/>
                </a:lnTo>
                <a:lnTo>
                  <a:pt x="4080842" y="1255608"/>
                </a:lnTo>
                <a:lnTo>
                  <a:pt x="4081117" y="1255608"/>
                </a:lnTo>
                <a:lnTo>
                  <a:pt x="3767084" y="1569640"/>
                </a:lnTo>
                <a:lnTo>
                  <a:pt x="3767081" y="1569640"/>
                </a:lnTo>
                <a:lnTo>
                  <a:pt x="3766809" y="1569912"/>
                </a:lnTo>
                <a:lnTo>
                  <a:pt x="3766809" y="1569641"/>
                </a:lnTo>
                <a:lnTo>
                  <a:pt x="3453041" y="1569640"/>
                </a:lnTo>
                <a:lnTo>
                  <a:pt x="3453041" y="1883411"/>
                </a:lnTo>
                <a:lnTo>
                  <a:pt x="3453315" y="1883411"/>
                </a:lnTo>
                <a:lnTo>
                  <a:pt x="3139282" y="2197444"/>
                </a:lnTo>
                <a:lnTo>
                  <a:pt x="3139281" y="2197444"/>
                </a:lnTo>
                <a:lnTo>
                  <a:pt x="3139008" y="2197716"/>
                </a:lnTo>
                <a:lnTo>
                  <a:pt x="3139008" y="2197444"/>
                </a:lnTo>
                <a:lnTo>
                  <a:pt x="2825239" y="2197444"/>
                </a:lnTo>
                <a:lnTo>
                  <a:pt x="2825239" y="2511216"/>
                </a:lnTo>
                <a:lnTo>
                  <a:pt x="2825513" y="2511216"/>
                </a:lnTo>
                <a:lnTo>
                  <a:pt x="2511480" y="2825248"/>
                </a:lnTo>
                <a:lnTo>
                  <a:pt x="2511477" y="2825248"/>
                </a:lnTo>
                <a:lnTo>
                  <a:pt x="2511206" y="2825520"/>
                </a:lnTo>
                <a:lnTo>
                  <a:pt x="2511206" y="2825248"/>
                </a:lnTo>
                <a:lnTo>
                  <a:pt x="2197437" y="2825248"/>
                </a:lnTo>
                <a:lnTo>
                  <a:pt x="2197437" y="3139019"/>
                </a:lnTo>
                <a:lnTo>
                  <a:pt x="2197711" y="3139019"/>
                </a:lnTo>
                <a:lnTo>
                  <a:pt x="1883678" y="3453051"/>
                </a:lnTo>
                <a:lnTo>
                  <a:pt x="1883677" y="3453051"/>
                </a:lnTo>
                <a:lnTo>
                  <a:pt x="1883404" y="3453324"/>
                </a:lnTo>
                <a:lnTo>
                  <a:pt x="1883404" y="3453051"/>
                </a:lnTo>
                <a:lnTo>
                  <a:pt x="1569636" y="3453051"/>
                </a:lnTo>
                <a:lnTo>
                  <a:pt x="1569636" y="3766822"/>
                </a:lnTo>
                <a:lnTo>
                  <a:pt x="1569910" y="3766822"/>
                </a:lnTo>
                <a:lnTo>
                  <a:pt x="1255877" y="4080855"/>
                </a:lnTo>
                <a:lnTo>
                  <a:pt x="1255874" y="4080855"/>
                </a:lnTo>
                <a:lnTo>
                  <a:pt x="1255602" y="4081128"/>
                </a:lnTo>
                <a:lnTo>
                  <a:pt x="1255602" y="4080855"/>
                </a:lnTo>
                <a:lnTo>
                  <a:pt x="941834" y="4080855"/>
                </a:lnTo>
                <a:lnTo>
                  <a:pt x="941834" y="4394625"/>
                </a:lnTo>
                <a:lnTo>
                  <a:pt x="942109" y="4394626"/>
                </a:lnTo>
                <a:lnTo>
                  <a:pt x="628075" y="4708659"/>
                </a:lnTo>
                <a:lnTo>
                  <a:pt x="628074" y="4708659"/>
                </a:lnTo>
                <a:lnTo>
                  <a:pt x="627801" y="4708932"/>
                </a:lnTo>
                <a:lnTo>
                  <a:pt x="627801" y="4708659"/>
                </a:lnTo>
                <a:lnTo>
                  <a:pt x="314032" y="4708659"/>
                </a:lnTo>
                <a:lnTo>
                  <a:pt x="314033" y="5022702"/>
                </a:lnTo>
                <a:lnTo>
                  <a:pt x="0" y="5336735"/>
                </a:lnTo>
                <a:lnTo>
                  <a:pt x="0" y="4394626"/>
                </a:lnTo>
                <a:lnTo>
                  <a:pt x="627801" y="4394625"/>
                </a:lnTo>
                <a:lnTo>
                  <a:pt x="627801" y="3766823"/>
                </a:lnTo>
                <a:lnTo>
                  <a:pt x="1255602" y="3766823"/>
                </a:lnTo>
                <a:lnTo>
                  <a:pt x="1255603" y="3139018"/>
                </a:lnTo>
                <a:lnTo>
                  <a:pt x="1883404" y="3139019"/>
                </a:lnTo>
                <a:lnTo>
                  <a:pt x="1883404" y="2511216"/>
                </a:lnTo>
                <a:lnTo>
                  <a:pt x="2511206" y="2511216"/>
                </a:lnTo>
                <a:lnTo>
                  <a:pt x="2511206" y="1883411"/>
                </a:lnTo>
                <a:lnTo>
                  <a:pt x="3139008" y="1883411"/>
                </a:lnTo>
                <a:lnTo>
                  <a:pt x="3139008" y="1255607"/>
                </a:lnTo>
                <a:lnTo>
                  <a:pt x="3766809" y="1255608"/>
                </a:lnTo>
                <a:lnTo>
                  <a:pt x="3766809" y="627803"/>
                </a:lnTo>
                <a:lnTo>
                  <a:pt x="4394611" y="62780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prstClr val="black"/>
              </a:solidFill>
              <a:effectLst/>
              <a:uLnTx/>
              <a:uFillTx/>
              <a:cs typeface="+mn-ea"/>
              <a:sym typeface="+mn-lt"/>
            </a:endParaRPr>
          </a:p>
        </p:txBody>
      </p:sp>
      <p:sp>
        <p:nvSpPr>
          <p:cNvPr id="21" name="Rectangle: Rounded Corners 40"/>
          <p:cNvSpPr/>
          <p:nvPr/>
        </p:nvSpPr>
        <p:spPr bwMode="auto">
          <a:xfrm rot="16200000">
            <a:off x="1586364" y="4722777"/>
            <a:ext cx="322784" cy="1423537"/>
          </a:xfrm>
          <a:prstGeom prst="roundRect">
            <a:avLst>
              <a:gd name="adj" fmla="val 12979"/>
            </a:avLst>
          </a:prstGeom>
          <a:solidFill>
            <a:schemeClr val="accent1"/>
          </a:solidFill>
          <a:ln w="50800">
            <a:noFill/>
          </a:ln>
        </p:spPr>
        <p:txBody>
          <a:bodyPr vert="horz" wrap="square" lIns="91440" tIns="45720" rIns="91440" bIns="45720" numCol="1" anchor="ctr" anchorCtr="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ID" sz="2000" b="0" i="0" u="none" strike="noStrike" kern="1200" cap="none" spc="0" normalizeH="0" baseline="0" noProof="0" dirty="0">
              <a:ln>
                <a:noFill/>
              </a:ln>
              <a:solidFill>
                <a:prstClr val="black"/>
              </a:solidFill>
              <a:effectLst/>
              <a:uLnTx/>
              <a:uFillTx/>
              <a:cs typeface="+mn-ea"/>
              <a:sym typeface="+mn-lt"/>
            </a:endParaRPr>
          </a:p>
        </p:txBody>
      </p:sp>
      <p:sp>
        <p:nvSpPr>
          <p:cNvPr id="22" name="Rectangle: Rounded Corners 43"/>
          <p:cNvSpPr/>
          <p:nvPr/>
        </p:nvSpPr>
        <p:spPr bwMode="auto">
          <a:xfrm rot="16200000">
            <a:off x="3277229" y="4722777"/>
            <a:ext cx="322784" cy="1423537"/>
          </a:xfrm>
          <a:prstGeom prst="roundRect">
            <a:avLst>
              <a:gd name="adj" fmla="val 12979"/>
            </a:avLst>
          </a:prstGeom>
          <a:solidFill>
            <a:schemeClr val="bg1">
              <a:lumMod val="75000"/>
            </a:schemeClr>
          </a:solidFill>
          <a:ln w="50800">
            <a:noFill/>
          </a:ln>
        </p:spPr>
        <p:txBody>
          <a:bodyPr vert="horz" wrap="square" lIns="91440" tIns="45720" rIns="91440" bIns="45720" numCol="1" anchor="ctr" anchorCtr="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ID" sz="2000" b="0" i="0" u="none" strike="noStrike" kern="1200" cap="none" spc="0" normalizeH="0" baseline="0" noProof="0">
              <a:ln>
                <a:noFill/>
              </a:ln>
              <a:solidFill>
                <a:prstClr val="black"/>
              </a:solidFill>
              <a:effectLst/>
              <a:uLnTx/>
              <a:uFillTx/>
              <a:cs typeface="+mn-ea"/>
              <a:sym typeface="+mn-lt"/>
            </a:endParaRPr>
          </a:p>
        </p:txBody>
      </p:sp>
      <p:grpSp>
        <p:nvGrpSpPr>
          <p:cNvPr id="23" name="组合 22"/>
          <p:cNvGrpSpPr/>
          <p:nvPr/>
        </p:nvGrpSpPr>
        <p:grpSpPr>
          <a:xfrm>
            <a:off x="831725" y="2929124"/>
            <a:ext cx="5746876" cy="1564178"/>
            <a:chOff x="1510350" y="2906239"/>
            <a:chExt cx="4580731" cy="1246778"/>
          </a:xfrm>
        </p:grpSpPr>
        <p:sp>
          <p:nvSpPr>
            <p:cNvPr id="24" name="矩形 23"/>
            <p:cNvSpPr/>
            <p:nvPr/>
          </p:nvSpPr>
          <p:spPr bwMode="auto">
            <a:xfrm>
              <a:off x="1510350" y="2906239"/>
              <a:ext cx="4580731" cy="613308"/>
            </a:xfrm>
            <a:prstGeom prst="rect">
              <a:avLst/>
            </a:prstGeom>
          </p:spPr>
          <p:txBody>
            <a:bodyPr wrap="square">
              <a:spAutoFit/>
            </a:bodyPr>
            <a:lstStyle/>
            <a:p>
              <a:pPr algn="dist">
                <a:defRPr/>
              </a:pPr>
              <a:r>
                <a:rPr lang="zh-CN" altLang="en-US" sz="4400" b="1" kern="100" dirty="0">
                  <a:cs typeface="+mn-ea"/>
                  <a:sym typeface="+mn-lt"/>
                </a:rPr>
                <a:t>感谢各位的仔细聆听</a:t>
              </a:r>
            </a:p>
          </p:txBody>
        </p:sp>
        <p:sp>
          <p:nvSpPr>
            <p:cNvPr id="25" name="矩形 24"/>
            <p:cNvSpPr/>
            <p:nvPr/>
          </p:nvSpPr>
          <p:spPr>
            <a:xfrm>
              <a:off x="1571361" y="3637838"/>
              <a:ext cx="3472716" cy="515179"/>
            </a:xfrm>
            <a:prstGeom prst="rect">
              <a:avLst/>
            </a:prstGeom>
          </p:spPr>
          <p:txBody>
            <a:bodyPr wrap="square">
              <a:spAutoFit/>
            </a:bodyPr>
            <a:lstStyle/>
            <a:p>
              <a:pPr defTabSz="457200"/>
              <a:endParaRPr lang="zh-CN" altLang="en-US" sz="3600" dirty="0">
                <a:cs typeface="+mn-ea"/>
                <a:sym typeface="+mn-lt"/>
              </a:endParaRPr>
            </a:p>
          </p:txBody>
        </p:sp>
        <p:cxnSp>
          <p:nvCxnSpPr>
            <p:cNvPr id="26" name="直接连接符 25"/>
            <p:cNvCxnSpPr/>
            <p:nvPr/>
          </p:nvCxnSpPr>
          <p:spPr>
            <a:xfrm>
              <a:off x="1634862" y="3563329"/>
              <a:ext cx="4456219" cy="0"/>
            </a:xfrm>
            <a:prstGeom prst="line">
              <a:avLst/>
            </a:prstGeom>
            <a:noFill/>
            <a:ln w="6350" cap="flat" cmpd="sng" algn="ctr">
              <a:solidFill>
                <a:schemeClr val="tx1"/>
              </a:solidFill>
              <a:prstDash val="solid"/>
              <a:miter lim="800000"/>
            </a:ln>
            <a:effectLst/>
          </p:spPr>
        </p:cxnSp>
      </p:grpSp>
      <p:sp>
        <p:nvSpPr>
          <p:cNvPr id="27" name="矩形 26"/>
          <p:cNvSpPr/>
          <p:nvPr/>
        </p:nvSpPr>
        <p:spPr bwMode="auto">
          <a:xfrm>
            <a:off x="908268" y="2134388"/>
            <a:ext cx="3634328" cy="646331"/>
          </a:xfrm>
          <a:prstGeom prst="rect">
            <a:avLst/>
          </a:prstGeom>
        </p:spPr>
        <p:txBody>
          <a:bodyPr wrap="none">
            <a:spAutoFit/>
          </a:bodyPr>
          <a:lstStyle/>
          <a:p>
            <a:pPr defTabSz="457200">
              <a:defRPr/>
            </a:pPr>
            <a:r>
              <a:rPr lang="zh-CN" altLang="en-US" sz="3600" b="1" kern="100" dirty="0">
                <a:cs typeface="+mn-ea"/>
                <a:sym typeface="+mn-lt"/>
              </a:rPr>
              <a:t>第十一章 三角形</a:t>
            </a:r>
          </a:p>
        </p:txBody>
      </p:sp>
      <p:sp>
        <p:nvSpPr>
          <p:cNvPr id="28" name="文本框 27"/>
          <p:cNvSpPr txBox="1"/>
          <p:nvPr/>
        </p:nvSpPr>
        <p:spPr>
          <a:xfrm>
            <a:off x="908268" y="4424331"/>
            <a:ext cx="5670333" cy="552011"/>
          </a:xfrm>
          <a:prstGeom prst="rect">
            <a:avLst/>
          </a:prstGeom>
          <a:noFill/>
        </p:spPr>
        <p:txBody>
          <a:bodyPr wrap="square" rtlCol="0">
            <a:spAutoFit/>
          </a:bodyPr>
          <a:lstStyle/>
          <a:p>
            <a:pPr>
              <a:lnSpc>
                <a:spcPct val="150000"/>
              </a:lnSpc>
            </a:pPr>
            <a:r>
              <a:rPr lang="en-US" altLang="zh-CN" sz="1050" dirty="0">
                <a:solidFill>
                  <a:schemeClr val="tx1">
                    <a:lumMod val="85000"/>
                    <a:lumOff val="15000"/>
                  </a:schemeClr>
                </a:solidFill>
                <a:cs typeface="+mn-ea"/>
                <a:sym typeface="+mn-lt"/>
              </a:rPr>
              <a:t>Please Enter Your Detailed Text Here, The Content Should Be Concise And Clear, Concise And Concise Do Not Need Too Much Text</a:t>
            </a:r>
            <a:endParaRPr lang="zh-CN" altLang="en-US" sz="2800" dirty="0">
              <a:solidFill>
                <a:schemeClr val="tx1">
                  <a:lumMod val="85000"/>
                  <a:lumOff val="15000"/>
                </a:schemeClr>
              </a:solidFill>
              <a:cs typeface="+mn-ea"/>
              <a:sym typeface="+mn-lt"/>
            </a:endParaRPr>
          </a:p>
        </p:txBody>
      </p:sp>
      <p:sp>
        <p:nvSpPr>
          <p:cNvPr id="29" name="矩形 28"/>
          <p:cNvSpPr/>
          <p:nvPr/>
        </p:nvSpPr>
        <p:spPr>
          <a:xfrm>
            <a:off x="908268" y="3883517"/>
            <a:ext cx="5216778" cy="461665"/>
          </a:xfrm>
          <a:prstGeom prst="rect">
            <a:avLst/>
          </a:prstGeom>
        </p:spPr>
        <p:txBody>
          <a:bodyPr wrap="square">
            <a:spAutoFit/>
          </a:bodyPr>
          <a:lstStyle/>
          <a:p>
            <a:pPr algn="dist" defTabSz="457200"/>
            <a:r>
              <a:rPr lang="zh-CN" altLang="en-US" sz="2400" dirty="0">
                <a:cs typeface="+mn-ea"/>
                <a:sym typeface="+mn-lt"/>
              </a:rPr>
              <a:t>人教版  数学（初中）  （八年级 上）</a:t>
            </a:r>
          </a:p>
        </p:txBody>
      </p:sp>
      <p:sp>
        <p:nvSpPr>
          <p:cNvPr id="30" name="文本框 29"/>
          <p:cNvSpPr txBox="1"/>
          <p:nvPr/>
        </p:nvSpPr>
        <p:spPr>
          <a:xfrm>
            <a:off x="1052722" y="5301213"/>
            <a:ext cx="1210588" cy="253916"/>
          </a:xfrm>
          <a:prstGeom prst="rect">
            <a:avLst/>
          </a:prstGeom>
          <a:noFill/>
        </p:spPr>
        <p:txBody>
          <a:bodyPr wrap="none" rtlCol="0">
            <a:spAutoFit/>
          </a:bodyPr>
          <a:lstStyle/>
          <a:p>
            <a:r>
              <a:rPr lang="zh-CN" altLang="en-US" sz="1050" smtClean="0">
                <a:solidFill>
                  <a:schemeClr val="bg1"/>
                </a:solidFill>
                <a:cs typeface="+mn-ea"/>
                <a:sym typeface="+mn-lt"/>
              </a:rPr>
              <a:t>主讲人：</a:t>
            </a:r>
            <a:r>
              <a:rPr lang="en-US" altLang="zh-CN" sz="1050" smtClean="0">
                <a:solidFill>
                  <a:schemeClr val="bg1"/>
                </a:solidFill>
                <a:cs typeface="+mn-ea"/>
                <a:sym typeface="+mn-lt"/>
              </a:rPr>
              <a:t>PPT818</a:t>
            </a:r>
            <a:endParaRPr lang="zh-CN" altLang="en-US" sz="1050" dirty="0">
              <a:solidFill>
                <a:schemeClr val="bg1"/>
              </a:solidFill>
              <a:cs typeface="+mn-ea"/>
              <a:sym typeface="+mn-lt"/>
            </a:endParaRPr>
          </a:p>
        </p:txBody>
      </p:sp>
      <p:sp>
        <p:nvSpPr>
          <p:cNvPr id="31" name="文本框 30"/>
          <p:cNvSpPr txBox="1"/>
          <p:nvPr/>
        </p:nvSpPr>
        <p:spPr>
          <a:xfrm>
            <a:off x="2743587" y="5301213"/>
            <a:ext cx="1346323" cy="252730"/>
          </a:xfrm>
          <a:prstGeom prst="rect">
            <a:avLst/>
          </a:prstGeom>
          <a:noFill/>
        </p:spPr>
        <p:txBody>
          <a:bodyPr wrap="square" rtlCol="0">
            <a:spAutoFit/>
          </a:bodyPr>
          <a:lstStyle/>
          <a:p>
            <a:pPr algn="dist"/>
            <a:r>
              <a:rPr lang="zh-CN" altLang="en-US" sz="1050" dirty="0">
                <a:solidFill>
                  <a:schemeClr val="bg1"/>
                </a:solidFill>
                <a:cs typeface="+mn-ea"/>
                <a:sym typeface="+mn-lt"/>
              </a:rPr>
              <a:t>时间：</a:t>
            </a:r>
            <a:r>
              <a:rPr lang="en-US" altLang="zh-CN" sz="1050" dirty="0">
                <a:solidFill>
                  <a:schemeClr val="bg1"/>
                </a:solidFill>
                <a:cs typeface="+mn-ea"/>
                <a:sym typeface="+mn-lt"/>
              </a:rPr>
              <a:t>20XX</a:t>
            </a:r>
            <a:endParaRPr lang="zh-CN" altLang="en-US" sz="1050" dirty="0">
              <a:solidFill>
                <a:schemeClr val="bg1"/>
              </a:solidFill>
              <a:cs typeface="+mn-ea"/>
              <a:sym typeface="+mn-lt"/>
            </a:endParaRPr>
          </a:p>
        </p:txBody>
      </p:sp>
      <p:sp>
        <p:nvSpPr>
          <p:cNvPr id="32" name="矩形 31"/>
          <p:cNvSpPr/>
          <p:nvPr/>
        </p:nvSpPr>
        <p:spPr>
          <a:xfrm>
            <a:off x="1047371" y="540327"/>
            <a:ext cx="1121978" cy="369332"/>
          </a:xfrm>
          <a:prstGeom prst="rect">
            <a:avLst/>
          </a:prstGeom>
          <a:solidFill>
            <a:srgbClr val="CC00FF"/>
          </a:solidFill>
          <a:ln>
            <a:noFill/>
          </a:ln>
          <a:effectLst>
            <a:outerShdw blurRad="393700" dist="50800" dir="5400000" algn="ctr" rotWithShape="0">
              <a:srgbClr val="000000">
                <a:alpha val="25000"/>
              </a:srgbClr>
            </a:outerShdw>
          </a:effectLst>
        </p:spPr>
        <p:txBody>
          <a:bodyPr vert="horz" wrap="square" lIns="91440" tIns="45720" rIns="91440" bIns="45720" numCol="1" anchor="t" anchorCtr="0" compatLnSpc="1"/>
          <a:lstStyle/>
          <a:p>
            <a:pPr algn="dist"/>
            <a:r>
              <a:rPr lang="en-US" altLang="zh-CN" sz="1600" dirty="0">
                <a:solidFill>
                  <a:schemeClr val="bg1"/>
                </a:solidFill>
                <a:cs typeface="+mn-ea"/>
                <a:sym typeface="+mn-lt"/>
              </a:rPr>
              <a:t>LOGO</a:t>
            </a:r>
            <a:endParaRPr lang="zh-CN" altLang="en-US" sz="1600" dirty="0">
              <a:solidFill>
                <a:schemeClr val="bg1"/>
              </a:solidFill>
              <a:cs typeface="+mn-ea"/>
              <a:sym typeface="+mn-lt"/>
            </a:endParaRPr>
          </a:p>
        </p:txBody>
      </p:sp>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694985" y="458812"/>
            <a:ext cx="3468915" cy="646331"/>
          </a:xfrm>
          <a:prstGeom prst="rect">
            <a:avLst/>
          </a:prstGeom>
          <a:noFill/>
        </p:spPr>
        <p:txBody>
          <a:bodyPr wrap="square" rtlCol="0">
            <a:spAutoFit/>
          </a:bodyPr>
          <a:lstStyle/>
          <a:p>
            <a:r>
              <a:rPr lang="zh-CN" altLang="en-US" sz="3600" b="1" dirty="0">
                <a:solidFill>
                  <a:srgbClr val="CC00FF"/>
                </a:solidFill>
                <a:cs typeface="+mn-ea"/>
                <a:sym typeface="+mn-lt"/>
              </a:rPr>
              <a:t>前 言</a:t>
            </a:r>
          </a:p>
        </p:txBody>
      </p:sp>
      <p:sp>
        <p:nvSpPr>
          <p:cNvPr id="5" name="Text Box 4"/>
          <p:cNvSpPr txBox="1">
            <a:spLocks noChangeArrowheads="1"/>
          </p:cNvSpPr>
          <p:nvPr/>
        </p:nvSpPr>
        <p:spPr bwMode="auto">
          <a:xfrm>
            <a:off x="1063285" y="1708201"/>
            <a:ext cx="4663881" cy="474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5000"/>
              </a:lnSpc>
              <a:spcBef>
                <a:spcPct val="50000"/>
              </a:spcBef>
            </a:pPr>
            <a:r>
              <a:rPr lang="zh-CN" altLang="en-US" sz="3200" b="1" dirty="0">
                <a:solidFill>
                  <a:srgbClr val="CC00FF"/>
                </a:solidFill>
                <a:cs typeface="+mn-ea"/>
                <a:sym typeface="+mn-lt"/>
              </a:rPr>
              <a:t>学习目标</a:t>
            </a:r>
          </a:p>
        </p:txBody>
      </p:sp>
      <p:sp>
        <p:nvSpPr>
          <p:cNvPr id="6" name="Text Box 6"/>
          <p:cNvSpPr txBox="1">
            <a:spLocks noChangeArrowheads="1"/>
          </p:cNvSpPr>
          <p:nvPr/>
        </p:nvSpPr>
        <p:spPr bwMode="auto">
          <a:xfrm>
            <a:off x="1063285" y="2455712"/>
            <a:ext cx="10348517" cy="1570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spcBef>
                <a:spcPct val="50000"/>
              </a:spcBef>
            </a:pPr>
            <a:r>
              <a:rPr lang="en-US" altLang="zh-CN" dirty="0">
                <a:solidFill>
                  <a:prstClr val="black"/>
                </a:solidFill>
                <a:cs typeface="+mn-ea"/>
                <a:sym typeface="+mn-lt"/>
              </a:rPr>
              <a:t>1.</a:t>
            </a:r>
            <a:r>
              <a:rPr lang="zh-CN" altLang="en-US" dirty="0">
                <a:solidFill>
                  <a:prstClr val="black"/>
                </a:solidFill>
                <a:cs typeface="+mn-ea"/>
                <a:sym typeface="+mn-lt"/>
              </a:rPr>
              <a:t>了解多边形及有关概念，理解正多边形及其有关概念。</a:t>
            </a:r>
          </a:p>
          <a:p>
            <a:pPr>
              <a:lnSpc>
                <a:spcPct val="150000"/>
              </a:lnSpc>
              <a:spcBef>
                <a:spcPct val="50000"/>
              </a:spcBef>
            </a:pPr>
            <a:r>
              <a:rPr lang="en-US" altLang="zh-CN" dirty="0">
                <a:solidFill>
                  <a:prstClr val="black"/>
                </a:solidFill>
                <a:cs typeface="+mn-ea"/>
                <a:sym typeface="+mn-lt"/>
              </a:rPr>
              <a:t>2.</a:t>
            </a:r>
            <a:r>
              <a:rPr lang="zh-CN" altLang="en-US" dirty="0">
                <a:solidFill>
                  <a:prstClr val="black"/>
                </a:solidFill>
                <a:cs typeface="+mn-ea"/>
                <a:sym typeface="+mn-lt"/>
              </a:rPr>
              <a:t>探索一个多边形能画几条对角线。</a:t>
            </a:r>
          </a:p>
          <a:p>
            <a:pPr>
              <a:lnSpc>
                <a:spcPct val="150000"/>
              </a:lnSpc>
              <a:spcBef>
                <a:spcPct val="50000"/>
              </a:spcBef>
            </a:pPr>
            <a:r>
              <a:rPr lang="en-US" altLang="zh-CN" dirty="0">
                <a:solidFill>
                  <a:prstClr val="black"/>
                </a:solidFill>
                <a:cs typeface="+mn-ea"/>
                <a:sym typeface="+mn-lt"/>
              </a:rPr>
              <a:t>3.</a:t>
            </a:r>
            <a:r>
              <a:rPr lang="zh-CN" altLang="en-US" dirty="0">
                <a:solidFill>
                  <a:prstClr val="black"/>
                </a:solidFill>
                <a:cs typeface="+mn-ea"/>
                <a:sym typeface="+mn-lt"/>
              </a:rPr>
              <a:t>区别凸多边形与凹多边形。</a:t>
            </a:r>
          </a:p>
        </p:txBody>
      </p:sp>
      <p:sp>
        <p:nvSpPr>
          <p:cNvPr id="7" name="Text Box 7"/>
          <p:cNvSpPr txBox="1">
            <a:spLocks noChangeArrowheads="1"/>
          </p:cNvSpPr>
          <p:nvPr/>
        </p:nvSpPr>
        <p:spPr bwMode="auto">
          <a:xfrm>
            <a:off x="1063285" y="4299934"/>
            <a:ext cx="4663881" cy="474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5000"/>
              </a:lnSpc>
              <a:spcBef>
                <a:spcPct val="50000"/>
              </a:spcBef>
            </a:pPr>
            <a:r>
              <a:rPr lang="zh-CN" altLang="en-US" sz="3200" b="1" dirty="0">
                <a:solidFill>
                  <a:srgbClr val="CC00FF"/>
                </a:solidFill>
                <a:cs typeface="+mn-ea"/>
                <a:sym typeface="+mn-lt"/>
              </a:rPr>
              <a:t>重点难点</a:t>
            </a:r>
          </a:p>
        </p:txBody>
      </p:sp>
      <p:sp>
        <p:nvSpPr>
          <p:cNvPr id="8" name="Text Box 8"/>
          <p:cNvSpPr txBox="1">
            <a:spLocks noChangeArrowheads="1"/>
          </p:cNvSpPr>
          <p:nvPr/>
        </p:nvSpPr>
        <p:spPr bwMode="auto">
          <a:xfrm>
            <a:off x="1063285" y="5047444"/>
            <a:ext cx="7369515"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zh-CN" altLang="en-US" sz="2000" dirty="0">
                <a:solidFill>
                  <a:srgbClr val="000000"/>
                </a:solidFill>
                <a:cs typeface="+mn-ea"/>
                <a:sym typeface="+mn-lt"/>
              </a:rPr>
              <a:t>重点：</a:t>
            </a:r>
            <a:r>
              <a:rPr lang="zh-CN" altLang="en-US" sz="2000" dirty="0">
                <a:solidFill>
                  <a:prstClr val="black"/>
                </a:solidFill>
                <a:cs typeface="+mn-ea"/>
                <a:sym typeface="+mn-lt"/>
              </a:rPr>
              <a:t>多边形及有关概念、正多边形的概念。</a:t>
            </a:r>
          </a:p>
          <a:p>
            <a:pPr>
              <a:spcBef>
                <a:spcPct val="50000"/>
              </a:spcBef>
            </a:pPr>
            <a:r>
              <a:rPr lang="zh-CN" altLang="en-US" sz="2000" dirty="0">
                <a:solidFill>
                  <a:prstClr val="black"/>
                </a:solidFill>
                <a:cs typeface="+mn-ea"/>
                <a:sym typeface="+mn-lt"/>
              </a:rPr>
              <a:t>难点：区别凸多边形与凹多边形。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3"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876300" y="2242095"/>
            <a:ext cx="2569522" cy="2573475"/>
          </a:xfrm>
          <a:prstGeom prst="rect">
            <a:avLst/>
          </a:prstGeom>
        </p:spPr>
      </p:pic>
      <p:sp>
        <p:nvSpPr>
          <p:cNvPr id="7" name="文本框 6"/>
          <p:cNvSpPr txBox="1"/>
          <p:nvPr/>
        </p:nvSpPr>
        <p:spPr>
          <a:xfrm>
            <a:off x="1278765" y="5089989"/>
            <a:ext cx="1768511" cy="584775"/>
          </a:xfrm>
          <a:prstGeom prst="rect">
            <a:avLst/>
          </a:prstGeom>
          <a:noFill/>
        </p:spPr>
        <p:txBody>
          <a:bodyPr wrap="square" rtlCol="0">
            <a:spAutoFit/>
          </a:bodyPr>
          <a:lstStyle/>
          <a:p>
            <a:pPr algn="ctr" defTabSz="914400"/>
            <a:r>
              <a:rPr lang="zh-CN" altLang="en-US" sz="3200" dirty="0">
                <a:solidFill>
                  <a:prstClr val="black"/>
                </a:solidFill>
                <a:cs typeface="+mn-ea"/>
                <a:sym typeface="+mn-lt"/>
              </a:rPr>
              <a:t>窗框</a:t>
            </a:r>
          </a:p>
        </p:txBody>
      </p:sp>
      <p:sp>
        <p:nvSpPr>
          <p:cNvPr id="20" name="文本框 19"/>
          <p:cNvSpPr txBox="1"/>
          <p:nvPr/>
        </p:nvSpPr>
        <p:spPr>
          <a:xfrm>
            <a:off x="4913757" y="5089989"/>
            <a:ext cx="1768511" cy="584775"/>
          </a:xfrm>
          <a:prstGeom prst="rect">
            <a:avLst/>
          </a:prstGeom>
          <a:noFill/>
        </p:spPr>
        <p:txBody>
          <a:bodyPr wrap="square" rtlCol="0">
            <a:spAutoFit/>
          </a:bodyPr>
          <a:lstStyle/>
          <a:p>
            <a:pPr algn="ctr" defTabSz="914400"/>
            <a:r>
              <a:rPr lang="zh-CN" altLang="en-US" sz="3200" dirty="0">
                <a:solidFill>
                  <a:prstClr val="black"/>
                </a:solidFill>
                <a:cs typeface="+mn-ea"/>
                <a:sym typeface="+mn-lt"/>
              </a:rPr>
              <a:t>蜂巢</a:t>
            </a:r>
          </a:p>
        </p:txBody>
      </p:sp>
      <p:pic>
        <p:nvPicPr>
          <p:cNvPr id="11" name="图片 10"/>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a:xfrm>
            <a:off x="7849203" y="2699349"/>
            <a:ext cx="3472407" cy="1952985"/>
          </a:xfrm>
          <a:prstGeom prst="rect">
            <a:avLst/>
          </a:prstGeom>
        </p:spPr>
      </p:pic>
      <p:sp>
        <p:nvSpPr>
          <p:cNvPr id="33" name="文本框 32"/>
          <p:cNvSpPr txBox="1"/>
          <p:nvPr/>
        </p:nvSpPr>
        <p:spPr>
          <a:xfrm>
            <a:off x="8701150" y="5089988"/>
            <a:ext cx="1768511" cy="584775"/>
          </a:xfrm>
          <a:prstGeom prst="rect">
            <a:avLst/>
          </a:prstGeom>
          <a:noFill/>
        </p:spPr>
        <p:txBody>
          <a:bodyPr wrap="square" rtlCol="0">
            <a:spAutoFit/>
          </a:bodyPr>
          <a:lstStyle/>
          <a:p>
            <a:pPr algn="ctr" defTabSz="914400"/>
            <a:r>
              <a:rPr lang="zh-CN" altLang="en-US" sz="3200" dirty="0">
                <a:solidFill>
                  <a:prstClr val="black"/>
                </a:solidFill>
                <a:cs typeface="+mn-ea"/>
                <a:sym typeface="+mn-lt"/>
              </a:rPr>
              <a:t>房屋</a:t>
            </a:r>
          </a:p>
        </p:txBody>
      </p:sp>
      <p:sp>
        <p:nvSpPr>
          <p:cNvPr id="12" name="文本框 11"/>
          <p:cNvSpPr txBox="1"/>
          <p:nvPr/>
        </p:nvSpPr>
        <p:spPr>
          <a:xfrm>
            <a:off x="694985" y="458812"/>
            <a:ext cx="5108915" cy="646331"/>
          </a:xfrm>
          <a:prstGeom prst="rect">
            <a:avLst/>
          </a:prstGeom>
          <a:noFill/>
        </p:spPr>
        <p:txBody>
          <a:bodyPr wrap="square" rtlCol="0">
            <a:spAutoFit/>
          </a:bodyPr>
          <a:lstStyle/>
          <a:p>
            <a:r>
              <a:rPr lang="zh-CN" altLang="en-US" sz="3600" b="1" dirty="0">
                <a:solidFill>
                  <a:srgbClr val="CC00FF"/>
                </a:solidFill>
                <a:cs typeface="+mn-ea"/>
                <a:sym typeface="+mn-lt"/>
              </a:rPr>
              <a:t>生活中常见的图形</a:t>
            </a:r>
          </a:p>
        </p:txBody>
      </p:sp>
      <p:pic>
        <p:nvPicPr>
          <p:cNvPr id="8" name="图片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78461" y="2492932"/>
            <a:ext cx="3239103" cy="215940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ppt_w</p:attrName>
                                        </p:attrNameLst>
                                      </p:cBhvr>
                                      <p:tavLst>
                                        <p:tav tm="0">
                                          <p:val>
                                            <p:fltVal val="0"/>
                                          </p:val>
                                        </p:tav>
                                        <p:tav tm="100000">
                                          <p:val>
                                            <p:strVal val="#ppt_w"/>
                                          </p:val>
                                        </p:tav>
                                      </p:tavLst>
                                    </p:anim>
                                    <p:anim calcmode="lin" valueType="num">
                                      <p:cBhvr>
                                        <p:cTn id="18" dur="500" fill="hold"/>
                                        <p:tgtEl>
                                          <p:spTgt spid="20"/>
                                        </p:tgtEl>
                                        <p:attrNameLst>
                                          <p:attrName>ppt_h</p:attrName>
                                        </p:attrNameLst>
                                      </p:cBhvr>
                                      <p:tavLst>
                                        <p:tav tm="0">
                                          <p:val>
                                            <p:fltVal val="0"/>
                                          </p:val>
                                        </p:tav>
                                        <p:tav tm="100000">
                                          <p:val>
                                            <p:strVal val="#ppt_h"/>
                                          </p:val>
                                        </p:tav>
                                      </p:tavLst>
                                    </p:anim>
                                    <p:animEffect transition="in" filter="fade">
                                      <p:cBhvr>
                                        <p:cTn id="19" dur="500"/>
                                        <p:tgtEl>
                                          <p:spTgt spid="20"/>
                                        </p:tgtEl>
                                      </p:cBhvr>
                                    </p:animEffect>
                                  </p:childTnLst>
                                </p:cTn>
                              </p:par>
                              <p:par>
                                <p:cTn id="20" presetID="53" presetClass="entr" presetSubtype="16"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500" fill="hold"/>
                                        <p:tgtEl>
                                          <p:spTgt spid="11"/>
                                        </p:tgtEl>
                                        <p:attrNameLst>
                                          <p:attrName>ppt_w</p:attrName>
                                        </p:attrNameLst>
                                      </p:cBhvr>
                                      <p:tavLst>
                                        <p:tav tm="0">
                                          <p:val>
                                            <p:fltVal val="0"/>
                                          </p:val>
                                        </p:tav>
                                        <p:tav tm="100000">
                                          <p:val>
                                            <p:strVal val="#ppt_w"/>
                                          </p:val>
                                        </p:tav>
                                      </p:tavLst>
                                    </p:anim>
                                    <p:anim calcmode="lin" valueType="num">
                                      <p:cBhvr>
                                        <p:cTn id="23" dur="500" fill="hold"/>
                                        <p:tgtEl>
                                          <p:spTgt spid="11"/>
                                        </p:tgtEl>
                                        <p:attrNameLst>
                                          <p:attrName>ppt_h</p:attrName>
                                        </p:attrNameLst>
                                      </p:cBhvr>
                                      <p:tavLst>
                                        <p:tav tm="0">
                                          <p:val>
                                            <p:fltVal val="0"/>
                                          </p:val>
                                        </p:tav>
                                        <p:tav tm="100000">
                                          <p:val>
                                            <p:strVal val="#ppt_h"/>
                                          </p:val>
                                        </p:tav>
                                      </p:tavLst>
                                    </p:anim>
                                    <p:animEffect transition="in" filter="fade">
                                      <p:cBhvr>
                                        <p:cTn id="24" dur="500"/>
                                        <p:tgtEl>
                                          <p:spTgt spid="11"/>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anim calcmode="lin" valueType="num">
                                      <p:cBhvr>
                                        <p:cTn id="27" dur="500" fill="hold"/>
                                        <p:tgtEl>
                                          <p:spTgt spid="33"/>
                                        </p:tgtEl>
                                        <p:attrNameLst>
                                          <p:attrName>ppt_w</p:attrName>
                                        </p:attrNameLst>
                                      </p:cBhvr>
                                      <p:tavLst>
                                        <p:tav tm="0">
                                          <p:val>
                                            <p:fltVal val="0"/>
                                          </p:val>
                                        </p:tav>
                                        <p:tav tm="100000">
                                          <p:val>
                                            <p:strVal val="#ppt_w"/>
                                          </p:val>
                                        </p:tav>
                                      </p:tavLst>
                                    </p:anim>
                                    <p:anim calcmode="lin" valueType="num">
                                      <p:cBhvr>
                                        <p:cTn id="28" dur="500" fill="hold"/>
                                        <p:tgtEl>
                                          <p:spTgt spid="33"/>
                                        </p:tgtEl>
                                        <p:attrNameLst>
                                          <p:attrName>ppt_h</p:attrName>
                                        </p:attrNameLst>
                                      </p:cBhvr>
                                      <p:tavLst>
                                        <p:tav tm="0">
                                          <p:val>
                                            <p:fltVal val="0"/>
                                          </p:val>
                                        </p:tav>
                                        <p:tav tm="100000">
                                          <p:val>
                                            <p:strVal val="#ppt_h"/>
                                          </p:val>
                                        </p:tav>
                                      </p:tavLst>
                                    </p:anim>
                                    <p:animEffect transition="in" filter="fade">
                                      <p:cBhvr>
                                        <p:cTn id="29" dur="500"/>
                                        <p:tgtEl>
                                          <p:spTgt spid="33"/>
                                        </p:tgtEl>
                                      </p:cBhvr>
                                    </p:animEffect>
                                  </p:childTnLst>
                                </p:cTn>
                              </p:par>
                              <p:par>
                                <p:cTn id="30" presetID="53" presetClass="entr" presetSubtype="16" fill="hold" nodeType="with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animEffect transition="in" filter="fade">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0" grpId="0"/>
      <p:bldP spid="3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325073" y="4431108"/>
            <a:ext cx="5679440" cy="523220"/>
          </a:xfrm>
          <a:prstGeom prst="rect">
            <a:avLst/>
          </a:prstGeom>
          <a:solidFill>
            <a:schemeClr val="bg1">
              <a:lumMod val="95000"/>
            </a:schemeClr>
          </a:solidFill>
        </p:spPr>
        <p:txBody>
          <a:bodyPr wrap="square" rtlCol="0">
            <a:spAutoFit/>
          </a:bodyPr>
          <a:lstStyle/>
          <a:p>
            <a:pPr algn="ctr" defTabSz="914400"/>
            <a:r>
              <a:rPr lang="zh-CN" altLang="en-US" sz="2800" dirty="0">
                <a:cs typeface="+mn-ea"/>
                <a:sym typeface="+mn-lt"/>
              </a:rPr>
              <a:t>你还记得三角形的定义吗？</a:t>
            </a:r>
          </a:p>
        </p:txBody>
      </p:sp>
      <p:sp>
        <p:nvSpPr>
          <p:cNvPr id="6" name="文本框 5"/>
          <p:cNvSpPr txBox="1"/>
          <p:nvPr/>
        </p:nvSpPr>
        <p:spPr>
          <a:xfrm>
            <a:off x="533401" y="5530204"/>
            <a:ext cx="11125199" cy="523220"/>
          </a:xfrm>
          <a:prstGeom prst="rect">
            <a:avLst/>
          </a:prstGeom>
          <a:solidFill>
            <a:schemeClr val="bg1">
              <a:lumMod val="95000"/>
            </a:schemeClr>
          </a:solidFill>
        </p:spPr>
        <p:txBody>
          <a:bodyPr wrap="square" rtlCol="0">
            <a:spAutoFit/>
          </a:bodyPr>
          <a:lstStyle/>
          <a:p>
            <a:pPr algn="ctr" defTabSz="914400">
              <a:spcBef>
                <a:spcPct val="50000"/>
              </a:spcBef>
              <a:tabLst>
                <a:tab pos="5829300" algn="l"/>
              </a:tabLst>
            </a:pPr>
            <a:r>
              <a:rPr lang="zh-CN" altLang="en-US" sz="2800" dirty="0">
                <a:cs typeface="+mn-ea"/>
                <a:sym typeface="+mn-lt"/>
              </a:rPr>
              <a:t>你能仿照三角形的定义给出四边形、五边形</a:t>
            </a:r>
            <a:r>
              <a:rPr lang="en-US" altLang="zh-CN" sz="2800" dirty="0">
                <a:cs typeface="+mn-ea"/>
                <a:sym typeface="+mn-lt"/>
              </a:rPr>
              <a:t>……</a:t>
            </a:r>
            <a:r>
              <a:rPr lang="zh-CN" altLang="en-US" sz="2800" dirty="0">
                <a:cs typeface="+mn-ea"/>
                <a:sym typeface="+mn-lt"/>
              </a:rPr>
              <a:t>的定义吗</a:t>
            </a:r>
            <a:r>
              <a:rPr lang="zh-CN" altLang="en-US" sz="2400" dirty="0">
                <a:cs typeface="+mn-ea"/>
                <a:sym typeface="+mn-lt"/>
              </a:rPr>
              <a:t>？</a:t>
            </a:r>
          </a:p>
        </p:txBody>
      </p:sp>
      <p:grpSp>
        <p:nvGrpSpPr>
          <p:cNvPr id="7" name="组合 6"/>
          <p:cNvGrpSpPr/>
          <p:nvPr/>
        </p:nvGrpSpPr>
        <p:grpSpPr>
          <a:xfrm>
            <a:off x="1086785" y="1453680"/>
            <a:ext cx="2087924" cy="2293509"/>
            <a:chOff x="0" y="0"/>
            <a:chExt cx="1075" cy="1194"/>
          </a:xfrm>
        </p:grpSpPr>
        <p:grpSp>
          <p:nvGrpSpPr>
            <p:cNvPr id="8" name="组合 7"/>
            <p:cNvGrpSpPr/>
            <p:nvPr/>
          </p:nvGrpSpPr>
          <p:grpSpPr>
            <a:xfrm>
              <a:off x="0" y="0"/>
              <a:ext cx="912" cy="816"/>
              <a:chOff x="0" y="0"/>
              <a:chExt cx="912" cy="816"/>
            </a:xfrm>
          </p:grpSpPr>
          <p:sp>
            <p:nvSpPr>
              <p:cNvPr id="10" name="直接连接符 9"/>
              <p:cNvSpPr/>
              <p:nvPr/>
            </p:nvSpPr>
            <p:spPr>
              <a:xfrm flipH="1">
                <a:off x="0" y="0"/>
                <a:ext cx="480" cy="816"/>
              </a:xfrm>
              <a:prstGeom prst="line">
                <a:avLst/>
              </a:prstGeom>
              <a:ln w="57150" cap="flat" cmpd="sng">
                <a:solidFill>
                  <a:schemeClr val="tx1"/>
                </a:solidFill>
                <a:prstDash val="solid"/>
                <a:headEnd type="none" w="med" len="med"/>
                <a:tailEnd type="none" w="med" len="med"/>
              </a:ln>
            </p:spPr>
            <p:txBody>
              <a:bodyPr/>
              <a:lstStyle/>
              <a:p>
                <a:pPr algn="ctr"/>
                <a:endParaRPr lang="zh-CN" altLang="en-US" sz="1050">
                  <a:cs typeface="+mn-ea"/>
                  <a:sym typeface="+mn-lt"/>
                </a:endParaRPr>
              </a:p>
            </p:txBody>
          </p:sp>
          <p:sp>
            <p:nvSpPr>
              <p:cNvPr id="11" name="直接连接符 10"/>
              <p:cNvSpPr/>
              <p:nvPr/>
            </p:nvSpPr>
            <p:spPr>
              <a:xfrm>
                <a:off x="0" y="816"/>
                <a:ext cx="912" cy="0"/>
              </a:xfrm>
              <a:prstGeom prst="line">
                <a:avLst/>
              </a:prstGeom>
              <a:ln w="57150" cap="flat" cmpd="sng">
                <a:solidFill>
                  <a:schemeClr val="tx1"/>
                </a:solidFill>
                <a:prstDash val="solid"/>
                <a:headEnd type="none" w="med" len="med"/>
                <a:tailEnd type="none" w="med" len="med"/>
              </a:ln>
            </p:spPr>
            <p:txBody>
              <a:bodyPr/>
              <a:lstStyle/>
              <a:p>
                <a:pPr algn="ctr"/>
                <a:endParaRPr lang="zh-CN" altLang="en-US" sz="1050">
                  <a:cs typeface="+mn-ea"/>
                  <a:sym typeface="+mn-lt"/>
                </a:endParaRPr>
              </a:p>
            </p:txBody>
          </p:sp>
          <p:sp>
            <p:nvSpPr>
              <p:cNvPr id="12" name="直接连接符 11"/>
              <p:cNvSpPr/>
              <p:nvPr/>
            </p:nvSpPr>
            <p:spPr>
              <a:xfrm flipH="1" flipV="1">
                <a:off x="480" y="0"/>
                <a:ext cx="432" cy="816"/>
              </a:xfrm>
              <a:prstGeom prst="line">
                <a:avLst/>
              </a:prstGeom>
              <a:ln w="57150" cap="flat" cmpd="sng">
                <a:solidFill>
                  <a:schemeClr val="tx1"/>
                </a:solidFill>
                <a:prstDash val="solid"/>
                <a:headEnd type="none" w="med" len="med"/>
                <a:tailEnd type="none" w="med" len="med"/>
              </a:ln>
            </p:spPr>
            <p:txBody>
              <a:bodyPr/>
              <a:lstStyle/>
              <a:p>
                <a:pPr algn="ctr"/>
                <a:endParaRPr lang="zh-CN" altLang="en-US" sz="1050">
                  <a:cs typeface="+mn-ea"/>
                  <a:sym typeface="+mn-lt"/>
                </a:endParaRPr>
              </a:p>
            </p:txBody>
          </p:sp>
        </p:grpSp>
        <p:sp>
          <p:nvSpPr>
            <p:cNvPr id="9" name="文本框 8"/>
            <p:cNvSpPr txBox="1"/>
            <p:nvPr/>
          </p:nvSpPr>
          <p:spPr>
            <a:xfrm>
              <a:off x="10" y="954"/>
              <a:ext cx="1065" cy="240"/>
            </a:xfrm>
            <a:prstGeom prst="rect">
              <a:avLst/>
            </a:prstGeom>
            <a:noFill/>
            <a:ln w="9525">
              <a:noFill/>
            </a:ln>
          </p:spPr>
          <p:txBody>
            <a:bodyPr wrap="square">
              <a:spAutoFit/>
            </a:bodyPr>
            <a:lstStyle/>
            <a:p>
              <a:pPr algn="ctr" defTabSz="914400">
                <a:spcBef>
                  <a:spcPct val="50000"/>
                </a:spcBef>
              </a:pPr>
              <a:r>
                <a:rPr lang="zh-CN" altLang="en-US" sz="2400" dirty="0">
                  <a:solidFill>
                    <a:prstClr val="black"/>
                  </a:solidFill>
                  <a:cs typeface="+mn-ea"/>
                  <a:sym typeface="+mn-lt"/>
                </a:rPr>
                <a:t>三角形</a:t>
              </a:r>
            </a:p>
          </p:txBody>
        </p:sp>
      </p:grpSp>
      <p:grpSp>
        <p:nvGrpSpPr>
          <p:cNvPr id="16" name="组合 15"/>
          <p:cNvGrpSpPr/>
          <p:nvPr/>
        </p:nvGrpSpPr>
        <p:grpSpPr>
          <a:xfrm>
            <a:off x="6181187" y="1501701"/>
            <a:ext cx="2905612" cy="2245488"/>
            <a:chOff x="-33" y="-1"/>
            <a:chExt cx="1496" cy="1169"/>
          </a:xfrm>
        </p:grpSpPr>
        <p:sp>
          <p:nvSpPr>
            <p:cNvPr id="17" name="六边形 16"/>
            <p:cNvSpPr/>
            <p:nvPr/>
          </p:nvSpPr>
          <p:spPr>
            <a:xfrm rot="5411121">
              <a:off x="426" y="100"/>
              <a:ext cx="777" cy="576"/>
            </a:xfrm>
            <a:prstGeom prst="hexagon">
              <a:avLst>
                <a:gd name="adj" fmla="val 33723"/>
                <a:gd name="vf" fmla="val 115470"/>
              </a:avLst>
            </a:prstGeom>
            <a:solidFill>
              <a:schemeClr val="bg1"/>
            </a:solidFill>
            <a:ln w="57150" cap="flat" cmpd="sng">
              <a:solidFill>
                <a:schemeClr val="tx1"/>
              </a:solidFill>
              <a:prstDash val="solid"/>
              <a:miter/>
              <a:headEnd type="none" w="med" len="med"/>
              <a:tailEnd type="none" w="med" len="med"/>
            </a:ln>
          </p:spPr>
          <p:txBody>
            <a:bodyPr/>
            <a:lstStyle/>
            <a:p>
              <a:pPr algn="ctr" defTabSz="914400"/>
              <a:endParaRPr lang="zh-CN" altLang="en-US" sz="1050">
                <a:solidFill>
                  <a:prstClr val="black"/>
                </a:solidFill>
                <a:cs typeface="+mn-ea"/>
                <a:sym typeface="+mn-lt"/>
              </a:endParaRPr>
            </a:p>
          </p:txBody>
        </p:sp>
        <p:sp>
          <p:nvSpPr>
            <p:cNvPr id="18" name="文本框 17"/>
            <p:cNvSpPr txBox="1"/>
            <p:nvPr/>
          </p:nvSpPr>
          <p:spPr>
            <a:xfrm>
              <a:off x="-33" y="896"/>
              <a:ext cx="1496" cy="272"/>
            </a:xfrm>
            <a:prstGeom prst="rect">
              <a:avLst/>
            </a:prstGeom>
            <a:noFill/>
            <a:ln w="9525">
              <a:noFill/>
            </a:ln>
          </p:spPr>
          <p:txBody>
            <a:bodyPr wrap="square">
              <a:spAutoFit/>
            </a:bodyPr>
            <a:lstStyle/>
            <a:p>
              <a:pPr algn="ctr" defTabSz="914400">
                <a:spcBef>
                  <a:spcPct val="50000"/>
                </a:spcBef>
              </a:pPr>
              <a:r>
                <a:rPr lang="en-US" altLang="zh-CN" sz="2800" dirty="0">
                  <a:solidFill>
                    <a:prstClr val="black"/>
                  </a:solidFill>
                  <a:cs typeface="+mn-ea"/>
                  <a:sym typeface="+mn-lt"/>
                </a:rPr>
                <a:t>   </a:t>
              </a:r>
              <a:r>
                <a:rPr lang="zh-CN" altLang="en-US" sz="2800" dirty="0">
                  <a:solidFill>
                    <a:prstClr val="black"/>
                  </a:solidFill>
                  <a:cs typeface="+mn-ea"/>
                  <a:sym typeface="+mn-lt"/>
                </a:rPr>
                <a:t>六边形</a:t>
              </a:r>
            </a:p>
          </p:txBody>
        </p:sp>
      </p:grpSp>
      <p:grpSp>
        <p:nvGrpSpPr>
          <p:cNvPr id="19" name="组合 18"/>
          <p:cNvGrpSpPr/>
          <p:nvPr/>
        </p:nvGrpSpPr>
        <p:grpSpPr>
          <a:xfrm>
            <a:off x="2980965" y="1436023"/>
            <a:ext cx="3424059" cy="2311166"/>
            <a:chOff x="0" y="0"/>
            <a:chExt cx="1632" cy="1613"/>
          </a:xfrm>
        </p:grpSpPr>
        <p:grpSp>
          <p:nvGrpSpPr>
            <p:cNvPr id="20" name="组合 19"/>
            <p:cNvGrpSpPr/>
            <p:nvPr/>
          </p:nvGrpSpPr>
          <p:grpSpPr>
            <a:xfrm>
              <a:off x="384" y="0"/>
              <a:ext cx="1165" cy="1219"/>
              <a:chOff x="0" y="0"/>
              <a:chExt cx="1165" cy="1219"/>
            </a:xfrm>
          </p:grpSpPr>
          <p:sp>
            <p:nvSpPr>
              <p:cNvPr id="22" name="直接连接符 21"/>
              <p:cNvSpPr/>
              <p:nvPr/>
            </p:nvSpPr>
            <p:spPr>
              <a:xfrm flipH="1">
                <a:off x="0" y="19"/>
                <a:ext cx="480" cy="576"/>
              </a:xfrm>
              <a:prstGeom prst="line">
                <a:avLst/>
              </a:prstGeom>
              <a:ln w="57150" cap="flat" cmpd="sng">
                <a:solidFill>
                  <a:schemeClr val="tx1"/>
                </a:solidFill>
                <a:prstDash val="solid"/>
                <a:headEnd type="none" w="med" len="med"/>
                <a:tailEnd type="none" w="med" len="med"/>
              </a:ln>
            </p:spPr>
            <p:txBody>
              <a:bodyPr/>
              <a:lstStyle/>
              <a:p>
                <a:pPr algn="ctr"/>
                <a:endParaRPr lang="zh-CN" altLang="en-US" sz="1050">
                  <a:cs typeface="+mn-ea"/>
                  <a:sym typeface="+mn-lt"/>
                </a:endParaRPr>
              </a:p>
            </p:txBody>
          </p:sp>
          <p:sp>
            <p:nvSpPr>
              <p:cNvPr id="23" name="直接连接符 22"/>
              <p:cNvSpPr/>
              <p:nvPr/>
            </p:nvSpPr>
            <p:spPr>
              <a:xfrm>
                <a:off x="0" y="595"/>
                <a:ext cx="288" cy="624"/>
              </a:xfrm>
              <a:prstGeom prst="line">
                <a:avLst/>
              </a:prstGeom>
              <a:ln w="57150" cap="flat" cmpd="sng">
                <a:solidFill>
                  <a:schemeClr val="tx1"/>
                </a:solidFill>
                <a:prstDash val="solid"/>
                <a:headEnd type="none" w="med" len="med"/>
                <a:tailEnd type="none" w="med" len="med"/>
              </a:ln>
            </p:spPr>
            <p:txBody>
              <a:bodyPr/>
              <a:lstStyle/>
              <a:p>
                <a:pPr algn="ctr"/>
                <a:endParaRPr lang="zh-CN" altLang="en-US" sz="1050">
                  <a:cs typeface="+mn-ea"/>
                  <a:sym typeface="+mn-lt"/>
                </a:endParaRPr>
              </a:p>
            </p:txBody>
          </p:sp>
          <p:sp>
            <p:nvSpPr>
              <p:cNvPr id="24" name="未知"/>
              <p:cNvSpPr/>
              <p:nvPr/>
            </p:nvSpPr>
            <p:spPr>
              <a:xfrm>
                <a:off x="283" y="739"/>
                <a:ext cx="869" cy="460"/>
              </a:xfrm>
              <a:custGeom>
                <a:avLst/>
                <a:gdLst/>
                <a:ahLst/>
                <a:cxnLst/>
                <a:rect l="0" t="0" r="0" b="0"/>
                <a:pathLst>
                  <a:path w="869" h="460">
                    <a:moveTo>
                      <a:pt x="0" y="460"/>
                    </a:moveTo>
                    <a:lnTo>
                      <a:pt x="869" y="0"/>
                    </a:lnTo>
                  </a:path>
                </a:pathLst>
              </a:custGeom>
              <a:solidFill>
                <a:schemeClr val="bg1">
                  <a:alpha val="100000"/>
                </a:schemeClr>
              </a:solidFill>
              <a:ln w="57150" cap="flat" cmpd="sng">
                <a:solidFill>
                  <a:schemeClr val="tx1"/>
                </a:solidFill>
                <a:prstDash val="solid"/>
                <a:headEnd type="none" w="med" len="med"/>
                <a:tailEnd type="none" w="med" len="med"/>
              </a:ln>
            </p:spPr>
            <p:txBody>
              <a:bodyPr/>
              <a:lstStyle/>
              <a:p>
                <a:pPr algn="ctr" defTabSz="914400"/>
                <a:endParaRPr lang="zh-CN" altLang="en-US" sz="1050">
                  <a:solidFill>
                    <a:prstClr val="black"/>
                  </a:solidFill>
                  <a:cs typeface="+mn-ea"/>
                  <a:sym typeface="+mn-lt"/>
                </a:endParaRPr>
              </a:p>
            </p:txBody>
          </p:sp>
          <p:sp>
            <p:nvSpPr>
              <p:cNvPr id="25" name="未知"/>
              <p:cNvSpPr/>
              <p:nvPr/>
            </p:nvSpPr>
            <p:spPr>
              <a:xfrm>
                <a:off x="471" y="0"/>
                <a:ext cx="694" cy="741"/>
              </a:xfrm>
              <a:custGeom>
                <a:avLst/>
                <a:gdLst/>
                <a:ahLst/>
                <a:cxnLst/>
                <a:rect l="0" t="0" r="0" b="0"/>
                <a:pathLst>
                  <a:path w="694" h="741">
                    <a:moveTo>
                      <a:pt x="694" y="741"/>
                    </a:moveTo>
                    <a:lnTo>
                      <a:pt x="0" y="0"/>
                    </a:lnTo>
                  </a:path>
                </a:pathLst>
              </a:custGeom>
              <a:solidFill>
                <a:schemeClr val="bg1">
                  <a:alpha val="100000"/>
                </a:schemeClr>
              </a:solidFill>
              <a:ln w="57150" cap="flat" cmpd="sng">
                <a:solidFill>
                  <a:schemeClr val="tx1"/>
                </a:solidFill>
                <a:prstDash val="solid"/>
                <a:headEnd type="none" w="med" len="med"/>
                <a:tailEnd type="none" w="med" len="med"/>
              </a:ln>
            </p:spPr>
            <p:txBody>
              <a:bodyPr/>
              <a:lstStyle/>
              <a:p>
                <a:pPr algn="ctr" defTabSz="914400"/>
                <a:endParaRPr lang="zh-CN" altLang="en-US" sz="1050">
                  <a:solidFill>
                    <a:prstClr val="black"/>
                  </a:solidFill>
                  <a:cs typeface="+mn-ea"/>
                  <a:sym typeface="+mn-lt"/>
                </a:endParaRPr>
              </a:p>
            </p:txBody>
          </p:sp>
        </p:grpSp>
        <p:sp>
          <p:nvSpPr>
            <p:cNvPr id="21" name="文本框 20"/>
            <p:cNvSpPr txBox="1"/>
            <p:nvPr/>
          </p:nvSpPr>
          <p:spPr>
            <a:xfrm>
              <a:off x="0" y="1248"/>
              <a:ext cx="1632" cy="365"/>
            </a:xfrm>
            <a:prstGeom prst="rect">
              <a:avLst/>
            </a:prstGeom>
            <a:noFill/>
            <a:ln w="9525">
              <a:noFill/>
            </a:ln>
          </p:spPr>
          <p:txBody>
            <a:bodyPr>
              <a:spAutoFit/>
            </a:bodyPr>
            <a:lstStyle/>
            <a:p>
              <a:pPr algn="ctr" defTabSz="914400">
                <a:spcBef>
                  <a:spcPct val="50000"/>
                </a:spcBef>
              </a:pPr>
              <a:r>
                <a:rPr lang="en-US" altLang="zh-CN" sz="2800" dirty="0">
                  <a:solidFill>
                    <a:prstClr val="black"/>
                  </a:solidFill>
                  <a:cs typeface="+mn-ea"/>
                  <a:sym typeface="+mn-lt"/>
                </a:rPr>
                <a:t>    </a:t>
              </a:r>
              <a:r>
                <a:rPr lang="zh-CN" altLang="en-US" sz="2800" dirty="0">
                  <a:solidFill>
                    <a:prstClr val="black"/>
                  </a:solidFill>
                  <a:cs typeface="+mn-ea"/>
                  <a:sym typeface="+mn-lt"/>
                </a:rPr>
                <a:t>四边形</a:t>
              </a:r>
            </a:p>
          </p:txBody>
        </p:sp>
      </p:grpSp>
      <p:grpSp>
        <p:nvGrpSpPr>
          <p:cNvPr id="26" name="组合 25"/>
          <p:cNvGrpSpPr/>
          <p:nvPr/>
        </p:nvGrpSpPr>
        <p:grpSpPr>
          <a:xfrm>
            <a:off x="9175382" y="1580059"/>
            <a:ext cx="2423445" cy="2001560"/>
            <a:chOff x="-465" y="0"/>
            <a:chExt cx="2273" cy="1384"/>
          </a:xfrm>
        </p:grpSpPr>
        <p:sp>
          <p:nvSpPr>
            <p:cNvPr id="27" name="八边形 26"/>
            <p:cNvSpPr/>
            <p:nvPr/>
          </p:nvSpPr>
          <p:spPr>
            <a:xfrm>
              <a:off x="96" y="0"/>
              <a:ext cx="1152" cy="912"/>
            </a:xfrm>
            <a:prstGeom prst="octagon">
              <a:avLst>
                <a:gd name="adj" fmla="val 29287"/>
              </a:avLst>
            </a:prstGeom>
            <a:solidFill>
              <a:schemeClr val="bg1"/>
            </a:solidFill>
            <a:ln w="57150" cap="flat" cmpd="sng">
              <a:solidFill>
                <a:schemeClr val="tx1"/>
              </a:solidFill>
              <a:prstDash val="solid"/>
              <a:miter/>
              <a:headEnd type="none" w="med" len="med"/>
              <a:tailEnd type="none" w="med" len="med"/>
            </a:ln>
          </p:spPr>
          <p:txBody>
            <a:bodyPr/>
            <a:lstStyle/>
            <a:p>
              <a:pPr algn="ctr" defTabSz="914400"/>
              <a:endParaRPr lang="zh-CN" altLang="en-US" sz="1050">
                <a:solidFill>
                  <a:prstClr val="black"/>
                </a:solidFill>
                <a:cs typeface="+mn-ea"/>
                <a:sym typeface="+mn-lt"/>
              </a:endParaRPr>
            </a:p>
          </p:txBody>
        </p:sp>
        <p:sp>
          <p:nvSpPr>
            <p:cNvPr id="28" name="文本框 27"/>
            <p:cNvSpPr txBox="1"/>
            <p:nvPr/>
          </p:nvSpPr>
          <p:spPr>
            <a:xfrm>
              <a:off x="-465" y="1022"/>
              <a:ext cx="2273" cy="362"/>
            </a:xfrm>
            <a:prstGeom prst="rect">
              <a:avLst/>
            </a:prstGeom>
            <a:noFill/>
            <a:ln w="9525">
              <a:noFill/>
            </a:ln>
          </p:spPr>
          <p:txBody>
            <a:bodyPr wrap="square">
              <a:spAutoFit/>
            </a:bodyPr>
            <a:lstStyle/>
            <a:p>
              <a:pPr algn="ctr" defTabSz="914400">
                <a:spcBef>
                  <a:spcPct val="50000"/>
                </a:spcBef>
              </a:pPr>
              <a:r>
                <a:rPr lang="zh-CN" altLang="en-US" sz="2800" dirty="0">
                  <a:solidFill>
                    <a:prstClr val="black"/>
                  </a:solidFill>
                  <a:cs typeface="+mn-ea"/>
                  <a:sym typeface="+mn-lt"/>
                </a:rPr>
                <a:t>八边形</a:t>
              </a:r>
            </a:p>
          </p:txBody>
        </p:sp>
      </p:grpSp>
      <p:sp>
        <p:nvSpPr>
          <p:cNvPr id="29" name="文本框 28"/>
          <p:cNvSpPr txBox="1"/>
          <p:nvPr/>
        </p:nvSpPr>
        <p:spPr>
          <a:xfrm>
            <a:off x="694985" y="458812"/>
            <a:ext cx="5108915" cy="646331"/>
          </a:xfrm>
          <a:prstGeom prst="rect">
            <a:avLst/>
          </a:prstGeom>
          <a:noFill/>
        </p:spPr>
        <p:txBody>
          <a:bodyPr wrap="square" rtlCol="0">
            <a:spAutoFit/>
          </a:bodyPr>
          <a:lstStyle/>
          <a:p>
            <a:r>
              <a:rPr lang="zh-CN" altLang="en-US" sz="3600" b="1" dirty="0">
                <a:solidFill>
                  <a:srgbClr val="CC00FF"/>
                </a:solidFill>
                <a:cs typeface="+mn-ea"/>
                <a:sym typeface="+mn-lt"/>
              </a:rPr>
              <a:t>概念理解</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Left)">
                                      <p:cBhvr>
                                        <p:cTn id="7" dur="500"/>
                                        <p:tgtEl>
                                          <p:spTgt spid="7"/>
                                        </p:tgtEl>
                                      </p:cBhvr>
                                    </p:animEffect>
                                  </p:childTnLst>
                                </p:cTn>
                              </p:par>
                            </p:childTnLst>
                          </p:cTn>
                        </p:par>
                        <p:par>
                          <p:cTn id="8" fill="hold">
                            <p:stCondLst>
                              <p:cond delay="500"/>
                            </p:stCondLst>
                            <p:childTnLst>
                              <p:par>
                                <p:cTn id="9" presetID="12" presetClass="entr" presetSubtype="1"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slide(fromTop)">
                                      <p:cBhvr>
                                        <p:cTn id="11" dur="500"/>
                                        <p:tgtEl>
                                          <p:spTgt spid="19"/>
                                        </p:tgtEl>
                                      </p:cBhvr>
                                    </p:animEffect>
                                  </p:childTnLst>
                                </p:cTn>
                              </p:par>
                            </p:childTnLst>
                          </p:cTn>
                        </p:par>
                        <p:par>
                          <p:cTn id="12" fill="hold">
                            <p:stCondLst>
                              <p:cond delay="1000"/>
                            </p:stCondLst>
                            <p:childTnLst>
                              <p:par>
                                <p:cTn id="13" presetID="12" presetClass="entr" presetSubtype="2" fill="hold"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slide(fromRight)">
                                      <p:cBhvr>
                                        <p:cTn id="15" dur="500"/>
                                        <p:tgtEl>
                                          <p:spTgt spid="16"/>
                                        </p:tgtEl>
                                      </p:cBhvr>
                                    </p:animEffect>
                                  </p:childTnLst>
                                </p:cTn>
                              </p:par>
                            </p:childTnLst>
                          </p:cTn>
                        </p:par>
                        <p:par>
                          <p:cTn id="16" fill="hold">
                            <p:stCondLst>
                              <p:cond delay="1500"/>
                            </p:stCondLst>
                            <p:childTnLst>
                              <p:par>
                                <p:cTn id="17" presetID="12" presetClass="entr" presetSubtype="8" fill="hold"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slide(fromLeft)">
                                      <p:cBhvr>
                                        <p:cTn id="19" dur="500"/>
                                        <p:tgtEl>
                                          <p:spTgt spid="2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806653" y="1529642"/>
            <a:ext cx="10455615" cy="504177"/>
          </a:xfrm>
          <a:prstGeom prst="rect">
            <a:avLst/>
          </a:prstGeom>
        </p:spPr>
        <p:txBody>
          <a:bodyPr wrap="square">
            <a:spAutoFit/>
          </a:bodyPr>
          <a:lstStyle/>
          <a:p>
            <a:pPr defTabSz="914400">
              <a:lnSpc>
                <a:spcPct val="150000"/>
              </a:lnSpc>
            </a:pPr>
            <a:r>
              <a:rPr lang="zh-CN" altLang="en-US" sz="2000" b="1" dirty="0">
                <a:effectLst>
                  <a:outerShdw blurRad="38100" dist="38100" dir="2700000" algn="tl">
                    <a:srgbClr val="C0C0C0"/>
                  </a:outerShdw>
                </a:effectLst>
                <a:cs typeface="+mn-ea"/>
                <a:sym typeface="+mn-lt"/>
              </a:rPr>
              <a:t>   在同一平面内，由不在同一条直线上的一些线段首尾顺次相接组成的图形叫做多边形。</a:t>
            </a:r>
            <a:endParaRPr lang="zh-CN" altLang="en-US" sz="2000" dirty="0">
              <a:cs typeface="+mn-ea"/>
              <a:sym typeface="+mn-lt"/>
            </a:endParaRPr>
          </a:p>
        </p:txBody>
      </p:sp>
      <p:sp>
        <p:nvSpPr>
          <p:cNvPr id="6" name="文本框 5"/>
          <p:cNvSpPr txBox="1"/>
          <p:nvPr/>
        </p:nvSpPr>
        <p:spPr>
          <a:xfrm>
            <a:off x="1003386" y="2390310"/>
            <a:ext cx="3269131" cy="461665"/>
          </a:xfrm>
          <a:prstGeom prst="rect">
            <a:avLst/>
          </a:prstGeom>
          <a:noFill/>
        </p:spPr>
        <p:txBody>
          <a:bodyPr wrap="square" rtlCol="0">
            <a:spAutoFit/>
          </a:bodyPr>
          <a:lstStyle/>
          <a:p>
            <a:pPr defTabSz="914400"/>
            <a:r>
              <a:rPr lang="zh-CN" altLang="en-US" sz="2400" dirty="0">
                <a:cs typeface="+mn-ea"/>
                <a:sym typeface="+mn-lt"/>
              </a:rPr>
              <a:t>多边形的分类：</a:t>
            </a:r>
          </a:p>
        </p:txBody>
      </p:sp>
      <p:sp>
        <p:nvSpPr>
          <p:cNvPr id="22" name="Rectangle 9"/>
          <p:cNvSpPr/>
          <p:nvPr/>
        </p:nvSpPr>
        <p:spPr>
          <a:xfrm>
            <a:off x="10623311" y="3883287"/>
            <a:ext cx="1277914" cy="748988"/>
          </a:xfrm>
          <a:prstGeom prst="rect">
            <a:avLst/>
          </a:prstGeom>
          <a:noFill/>
          <a:ln w="9525">
            <a:noFill/>
          </a:ln>
        </p:spPr>
        <p:txBody>
          <a:bodyPr wrap="none">
            <a:spAutoFit/>
          </a:bodyPr>
          <a:lstStyle/>
          <a:p>
            <a:pPr defTabSz="914400"/>
            <a:r>
              <a:rPr lang="zh-CN" altLang="zh-CN" sz="4265" b="1" dirty="0">
                <a:solidFill>
                  <a:prstClr val="black"/>
                </a:solidFill>
                <a:cs typeface="+mn-ea"/>
                <a:sym typeface="+mn-lt"/>
              </a:rPr>
              <a:t>……</a:t>
            </a:r>
          </a:p>
        </p:txBody>
      </p:sp>
      <p:sp>
        <p:nvSpPr>
          <p:cNvPr id="32" name="文本框 31"/>
          <p:cNvSpPr txBox="1"/>
          <p:nvPr/>
        </p:nvSpPr>
        <p:spPr>
          <a:xfrm>
            <a:off x="694985" y="458812"/>
            <a:ext cx="5108915" cy="646331"/>
          </a:xfrm>
          <a:prstGeom prst="rect">
            <a:avLst/>
          </a:prstGeom>
          <a:noFill/>
        </p:spPr>
        <p:txBody>
          <a:bodyPr wrap="square" rtlCol="0">
            <a:spAutoFit/>
          </a:bodyPr>
          <a:lstStyle/>
          <a:p>
            <a:r>
              <a:rPr lang="zh-CN" altLang="en-US" sz="3600" b="1" dirty="0">
                <a:solidFill>
                  <a:srgbClr val="CC00FF"/>
                </a:solidFill>
                <a:cs typeface="+mn-ea"/>
                <a:sym typeface="+mn-lt"/>
              </a:rPr>
              <a:t>多边形的定义</a:t>
            </a:r>
          </a:p>
        </p:txBody>
      </p:sp>
      <p:grpSp>
        <p:nvGrpSpPr>
          <p:cNvPr id="52" name="组合 51"/>
          <p:cNvGrpSpPr/>
          <p:nvPr/>
        </p:nvGrpSpPr>
        <p:grpSpPr>
          <a:xfrm>
            <a:off x="1003386" y="3653417"/>
            <a:ext cx="2087924" cy="2293509"/>
            <a:chOff x="0" y="0"/>
            <a:chExt cx="1075" cy="1194"/>
          </a:xfrm>
        </p:grpSpPr>
        <p:grpSp>
          <p:nvGrpSpPr>
            <p:cNvPr id="53" name="组合 52"/>
            <p:cNvGrpSpPr/>
            <p:nvPr/>
          </p:nvGrpSpPr>
          <p:grpSpPr>
            <a:xfrm>
              <a:off x="0" y="0"/>
              <a:ext cx="912" cy="816"/>
              <a:chOff x="0" y="0"/>
              <a:chExt cx="912" cy="816"/>
            </a:xfrm>
          </p:grpSpPr>
          <p:sp>
            <p:nvSpPr>
              <p:cNvPr id="55" name="直接连接符 54"/>
              <p:cNvSpPr/>
              <p:nvPr/>
            </p:nvSpPr>
            <p:spPr>
              <a:xfrm flipH="1">
                <a:off x="0" y="0"/>
                <a:ext cx="480" cy="816"/>
              </a:xfrm>
              <a:prstGeom prst="line">
                <a:avLst/>
              </a:prstGeom>
              <a:ln w="57150" cap="flat" cmpd="sng">
                <a:solidFill>
                  <a:schemeClr val="tx1"/>
                </a:solidFill>
                <a:prstDash val="solid"/>
                <a:headEnd type="none" w="med" len="med"/>
                <a:tailEnd type="none" w="med" len="med"/>
              </a:ln>
            </p:spPr>
            <p:txBody>
              <a:bodyPr/>
              <a:lstStyle/>
              <a:p>
                <a:pPr algn="ctr"/>
                <a:endParaRPr lang="zh-CN" altLang="en-US" sz="1050">
                  <a:cs typeface="+mn-ea"/>
                  <a:sym typeface="+mn-lt"/>
                </a:endParaRPr>
              </a:p>
            </p:txBody>
          </p:sp>
          <p:sp>
            <p:nvSpPr>
              <p:cNvPr id="56" name="直接连接符 55"/>
              <p:cNvSpPr/>
              <p:nvPr/>
            </p:nvSpPr>
            <p:spPr>
              <a:xfrm>
                <a:off x="0" y="816"/>
                <a:ext cx="912" cy="0"/>
              </a:xfrm>
              <a:prstGeom prst="line">
                <a:avLst/>
              </a:prstGeom>
              <a:ln w="57150" cap="flat" cmpd="sng">
                <a:solidFill>
                  <a:schemeClr val="tx1"/>
                </a:solidFill>
                <a:prstDash val="solid"/>
                <a:headEnd type="none" w="med" len="med"/>
                <a:tailEnd type="none" w="med" len="med"/>
              </a:ln>
            </p:spPr>
            <p:txBody>
              <a:bodyPr/>
              <a:lstStyle/>
              <a:p>
                <a:pPr algn="ctr"/>
                <a:endParaRPr lang="zh-CN" altLang="en-US" sz="1050">
                  <a:cs typeface="+mn-ea"/>
                  <a:sym typeface="+mn-lt"/>
                </a:endParaRPr>
              </a:p>
            </p:txBody>
          </p:sp>
          <p:sp>
            <p:nvSpPr>
              <p:cNvPr id="57" name="直接连接符 56"/>
              <p:cNvSpPr/>
              <p:nvPr/>
            </p:nvSpPr>
            <p:spPr>
              <a:xfrm flipH="1" flipV="1">
                <a:off x="480" y="0"/>
                <a:ext cx="432" cy="816"/>
              </a:xfrm>
              <a:prstGeom prst="line">
                <a:avLst/>
              </a:prstGeom>
              <a:ln w="57150" cap="flat" cmpd="sng">
                <a:solidFill>
                  <a:schemeClr val="tx1"/>
                </a:solidFill>
                <a:prstDash val="solid"/>
                <a:headEnd type="none" w="med" len="med"/>
                <a:tailEnd type="none" w="med" len="med"/>
              </a:ln>
            </p:spPr>
            <p:txBody>
              <a:bodyPr/>
              <a:lstStyle/>
              <a:p>
                <a:pPr algn="ctr"/>
                <a:endParaRPr lang="zh-CN" altLang="en-US" sz="1050">
                  <a:cs typeface="+mn-ea"/>
                  <a:sym typeface="+mn-lt"/>
                </a:endParaRPr>
              </a:p>
            </p:txBody>
          </p:sp>
        </p:grpSp>
        <p:sp>
          <p:nvSpPr>
            <p:cNvPr id="54" name="文本框 53"/>
            <p:cNvSpPr txBox="1"/>
            <p:nvPr/>
          </p:nvSpPr>
          <p:spPr>
            <a:xfrm>
              <a:off x="10" y="954"/>
              <a:ext cx="1065" cy="240"/>
            </a:xfrm>
            <a:prstGeom prst="rect">
              <a:avLst/>
            </a:prstGeom>
            <a:noFill/>
            <a:ln w="9525">
              <a:noFill/>
            </a:ln>
          </p:spPr>
          <p:txBody>
            <a:bodyPr wrap="square">
              <a:spAutoFit/>
            </a:bodyPr>
            <a:lstStyle/>
            <a:p>
              <a:pPr algn="ctr" defTabSz="914400">
                <a:spcBef>
                  <a:spcPct val="50000"/>
                </a:spcBef>
              </a:pPr>
              <a:r>
                <a:rPr lang="zh-CN" altLang="en-US" sz="2400" dirty="0">
                  <a:solidFill>
                    <a:prstClr val="black"/>
                  </a:solidFill>
                  <a:cs typeface="+mn-ea"/>
                  <a:sym typeface="+mn-lt"/>
                </a:rPr>
                <a:t>三角形</a:t>
              </a:r>
            </a:p>
          </p:txBody>
        </p:sp>
      </p:grpSp>
      <p:grpSp>
        <p:nvGrpSpPr>
          <p:cNvPr id="58" name="组合 57"/>
          <p:cNvGrpSpPr/>
          <p:nvPr/>
        </p:nvGrpSpPr>
        <p:grpSpPr>
          <a:xfrm>
            <a:off x="5701293" y="3812599"/>
            <a:ext cx="2905612" cy="2245488"/>
            <a:chOff x="-33" y="-1"/>
            <a:chExt cx="1496" cy="1169"/>
          </a:xfrm>
        </p:grpSpPr>
        <p:sp>
          <p:nvSpPr>
            <p:cNvPr id="59" name="六边形 58"/>
            <p:cNvSpPr/>
            <p:nvPr/>
          </p:nvSpPr>
          <p:spPr>
            <a:xfrm rot="5411121">
              <a:off x="426" y="100"/>
              <a:ext cx="777" cy="576"/>
            </a:xfrm>
            <a:prstGeom prst="hexagon">
              <a:avLst>
                <a:gd name="adj" fmla="val 33723"/>
                <a:gd name="vf" fmla="val 115470"/>
              </a:avLst>
            </a:prstGeom>
            <a:solidFill>
              <a:schemeClr val="bg1"/>
            </a:solidFill>
            <a:ln w="57150" cap="flat" cmpd="sng">
              <a:solidFill>
                <a:schemeClr val="tx1"/>
              </a:solidFill>
              <a:prstDash val="solid"/>
              <a:miter/>
              <a:headEnd type="none" w="med" len="med"/>
              <a:tailEnd type="none" w="med" len="med"/>
            </a:ln>
          </p:spPr>
          <p:txBody>
            <a:bodyPr/>
            <a:lstStyle/>
            <a:p>
              <a:pPr algn="ctr" defTabSz="914400"/>
              <a:endParaRPr lang="zh-CN" altLang="en-US" sz="1050">
                <a:solidFill>
                  <a:prstClr val="black"/>
                </a:solidFill>
                <a:cs typeface="+mn-ea"/>
                <a:sym typeface="+mn-lt"/>
              </a:endParaRPr>
            </a:p>
          </p:txBody>
        </p:sp>
        <p:sp>
          <p:nvSpPr>
            <p:cNvPr id="60" name="文本框 59"/>
            <p:cNvSpPr txBox="1"/>
            <p:nvPr/>
          </p:nvSpPr>
          <p:spPr>
            <a:xfrm>
              <a:off x="-33" y="896"/>
              <a:ext cx="1496" cy="272"/>
            </a:xfrm>
            <a:prstGeom prst="rect">
              <a:avLst/>
            </a:prstGeom>
            <a:noFill/>
            <a:ln w="9525">
              <a:noFill/>
            </a:ln>
          </p:spPr>
          <p:txBody>
            <a:bodyPr wrap="square">
              <a:spAutoFit/>
            </a:bodyPr>
            <a:lstStyle/>
            <a:p>
              <a:pPr algn="ctr" defTabSz="914400">
                <a:spcBef>
                  <a:spcPct val="50000"/>
                </a:spcBef>
              </a:pPr>
              <a:r>
                <a:rPr lang="en-US" altLang="zh-CN" sz="2800" dirty="0">
                  <a:solidFill>
                    <a:prstClr val="black"/>
                  </a:solidFill>
                  <a:cs typeface="+mn-ea"/>
                  <a:sym typeface="+mn-lt"/>
                </a:rPr>
                <a:t>   </a:t>
              </a:r>
              <a:r>
                <a:rPr lang="zh-CN" altLang="en-US" sz="2800" dirty="0">
                  <a:solidFill>
                    <a:prstClr val="black"/>
                  </a:solidFill>
                  <a:cs typeface="+mn-ea"/>
                  <a:sym typeface="+mn-lt"/>
                </a:rPr>
                <a:t>六边形</a:t>
              </a:r>
            </a:p>
          </p:txBody>
        </p:sp>
      </p:grpSp>
      <p:grpSp>
        <p:nvGrpSpPr>
          <p:cNvPr id="61" name="组合 60"/>
          <p:cNvGrpSpPr/>
          <p:nvPr/>
        </p:nvGrpSpPr>
        <p:grpSpPr>
          <a:xfrm>
            <a:off x="2684272" y="3635760"/>
            <a:ext cx="3424059" cy="2311166"/>
            <a:chOff x="0" y="0"/>
            <a:chExt cx="1632" cy="1613"/>
          </a:xfrm>
        </p:grpSpPr>
        <p:grpSp>
          <p:nvGrpSpPr>
            <p:cNvPr id="62" name="组合 61"/>
            <p:cNvGrpSpPr/>
            <p:nvPr/>
          </p:nvGrpSpPr>
          <p:grpSpPr>
            <a:xfrm>
              <a:off x="384" y="0"/>
              <a:ext cx="1165" cy="1219"/>
              <a:chOff x="0" y="0"/>
              <a:chExt cx="1165" cy="1219"/>
            </a:xfrm>
          </p:grpSpPr>
          <p:sp>
            <p:nvSpPr>
              <p:cNvPr id="64" name="直接连接符 63"/>
              <p:cNvSpPr/>
              <p:nvPr/>
            </p:nvSpPr>
            <p:spPr>
              <a:xfrm flipH="1">
                <a:off x="0" y="19"/>
                <a:ext cx="480" cy="576"/>
              </a:xfrm>
              <a:prstGeom prst="line">
                <a:avLst/>
              </a:prstGeom>
              <a:ln w="57150" cap="flat" cmpd="sng">
                <a:solidFill>
                  <a:schemeClr val="tx1"/>
                </a:solidFill>
                <a:prstDash val="solid"/>
                <a:headEnd type="none" w="med" len="med"/>
                <a:tailEnd type="none" w="med" len="med"/>
              </a:ln>
            </p:spPr>
            <p:txBody>
              <a:bodyPr/>
              <a:lstStyle/>
              <a:p>
                <a:pPr algn="ctr"/>
                <a:endParaRPr lang="zh-CN" altLang="en-US" sz="1050">
                  <a:cs typeface="+mn-ea"/>
                  <a:sym typeface="+mn-lt"/>
                </a:endParaRPr>
              </a:p>
            </p:txBody>
          </p:sp>
          <p:sp>
            <p:nvSpPr>
              <p:cNvPr id="65" name="直接连接符 64"/>
              <p:cNvSpPr/>
              <p:nvPr/>
            </p:nvSpPr>
            <p:spPr>
              <a:xfrm>
                <a:off x="0" y="595"/>
                <a:ext cx="288" cy="624"/>
              </a:xfrm>
              <a:prstGeom prst="line">
                <a:avLst/>
              </a:prstGeom>
              <a:ln w="57150" cap="flat" cmpd="sng">
                <a:solidFill>
                  <a:schemeClr val="tx1"/>
                </a:solidFill>
                <a:prstDash val="solid"/>
                <a:headEnd type="none" w="med" len="med"/>
                <a:tailEnd type="none" w="med" len="med"/>
              </a:ln>
            </p:spPr>
            <p:txBody>
              <a:bodyPr/>
              <a:lstStyle/>
              <a:p>
                <a:pPr algn="ctr"/>
                <a:endParaRPr lang="zh-CN" altLang="en-US" sz="1050">
                  <a:cs typeface="+mn-ea"/>
                  <a:sym typeface="+mn-lt"/>
                </a:endParaRPr>
              </a:p>
            </p:txBody>
          </p:sp>
          <p:sp>
            <p:nvSpPr>
              <p:cNvPr id="66" name="未知"/>
              <p:cNvSpPr/>
              <p:nvPr/>
            </p:nvSpPr>
            <p:spPr>
              <a:xfrm>
                <a:off x="283" y="739"/>
                <a:ext cx="869" cy="460"/>
              </a:xfrm>
              <a:custGeom>
                <a:avLst/>
                <a:gdLst/>
                <a:ahLst/>
                <a:cxnLst/>
                <a:rect l="0" t="0" r="0" b="0"/>
                <a:pathLst>
                  <a:path w="869" h="460">
                    <a:moveTo>
                      <a:pt x="0" y="460"/>
                    </a:moveTo>
                    <a:lnTo>
                      <a:pt x="869" y="0"/>
                    </a:lnTo>
                  </a:path>
                </a:pathLst>
              </a:custGeom>
              <a:solidFill>
                <a:schemeClr val="bg1">
                  <a:alpha val="100000"/>
                </a:schemeClr>
              </a:solidFill>
              <a:ln w="57150" cap="flat" cmpd="sng">
                <a:solidFill>
                  <a:schemeClr val="tx1"/>
                </a:solidFill>
                <a:prstDash val="solid"/>
                <a:headEnd type="none" w="med" len="med"/>
                <a:tailEnd type="none" w="med" len="med"/>
              </a:ln>
            </p:spPr>
            <p:txBody>
              <a:bodyPr/>
              <a:lstStyle/>
              <a:p>
                <a:pPr algn="ctr" defTabSz="914400"/>
                <a:endParaRPr lang="zh-CN" altLang="en-US" sz="1050">
                  <a:solidFill>
                    <a:prstClr val="black"/>
                  </a:solidFill>
                  <a:cs typeface="+mn-ea"/>
                  <a:sym typeface="+mn-lt"/>
                </a:endParaRPr>
              </a:p>
            </p:txBody>
          </p:sp>
          <p:sp>
            <p:nvSpPr>
              <p:cNvPr id="67" name="未知"/>
              <p:cNvSpPr/>
              <p:nvPr/>
            </p:nvSpPr>
            <p:spPr>
              <a:xfrm>
                <a:off x="471" y="0"/>
                <a:ext cx="694" cy="741"/>
              </a:xfrm>
              <a:custGeom>
                <a:avLst/>
                <a:gdLst/>
                <a:ahLst/>
                <a:cxnLst/>
                <a:rect l="0" t="0" r="0" b="0"/>
                <a:pathLst>
                  <a:path w="694" h="741">
                    <a:moveTo>
                      <a:pt x="694" y="741"/>
                    </a:moveTo>
                    <a:lnTo>
                      <a:pt x="0" y="0"/>
                    </a:lnTo>
                  </a:path>
                </a:pathLst>
              </a:custGeom>
              <a:solidFill>
                <a:schemeClr val="bg1">
                  <a:alpha val="100000"/>
                </a:schemeClr>
              </a:solidFill>
              <a:ln w="57150" cap="flat" cmpd="sng">
                <a:solidFill>
                  <a:schemeClr val="tx1"/>
                </a:solidFill>
                <a:prstDash val="solid"/>
                <a:headEnd type="none" w="med" len="med"/>
                <a:tailEnd type="none" w="med" len="med"/>
              </a:ln>
            </p:spPr>
            <p:txBody>
              <a:bodyPr/>
              <a:lstStyle/>
              <a:p>
                <a:pPr algn="ctr" defTabSz="914400"/>
                <a:endParaRPr lang="zh-CN" altLang="en-US" sz="1050">
                  <a:solidFill>
                    <a:prstClr val="black"/>
                  </a:solidFill>
                  <a:cs typeface="+mn-ea"/>
                  <a:sym typeface="+mn-lt"/>
                </a:endParaRPr>
              </a:p>
            </p:txBody>
          </p:sp>
        </p:grpSp>
        <p:sp>
          <p:nvSpPr>
            <p:cNvPr id="63" name="文本框 62"/>
            <p:cNvSpPr txBox="1"/>
            <p:nvPr/>
          </p:nvSpPr>
          <p:spPr>
            <a:xfrm>
              <a:off x="0" y="1248"/>
              <a:ext cx="1632" cy="365"/>
            </a:xfrm>
            <a:prstGeom prst="rect">
              <a:avLst/>
            </a:prstGeom>
            <a:noFill/>
            <a:ln w="9525">
              <a:noFill/>
            </a:ln>
          </p:spPr>
          <p:txBody>
            <a:bodyPr>
              <a:spAutoFit/>
            </a:bodyPr>
            <a:lstStyle/>
            <a:p>
              <a:pPr algn="ctr" defTabSz="914400">
                <a:spcBef>
                  <a:spcPct val="50000"/>
                </a:spcBef>
              </a:pPr>
              <a:r>
                <a:rPr lang="en-US" altLang="zh-CN" sz="2800" dirty="0">
                  <a:solidFill>
                    <a:prstClr val="black"/>
                  </a:solidFill>
                  <a:cs typeface="+mn-ea"/>
                  <a:sym typeface="+mn-lt"/>
                </a:rPr>
                <a:t>    </a:t>
              </a:r>
              <a:r>
                <a:rPr lang="zh-CN" altLang="en-US" sz="2800" dirty="0">
                  <a:solidFill>
                    <a:prstClr val="black"/>
                  </a:solidFill>
                  <a:cs typeface="+mn-ea"/>
                  <a:sym typeface="+mn-lt"/>
                </a:rPr>
                <a:t>四边形</a:t>
              </a:r>
            </a:p>
          </p:txBody>
        </p:sp>
      </p:grpSp>
      <p:grpSp>
        <p:nvGrpSpPr>
          <p:cNvPr id="68" name="组合 67"/>
          <p:cNvGrpSpPr/>
          <p:nvPr/>
        </p:nvGrpSpPr>
        <p:grpSpPr>
          <a:xfrm>
            <a:off x="8199866" y="3998580"/>
            <a:ext cx="2423445" cy="2001560"/>
            <a:chOff x="-465" y="0"/>
            <a:chExt cx="2273" cy="1384"/>
          </a:xfrm>
        </p:grpSpPr>
        <p:sp>
          <p:nvSpPr>
            <p:cNvPr id="69" name="八边形 68"/>
            <p:cNvSpPr/>
            <p:nvPr/>
          </p:nvSpPr>
          <p:spPr>
            <a:xfrm>
              <a:off x="96" y="0"/>
              <a:ext cx="1152" cy="912"/>
            </a:xfrm>
            <a:prstGeom prst="octagon">
              <a:avLst>
                <a:gd name="adj" fmla="val 29287"/>
              </a:avLst>
            </a:prstGeom>
            <a:solidFill>
              <a:schemeClr val="bg1"/>
            </a:solidFill>
            <a:ln w="57150" cap="flat" cmpd="sng">
              <a:solidFill>
                <a:schemeClr val="tx1"/>
              </a:solidFill>
              <a:prstDash val="solid"/>
              <a:miter/>
              <a:headEnd type="none" w="med" len="med"/>
              <a:tailEnd type="none" w="med" len="med"/>
            </a:ln>
          </p:spPr>
          <p:txBody>
            <a:bodyPr/>
            <a:lstStyle/>
            <a:p>
              <a:pPr algn="ctr" defTabSz="914400"/>
              <a:endParaRPr lang="zh-CN" altLang="en-US" sz="1050">
                <a:solidFill>
                  <a:prstClr val="black"/>
                </a:solidFill>
                <a:cs typeface="+mn-ea"/>
                <a:sym typeface="+mn-lt"/>
              </a:endParaRPr>
            </a:p>
          </p:txBody>
        </p:sp>
        <p:sp>
          <p:nvSpPr>
            <p:cNvPr id="70" name="文本框 69"/>
            <p:cNvSpPr txBox="1"/>
            <p:nvPr/>
          </p:nvSpPr>
          <p:spPr>
            <a:xfrm>
              <a:off x="-465" y="1022"/>
              <a:ext cx="2273" cy="362"/>
            </a:xfrm>
            <a:prstGeom prst="rect">
              <a:avLst/>
            </a:prstGeom>
            <a:noFill/>
            <a:ln w="9525">
              <a:noFill/>
            </a:ln>
          </p:spPr>
          <p:txBody>
            <a:bodyPr wrap="square">
              <a:spAutoFit/>
            </a:bodyPr>
            <a:lstStyle/>
            <a:p>
              <a:pPr algn="ctr" defTabSz="914400">
                <a:spcBef>
                  <a:spcPct val="50000"/>
                </a:spcBef>
              </a:pPr>
              <a:r>
                <a:rPr lang="zh-CN" altLang="en-US" sz="2800" dirty="0">
                  <a:solidFill>
                    <a:prstClr val="black"/>
                  </a:solidFill>
                  <a:cs typeface="+mn-ea"/>
                  <a:sym typeface="+mn-lt"/>
                </a:rPr>
                <a:t>八边形</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slide(fromLeft)">
                                      <p:cBhvr>
                                        <p:cTn id="7" dur="500"/>
                                        <p:tgtEl>
                                          <p:spTgt spid="52"/>
                                        </p:tgtEl>
                                      </p:cBhvr>
                                    </p:animEffect>
                                  </p:childTnLst>
                                </p:cTn>
                              </p:par>
                            </p:childTnLst>
                          </p:cTn>
                        </p:par>
                        <p:par>
                          <p:cTn id="8" fill="hold">
                            <p:stCondLst>
                              <p:cond delay="500"/>
                            </p:stCondLst>
                            <p:childTnLst>
                              <p:par>
                                <p:cTn id="9" presetID="12" presetClass="entr" presetSubtype="1" fill="hold" nodeType="afterEffect">
                                  <p:stCondLst>
                                    <p:cond delay="0"/>
                                  </p:stCondLst>
                                  <p:childTnLst>
                                    <p:set>
                                      <p:cBhvr>
                                        <p:cTn id="10" dur="1" fill="hold">
                                          <p:stCondLst>
                                            <p:cond delay="0"/>
                                          </p:stCondLst>
                                        </p:cTn>
                                        <p:tgtEl>
                                          <p:spTgt spid="61"/>
                                        </p:tgtEl>
                                        <p:attrNameLst>
                                          <p:attrName>style.visibility</p:attrName>
                                        </p:attrNameLst>
                                      </p:cBhvr>
                                      <p:to>
                                        <p:strVal val="visible"/>
                                      </p:to>
                                    </p:set>
                                    <p:animEffect transition="in" filter="slide(fromTop)">
                                      <p:cBhvr>
                                        <p:cTn id="11" dur="500"/>
                                        <p:tgtEl>
                                          <p:spTgt spid="61"/>
                                        </p:tgtEl>
                                      </p:cBhvr>
                                    </p:animEffect>
                                  </p:childTnLst>
                                </p:cTn>
                              </p:par>
                            </p:childTnLst>
                          </p:cTn>
                        </p:par>
                        <p:par>
                          <p:cTn id="12" fill="hold">
                            <p:stCondLst>
                              <p:cond delay="1000"/>
                            </p:stCondLst>
                            <p:childTnLst>
                              <p:par>
                                <p:cTn id="13" presetID="12" presetClass="entr" presetSubtype="2" fill="hold" nodeType="afterEffect">
                                  <p:stCondLst>
                                    <p:cond delay="0"/>
                                  </p:stCondLst>
                                  <p:childTnLst>
                                    <p:set>
                                      <p:cBhvr>
                                        <p:cTn id="14" dur="1" fill="hold">
                                          <p:stCondLst>
                                            <p:cond delay="0"/>
                                          </p:stCondLst>
                                        </p:cTn>
                                        <p:tgtEl>
                                          <p:spTgt spid="58"/>
                                        </p:tgtEl>
                                        <p:attrNameLst>
                                          <p:attrName>style.visibility</p:attrName>
                                        </p:attrNameLst>
                                      </p:cBhvr>
                                      <p:to>
                                        <p:strVal val="visible"/>
                                      </p:to>
                                    </p:set>
                                    <p:animEffect transition="in" filter="slide(fromRight)">
                                      <p:cBhvr>
                                        <p:cTn id="15" dur="500"/>
                                        <p:tgtEl>
                                          <p:spTgt spid="58"/>
                                        </p:tgtEl>
                                      </p:cBhvr>
                                    </p:animEffect>
                                  </p:childTnLst>
                                </p:cTn>
                              </p:par>
                            </p:childTnLst>
                          </p:cTn>
                        </p:par>
                        <p:par>
                          <p:cTn id="16" fill="hold">
                            <p:stCondLst>
                              <p:cond delay="1500"/>
                            </p:stCondLst>
                            <p:childTnLst>
                              <p:par>
                                <p:cTn id="17" presetID="12" presetClass="entr" presetSubtype="8" fill="hold" nodeType="afterEffect">
                                  <p:stCondLst>
                                    <p:cond delay="0"/>
                                  </p:stCondLst>
                                  <p:childTnLst>
                                    <p:set>
                                      <p:cBhvr>
                                        <p:cTn id="18" dur="1" fill="hold">
                                          <p:stCondLst>
                                            <p:cond delay="0"/>
                                          </p:stCondLst>
                                        </p:cTn>
                                        <p:tgtEl>
                                          <p:spTgt spid="68"/>
                                        </p:tgtEl>
                                        <p:attrNameLst>
                                          <p:attrName>style.visibility</p:attrName>
                                        </p:attrNameLst>
                                      </p:cBhvr>
                                      <p:to>
                                        <p:strVal val="visible"/>
                                      </p:to>
                                    </p:set>
                                    <p:animEffect transition="in" filter="slide(fromLeft)">
                                      <p:cBhvr>
                                        <p:cTn id="19"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694985" y="1488520"/>
            <a:ext cx="10340491" cy="1692258"/>
          </a:xfrm>
          <a:prstGeom prst="rect">
            <a:avLst/>
          </a:prstGeom>
        </p:spPr>
        <p:txBody>
          <a:bodyPr wrap="square">
            <a:spAutoFit/>
          </a:bodyPr>
          <a:lstStyle/>
          <a:p>
            <a:pPr algn="just" defTabSz="914400">
              <a:lnSpc>
                <a:spcPct val="200000"/>
              </a:lnSpc>
              <a:spcBef>
                <a:spcPct val="0"/>
              </a:spcBef>
            </a:pPr>
            <a:r>
              <a:rPr lang="zh-CN" altLang="en-US" sz="2800" dirty="0">
                <a:solidFill>
                  <a:prstClr val="black"/>
                </a:solidFill>
                <a:cs typeface="+mn-ea"/>
                <a:sym typeface="+mn-lt"/>
              </a:rPr>
              <a:t>   一般地，由</a:t>
            </a:r>
            <a:r>
              <a:rPr lang="en-US" altLang="zh-CN" sz="2800" b="1" dirty="0">
                <a:solidFill>
                  <a:srgbClr val="FF0000"/>
                </a:solidFill>
                <a:cs typeface="+mn-ea"/>
                <a:sym typeface="+mn-lt"/>
              </a:rPr>
              <a:t>n</a:t>
            </a:r>
            <a:r>
              <a:rPr lang="zh-CN" altLang="en-US" sz="2800" b="1" dirty="0">
                <a:solidFill>
                  <a:srgbClr val="FF0000"/>
                </a:solidFill>
                <a:cs typeface="+mn-ea"/>
                <a:sym typeface="+mn-lt"/>
              </a:rPr>
              <a:t>条不在同一直线上</a:t>
            </a:r>
            <a:r>
              <a:rPr lang="zh-CN" altLang="en-US" sz="2800" dirty="0">
                <a:solidFill>
                  <a:prstClr val="black"/>
                </a:solidFill>
                <a:cs typeface="+mn-ea"/>
                <a:sym typeface="+mn-lt"/>
              </a:rPr>
              <a:t>的线段</a:t>
            </a:r>
            <a:r>
              <a:rPr lang="zh-CN" altLang="en-US" sz="2800" b="1" dirty="0">
                <a:solidFill>
                  <a:srgbClr val="FF0000"/>
                </a:solidFill>
                <a:cs typeface="+mn-ea"/>
                <a:sym typeface="+mn-lt"/>
              </a:rPr>
              <a:t>首尾顺次连结</a:t>
            </a:r>
            <a:r>
              <a:rPr lang="zh-CN" altLang="en-US" sz="2800" dirty="0">
                <a:solidFill>
                  <a:prstClr val="black"/>
                </a:solidFill>
                <a:cs typeface="+mn-ea"/>
                <a:sym typeface="+mn-lt"/>
              </a:rPr>
              <a:t>组成的平面图形称为</a:t>
            </a:r>
            <a:r>
              <a:rPr lang="en-US" altLang="zh-CN" sz="2800" dirty="0">
                <a:solidFill>
                  <a:srgbClr val="FF0000"/>
                </a:solidFill>
                <a:cs typeface="+mn-ea"/>
                <a:sym typeface="+mn-lt"/>
              </a:rPr>
              <a:t>n</a:t>
            </a:r>
            <a:r>
              <a:rPr lang="zh-CN" altLang="en-US" sz="2800" dirty="0">
                <a:solidFill>
                  <a:prstClr val="black"/>
                </a:solidFill>
                <a:cs typeface="+mn-ea"/>
                <a:sym typeface="+mn-lt"/>
              </a:rPr>
              <a:t>边形。</a:t>
            </a:r>
          </a:p>
        </p:txBody>
      </p:sp>
      <p:graphicFrame>
        <p:nvGraphicFramePr>
          <p:cNvPr id="7" name="Object 4"/>
          <p:cNvGraphicFramePr/>
          <p:nvPr/>
        </p:nvGraphicFramePr>
        <p:xfrm>
          <a:off x="4347422" y="3823846"/>
          <a:ext cx="2313517" cy="1195917"/>
        </p:xfrm>
        <a:graphic>
          <a:graphicData uri="http://schemas.openxmlformats.org/presentationml/2006/ole">
            <mc:AlternateContent xmlns:mc="http://schemas.openxmlformats.org/markup-compatibility/2006">
              <mc:Choice xmlns:v="urn:schemas-microsoft-com:vml" Requires="v">
                <p:oleObj spid="_x0000_s1063" r:id="rId4" imgW="8229600" imgH="4267200" progId="Equation.3">
                  <p:embed/>
                </p:oleObj>
              </mc:Choice>
              <mc:Fallback>
                <p:oleObj r:id="rId4" imgW="8229600" imgH="4267200" progId="Equation.3">
                  <p:embed/>
                  <p:pic>
                    <p:nvPicPr>
                      <p:cNvPr id="0" name="Object 4"/>
                      <p:cNvPicPr/>
                      <p:nvPr/>
                    </p:nvPicPr>
                    <p:blipFill>
                      <a:blip r:embed="rId5"/>
                      <a:stretch>
                        <a:fillRect/>
                      </a:stretch>
                    </p:blipFill>
                    <p:spPr>
                      <a:xfrm>
                        <a:off x="4347422" y="3823846"/>
                        <a:ext cx="2313517" cy="1195917"/>
                      </a:xfrm>
                      <a:prstGeom prst="rect">
                        <a:avLst/>
                      </a:prstGeom>
                      <a:noFill/>
                      <a:ln w="38100">
                        <a:noFill/>
                      </a:ln>
                    </p:spPr>
                  </p:pic>
                </p:oleObj>
              </mc:Fallback>
            </mc:AlternateContent>
          </a:graphicData>
        </a:graphic>
      </p:graphicFrame>
      <p:sp>
        <p:nvSpPr>
          <p:cNvPr id="8" name="文本框 7"/>
          <p:cNvSpPr txBox="1"/>
          <p:nvPr/>
        </p:nvSpPr>
        <p:spPr>
          <a:xfrm>
            <a:off x="694985" y="458812"/>
            <a:ext cx="5108915" cy="646331"/>
          </a:xfrm>
          <a:prstGeom prst="rect">
            <a:avLst/>
          </a:prstGeom>
          <a:noFill/>
        </p:spPr>
        <p:txBody>
          <a:bodyPr wrap="square" rtlCol="0">
            <a:spAutoFit/>
          </a:bodyPr>
          <a:lstStyle/>
          <a:p>
            <a:r>
              <a:rPr lang="zh-CN" altLang="en-US" sz="3600" b="1" dirty="0">
                <a:solidFill>
                  <a:srgbClr val="CC00FF"/>
                </a:solidFill>
                <a:cs typeface="+mn-ea"/>
                <a:sym typeface="+mn-lt"/>
              </a:rPr>
              <a:t>多边形的定义</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54" name="文本框 18453"/>
          <p:cNvSpPr txBox="1"/>
          <p:nvPr/>
        </p:nvSpPr>
        <p:spPr>
          <a:xfrm>
            <a:off x="843280" y="5937191"/>
            <a:ext cx="9601200" cy="400110"/>
          </a:xfrm>
          <a:prstGeom prst="rect">
            <a:avLst/>
          </a:prstGeom>
          <a:noFill/>
          <a:ln w="9525">
            <a:noFill/>
          </a:ln>
        </p:spPr>
        <p:txBody>
          <a:bodyPr>
            <a:spAutoFit/>
          </a:bodyPr>
          <a:lstStyle/>
          <a:p>
            <a:pPr defTabSz="914400">
              <a:spcBef>
                <a:spcPct val="50000"/>
              </a:spcBef>
              <a:buClr>
                <a:prstClr val="white"/>
              </a:buClr>
            </a:pPr>
            <a:r>
              <a:rPr lang="zh-CN" altLang="en-US" sz="2000" b="1" dirty="0">
                <a:solidFill>
                  <a:srgbClr val="000099"/>
                </a:solidFill>
                <a:cs typeface="+mn-ea"/>
                <a:sym typeface="+mn-lt"/>
              </a:rPr>
              <a:t>对角线：</a:t>
            </a:r>
            <a:r>
              <a:rPr lang="zh-CN" altLang="en-US" sz="2000" b="1" dirty="0">
                <a:solidFill>
                  <a:prstClr val="black"/>
                </a:solidFill>
                <a:cs typeface="+mn-ea"/>
                <a:sym typeface="+mn-lt"/>
              </a:rPr>
              <a:t>连接多边形</a:t>
            </a:r>
            <a:r>
              <a:rPr lang="zh-CN" altLang="en-US" sz="2000" b="1" dirty="0">
                <a:solidFill>
                  <a:srgbClr val="FF0000"/>
                </a:solidFill>
                <a:cs typeface="+mn-ea"/>
                <a:sym typeface="+mn-lt"/>
              </a:rPr>
              <a:t>不相邻</a:t>
            </a:r>
            <a:r>
              <a:rPr lang="zh-CN" altLang="en-US" sz="2000" b="1" dirty="0">
                <a:solidFill>
                  <a:prstClr val="black"/>
                </a:solidFill>
                <a:cs typeface="+mn-ea"/>
                <a:sym typeface="+mn-lt"/>
              </a:rPr>
              <a:t>的两个顶点的线段</a:t>
            </a:r>
            <a:r>
              <a:rPr lang="zh-CN" altLang="en-US" sz="2000" b="1" dirty="0">
                <a:solidFill>
                  <a:srgbClr val="004646"/>
                </a:solidFill>
                <a:cs typeface="+mn-ea"/>
                <a:sym typeface="+mn-lt"/>
              </a:rPr>
              <a:t>叫做多边形的对角线</a:t>
            </a:r>
            <a:r>
              <a:rPr lang="zh-CN" altLang="en-US" sz="2000" b="1" dirty="0">
                <a:solidFill>
                  <a:srgbClr val="D9BE02"/>
                </a:solidFill>
                <a:cs typeface="+mn-ea"/>
                <a:sym typeface="+mn-lt"/>
              </a:rPr>
              <a:t>。</a:t>
            </a:r>
          </a:p>
        </p:txBody>
      </p:sp>
      <p:sp>
        <p:nvSpPr>
          <p:cNvPr id="18455" name="文本框 18454"/>
          <p:cNvSpPr txBox="1"/>
          <p:nvPr/>
        </p:nvSpPr>
        <p:spPr>
          <a:xfrm>
            <a:off x="6886266" y="1583641"/>
            <a:ext cx="4724400" cy="1119730"/>
          </a:xfrm>
          <a:prstGeom prst="rect">
            <a:avLst/>
          </a:prstGeom>
          <a:solidFill>
            <a:schemeClr val="bg1">
              <a:lumMod val="95000"/>
            </a:schemeClr>
          </a:solidFill>
          <a:ln w="9525">
            <a:noFill/>
          </a:ln>
        </p:spPr>
        <p:txBody>
          <a:bodyPr>
            <a:spAutoFit/>
          </a:bodyPr>
          <a:lstStyle/>
          <a:p>
            <a:pPr algn="ctr" defTabSz="914400">
              <a:lnSpc>
                <a:spcPct val="150000"/>
              </a:lnSpc>
              <a:spcBef>
                <a:spcPct val="50000"/>
              </a:spcBef>
              <a:buClr>
                <a:prstClr val="white"/>
              </a:buClr>
            </a:pPr>
            <a:r>
              <a:rPr lang="zh-CN" altLang="en-US" sz="2000" b="1" dirty="0">
                <a:cs typeface="+mn-ea"/>
                <a:sym typeface="+mn-lt"/>
              </a:rPr>
              <a:t>可表示为：</a:t>
            </a:r>
            <a:endParaRPr lang="en-US" altLang="zh-CN" sz="2000" b="1" dirty="0">
              <a:cs typeface="+mn-ea"/>
              <a:sym typeface="+mn-lt"/>
            </a:endParaRPr>
          </a:p>
          <a:p>
            <a:pPr algn="ctr" defTabSz="914400">
              <a:lnSpc>
                <a:spcPct val="150000"/>
              </a:lnSpc>
              <a:spcBef>
                <a:spcPct val="50000"/>
              </a:spcBef>
              <a:buClr>
                <a:prstClr val="white"/>
              </a:buClr>
            </a:pPr>
            <a:r>
              <a:rPr lang="zh-CN" altLang="en-US" sz="2000" b="1" dirty="0">
                <a:cs typeface="+mn-ea"/>
                <a:sym typeface="+mn-lt"/>
              </a:rPr>
              <a:t>五边形</a:t>
            </a:r>
            <a:r>
              <a:rPr lang="en-US" altLang="zh-CN" sz="2000" b="1" dirty="0">
                <a:cs typeface="+mn-ea"/>
                <a:sym typeface="+mn-lt"/>
              </a:rPr>
              <a:t>ABCDE</a:t>
            </a:r>
            <a:r>
              <a:rPr lang="zh-CN" altLang="en-US" sz="2000" b="1" dirty="0">
                <a:cs typeface="+mn-ea"/>
                <a:sym typeface="+mn-lt"/>
              </a:rPr>
              <a:t>或五边形</a:t>
            </a:r>
            <a:r>
              <a:rPr lang="en-US" altLang="zh-CN" sz="2000" b="1" dirty="0">
                <a:cs typeface="+mn-ea"/>
                <a:sym typeface="+mn-lt"/>
              </a:rPr>
              <a:t>AEDCB</a:t>
            </a:r>
          </a:p>
        </p:txBody>
      </p:sp>
      <p:sp>
        <p:nvSpPr>
          <p:cNvPr id="18471" name="文本框 18470"/>
          <p:cNvSpPr txBox="1"/>
          <p:nvPr/>
        </p:nvSpPr>
        <p:spPr>
          <a:xfrm>
            <a:off x="876300" y="4866740"/>
            <a:ext cx="7086600" cy="400110"/>
          </a:xfrm>
          <a:prstGeom prst="rect">
            <a:avLst/>
          </a:prstGeom>
          <a:noFill/>
          <a:ln w="9525">
            <a:noFill/>
          </a:ln>
        </p:spPr>
        <p:txBody>
          <a:bodyPr>
            <a:spAutoFit/>
          </a:bodyPr>
          <a:lstStyle/>
          <a:p>
            <a:pPr defTabSz="914400">
              <a:spcBef>
                <a:spcPct val="50000"/>
              </a:spcBef>
            </a:pPr>
            <a:r>
              <a:rPr lang="zh-CN" altLang="en-US" sz="2000" b="1" dirty="0">
                <a:solidFill>
                  <a:srgbClr val="3333CC"/>
                </a:solidFill>
                <a:cs typeface="+mn-ea"/>
                <a:sym typeface="+mn-lt"/>
              </a:rPr>
              <a:t>内角</a:t>
            </a:r>
            <a:r>
              <a:rPr lang="zh-CN" altLang="en-US" sz="2000" b="1" dirty="0">
                <a:solidFill>
                  <a:prstClr val="black"/>
                </a:solidFill>
                <a:cs typeface="+mn-ea"/>
                <a:sym typeface="+mn-lt"/>
              </a:rPr>
              <a:t>：多边形</a:t>
            </a:r>
            <a:r>
              <a:rPr lang="zh-CN" altLang="en-US" sz="2000" b="1" dirty="0">
                <a:solidFill>
                  <a:srgbClr val="FF0000"/>
                </a:solidFill>
                <a:cs typeface="+mn-ea"/>
                <a:sym typeface="+mn-lt"/>
              </a:rPr>
              <a:t>相邻两边</a:t>
            </a:r>
            <a:r>
              <a:rPr lang="zh-CN" altLang="en-US" sz="2000" b="1" dirty="0">
                <a:solidFill>
                  <a:prstClr val="black"/>
                </a:solidFill>
                <a:cs typeface="+mn-ea"/>
                <a:sym typeface="+mn-lt"/>
              </a:rPr>
              <a:t>组成的角叫做它的内角</a:t>
            </a:r>
            <a:r>
              <a:rPr lang="zh-CN" altLang="en-US" sz="2000" dirty="0">
                <a:solidFill>
                  <a:prstClr val="black"/>
                </a:solidFill>
                <a:cs typeface="+mn-ea"/>
                <a:sym typeface="+mn-lt"/>
              </a:rPr>
              <a:t>。</a:t>
            </a:r>
          </a:p>
        </p:txBody>
      </p:sp>
      <p:sp>
        <p:nvSpPr>
          <p:cNvPr id="18472" name="文本框 18471"/>
          <p:cNvSpPr txBox="1"/>
          <p:nvPr/>
        </p:nvSpPr>
        <p:spPr>
          <a:xfrm>
            <a:off x="876300" y="5394110"/>
            <a:ext cx="9296400" cy="400110"/>
          </a:xfrm>
          <a:prstGeom prst="rect">
            <a:avLst/>
          </a:prstGeom>
          <a:noFill/>
          <a:ln w="9525">
            <a:noFill/>
          </a:ln>
        </p:spPr>
        <p:txBody>
          <a:bodyPr>
            <a:spAutoFit/>
          </a:bodyPr>
          <a:lstStyle/>
          <a:p>
            <a:pPr defTabSz="914400">
              <a:spcBef>
                <a:spcPct val="50000"/>
              </a:spcBef>
            </a:pPr>
            <a:r>
              <a:rPr lang="zh-CN" altLang="en-US" sz="2000" b="1" dirty="0">
                <a:solidFill>
                  <a:srgbClr val="3333CC"/>
                </a:solidFill>
                <a:cs typeface="+mn-ea"/>
                <a:sym typeface="+mn-lt"/>
              </a:rPr>
              <a:t>外角</a:t>
            </a:r>
            <a:r>
              <a:rPr lang="zh-CN" altLang="en-US" sz="2000" b="1" dirty="0">
                <a:solidFill>
                  <a:prstClr val="black"/>
                </a:solidFill>
                <a:cs typeface="+mn-ea"/>
                <a:sym typeface="+mn-lt"/>
              </a:rPr>
              <a:t>：多边形的</a:t>
            </a:r>
            <a:r>
              <a:rPr lang="zh-CN" altLang="en-US" sz="2000" b="1" dirty="0">
                <a:solidFill>
                  <a:srgbClr val="FF0000"/>
                </a:solidFill>
                <a:cs typeface="+mn-ea"/>
                <a:sym typeface="+mn-lt"/>
              </a:rPr>
              <a:t>边</a:t>
            </a:r>
            <a:r>
              <a:rPr lang="zh-CN" altLang="en-US" sz="2000" b="1" dirty="0">
                <a:solidFill>
                  <a:prstClr val="black"/>
                </a:solidFill>
                <a:cs typeface="+mn-ea"/>
                <a:sym typeface="+mn-lt"/>
              </a:rPr>
              <a:t>与它的</a:t>
            </a:r>
            <a:r>
              <a:rPr lang="zh-CN" altLang="en-US" sz="2000" b="1" dirty="0">
                <a:solidFill>
                  <a:srgbClr val="FF0000"/>
                </a:solidFill>
                <a:cs typeface="+mn-ea"/>
                <a:sym typeface="+mn-lt"/>
              </a:rPr>
              <a:t>邻边的延长线</a:t>
            </a:r>
            <a:r>
              <a:rPr lang="zh-CN" altLang="en-US" sz="2000" b="1" dirty="0">
                <a:solidFill>
                  <a:prstClr val="black"/>
                </a:solidFill>
                <a:cs typeface="+mn-ea"/>
                <a:sym typeface="+mn-lt"/>
              </a:rPr>
              <a:t>组成的角叫做多边形的外角</a:t>
            </a:r>
          </a:p>
        </p:txBody>
      </p:sp>
      <p:grpSp>
        <p:nvGrpSpPr>
          <p:cNvPr id="2" name="组合 1"/>
          <p:cNvGrpSpPr/>
          <p:nvPr/>
        </p:nvGrpSpPr>
        <p:grpSpPr>
          <a:xfrm>
            <a:off x="1509251" y="1308717"/>
            <a:ext cx="5377016" cy="3217674"/>
            <a:chOff x="1447799" y="762001"/>
            <a:chExt cx="8001001" cy="4787900"/>
          </a:xfrm>
        </p:grpSpPr>
        <p:sp>
          <p:nvSpPr>
            <p:cNvPr id="18434" name="直接连接符 18433"/>
            <p:cNvSpPr/>
            <p:nvPr/>
          </p:nvSpPr>
          <p:spPr>
            <a:xfrm flipH="1">
              <a:off x="2362200" y="1295400"/>
              <a:ext cx="2057400" cy="1676400"/>
            </a:xfrm>
            <a:prstGeom prst="line">
              <a:avLst/>
            </a:prstGeom>
            <a:ln w="76200" cap="flat" cmpd="sng">
              <a:solidFill>
                <a:srgbClr val="FF0000"/>
              </a:solidFill>
              <a:prstDash val="solid"/>
              <a:headEnd type="none" w="med" len="med"/>
              <a:tailEnd type="none" w="med" len="med"/>
            </a:ln>
          </p:spPr>
          <p:txBody>
            <a:bodyPr/>
            <a:lstStyle/>
            <a:p>
              <a:endParaRPr lang="zh-CN" altLang="en-US" sz="1400">
                <a:cs typeface="+mn-ea"/>
                <a:sym typeface="+mn-lt"/>
              </a:endParaRPr>
            </a:p>
          </p:txBody>
        </p:sp>
        <p:sp>
          <p:nvSpPr>
            <p:cNvPr id="18435" name="直接连接符 18434"/>
            <p:cNvSpPr/>
            <p:nvPr/>
          </p:nvSpPr>
          <p:spPr>
            <a:xfrm>
              <a:off x="2362200" y="3048000"/>
              <a:ext cx="1676400" cy="1524000"/>
            </a:xfrm>
            <a:prstGeom prst="line">
              <a:avLst/>
            </a:prstGeom>
            <a:ln w="76200" cap="flat" cmpd="sng">
              <a:solidFill>
                <a:srgbClr val="FF0000"/>
              </a:solidFill>
              <a:prstDash val="solid"/>
              <a:headEnd type="none" w="med" len="med"/>
              <a:tailEnd type="none" w="med" len="med"/>
            </a:ln>
          </p:spPr>
          <p:txBody>
            <a:bodyPr/>
            <a:lstStyle/>
            <a:p>
              <a:endParaRPr lang="zh-CN" altLang="en-US" sz="1400">
                <a:cs typeface="+mn-ea"/>
                <a:sym typeface="+mn-lt"/>
              </a:endParaRPr>
            </a:p>
          </p:txBody>
        </p:sp>
        <p:sp>
          <p:nvSpPr>
            <p:cNvPr id="18436" name="直接连接符 18435"/>
            <p:cNvSpPr/>
            <p:nvPr/>
          </p:nvSpPr>
          <p:spPr>
            <a:xfrm flipV="1">
              <a:off x="4114800" y="4343400"/>
              <a:ext cx="2667000" cy="228600"/>
            </a:xfrm>
            <a:prstGeom prst="line">
              <a:avLst/>
            </a:prstGeom>
            <a:ln w="76200" cap="flat" cmpd="sng">
              <a:solidFill>
                <a:srgbClr val="CC3300"/>
              </a:solidFill>
              <a:prstDash val="solid"/>
              <a:headEnd type="none" w="med" len="med"/>
              <a:tailEnd type="none" w="med" len="med"/>
            </a:ln>
          </p:spPr>
          <p:txBody>
            <a:bodyPr/>
            <a:lstStyle/>
            <a:p>
              <a:endParaRPr lang="zh-CN" altLang="en-US" sz="1400">
                <a:cs typeface="+mn-ea"/>
                <a:sym typeface="+mn-lt"/>
              </a:endParaRPr>
            </a:p>
          </p:txBody>
        </p:sp>
        <p:sp>
          <p:nvSpPr>
            <p:cNvPr id="18437" name="直接连接符 18436"/>
            <p:cNvSpPr/>
            <p:nvPr/>
          </p:nvSpPr>
          <p:spPr>
            <a:xfrm flipV="1">
              <a:off x="6705600" y="2209800"/>
              <a:ext cx="381000" cy="2209800"/>
            </a:xfrm>
            <a:prstGeom prst="line">
              <a:avLst/>
            </a:prstGeom>
            <a:ln w="76200" cap="flat" cmpd="sng">
              <a:solidFill>
                <a:srgbClr val="FF0000"/>
              </a:solidFill>
              <a:prstDash val="solid"/>
              <a:headEnd type="none" w="med" len="med"/>
              <a:tailEnd type="none" w="med" len="med"/>
            </a:ln>
          </p:spPr>
          <p:txBody>
            <a:bodyPr/>
            <a:lstStyle/>
            <a:p>
              <a:endParaRPr lang="zh-CN" altLang="en-US" sz="1400">
                <a:cs typeface="+mn-ea"/>
                <a:sym typeface="+mn-lt"/>
              </a:endParaRPr>
            </a:p>
          </p:txBody>
        </p:sp>
        <p:sp>
          <p:nvSpPr>
            <p:cNvPr id="18438" name="直接连接符 18437"/>
            <p:cNvSpPr/>
            <p:nvPr/>
          </p:nvSpPr>
          <p:spPr>
            <a:xfrm flipH="1" flipV="1">
              <a:off x="4419600" y="1295400"/>
              <a:ext cx="2743200" cy="914400"/>
            </a:xfrm>
            <a:prstGeom prst="line">
              <a:avLst/>
            </a:prstGeom>
            <a:ln w="76200" cap="flat" cmpd="sng">
              <a:solidFill>
                <a:srgbClr val="FF0000"/>
              </a:solidFill>
              <a:prstDash val="solid"/>
              <a:headEnd type="none" w="med" len="med"/>
              <a:tailEnd type="none" w="med" len="med"/>
            </a:ln>
          </p:spPr>
          <p:txBody>
            <a:bodyPr/>
            <a:lstStyle/>
            <a:p>
              <a:endParaRPr lang="zh-CN" altLang="en-US" sz="1400">
                <a:cs typeface="+mn-ea"/>
                <a:sym typeface="+mn-lt"/>
              </a:endParaRPr>
            </a:p>
          </p:txBody>
        </p:sp>
        <p:sp>
          <p:nvSpPr>
            <p:cNvPr id="18440" name="椭圆 18439"/>
            <p:cNvSpPr/>
            <p:nvPr/>
          </p:nvSpPr>
          <p:spPr>
            <a:xfrm>
              <a:off x="2286000" y="2895600"/>
              <a:ext cx="152400" cy="152400"/>
            </a:xfrm>
            <a:prstGeom prst="ellipse">
              <a:avLst/>
            </a:prstGeom>
            <a:solidFill>
              <a:srgbClr val="FF0000"/>
            </a:solidFill>
            <a:ln w="9525" cap="flat" cmpd="sng">
              <a:solidFill>
                <a:srgbClr val="FF0000"/>
              </a:solidFill>
              <a:prstDash val="solid"/>
              <a:headEnd type="none" w="med" len="med"/>
              <a:tailEnd type="none" w="med" len="med"/>
            </a:ln>
          </p:spPr>
          <p:txBody>
            <a:bodyPr wrap="none" anchor="ctr"/>
            <a:lstStyle/>
            <a:p>
              <a:pPr algn="ctr" defTabSz="914400"/>
              <a:endParaRPr sz="1400" dirty="0">
                <a:solidFill>
                  <a:prstClr val="black"/>
                </a:solidFill>
                <a:cs typeface="+mn-ea"/>
                <a:sym typeface="+mn-lt"/>
              </a:endParaRPr>
            </a:p>
          </p:txBody>
        </p:sp>
        <p:sp>
          <p:nvSpPr>
            <p:cNvPr id="18441" name="椭圆 18440"/>
            <p:cNvSpPr/>
            <p:nvPr/>
          </p:nvSpPr>
          <p:spPr>
            <a:xfrm>
              <a:off x="3962400" y="4495800"/>
              <a:ext cx="152400" cy="152400"/>
            </a:xfrm>
            <a:prstGeom prst="ellipse">
              <a:avLst/>
            </a:prstGeom>
            <a:solidFill>
              <a:srgbClr val="FF0000"/>
            </a:solidFill>
            <a:ln w="9525" cap="flat" cmpd="sng">
              <a:solidFill>
                <a:srgbClr val="FF0000"/>
              </a:solidFill>
              <a:prstDash val="solid"/>
              <a:headEnd type="none" w="med" len="med"/>
              <a:tailEnd type="none" w="med" len="med"/>
            </a:ln>
          </p:spPr>
          <p:txBody>
            <a:bodyPr wrap="none" anchor="ctr"/>
            <a:lstStyle/>
            <a:p>
              <a:pPr algn="ctr" defTabSz="914400"/>
              <a:endParaRPr sz="1400" dirty="0">
                <a:solidFill>
                  <a:prstClr val="black"/>
                </a:solidFill>
                <a:cs typeface="+mn-ea"/>
                <a:sym typeface="+mn-lt"/>
              </a:endParaRPr>
            </a:p>
          </p:txBody>
        </p:sp>
        <p:sp>
          <p:nvSpPr>
            <p:cNvPr id="18442" name="椭圆 18441"/>
            <p:cNvSpPr/>
            <p:nvPr/>
          </p:nvSpPr>
          <p:spPr>
            <a:xfrm>
              <a:off x="6629400" y="4267200"/>
              <a:ext cx="152400" cy="152400"/>
            </a:xfrm>
            <a:prstGeom prst="ellipse">
              <a:avLst/>
            </a:prstGeom>
            <a:solidFill>
              <a:srgbClr val="FF0000"/>
            </a:solidFill>
            <a:ln w="9525" cap="flat" cmpd="sng">
              <a:solidFill>
                <a:srgbClr val="FF0000"/>
              </a:solidFill>
              <a:prstDash val="solid"/>
              <a:headEnd type="none" w="med" len="med"/>
              <a:tailEnd type="none" w="med" len="med"/>
            </a:ln>
          </p:spPr>
          <p:txBody>
            <a:bodyPr wrap="none" anchor="ctr"/>
            <a:lstStyle/>
            <a:p>
              <a:pPr algn="ctr" defTabSz="914400"/>
              <a:endParaRPr sz="1400" dirty="0">
                <a:solidFill>
                  <a:prstClr val="black"/>
                </a:solidFill>
                <a:cs typeface="+mn-ea"/>
                <a:sym typeface="+mn-lt"/>
              </a:endParaRPr>
            </a:p>
          </p:txBody>
        </p:sp>
        <p:sp>
          <p:nvSpPr>
            <p:cNvPr id="18443" name="任意多边形 18442"/>
            <p:cNvSpPr/>
            <p:nvPr/>
          </p:nvSpPr>
          <p:spPr>
            <a:xfrm>
              <a:off x="4191001" y="1447801"/>
              <a:ext cx="742951" cy="223839"/>
            </a:xfrm>
            <a:custGeom>
              <a:avLst/>
              <a:gdLst/>
              <a:ahLst/>
              <a:cxnLst/>
              <a:rect l="0" t="0" r="0" b="0"/>
              <a:pathLst>
                <a:path w="468" h="141">
                  <a:moveTo>
                    <a:pt x="411" y="26"/>
                  </a:moveTo>
                  <a:cubicBezTo>
                    <a:pt x="290" y="64"/>
                    <a:pt x="468" y="0"/>
                    <a:pt x="352" y="73"/>
                  </a:cubicBezTo>
                  <a:cubicBezTo>
                    <a:pt x="309" y="100"/>
                    <a:pt x="206" y="121"/>
                    <a:pt x="152" y="131"/>
                  </a:cubicBezTo>
                  <a:cubicBezTo>
                    <a:pt x="146" y="130"/>
                    <a:pt x="0" y="141"/>
                    <a:pt x="0" y="84"/>
                  </a:cubicBezTo>
                </a:path>
              </a:pathLst>
            </a:custGeom>
            <a:noFill/>
            <a:ln w="38100" cap="flat" cmpd="sng">
              <a:solidFill>
                <a:srgbClr val="3333CC"/>
              </a:solidFill>
              <a:prstDash val="solid"/>
              <a:headEnd type="none" w="med" len="med"/>
              <a:tailEnd type="none" w="med" len="med"/>
            </a:ln>
          </p:spPr>
          <p:txBody>
            <a:bodyPr/>
            <a:lstStyle/>
            <a:p>
              <a:pPr defTabSz="914400"/>
              <a:endParaRPr lang="zh-CN" altLang="en-US" sz="1100">
                <a:solidFill>
                  <a:prstClr val="black"/>
                </a:solidFill>
                <a:cs typeface="+mn-ea"/>
                <a:sym typeface="+mn-lt"/>
              </a:endParaRPr>
            </a:p>
          </p:txBody>
        </p:sp>
        <p:sp>
          <p:nvSpPr>
            <p:cNvPr id="18444" name="直接连接符 18443"/>
            <p:cNvSpPr/>
            <p:nvPr/>
          </p:nvSpPr>
          <p:spPr>
            <a:xfrm>
              <a:off x="3352800" y="1447800"/>
              <a:ext cx="990600" cy="76200"/>
            </a:xfrm>
            <a:prstGeom prst="line">
              <a:avLst/>
            </a:prstGeom>
            <a:ln w="57150" cap="flat" cmpd="sng">
              <a:solidFill>
                <a:schemeClr val="tx1"/>
              </a:solidFill>
              <a:prstDash val="solid"/>
              <a:headEnd type="none" w="med" len="med"/>
              <a:tailEnd type="triangle" w="med" len="med"/>
            </a:ln>
          </p:spPr>
          <p:txBody>
            <a:bodyPr/>
            <a:lstStyle/>
            <a:p>
              <a:endParaRPr lang="zh-CN" altLang="en-US" sz="1400">
                <a:cs typeface="+mn-ea"/>
                <a:sym typeface="+mn-lt"/>
              </a:endParaRPr>
            </a:p>
          </p:txBody>
        </p:sp>
        <p:sp>
          <p:nvSpPr>
            <p:cNvPr id="18445" name="文本框 18444"/>
            <p:cNvSpPr txBox="1"/>
            <p:nvPr/>
          </p:nvSpPr>
          <p:spPr>
            <a:xfrm>
              <a:off x="2514600" y="1143000"/>
              <a:ext cx="1066799" cy="549566"/>
            </a:xfrm>
            <a:prstGeom prst="rect">
              <a:avLst/>
            </a:prstGeom>
            <a:noFill/>
            <a:ln w="9525">
              <a:noFill/>
            </a:ln>
          </p:spPr>
          <p:txBody>
            <a:bodyPr>
              <a:spAutoFit/>
            </a:bodyPr>
            <a:lstStyle/>
            <a:p>
              <a:pPr defTabSz="914400">
                <a:spcBef>
                  <a:spcPct val="50000"/>
                </a:spcBef>
                <a:buClr>
                  <a:prstClr val="white"/>
                </a:buClr>
              </a:pPr>
              <a:r>
                <a:rPr lang="zh-CN" altLang="en-US" b="1" dirty="0">
                  <a:solidFill>
                    <a:srgbClr val="E1F0FF">
                      <a:lumMod val="25000"/>
                    </a:srgbClr>
                  </a:solidFill>
                  <a:cs typeface="+mn-ea"/>
                  <a:sym typeface="+mn-lt"/>
                </a:rPr>
                <a:t>内角</a:t>
              </a:r>
            </a:p>
          </p:txBody>
        </p:sp>
        <p:sp>
          <p:nvSpPr>
            <p:cNvPr id="18446" name="直接连接符 18445"/>
            <p:cNvSpPr/>
            <p:nvPr/>
          </p:nvSpPr>
          <p:spPr>
            <a:xfrm>
              <a:off x="2351088" y="2997200"/>
              <a:ext cx="4343400" cy="1371600"/>
            </a:xfrm>
            <a:prstGeom prst="line">
              <a:avLst/>
            </a:prstGeom>
            <a:ln w="57150" cap="flat" cmpd="sng">
              <a:solidFill>
                <a:srgbClr val="3333CC"/>
              </a:solidFill>
              <a:prstDash val="solid"/>
              <a:headEnd type="none" w="med" len="med"/>
              <a:tailEnd type="none" w="med" len="med"/>
            </a:ln>
          </p:spPr>
          <p:txBody>
            <a:bodyPr/>
            <a:lstStyle/>
            <a:p>
              <a:endParaRPr lang="zh-CN" altLang="en-US" sz="1400">
                <a:cs typeface="+mn-ea"/>
                <a:sym typeface="+mn-lt"/>
              </a:endParaRPr>
            </a:p>
          </p:txBody>
        </p:sp>
        <p:sp>
          <p:nvSpPr>
            <p:cNvPr id="18447" name="文本框 18446"/>
            <p:cNvSpPr txBox="1"/>
            <p:nvPr/>
          </p:nvSpPr>
          <p:spPr>
            <a:xfrm>
              <a:off x="1447799" y="4191001"/>
              <a:ext cx="1676400" cy="549566"/>
            </a:xfrm>
            <a:prstGeom prst="rect">
              <a:avLst/>
            </a:prstGeom>
            <a:noFill/>
            <a:ln w="9525">
              <a:noFill/>
            </a:ln>
          </p:spPr>
          <p:txBody>
            <a:bodyPr wrap="square">
              <a:spAutoFit/>
            </a:bodyPr>
            <a:lstStyle/>
            <a:p>
              <a:pPr defTabSz="914400">
                <a:spcBef>
                  <a:spcPct val="50000"/>
                </a:spcBef>
                <a:buClr>
                  <a:prstClr val="white"/>
                </a:buClr>
              </a:pPr>
              <a:r>
                <a:rPr lang="zh-CN" altLang="en-US" b="1" dirty="0">
                  <a:solidFill>
                    <a:srgbClr val="000099"/>
                  </a:solidFill>
                  <a:cs typeface="+mn-ea"/>
                  <a:sym typeface="+mn-lt"/>
                </a:rPr>
                <a:t>对角线</a:t>
              </a:r>
            </a:p>
          </p:txBody>
        </p:sp>
        <p:sp>
          <p:nvSpPr>
            <p:cNvPr id="18448" name="直接连接符 18447"/>
            <p:cNvSpPr/>
            <p:nvPr/>
          </p:nvSpPr>
          <p:spPr>
            <a:xfrm flipV="1">
              <a:off x="4038600" y="2209800"/>
              <a:ext cx="3124200" cy="2286000"/>
            </a:xfrm>
            <a:prstGeom prst="line">
              <a:avLst/>
            </a:prstGeom>
            <a:ln w="57150" cap="flat" cmpd="sng">
              <a:solidFill>
                <a:srgbClr val="3333CC"/>
              </a:solidFill>
              <a:prstDash val="solid"/>
              <a:headEnd type="none" w="med" len="med"/>
              <a:tailEnd type="none" w="med" len="med"/>
            </a:ln>
          </p:spPr>
          <p:txBody>
            <a:bodyPr/>
            <a:lstStyle/>
            <a:p>
              <a:endParaRPr lang="zh-CN" altLang="en-US" sz="1400">
                <a:cs typeface="+mn-ea"/>
                <a:sym typeface="+mn-lt"/>
              </a:endParaRPr>
            </a:p>
          </p:txBody>
        </p:sp>
        <p:sp>
          <p:nvSpPr>
            <p:cNvPr id="18449" name="直接连接符 18448"/>
            <p:cNvSpPr/>
            <p:nvPr/>
          </p:nvSpPr>
          <p:spPr>
            <a:xfrm flipV="1">
              <a:off x="4038600" y="1295400"/>
              <a:ext cx="381000" cy="3276600"/>
            </a:xfrm>
            <a:prstGeom prst="line">
              <a:avLst/>
            </a:prstGeom>
            <a:ln w="57150" cap="flat" cmpd="sng">
              <a:solidFill>
                <a:srgbClr val="3333CC"/>
              </a:solidFill>
              <a:prstDash val="solid"/>
              <a:headEnd type="none" w="med" len="med"/>
              <a:tailEnd type="none" w="med" len="med"/>
            </a:ln>
          </p:spPr>
          <p:txBody>
            <a:bodyPr/>
            <a:lstStyle/>
            <a:p>
              <a:endParaRPr lang="zh-CN" altLang="en-US" sz="1400">
                <a:cs typeface="+mn-ea"/>
                <a:sym typeface="+mn-lt"/>
              </a:endParaRPr>
            </a:p>
          </p:txBody>
        </p:sp>
        <p:sp>
          <p:nvSpPr>
            <p:cNvPr id="18450" name="直接连接符 18449"/>
            <p:cNvSpPr/>
            <p:nvPr/>
          </p:nvSpPr>
          <p:spPr>
            <a:xfrm flipV="1">
              <a:off x="2362200" y="2209800"/>
              <a:ext cx="4800600" cy="762000"/>
            </a:xfrm>
            <a:prstGeom prst="line">
              <a:avLst/>
            </a:prstGeom>
            <a:ln w="57150" cap="flat" cmpd="sng">
              <a:solidFill>
                <a:srgbClr val="3333CC"/>
              </a:solidFill>
              <a:prstDash val="solid"/>
              <a:headEnd type="none" w="med" len="med"/>
              <a:tailEnd type="none" w="med" len="med"/>
            </a:ln>
          </p:spPr>
          <p:txBody>
            <a:bodyPr/>
            <a:lstStyle/>
            <a:p>
              <a:endParaRPr lang="zh-CN" altLang="en-US" sz="1400">
                <a:cs typeface="+mn-ea"/>
                <a:sym typeface="+mn-lt"/>
              </a:endParaRPr>
            </a:p>
          </p:txBody>
        </p:sp>
        <p:sp>
          <p:nvSpPr>
            <p:cNvPr id="18451" name="直接连接符 18450"/>
            <p:cNvSpPr/>
            <p:nvPr/>
          </p:nvSpPr>
          <p:spPr>
            <a:xfrm flipH="1" flipV="1">
              <a:off x="4419600" y="1295400"/>
              <a:ext cx="2286000" cy="3048000"/>
            </a:xfrm>
            <a:prstGeom prst="line">
              <a:avLst/>
            </a:prstGeom>
            <a:ln w="57150" cap="flat" cmpd="sng">
              <a:solidFill>
                <a:srgbClr val="3333CC"/>
              </a:solidFill>
              <a:prstDash val="solid"/>
              <a:headEnd type="none" w="med" len="med"/>
              <a:tailEnd type="none" w="med" len="med"/>
            </a:ln>
          </p:spPr>
          <p:txBody>
            <a:bodyPr/>
            <a:lstStyle/>
            <a:p>
              <a:endParaRPr lang="zh-CN" altLang="en-US" sz="1400">
                <a:cs typeface="+mn-ea"/>
                <a:sym typeface="+mn-lt"/>
              </a:endParaRPr>
            </a:p>
          </p:txBody>
        </p:sp>
        <p:sp>
          <p:nvSpPr>
            <p:cNvPr id="18452" name="椭圆 18451"/>
            <p:cNvSpPr/>
            <p:nvPr/>
          </p:nvSpPr>
          <p:spPr>
            <a:xfrm>
              <a:off x="4343400" y="1219200"/>
              <a:ext cx="152400" cy="152400"/>
            </a:xfrm>
            <a:prstGeom prst="ellipse">
              <a:avLst/>
            </a:prstGeom>
            <a:solidFill>
              <a:srgbClr val="FF0000"/>
            </a:solidFill>
            <a:ln w="9525" cap="flat" cmpd="sng">
              <a:solidFill>
                <a:srgbClr val="FF0000"/>
              </a:solidFill>
              <a:prstDash val="solid"/>
              <a:headEnd type="none" w="med" len="med"/>
              <a:tailEnd type="none" w="med" len="med"/>
            </a:ln>
          </p:spPr>
          <p:txBody>
            <a:bodyPr wrap="none" anchor="ctr"/>
            <a:lstStyle/>
            <a:p>
              <a:pPr algn="ctr" defTabSz="914400"/>
              <a:endParaRPr sz="1400" dirty="0">
                <a:solidFill>
                  <a:prstClr val="black"/>
                </a:solidFill>
                <a:cs typeface="+mn-ea"/>
                <a:sym typeface="+mn-lt"/>
              </a:endParaRPr>
            </a:p>
          </p:txBody>
        </p:sp>
        <p:sp>
          <p:nvSpPr>
            <p:cNvPr id="18453" name="椭圆 18452"/>
            <p:cNvSpPr/>
            <p:nvPr/>
          </p:nvSpPr>
          <p:spPr>
            <a:xfrm>
              <a:off x="7010400" y="2133600"/>
              <a:ext cx="152400" cy="152400"/>
            </a:xfrm>
            <a:prstGeom prst="ellipse">
              <a:avLst/>
            </a:prstGeom>
            <a:solidFill>
              <a:srgbClr val="FF0000"/>
            </a:solidFill>
            <a:ln w="9525" cap="flat" cmpd="sng">
              <a:solidFill>
                <a:srgbClr val="FF0000"/>
              </a:solidFill>
              <a:prstDash val="solid"/>
              <a:headEnd type="none" w="med" len="med"/>
              <a:tailEnd type="none" w="med" len="med"/>
            </a:ln>
          </p:spPr>
          <p:txBody>
            <a:bodyPr wrap="none" anchor="ctr"/>
            <a:lstStyle/>
            <a:p>
              <a:pPr algn="ctr" defTabSz="914400"/>
              <a:endParaRPr sz="1400" dirty="0">
                <a:solidFill>
                  <a:prstClr val="black"/>
                </a:solidFill>
                <a:cs typeface="+mn-ea"/>
                <a:sym typeface="+mn-lt"/>
              </a:endParaRPr>
            </a:p>
          </p:txBody>
        </p:sp>
        <p:sp>
          <p:nvSpPr>
            <p:cNvPr id="18456" name="文本框 18455"/>
            <p:cNvSpPr txBox="1"/>
            <p:nvPr/>
          </p:nvSpPr>
          <p:spPr>
            <a:xfrm>
              <a:off x="4267199" y="762001"/>
              <a:ext cx="609599" cy="549566"/>
            </a:xfrm>
            <a:prstGeom prst="rect">
              <a:avLst/>
            </a:prstGeom>
            <a:noFill/>
            <a:ln w="9525">
              <a:noFill/>
            </a:ln>
          </p:spPr>
          <p:txBody>
            <a:bodyPr>
              <a:spAutoFit/>
            </a:bodyPr>
            <a:lstStyle/>
            <a:p>
              <a:pPr defTabSz="914400">
                <a:spcBef>
                  <a:spcPct val="50000"/>
                </a:spcBef>
                <a:buClr>
                  <a:prstClr val="white"/>
                </a:buClr>
              </a:pPr>
              <a:r>
                <a:rPr lang="en-US" altLang="zh-CN" b="1">
                  <a:solidFill>
                    <a:srgbClr val="000099"/>
                  </a:solidFill>
                  <a:cs typeface="+mn-ea"/>
                  <a:sym typeface="+mn-lt"/>
                </a:rPr>
                <a:t>A</a:t>
              </a:r>
            </a:p>
          </p:txBody>
        </p:sp>
        <p:sp>
          <p:nvSpPr>
            <p:cNvPr id="18457" name="文本框 18456"/>
            <p:cNvSpPr txBox="1"/>
            <p:nvPr/>
          </p:nvSpPr>
          <p:spPr>
            <a:xfrm>
              <a:off x="1828800" y="2895601"/>
              <a:ext cx="609599" cy="549566"/>
            </a:xfrm>
            <a:prstGeom prst="rect">
              <a:avLst/>
            </a:prstGeom>
            <a:noFill/>
            <a:ln w="9525">
              <a:noFill/>
            </a:ln>
          </p:spPr>
          <p:txBody>
            <a:bodyPr>
              <a:spAutoFit/>
            </a:bodyPr>
            <a:lstStyle/>
            <a:p>
              <a:pPr defTabSz="914400">
                <a:spcBef>
                  <a:spcPct val="50000"/>
                </a:spcBef>
                <a:buClr>
                  <a:prstClr val="white"/>
                </a:buClr>
              </a:pPr>
              <a:r>
                <a:rPr lang="en-US" altLang="zh-CN" b="1">
                  <a:solidFill>
                    <a:srgbClr val="000099"/>
                  </a:solidFill>
                  <a:cs typeface="+mn-ea"/>
                  <a:sym typeface="+mn-lt"/>
                </a:rPr>
                <a:t>B</a:t>
              </a:r>
            </a:p>
          </p:txBody>
        </p:sp>
        <p:sp>
          <p:nvSpPr>
            <p:cNvPr id="18458" name="文本框 18457"/>
            <p:cNvSpPr txBox="1"/>
            <p:nvPr/>
          </p:nvSpPr>
          <p:spPr>
            <a:xfrm>
              <a:off x="3505200" y="4419601"/>
              <a:ext cx="609599" cy="549566"/>
            </a:xfrm>
            <a:prstGeom prst="rect">
              <a:avLst/>
            </a:prstGeom>
            <a:noFill/>
            <a:ln w="9525">
              <a:noFill/>
            </a:ln>
          </p:spPr>
          <p:txBody>
            <a:bodyPr>
              <a:spAutoFit/>
            </a:bodyPr>
            <a:lstStyle/>
            <a:p>
              <a:pPr defTabSz="914400">
                <a:spcBef>
                  <a:spcPct val="50000"/>
                </a:spcBef>
                <a:buClr>
                  <a:prstClr val="white"/>
                </a:buClr>
              </a:pPr>
              <a:r>
                <a:rPr lang="en-US" altLang="zh-CN" b="1">
                  <a:solidFill>
                    <a:srgbClr val="000099"/>
                  </a:solidFill>
                  <a:cs typeface="+mn-ea"/>
                  <a:sym typeface="+mn-lt"/>
                </a:rPr>
                <a:t>C</a:t>
              </a:r>
            </a:p>
          </p:txBody>
        </p:sp>
        <p:sp>
          <p:nvSpPr>
            <p:cNvPr id="18459" name="文本框 18458"/>
            <p:cNvSpPr txBox="1"/>
            <p:nvPr/>
          </p:nvSpPr>
          <p:spPr>
            <a:xfrm>
              <a:off x="6781801" y="4343402"/>
              <a:ext cx="609599" cy="549566"/>
            </a:xfrm>
            <a:prstGeom prst="rect">
              <a:avLst/>
            </a:prstGeom>
            <a:noFill/>
            <a:ln w="9525">
              <a:noFill/>
            </a:ln>
          </p:spPr>
          <p:txBody>
            <a:bodyPr>
              <a:spAutoFit/>
            </a:bodyPr>
            <a:lstStyle/>
            <a:p>
              <a:pPr defTabSz="914400">
                <a:spcBef>
                  <a:spcPct val="50000"/>
                </a:spcBef>
                <a:buClr>
                  <a:prstClr val="white"/>
                </a:buClr>
              </a:pPr>
              <a:r>
                <a:rPr lang="en-US" altLang="zh-CN" b="1">
                  <a:solidFill>
                    <a:srgbClr val="000099"/>
                  </a:solidFill>
                  <a:cs typeface="+mn-ea"/>
                  <a:sym typeface="+mn-lt"/>
                </a:rPr>
                <a:t>D</a:t>
              </a:r>
            </a:p>
          </p:txBody>
        </p:sp>
        <p:sp>
          <p:nvSpPr>
            <p:cNvPr id="18460" name="文本框 18459"/>
            <p:cNvSpPr txBox="1"/>
            <p:nvPr/>
          </p:nvSpPr>
          <p:spPr>
            <a:xfrm>
              <a:off x="7162800" y="1828800"/>
              <a:ext cx="609599" cy="549566"/>
            </a:xfrm>
            <a:prstGeom prst="rect">
              <a:avLst/>
            </a:prstGeom>
            <a:noFill/>
            <a:ln w="9525">
              <a:noFill/>
            </a:ln>
          </p:spPr>
          <p:txBody>
            <a:bodyPr>
              <a:spAutoFit/>
            </a:bodyPr>
            <a:lstStyle/>
            <a:p>
              <a:pPr defTabSz="914400">
                <a:spcBef>
                  <a:spcPct val="50000"/>
                </a:spcBef>
                <a:buClr>
                  <a:prstClr val="white"/>
                </a:buClr>
              </a:pPr>
              <a:r>
                <a:rPr lang="en-US" altLang="zh-CN" b="1">
                  <a:solidFill>
                    <a:srgbClr val="000099"/>
                  </a:solidFill>
                  <a:cs typeface="+mn-ea"/>
                  <a:sym typeface="+mn-lt"/>
                </a:rPr>
                <a:t>E</a:t>
              </a:r>
            </a:p>
          </p:txBody>
        </p:sp>
        <p:sp>
          <p:nvSpPr>
            <p:cNvPr id="18461" name="直接连接符 18460"/>
            <p:cNvSpPr/>
            <p:nvPr/>
          </p:nvSpPr>
          <p:spPr>
            <a:xfrm>
              <a:off x="8077200" y="4800600"/>
              <a:ext cx="0" cy="0"/>
            </a:xfrm>
            <a:prstGeom prst="line">
              <a:avLst/>
            </a:prstGeom>
            <a:ln w="9525" cap="flat" cmpd="sng">
              <a:solidFill>
                <a:schemeClr val="tx1"/>
              </a:solidFill>
              <a:prstDash val="solid"/>
              <a:headEnd type="none" w="med" len="med"/>
              <a:tailEnd type="none" w="med" len="med"/>
            </a:ln>
          </p:spPr>
          <p:txBody>
            <a:bodyPr/>
            <a:lstStyle/>
            <a:p>
              <a:endParaRPr lang="zh-CN" altLang="en-US" sz="1400">
                <a:cs typeface="+mn-ea"/>
                <a:sym typeface="+mn-lt"/>
              </a:endParaRPr>
            </a:p>
          </p:txBody>
        </p:sp>
        <p:sp>
          <p:nvSpPr>
            <p:cNvPr id="18462" name="直接连接符 18461"/>
            <p:cNvSpPr/>
            <p:nvPr/>
          </p:nvSpPr>
          <p:spPr>
            <a:xfrm flipV="1">
              <a:off x="6781800" y="4114800"/>
              <a:ext cx="2667000" cy="228600"/>
            </a:xfrm>
            <a:prstGeom prst="line">
              <a:avLst/>
            </a:prstGeom>
            <a:ln w="57150" cap="flat" cmpd="sng">
              <a:solidFill>
                <a:srgbClr val="FF0000"/>
              </a:solidFill>
              <a:prstDash val="solid"/>
              <a:headEnd type="none" w="med" len="med"/>
              <a:tailEnd type="none" w="med" len="med"/>
            </a:ln>
          </p:spPr>
          <p:txBody>
            <a:bodyPr/>
            <a:lstStyle/>
            <a:p>
              <a:endParaRPr lang="zh-CN" altLang="en-US" sz="1400">
                <a:cs typeface="+mn-ea"/>
                <a:sym typeface="+mn-lt"/>
              </a:endParaRPr>
            </a:p>
          </p:txBody>
        </p:sp>
        <p:sp>
          <p:nvSpPr>
            <p:cNvPr id="18463" name="文本框 18462"/>
            <p:cNvSpPr txBox="1"/>
            <p:nvPr/>
          </p:nvSpPr>
          <p:spPr>
            <a:xfrm>
              <a:off x="9128126" y="4670425"/>
              <a:ext cx="274880" cy="457972"/>
            </a:xfrm>
            <a:prstGeom prst="rect">
              <a:avLst/>
            </a:prstGeom>
            <a:noFill/>
            <a:ln w="9525">
              <a:noFill/>
            </a:ln>
          </p:spPr>
          <p:txBody>
            <a:bodyPr wrap="none" anchor="t">
              <a:spAutoFit/>
            </a:bodyPr>
            <a:lstStyle/>
            <a:p>
              <a:pPr defTabSz="914400"/>
              <a:endParaRPr sz="1400" dirty="0">
                <a:solidFill>
                  <a:prstClr val="black"/>
                </a:solidFill>
                <a:cs typeface="+mn-ea"/>
                <a:sym typeface="+mn-lt"/>
              </a:endParaRPr>
            </a:p>
          </p:txBody>
        </p:sp>
        <p:grpSp>
          <p:nvGrpSpPr>
            <p:cNvPr id="18464" name="组合 18463"/>
            <p:cNvGrpSpPr/>
            <p:nvPr/>
          </p:nvGrpSpPr>
          <p:grpSpPr>
            <a:xfrm>
              <a:off x="7239001" y="2667000"/>
              <a:ext cx="1692275" cy="1143000"/>
              <a:chOff x="3600" y="1680"/>
              <a:chExt cx="1066" cy="720"/>
            </a:xfrm>
          </p:grpSpPr>
          <p:sp>
            <p:nvSpPr>
              <p:cNvPr id="18465" name="文本框 18464"/>
              <p:cNvSpPr txBox="1"/>
              <p:nvPr/>
            </p:nvSpPr>
            <p:spPr>
              <a:xfrm>
                <a:off x="3888" y="1680"/>
                <a:ext cx="778" cy="346"/>
              </a:xfrm>
              <a:prstGeom prst="rect">
                <a:avLst/>
              </a:prstGeom>
              <a:noFill/>
              <a:ln w="9525">
                <a:noFill/>
              </a:ln>
            </p:spPr>
            <p:txBody>
              <a:bodyPr>
                <a:spAutoFit/>
              </a:bodyPr>
              <a:lstStyle/>
              <a:p>
                <a:pPr defTabSz="914400"/>
                <a:r>
                  <a:rPr lang="zh-CN" altLang="en-US" b="1" dirty="0">
                    <a:solidFill>
                      <a:srgbClr val="3333CC"/>
                    </a:solidFill>
                    <a:cs typeface="+mn-ea"/>
                    <a:sym typeface="+mn-lt"/>
                  </a:rPr>
                  <a:t>外角</a:t>
                </a:r>
              </a:p>
            </p:txBody>
          </p:sp>
          <p:sp>
            <p:nvSpPr>
              <p:cNvPr id="18466" name="直接连接符 18465"/>
              <p:cNvSpPr/>
              <p:nvPr/>
            </p:nvSpPr>
            <p:spPr>
              <a:xfrm flipH="1">
                <a:off x="3600" y="1968"/>
                <a:ext cx="288" cy="432"/>
              </a:xfrm>
              <a:prstGeom prst="line">
                <a:avLst/>
              </a:prstGeom>
              <a:ln w="57150" cap="flat" cmpd="sng">
                <a:solidFill>
                  <a:schemeClr val="tx1"/>
                </a:solidFill>
                <a:prstDash val="solid"/>
                <a:headEnd type="none" w="med" len="med"/>
                <a:tailEnd type="triangle" w="med" len="med"/>
              </a:ln>
            </p:spPr>
            <p:txBody>
              <a:bodyPr/>
              <a:lstStyle/>
              <a:p>
                <a:endParaRPr lang="zh-CN" altLang="en-US" sz="1400">
                  <a:cs typeface="+mn-ea"/>
                  <a:sym typeface="+mn-lt"/>
                </a:endParaRPr>
              </a:p>
            </p:txBody>
          </p:sp>
        </p:grpSp>
        <p:grpSp>
          <p:nvGrpSpPr>
            <p:cNvPr id="18467" name="组合 18466"/>
            <p:cNvGrpSpPr/>
            <p:nvPr/>
          </p:nvGrpSpPr>
          <p:grpSpPr>
            <a:xfrm>
              <a:off x="6781801" y="3657601"/>
              <a:ext cx="639763" cy="1054100"/>
              <a:chOff x="3312" y="2304"/>
              <a:chExt cx="403" cy="664"/>
            </a:xfrm>
          </p:grpSpPr>
          <p:sp>
            <p:nvSpPr>
              <p:cNvPr id="18468" name="任意多边形 18467"/>
              <p:cNvSpPr/>
              <p:nvPr/>
            </p:nvSpPr>
            <p:spPr>
              <a:xfrm>
                <a:off x="3312" y="2544"/>
                <a:ext cx="144" cy="192"/>
              </a:xfrm>
              <a:custGeom>
                <a:avLst/>
                <a:gdLst>
                  <a:gd name="txL" fmla="*/ 0 w 21600"/>
                  <a:gd name="txT" fmla="*/ 0 h 21600"/>
                  <a:gd name="txR" fmla="*/ 21600 w 21600"/>
                  <a:gd name="txB" fmla="*/ 21600 h 21600"/>
                </a:gdLst>
                <a:ahLst/>
                <a:cxnLst>
                  <a:cxn ang="270">
                    <a:pos x="0" y="0"/>
                  </a:cxn>
                  <a:cxn ang="90">
                    <a:pos x="21600" y="21600"/>
                  </a:cxn>
                  <a:cxn ang="90">
                    <a:pos x="0" y="21600"/>
                  </a:cxn>
                </a:cxnLst>
                <a:rect l="txL" t="txT" r="txR" b="txB"/>
                <a:pathLst>
                  <a:path w="21600" h="21600" fill="none">
                    <a:moveTo>
                      <a:pt x="0" y="0"/>
                    </a:moveTo>
                    <a:arcTo wR="21600" hR="21600" stAng="-5400000" swAng="5400000"/>
                  </a:path>
                  <a:path w="21600" h="21600" stroke="0">
                    <a:moveTo>
                      <a:pt x="0" y="0"/>
                    </a:moveTo>
                    <a:arcTo wR="21600" hR="21600" stAng="-5400000" swAng="5400000"/>
                    <a:lnTo>
                      <a:pt x="0" y="21600"/>
                    </a:lnTo>
                    <a:close/>
                  </a:path>
                </a:pathLst>
              </a:custGeom>
              <a:noFill/>
              <a:ln w="57150" cap="flat" cmpd="sng">
                <a:solidFill>
                  <a:srgbClr val="3333CC"/>
                </a:solidFill>
                <a:prstDash val="solid"/>
                <a:headEnd type="none" w="med" len="med"/>
                <a:tailEnd type="none" w="med" len="med"/>
              </a:ln>
            </p:spPr>
            <p:txBody>
              <a:bodyPr wrap="none" anchor="ctr"/>
              <a:lstStyle/>
              <a:p>
                <a:pPr algn="ctr" defTabSz="914400"/>
                <a:endParaRPr sz="1400" dirty="0">
                  <a:solidFill>
                    <a:prstClr val="black"/>
                  </a:solidFill>
                  <a:cs typeface="+mn-ea"/>
                  <a:sym typeface="+mn-lt"/>
                </a:endParaRPr>
              </a:p>
            </p:txBody>
          </p:sp>
          <p:sp>
            <p:nvSpPr>
              <p:cNvPr id="18469" name="文本框 18468"/>
              <p:cNvSpPr txBox="1"/>
              <p:nvPr/>
            </p:nvSpPr>
            <p:spPr>
              <a:xfrm>
                <a:off x="3408" y="2304"/>
                <a:ext cx="307" cy="664"/>
              </a:xfrm>
              <a:prstGeom prst="rect">
                <a:avLst/>
              </a:prstGeom>
              <a:noFill/>
              <a:ln w="9525">
                <a:noFill/>
              </a:ln>
            </p:spPr>
            <p:txBody>
              <a:bodyPr wrap="none" anchor="t">
                <a:spAutoFit/>
              </a:bodyPr>
              <a:lstStyle/>
              <a:p>
                <a:pPr defTabSz="914400">
                  <a:spcBef>
                    <a:spcPct val="50000"/>
                  </a:spcBef>
                </a:pPr>
                <a:r>
                  <a:rPr lang="en-US" altLang="zh-CN" sz="2000" b="1">
                    <a:solidFill>
                      <a:prstClr val="black"/>
                    </a:solidFill>
                    <a:cs typeface="+mn-ea"/>
                    <a:sym typeface="+mn-lt"/>
                  </a:rPr>
                  <a:t>1</a:t>
                </a:r>
              </a:p>
              <a:p>
                <a:pPr defTabSz="914400"/>
                <a:endParaRPr lang="en-US" altLang="zh-CN" sz="2000" dirty="0">
                  <a:solidFill>
                    <a:prstClr val="black"/>
                  </a:solidFill>
                  <a:cs typeface="+mn-ea"/>
                  <a:sym typeface="+mn-lt"/>
                </a:endParaRPr>
              </a:p>
            </p:txBody>
          </p:sp>
        </p:grpSp>
        <p:sp>
          <p:nvSpPr>
            <p:cNvPr id="18470" name="直接连接符 18469"/>
            <p:cNvSpPr/>
            <p:nvPr/>
          </p:nvSpPr>
          <p:spPr>
            <a:xfrm flipV="1">
              <a:off x="2895600" y="3505200"/>
              <a:ext cx="838200" cy="609600"/>
            </a:xfrm>
            <a:prstGeom prst="line">
              <a:avLst/>
            </a:prstGeom>
            <a:ln w="57150" cap="flat" cmpd="sng">
              <a:solidFill>
                <a:schemeClr val="tx1"/>
              </a:solidFill>
              <a:prstDash val="solid"/>
              <a:headEnd type="none" w="med" len="med"/>
              <a:tailEnd type="triangle" w="med" len="med"/>
            </a:ln>
          </p:spPr>
          <p:txBody>
            <a:bodyPr/>
            <a:lstStyle/>
            <a:p>
              <a:endParaRPr lang="zh-CN" altLang="en-US" sz="1400">
                <a:cs typeface="+mn-ea"/>
                <a:sym typeface="+mn-lt"/>
              </a:endParaRPr>
            </a:p>
          </p:txBody>
        </p:sp>
        <p:sp>
          <p:nvSpPr>
            <p:cNvPr id="18473" name="直接连接符 18472"/>
            <p:cNvSpPr/>
            <p:nvPr/>
          </p:nvSpPr>
          <p:spPr>
            <a:xfrm flipH="1">
              <a:off x="6553200" y="3962400"/>
              <a:ext cx="228600" cy="1524000"/>
            </a:xfrm>
            <a:prstGeom prst="line">
              <a:avLst/>
            </a:prstGeom>
            <a:ln w="57150" cap="flat" cmpd="sng">
              <a:solidFill>
                <a:srgbClr val="FF0000"/>
              </a:solidFill>
              <a:prstDash val="solid"/>
              <a:headEnd type="none" w="med" len="med"/>
              <a:tailEnd type="none" w="med" len="med"/>
            </a:ln>
          </p:spPr>
          <p:txBody>
            <a:bodyPr/>
            <a:lstStyle/>
            <a:p>
              <a:endParaRPr lang="zh-CN" altLang="en-US" sz="1400">
                <a:cs typeface="+mn-ea"/>
                <a:sym typeface="+mn-lt"/>
              </a:endParaRPr>
            </a:p>
          </p:txBody>
        </p:sp>
        <p:grpSp>
          <p:nvGrpSpPr>
            <p:cNvPr id="18474" name="组合 18473"/>
            <p:cNvGrpSpPr/>
            <p:nvPr/>
          </p:nvGrpSpPr>
          <p:grpSpPr>
            <a:xfrm>
              <a:off x="6019801" y="4419601"/>
              <a:ext cx="600075" cy="1130300"/>
              <a:chOff x="2832" y="2784"/>
              <a:chExt cx="378" cy="712"/>
            </a:xfrm>
          </p:grpSpPr>
          <p:sp>
            <p:nvSpPr>
              <p:cNvPr id="18475" name="任意多边形 18474"/>
              <p:cNvSpPr/>
              <p:nvPr/>
            </p:nvSpPr>
            <p:spPr>
              <a:xfrm rot="10283183">
                <a:off x="3018" y="2784"/>
                <a:ext cx="192" cy="192"/>
              </a:xfrm>
              <a:custGeom>
                <a:avLst/>
                <a:gdLst>
                  <a:gd name="txL" fmla="*/ 0 w 21600"/>
                  <a:gd name="txT" fmla="*/ 0 h 21600"/>
                  <a:gd name="txR" fmla="*/ 21600 w 21600"/>
                  <a:gd name="txB" fmla="*/ 21600 h 21600"/>
                </a:gdLst>
                <a:ahLst/>
                <a:cxnLst>
                  <a:cxn ang="270">
                    <a:pos x="0" y="0"/>
                  </a:cxn>
                  <a:cxn ang="90">
                    <a:pos x="21600" y="21600"/>
                  </a:cxn>
                  <a:cxn ang="90">
                    <a:pos x="0" y="21600"/>
                  </a:cxn>
                </a:cxnLst>
                <a:rect l="txL" t="txT" r="txR" b="txB"/>
                <a:pathLst>
                  <a:path w="21600" h="21600" fill="none">
                    <a:moveTo>
                      <a:pt x="0" y="0"/>
                    </a:moveTo>
                    <a:arcTo wR="21600" hR="21600" stAng="-5400000" swAng="5400000"/>
                  </a:path>
                  <a:path w="21600" h="21600" stroke="0">
                    <a:moveTo>
                      <a:pt x="0" y="0"/>
                    </a:moveTo>
                    <a:arcTo wR="21600" hR="21600" stAng="-5400000" swAng="5400000"/>
                    <a:lnTo>
                      <a:pt x="0" y="21600"/>
                    </a:lnTo>
                    <a:close/>
                  </a:path>
                </a:pathLst>
              </a:custGeom>
              <a:noFill/>
              <a:ln w="57150" cap="flat" cmpd="sng">
                <a:solidFill>
                  <a:srgbClr val="3333CC"/>
                </a:solidFill>
                <a:prstDash val="solid"/>
                <a:headEnd type="none" w="med" len="med"/>
                <a:tailEnd type="none" w="med" len="med"/>
              </a:ln>
            </p:spPr>
            <p:txBody>
              <a:bodyPr rot="10800000" wrap="none" anchor="ctr"/>
              <a:lstStyle/>
              <a:p>
                <a:pPr algn="ctr" defTabSz="914400"/>
                <a:endParaRPr sz="1400" dirty="0">
                  <a:solidFill>
                    <a:prstClr val="black"/>
                  </a:solidFill>
                  <a:cs typeface="+mn-ea"/>
                  <a:sym typeface="+mn-lt"/>
                </a:endParaRPr>
              </a:p>
            </p:txBody>
          </p:sp>
          <p:sp>
            <p:nvSpPr>
              <p:cNvPr id="18476" name="文本框 18475"/>
              <p:cNvSpPr txBox="1"/>
              <p:nvPr/>
            </p:nvSpPr>
            <p:spPr>
              <a:xfrm>
                <a:off x="2832" y="2832"/>
                <a:ext cx="307" cy="664"/>
              </a:xfrm>
              <a:prstGeom prst="rect">
                <a:avLst/>
              </a:prstGeom>
              <a:noFill/>
              <a:ln w="9525">
                <a:noFill/>
              </a:ln>
            </p:spPr>
            <p:txBody>
              <a:bodyPr wrap="none" anchor="t">
                <a:spAutoFit/>
              </a:bodyPr>
              <a:lstStyle/>
              <a:p>
                <a:pPr defTabSz="914400">
                  <a:spcBef>
                    <a:spcPct val="50000"/>
                  </a:spcBef>
                </a:pPr>
                <a:r>
                  <a:rPr lang="en-US" altLang="zh-CN" sz="2000" b="1">
                    <a:solidFill>
                      <a:prstClr val="black"/>
                    </a:solidFill>
                    <a:cs typeface="+mn-ea"/>
                    <a:sym typeface="+mn-lt"/>
                  </a:rPr>
                  <a:t>2</a:t>
                </a:r>
              </a:p>
              <a:p>
                <a:pPr defTabSz="914400"/>
                <a:endParaRPr lang="en-US" altLang="zh-CN" sz="2000" dirty="0">
                  <a:solidFill>
                    <a:prstClr val="black"/>
                  </a:solidFill>
                  <a:cs typeface="+mn-ea"/>
                  <a:sym typeface="+mn-lt"/>
                </a:endParaRPr>
              </a:p>
            </p:txBody>
          </p:sp>
        </p:grpSp>
      </p:grpSp>
      <p:sp>
        <p:nvSpPr>
          <p:cNvPr id="49" name="文本框 48"/>
          <p:cNvSpPr txBox="1"/>
          <p:nvPr/>
        </p:nvSpPr>
        <p:spPr>
          <a:xfrm>
            <a:off x="694985" y="458812"/>
            <a:ext cx="5108915" cy="646331"/>
          </a:xfrm>
          <a:prstGeom prst="rect">
            <a:avLst/>
          </a:prstGeom>
          <a:noFill/>
        </p:spPr>
        <p:txBody>
          <a:bodyPr wrap="square" rtlCol="0">
            <a:spAutoFit/>
          </a:bodyPr>
          <a:lstStyle/>
          <a:p>
            <a:r>
              <a:rPr lang="zh-CN" altLang="en-US" sz="3600" b="1" dirty="0">
                <a:solidFill>
                  <a:srgbClr val="CC00FF"/>
                </a:solidFill>
                <a:cs typeface="+mn-ea"/>
                <a:sym typeface="+mn-lt"/>
              </a:rPr>
              <a:t>多边形内角和外角</a:t>
            </a:r>
          </a:p>
        </p:txBody>
      </p:sp>
    </p:spTree>
  </p:cSld>
  <p:clrMapOvr>
    <a:masterClrMapping/>
  </p:clrMapOvr>
  <p:transition>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18455"/>
                                        </p:tgtEl>
                                        <p:attrNameLst>
                                          <p:attrName>style.visibility</p:attrName>
                                        </p:attrNameLst>
                                      </p:cBhvr>
                                      <p:to>
                                        <p:strVal val="visible"/>
                                      </p:to>
                                    </p:set>
                                    <p:anim calcmode="lin" valueType="num">
                                      <p:cBhvr>
                                        <p:cTn id="7" dur="1000" fill="hold"/>
                                        <p:tgtEl>
                                          <p:spTgt spid="18455"/>
                                        </p:tgtEl>
                                        <p:attrNameLst>
                                          <p:attrName>ppt_w</p:attrName>
                                        </p:attrNameLst>
                                      </p:cBhvr>
                                      <p:tavLst>
                                        <p:tav tm="0">
                                          <p:val>
                                            <p:strVal val="#ppt_w+.3"/>
                                          </p:val>
                                        </p:tav>
                                        <p:tav tm="100000">
                                          <p:val>
                                            <p:strVal val="#ppt_w"/>
                                          </p:val>
                                        </p:tav>
                                      </p:tavLst>
                                    </p:anim>
                                    <p:anim calcmode="lin" valueType="num">
                                      <p:cBhvr>
                                        <p:cTn id="8" dur="1000" fill="hold"/>
                                        <p:tgtEl>
                                          <p:spTgt spid="18455"/>
                                        </p:tgtEl>
                                        <p:attrNameLst>
                                          <p:attrName>ppt_h</p:attrName>
                                        </p:attrNameLst>
                                      </p:cBhvr>
                                      <p:tavLst>
                                        <p:tav tm="0">
                                          <p:val>
                                            <p:strVal val="#ppt_h"/>
                                          </p:val>
                                        </p:tav>
                                        <p:tav tm="100000">
                                          <p:val>
                                            <p:strVal val="#ppt_h"/>
                                          </p:val>
                                        </p:tav>
                                      </p:tavLst>
                                    </p:anim>
                                    <p:animEffect transition="in" filter="fade">
                                      <p:cBhvr>
                                        <p:cTn id="9" dur="1000"/>
                                        <p:tgtEl>
                                          <p:spTgt spid="18455"/>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8471"/>
                                        </p:tgtEl>
                                        <p:attrNameLst>
                                          <p:attrName>style.visibility</p:attrName>
                                        </p:attrNameLst>
                                      </p:cBhvr>
                                      <p:to>
                                        <p:strVal val="visible"/>
                                      </p:to>
                                    </p:set>
                                    <p:anim calcmode="lin" valueType="num">
                                      <p:cBhvr additive="base">
                                        <p:cTn id="14" dur="500" fill="hold"/>
                                        <p:tgtEl>
                                          <p:spTgt spid="18471"/>
                                        </p:tgtEl>
                                        <p:attrNameLst>
                                          <p:attrName>ppt_x</p:attrName>
                                        </p:attrNameLst>
                                      </p:cBhvr>
                                      <p:tavLst>
                                        <p:tav tm="0">
                                          <p:val>
                                            <p:strVal val="#ppt_x"/>
                                          </p:val>
                                        </p:tav>
                                        <p:tav tm="100000">
                                          <p:val>
                                            <p:strVal val="#ppt_x"/>
                                          </p:val>
                                        </p:tav>
                                      </p:tavLst>
                                    </p:anim>
                                    <p:anim calcmode="lin" valueType="num">
                                      <p:cBhvr additive="base">
                                        <p:cTn id="15" dur="500" fill="hold"/>
                                        <p:tgtEl>
                                          <p:spTgt spid="18471"/>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8472"/>
                                        </p:tgtEl>
                                        <p:attrNameLst>
                                          <p:attrName>style.visibility</p:attrName>
                                        </p:attrNameLst>
                                      </p:cBhvr>
                                      <p:to>
                                        <p:strVal val="visible"/>
                                      </p:to>
                                    </p:set>
                                    <p:anim calcmode="lin" valueType="num">
                                      <p:cBhvr additive="base">
                                        <p:cTn id="20" dur="500" fill="hold"/>
                                        <p:tgtEl>
                                          <p:spTgt spid="18472"/>
                                        </p:tgtEl>
                                        <p:attrNameLst>
                                          <p:attrName>ppt_x</p:attrName>
                                        </p:attrNameLst>
                                      </p:cBhvr>
                                      <p:tavLst>
                                        <p:tav tm="0">
                                          <p:val>
                                            <p:strVal val="#ppt_x"/>
                                          </p:val>
                                        </p:tav>
                                        <p:tav tm="100000">
                                          <p:val>
                                            <p:strVal val="#ppt_x"/>
                                          </p:val>
                                        </p:tav>
                                      </p:tavLst>
                                    </p:anim>
                                    <p:anim calcmode="lin" valueType="num">
                                      <p:cBhvr additive="base">
                                        <p:cTn id="21" dur="500" fill="hold"/>
                                        <p:tgtEl>
                                          <p:spTgt spid="18472"/>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18454"/>
                                        </p:tgtEl>
                                        <p:attrNameLst>
                                          <p:attrName>style.visibility</p:attrName>
                                        </p:attrNameLst>
                                      </p:cBhvr>
                                      <p:to>
                                        <p:strVal val="visible"/>
                                      </p:to>
                                    </p:set>
                                    <p:anim calcmode="lin" valueType="num">
                                      <p:cBhvr>
                                        <p:cTn id="26" dur="1000" fill="hold"/>
                                        <p:tgtEl>
                                          <p:spTgt spid="18454"/>
                                        </p:tgtEl>
                                        <p:attrNameLst>
                                          <p:attrName>ppt_w</p:attrName>
                                        </p:attrNameLst>
                                      </p:cBhvr>
                                      <p:tavLst>
                                        <p:tav tm="0">
                                          <p:val>
                                            <p:strVal val="#ppt_w*0.70"/>
                                          </p:val>
                                        </p:tav>
                                        <p:tav tm="100000">
                                          <p:val>
                                            <p:strVal val="#ppt_w"/>
                                          </p:val>
                                        </p:tav>
                                      </p:tavLst>
                                    </p:anim>
                                    <p:anim calcmode="lin" valueType="num">
                                      <p:cBhvr>
                                        <p:cTn id="27" dur="1000" fill="hold"/>
                                        <p:tgtEl>
                                          <p:spTgt spid="18454"/>
                                        </p:tgtEl>
                                        <p:attrNameLst>
                                          <p:attrName>ppt_h</p:attrName>
                                        </p:attrNameLst>
                                      </p:cBhvr>
                                      <p:tavLst>
                                        <p:tav tm="0">
                                          <p:val>
                                            <p:strVal val="#ppt_h"/>
                                          </p:val>
                                        </p:tav>
                                        <p:tav tm="100000">
                                          <p:val>
                                            <p:strVal val="#ppt_h"/>
                                          </p:val>
                                        </p:tav>
                                      </p:tavLst>
                                    </p:anim>
                                    <p:animEffect transition="in" filter="fade">
                                      <p:cBhvr>
                                        <p:cTn id="28" dur="1000"/>
                                        <p:tgtEl>
                                          <p:spTgt spid="184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71" grpId="0"/>
      <p:bldP spid="1847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317" name="Text Box 21"/>
          <p:cNvSpPr txBox="1"/>
          <p:nvPr/>
        </p:nvSpPr>
        <p:spPr>
          <a:xfrm>
            <a:off x="1049338" y="3722509"/>
            <a:ext cx="8305800" cy="400110"/>
          </a:xfrm>
          <a:prstGeom prst="rect">
            <a:avLst/>
          </a:prstGeom>
          <a:noFill/>
          <a:ln w="9525">
            <a:noFill/>
          </a:ln>
        </p:spPr>
        <p:txBody>
          <a:bodyPr>
            <a:spAutoFit/>
          </a:bodyPr>
          <a:lstStyle/>
          <a:p>
            <a:pPr defTabSz="914400"/>
            <a:r>
              <a:rPr lang="zh-CN" altLang="en-US" sz="2000" dirty="0">
                <a:solidFill>
                  <a:srgbClr val="D9BE02"/>
                </a:solidFill>
                <a:cs typeface="+mn-ea"/>
                <a:sym typeface="+mn-lt"/>
              </a:rPr>
              <a:t>四</a:t>
            </a:r>
            <a:r>
              <a:rPr lang="zh-CN" altLang="en-US" sz="2000" dirty="0">
                <a:solidFill>
                  <a:prstClr val="black"/>
                </a:solidFill>
                <a:cs typeface="+mn-ea"/>
                <a:sym typeface="+mn-lt"/>
              </a:rPr>
              <a:t>边形从一个顶点出发，能引出</a:t>
            </a:r>
            <a:r>
              <a:rPr lang="en-US" altLang="zh-CN" sz="2000" dirty="0">
                <a:solidFill>
                  <a:prstClr val="black"/>
                </a:solidFill>
                <a:cs typeface="+mn-ea"/>
                <a:sym typeface="+mn-lt"/>
              </a:rPr>
              <a:t>__</a:t>
            </a:r>
            <a:r>
              <a:rPr lang="zh-CN" altLang="en-US" sz="2000" dirty="0">
                <a:solidFill>
                  <a:prstClr val="black"/>
                </a:solidFill>
                <a:cs typeface="+mn-ea"/>
                <a:sym typeface="+mn-lt"/>
              </a:rPr>
              <a:t>条对角线</a:t>
            </a:r>
          </a:p>
        </p:txBody>
      </p:sp>
      <p:sp>
        <p:nvSpPr>
          <p:cNvPr id="183318" name="Text Box 22"/>
          <p:cNvSpPr txBox="1"/>
          <p:nvPr/>
        </p:nvSpPr>
        <p:spPr>
          <a:xfrm>
            <a:off x="1049338" y="4285157"/>
            <a:ext cx="8077200" cy="400110"/>
          </a:xfrm>
          <a:prstGeom prst="rect">
            <a:avLst/>
          </a:prstGeom>
          <a:noFill/>
          <a:ln w="9525">
            <a:noFill/>
          </a:ln>
        </p:spPr>
        <p:txBody>
          <a:bodyPr>
            <a:spAutoFit/>
          </a:bodyPr>
          <a:lstStyle/>
          <a:p>
            <a:pPr defTabSz="914400"/>
            <a:r>
              <a:rPr lang="zh-CN" altLang="en-US" sz="2000" dirty="0">
                <a:solidFill>
                  <a:srgbClr val="FF3300"/>
                </a:solidFill>
                <a:cs typeface="+mn-ea"/>
                <a:sym typeface="+mn-lt"/>
              </a:rPr>
              <a:t>五</a:t>
            </a:r>
            <a:r>
              <a:rPr lang="zh-CN" altLang="en-US" sz="2000" dirty="0">
                <a:solidFill>
                  <a:prstClr val="black"/>
                </a:solidFill>
                <a:cs typeface="+mn-ea"/>
                <a:sym typeface="+mn-lt"/>
              </a:rPr>
              <a:t>边形从一个顶点出发，能引出</a:t>
            </a:r>
            <a:r>
              <a:rPr lang="en-US" altLang="zh-CN" sz="2000" dirty="0">
                <a:solidFill>
                  <a:prstClr val="black"/>
                </a:solidFill>
                <a:cs typeface="+mn-ea"/>
                <a:sym typeface="+mn-lt"/>
              </a:rPr>
              <a:t>__</a:t>
            </a:r>
            <a:r>
              <a:rPr lang="zh-CN" altLang="en-US" sz="2000" dirty="0">
                <a:solidFill>
                  <a:prstClr val="black"/>
                </a:solidFill>
                <a:cs typeface="+mn-ea"/>
                <a:sym typeface="+mn-lt"/>
              </a:rPr>
              <a:t>条对角线</a:t>
            </a:r>
          </a:p>
        </p:txBody>
      </p:sp>
      <p:sp>
        <p:nvSpPr>
          <p:cNvPr id="183319" name="Text Box 23"/>
          <p:cNvSpPr txBox="1"/>
          <p:nvPr/>
        </p:nvSpPr>
        <p:spPr>
          <a:xfrm>
            <a:off x="1049338" y="4847805"/>
            <a:ext cx="8229600" cy="400110"/>
          </a:xfrm>
          <a:prstGeom prst="rect">
            <a:avLst/>
          </a:prstGeom>
          <a:noFill/>
          <a:ln w="9525">
            <a:noFill/>
          </a:ln>
        </p:spPr>
        <p:txBody>
          <a:bodyPr>
            <a:spAutoFit/>
          </a:bodyPr>
          <a:lstStyle/>
          <a:p>
            <a:pPr defTabSz="914400"/>
            <a:r>
              <a:rPr lang="zh-CN" altLang="en-US" sz="2000" dirty="0">
                <a:solidFill>
                  <a:srgbClr val="FF3300"/>
                </a:solidFill>
                <a:cs typeface="+mn-ea"/>
                <a:sym typeface="+mn-lt"/>
              </a:rPr>
              <a:t>六</a:t>
            </a:r>
            <a:r>
              <a:rPr lang="zh-CN" altLang="en-US" sz="2000" dirty="0">
                <a:solidFill>
                  <a:prstClr val="black"/>
                </a:solidFill>
                <a:cs typeface="+mn-ea"/>
                <a:sym typeface="+mn-lt"/>
              </a:rPr>
              <a:t>边形从一个顶点出发，能引出</a:t>
            </a:r>
            <a:r>
              <a:rPr lang="en-US" altLang="zh-CN" sz="2000" dirty="0">
                <a:solidFill>
                  <a:prstClr val="black"/>
                </a:solidFill>
                <a:cs typeface="+mn-ea"/>
                <a:sym typeface="+mn-lt"/>
              </a:rPr>
              <a:t>__</a:t>
            </a:r>
            <a:r>
              <a:rPr lang="zh-CN" altLang="en-US" sz="2000" dirty="0">
                <a:solidFill>
                  <a:prstClr val="black"/>
                </a:solidFill>
                <a:cs typeface="+mn-ea"/>
                <a:sym typeface="+mn-lt"/>
              </a:rPr>
              <a:t>条对角线</a:t>
            </a:r>
          </a:p>
        </p:txBody>
      </p:sp>
      <p:sp>
        <p:nvSpPr>
          <p:cNvPr id="183320" name="Text Box 24"/>
          <p:cNvSpPr txBox="1"/>
          <p:nvPr/>
        </p:nvSpPr>
        <p:spPr>
          <a:xfrm>
            <a:off x="1049338" y="5973103"/>
            <a:ext cx="8305800" cy="400110"/>
          </a:xfrm>
          <a:prstGeom prst="rect">
            <a:avLst/>
          </a:prstGeom>
          <a:noFill/>
          <a:ln w="9525">
            <a:noFill/>
          </a:ln>
        </p:spPr>
        <p:txBody>
          <a:bodyPr>
            <a:spAutoFit/>
          </a:bodyPr>
          <a:lstStyle/>
          <a:p>
            <a:pPr defTabSz="914400"/>
            <a:r>
              <a:rPr lang="en-US" altLang="zh-CN" sz="2000" i="1" dirty="0">
                <a:solidFill>
                  <a:srgbClr val="FF3300"/>
                </a:solidFill>
                <a:cs typeface="+mn-ea"/>
                <a:sym typeface="+mn-lt"/>
              </a:rPr>
              <a:t>n</a:t>
            </a:r>
            <a:r>
              <a:rPr lang="zh-CN" altLang="en-US" sz="2000" dirty="0">
                <a:solidFill>
                  <a:prstClr val="black"/>
                </a:solidFill>
                <a:cs typeface="+mn-ea"/>
                <a:sym typeface="+mn-lt"/>
              </a:rPr>
              <a:t>边形从一个顶点出发，能引出</a:t>
            </a:r>
            <a:r>
              <a:rPr lang="en-US" altLang="zh-CN" sz="2000" dirty="0">
                <a:solidFill>
                  <a:prstClr val="black"/>
                </a:solidFill>
                <a:cs typeface="+mn-ea"/>
                <a:sym typeface="+mn-lt"/>
              </a:rPr>
              <a:t>____</a:t>
            </a:r>
            <a:r>
              <a:rPr lang="zh-CN" altLang="en-US" sz="2000" dirty="0">
                <a:solidFill>
                  <a:prstClr val="black"/>
                </a:solidFill>
                <a:cs typeface="+mn-ea"/>
                <a:sym typeface="+mn-lt"/>
              </a:rPr>
              <a:t>条</a:t>
            </a:r>
            <a:r>
              <a:rPr lang="zh-CN" altLang="en-US" sz="2000" dirty="0">
                <a:solidFill>
                  <a:prstClr val="black"/>
                </a:solidFill>
                <a:cs typeface="+mn-ea"/>
                <a:sym typeface="+mn-lt"/>
                <a:hlinkClick r:id="rId3" action="ppaction://hlinksldjump"/>
              </a:rPr>
              <a:t>对角线</a:t>
            </a:r>
            <a:endParaRPr lang="zh-CN" altLang="en-US" sz="2000" dirty="0">
              <a:solidFill>
                <a:prstClr val="black"/>
              </a:solidFill>
              <a:cs typeface="+mn-ea"/>
              <a:sym typeface="+mn-lt"/>
            </a:endParaRPr>
          </a:p>
        </p:txBody>
      </p:sp>
      <p:sp>
        <p:nvSpPr>
          <p:cNvPr id="183321" name="Text Box 25"/>
          <p:cNvSpPr txBox="1"/>
          <p:nvPr/>
        </p:nvSpPr>
        <p:spPr>
          <a:xfrm>
            <a:off x="1049338" y="5410453"/>
            <a:ext cx="8001000" cy="400110"/>
          </a:xfrm>
          <a:prstGeom prst="rect">
            <a:avLst/>
          </a:prstGeom>
          <a:noFill/>
          <a:ln w="9525">
            <a:noFill/>
          </a:ln>
        </p:spPr>
        <p:txBody>
          <a:bodyPr>
            <a:spAutoFit/>
          </a:bodyPr>
          <a:lstStyle/>
          <a:p>
            <a:pPr defTabSz="914400"/>
            <a:r>
              <a:rPr lang="zh-CN" altLang="en-US" dirty="0">
                <a:solidFill>
                  <a:prstClr val="black"/>
                </a:solidFill>
                <a:cs typeface="+mn-ea"/>
                <a:sym typeface="+mn-lt"/>
              </a:rPr>
              <a:t>                              </a:t>
            </a:r>
            <a:r>
              <a:rPr lang="en-US" altLang="zh-CN" sz="2000" dirty="0">
                <a:solidFill>
                  <a:prstClr val="black"/>
                </a:solidFill>
                <a:cs typeface="+mn-ea"/>
                <a:sym typeface="+mn-lt"/>
              </a:rPr>
              <a:t>……</a:t>
            </a:r>
          </a:p>
        </p:txBody>
      </p:sp>
      <p:sp>
        <p:nvSpPr>
          <p:cNvPr id="183322" name="Text Box 26"/>
          <p:cNvSpPr txBox="1"/>
          <p:nvPr/>
        </p:nvSpPr>
        <p:spPr>
          <a:xfrm>
            <a:off x="4668839" y="3629968"/>
            <a:ext cx="533400" cy="461665"/>
          </a:xfrm>
          <a:prstGeom prst="rect">
            <a:avLst/>
          </a:prstGeom>
          <a:noFill/>
          <a:ln w="9525">
            <a:noFill/>
          </a:ln>
        </p:spPr>
        <p:txBody>
          <a:bodyPr>
            <a:spAutoFit/>
          </a:bodyPr>
          <a:lstStyle/>
          <a:p>
            <a:pPr defTabSz="914400"/>
            <a:r>
              <a:rPr lang="en-US" altLang="zh-CN" sz="2400" dirty="0">
                <a:solidFill>
                  <a:srgbClr val="FF3300"/>
                </a:solidFill>
                <a:cs typeface="+mn-ea"/>
                <a:sym typeface="+mn-lt"/>
              </a:rPr>
              <a:t>1</a:t>
            </a:r>
          </a:p>
        </p:txBody>
      </p:sp>
      <p:sp>
        <p:nvSpPr>
          <p:cNvPr id="183323" name="Text Box 27"/>
          <p:cNvSpPr txBox="1"/>
          <p:nvPr/>
        </p:nvSpPr>
        <p:spPr>
          <a:xfrm>
            <a:off x="4653599" y="4199414"/>
            <a:ext cx="533400" cy="461665"/>
          </a:xfrm>
          <a:prstGeom prst="rect">
            <a:avLst/>
          </a:prstGeom>
          <a:noFill/>
          <a:ln w="9525">
            <a:noFill/>
          </a:ln>
        </p:spPr>
        <p:txBody>
          <a:bodyPr>
            <a:spAutoFit/>
          </a:bodyPr>
          <a:lstStyle/>
          <a:p>
            <a:pPr defTabSz="914400"/>
            <a:r>
              <a:rPr lang="en-US" altLang="zh-CN" sz="2400" dirty="0">
                <a:solidFill>
                  <a:srgbClr val="FF3300"/>
                </a:solidFill>
                <a:cs typeface="+mn-ea"/>
                <a:sym typeface="+mn-lt"/>
              </a:rPr>
              <a:t>2</a:t>
            </a:r>
          </a:p>
        </p:txBody>
      </p:sp>
      <p:sp>
        <p:nvSpPr>
          <p:cNvPr id="183324" name="Text Box 28"/>
          <p:cNvSpPr txBox="1"/>
          <p:nvPr/>
        </p:nvSpPr>
        <p:spPr>
          <a:xfrm flipH="1">
            <a:off x="4655821" y="4764480"/>
            <a:ext cx="401637" cy="461665"/>
          </a:xfrm>
          <a:prstGeom prst="rect">
            <a:avLst/>
          </a:prstGeom>
          <a:noFill/>
          <a:ln w="9525">
            <a:noFill/>
          </a:ln>
        </p:spPr>
        <p:txBody>
          <a:bodyPr>
            <a:spAutoFit/>
          </a:bodyPr>
          <a:lstStyle/>
          <a:p>
            <a:pPr defTabSz="914400"/>
            <a:r>
              <a:rPr lang="en-US" altLang="zh-CN" sz="2400" dirty="0">
                <a:solidFill>
                  <a:srgbClr val="FF3300"/>
                </a:solidFill>
                <a:cs typeface="+mn-ea"/>
                <a:sym typeface="+mn-lt"/>
              </a:rPr>
              <a:t>3</a:t>
            </a:r>
          </a:p>
        </p:txBody>
      </p:sp>
      <p:sp>
        <p:nvSpPr>
          <p:cNvPr id="183325" name="Text Box 29"/>
          <p:cNvSpPr txBox="1"/>
          <p:nvPr/>
        </p:nvSpPr>
        <p:spPr>
          <a:xfrm>
            <a:off x="4553104" y="5886756"/>
            <a:ext cx="1219200" cy="461665"/>
          </a:xfrm>
          <a:prstGeom prst="rect">
            <a:avLst/>
          </a:prstGeom>
          <a:noFill/>
          <a:ln w="9525">
            <a:noFill/>
          </a:ln>
        </p:spPr>
        <p:txBody>
          <a:bodyPr>
            <a:spAutoFit/>
          </a:bodyPr>
          <a:lstStyle/>
          <a:p>
            <a:pPr defTabSz="914400"/>
            <a:r>
              <a:rPr lang="en-US" altLang="zh-CN" sz="2400" i="1" dirty="0">
                <a:solidFill>
                  <a:srgbClr val="FF3300"/>
                </a:solidFill>
                <a:cs typeface="+mn-ea"/>
                <a:sym typeface="+mn-lt"/>
              </a:rPr>
              <a:t>n</a:t>
            </a:r>
            <a:r>
              <a:rPr lang="en-US" altLang="zh-CN" sz="2400" dirty="0">
                <a:solidFill>
                  <a:srgbClr val="FF3300"/>
                </a:solidFill>
                <a:cs typeface="+mn-ea"/>
                <a:sym typeface="+mn-lt"/>
              </a:rPr>
              <a:t>-3</a:t>
            </a:r>
          </a:p>
        </p:txBody>
      </p:sp>
      <p:sp>
        <p:nvSpPr>
          <p:cNvPr id="15372" name="AutoShape 35"/>
          <p:cNvSpPr/>
          <p:nvPr/>
        </p:nvSpPr>
        <p:spPr>
          <a:xfrm>
            <a:off x="1350963" y="1756090"/>
            <a:ext cx="2016125" cy="1512887"/>
          </a:xfrm>
          <a:custGeom>
            <a:avLst/>
            <a:gdLst>
              <a:gd name="txL" fmla="*/ 3952 w 21600"/>
              <a:gd name="txT" fmla="*/ 3952 h 21600"/>
              <a:gd name="txR" fmla="*/ 17648 w 21600"/>
              <a:gd name="txB" fmla="*/ 17648 h 21600"/>
            </a:gdLst>
            <a:ahLst/>
            <a:cxnLst>
              <a:cxn ang="0">
                <a:pos x="2147483647" y="2147483647"/>
              </a:cxn>
              <a:cxn ang="0">
                <a:pos x="2147483647" y="2147483647"/>
              </a:cxn>
              <a:cxn ang="0">
                <a:pos x="1749981680" y="2147483647"/>
              </a:cxn>
              <a:cxn ang="0">
                <a:pos x="2147483647" y="0"/>
              </a:cxn>
            </a:cxnLst>
            <a:rect l="txL" t="txT" r="txR" b="txB"/>
            <a:pathLst>
              <a:path w="21600" h="21600">
                <a:moveTo>
                  <a:pt x="0" y="0"/>
                </a:moveTo>
                <a:lnTo>
                  <a:pt x="4303" y="21600"/>
                </a:lnTo>
                <a:lnTo>
                  <a:pt x="17297" y="21600"/>
                </a:lnTo>
                <a:lnTo>
                  <a:pt x="21600" y="0"/>
                </a:lnTo>
                <a:close/>
              </a:path>
            </a:pathLst>
          </a:custGeom>
          <a:noFill/>
          <a:ln w="38100" cap="flat" cmpd="sng">
            <a:solidFill>
              <a:schemeClr val="tx1">
                <a:alpha val="100000"/>
              </a:schemeClr>
            </a:solidFill>
            <a:prstDash val="solid"/>
            <a:miter lim="800000"/>
            <a:headEnd type="none" w="med" len="med"/>
            <a:tailEnd type="none" w="med" len="med"/>
          </a:ln>
        </p:spPr>
        <p:txBody>
          <a:bodyPr/>
          <a:lstStyle/>
          <a:p>
            <a:pPr defTabSz="914400"/>
            <a:endParaRPr lang="zh-CN" altLang="en-US" sz="1355">
              <a:solidFill>
                <a:prstClr val="black"/>
              </a:solidFill>
              <a:cs typeface="+mn-ea"/>
              <a:sym typeface="+mn-lt"/>
            </a:endParaRPr>
          </a:p>
        </p:txBody>
      </p:sp>
      <p:sp>
        <p:nvSpPr>
          <p:cNvPr id="15373" name="AutoShape 39"/>
          <p:cNvSpPr/>
          <p:nvPr/>
        </p:nvSpPr>
        <p:spPr>
          <a:xfrm>
            <a:off x="4586442" y="1179827"/>
            <a:ext cx="2663825" cy="2016125"/>
          </a:xfrm>
          <a:prstGeom prst="pentagon">
            <a:avLst/>
          </a:prstGeom>
          <a:noFill/>
          <a:ln w="38100" cap="flat" cmpd="sng">
            <a:solidFill>
              <a:schemeClr val="tx1"/>
            </a:solidFill>
            <a:prstDash val="solid"/>
            <a:miter/>
            <a:headEnd type="none" w="med" len="med"/>
            <a:tailEnd type="none" w="med" len="med"/>
          </a:ln>
        </p:spPr>
        <p:txBody>
          <a:bodyPr wrap="none" anchor="ctr"/>
          <a:lstStyle/>
          <a:p>
            <a:pPr defTabSz="914400"/>
            <a:endParaRPr lang="zh-CN" altLang="en-US" sz="1355" dirty="0">
              <a:solidFill>
                <a:prstClr val="black"/>
              </a:solidFill>
              <a:cs typeface="+mn-ea"/>
              <a:sym typeface="+mn-lt"/>
            </a:endParaRPr>
          </a:p>
        </p:txBody>
      </p:sp>
      <p:sp>
        <p:nvSpPr>
          <p:cNvPr id="183337" name="Line 41"/>
          <p:cNvSpPr/>
          <p:nvPr/>
        </p:nvSpPr>
        <p:spPr>
          <a:xfrm>
            <a:off x="4586441" y="1971988"/>
            <a:ext cx="2160587" cy="1223963"/>
          </a:xfrm>
          <a:prstGeom prst="line">
            <a:avLst/>
          </a:prstGeom>
          <a:ln w="38100" cap="flat" cmpd="sng">
            <a:solidFill>
              <a:schemeClr val="tx2"/>
            </a:solidFill>
            <a:prstDash val="dash"/>
            <a:headEnd type="none" w="med" len="med"/>
            <a:tailEnd type="none" w="med" len="med"/>
          </a:ln>
        </p:spPr>
        <p:txBody>
          <a:bodyPr/>
          <a:lstStyle/>
          <a:p>
            <a:endParaRPr lang="zh-CN" altLang="en-US">
              <a:cs typeface="+mn-ea"/>
              <a:sym typeface="+mn-lt"/>
            </a:endParaRPr>
          </a:p>
        </p:txBody>
      </p:sp>
      <p:sp>
        <p:nvSpPr>
          <p:cNvPr id="183338" name="Line 42"/>
          <p:cNvSpPr/>
          <p:nvPr/>
        </p:nvSpPr>
        <p:spPr>
          <a:xfrm>
            <a:off x="4586442" y="1971990"/>
            <a:ext cx="2665412" cy="0"/>
          </a:xfrm>
          <a:prstGeom prst="line">
            <a:avLst/>
          </a:prstGeom>
          <a:ln w="38100" cap="flat" cmpd="sng">
            <a:solidFill>
              <a:schemeClr val="hlink"/>
            </a:solidFill>
            <a:prstDash val="dash"/>
            <a:headEnd type="none" w="med" len="med"/>
            <a:tailEnd type="none" w="med" len="med"/>
          </a:ln>
        </p:spPr>
        <p:txBody>
          <a:bodyPr/>
          <a:lstStyle/>
          <a:p>
            <a:endParaRPr lang="zh-CN" altLang="en-US">
              <a:cs typeface="+mn-ea"/>
              <a:sym typeface="+mn-lt"/>
            </a:endParaRPr>
          </a:p>
        </p:txBody>
      </p:sp>
      <p:sp>
        <p:nvSpPr>
          <p:cNvPr id="183341" name="Line 45"/>
          <p:cNvSpPr/>
          <p:nvPr/>
        </p:nvSpPr>
        <p:spPr>
          <a:xfrm flipH="1">
            <a:off x="1782763" y="1756090"/>
            <a:ext cx="1584325" cy="1511300"/>
          </a:xfrm>
          <a:prstGeom prst="line">
            <a:avLst/>
          </a:prstGeom>
          <a:ln w="38100" cap="flat" cmpd="sng">
            <a:solidFill>
              <a:schemeClr val="hlink"/>
            </a:solidFill>
            <a:prstDash val="dash"/>
            <a:headEnd type="none" w="med" len="med"/>
            <a:tailEnd type="none" w="med" len="med"/>
          </a:ln>
        </p:spPr>
        <p:txBody>
          <a:bodyPr/>
          <a:lstStyle/>
          <a:p>
            <a:endParaRPr lang="zh-CN" altLang="en-US">
              <a:cs typeface="+mn-ea"/>
              <a:sym typeface="+mn-lt"/>
            </a:endParaRPr>
          </a:p>
        </p:txBody>
      </p:sp>
      <p:sp>
        <p:nvSpPr>
          <p:cNvPr id="15377" name="AutoShape 47"/>
          <p:cNvSpPr/>
          <p:nvPr/>
        </p:nvSpPr>
        <p:spPr>
          <a:xfrm rot="-1001955">
            <a:off x="8152425" y="1586739"/>
            <a:ext cx="2447925" cy="1654175"/>
          </a:xfrm>
          <a:prstGeom prst="hexagon">
            <a:avLst>
              <a:gd name="adj" fmla="val 36996"/>
              <a:gd name="vf" fmla="val 115470"/>
            </a:avLst>
          </a:prstGeom>
          <a:noFill/>
          <a:ln w="38100" cap="flat" cmpd="sng">
            <a:solidFill>
              <a:schemeClr val="tx1"/>
            </a:solidFill>
            <a:prstDash val="solid"/>
            <a:miter/>
            <a:headEnd type="none" w="med" len="med"/>
            <a:tailEnd type="none" w="med" len="med"/>
          </a:ln>
        </p:spPr>
        <p:txBody>
          <a:bodyPr wrap="none" anchor="ctr"/>
          <a:lstStyle/>
          <a:p>
            <a:pPr defTabSz="914400"/>
            <a:endParaRPr lang="zh-CN" altLang="en-US" sz="1355" dirty="0">
              <a:solidFill>
                <a:prstClr val="black"/>
              </a:solidFill>
              <a:cs typeface="+mn-ea"/>
              <a:sym typeface="+mn-lt"/>
            </a:endParaRPr>
          </a:p>
        </p:txBody>
      </p:sp>
      <p:sp>
        <p:nvSpPr>
          <p:cNvPr id="183345" name="Line 49"/>
          <p:cNvSpPr/>
          <p:nvPr/>
        </p:nvSpPr>
        <p:spPr>
          <a:xfrm>
            <a:off x="8584225" y="1802637"/>
            <a:ext cx="1584325" cy="1223963"/>
          </a:xfrm>
          <a:prstGeom prst="line">
            <a:avLst/>
          </a:prstGeom>
          <a:ln w="38100" cap="flat" cmpd="sng">
            <a:solidFill>
              <a:schemeClr val="tx2"/>
            </a:solidFill>
            <a:prstDash val="dash"/>
            <a:headEnd type="none" w="med" len="med"/>
            <a:tailEnd type="none" w="med" len="med"/>
          </a:ln>
        </p:spPr>
        <p:txBody>
          <a:bodyPr/>
          <a:lstStyle/>
          <a:p>
            <a:endParaRPr lang="zh-CN" altLang="en-US">
              <a:cs typeface="+mn-ea"/>
              <a:sym typeface="+mn-lt"/>
            </a:endParaRPr>
          </a:p>
        </p:txBody>
      </p:sp>
      <p:sp>
        <p:nvSpPr>
          <p:cNvPr id="183347" name="Line 51"/>
          <p:cNvSpPr/>
          <p:nvPr/>
        </p:nvSpPr>
        <p:spPr>
          <a:xfrm>
            <a:off x="8584225" y="1802639"/>
            <a:ext cx="431800" cy="1584325"/>
          </a:xfrm>
          <a:prstGeom prst="line">
            <a:avLst/>
          </a:prstGeom>
          <a:ln w="38100" cap="flat" cmpd="sng">
            <a:solidFill>
              <a:schemeClr val="accent1"/>
            </a:solidFill>
            <a:prstDash val="dash"/>
            <a:headEnd type="none" w="med" len="med"/>
            <a:tailEnd type="none" w="med" len="med"/>
          </a:ln>
        </p:spPr>
        <p:txBody>
          <a:bodyPr/>
          <a:lstStyle/>
          <a:p>
            <a:endParaRPr lang="zh-CN" altLang="en-US">
              <a:cs typeface="+mn-ea"/>
              <a:sym typeface="+mn-lt"/>
            </a:endParaRPr>
          </a:p>
        </p:txBody>
      </p:sp>
      <p:sp>
        <p:nvSpPr>
          <p:cNvPr id="183348" name="Line 52"/>
          <p:cNvSpPr/>
          <p:nvPr/>
        </p:nvSpPr>
        <p:spPr>
          <a:xfrm>
            <a:off x="8584226" y="1802640"/>
            <a:ext cx="1943100" cy="287337"/>
          </a:xfrm>
          <a:prstGeom prst="line">
            <a:avLst/>
          </a:prstGeom>
          <a:ln w="28575" cap="flat" cmpd="sng">
            <a:solidFill>
              <a:schemeClr val="hlink"/>
            </a:solidFill>
            <a:prstDash val="dash"/>
            <a:headEnd type="none" w="med" len="med"/>
            <a:tailEnd type="none" w="med" len="med"/>
          </a:ln>
        </p:spPr>
        <p:txBody>
          <a:bodyPr/>
          <a:lstStyle/>
          <a:p>
            <a:endParaRPr lang="zh-CN" altLang="en-US">
              <a:cs typeface="+mn-ea"/>
              <a:sym typeface="+mn-lt"/>
            </a:endParaRPr>
          </a:p>
        </p:txBody>
      </p:sp>
      <p:sp>
        <p:nvSpPr>
          <p:cNvPr id="23" name="文本框 22"/>
          <p:cNvSpPr txBox="1"/>
          <p:nvPr/>
        </p:nvSpPr>
        <p:spPr>
          <a:xfrm>
            <a:off x="694985" y="458812"/>
            <a:ext cx="5108915" cy="646331"/>
          </a:xfrm>
          <a:prstGeom prst="rect">
            <a:avLst/>
          </a:prstGeom>
          <a:noFill/>
        </p:spPr>
        <p:txBody>
          <a:bodyPr wrap="square" rtlCol="0">
            <a:spAutoFit/>
          </a:bodyPr>
          <a:lstStyle/>
          <a:p>
            <a:r>
              <a:rPr lang="zh-CN" altLang="en-US" sz="3600" b="1" dirty="0">
                <a:solidFill>
                  <a:srgbClr val="CC00FF"/>
                </a:solidFill>
                <a:cs typeface="+mn-ea"/>
                <a:sym typeface="+mn-lt"/>
              </a:rPr>
              <a:t>课堂测试</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3317"/>
                                        </p:tgtEl>
                                        <p:attrNameLst>
                                          <p:attrName>style.visibility</p:attrName>
                                        </p:attrNameLst>
                                      </p:cBhvr>
                                      <p:to>
                                        <p:strVal val="visible"/>
                                      </p:to>
                                    </p:set>
                                    <p:anim calcmode="lin" valueType="num">
                                      <p:cBhvr additive="base">
                                        <p:cTn id="7" dur="500" fill="hold"/>
                                        <p:tgtEl>
                                          <p:spTgt spid="183317"/>
                                        </p:tgtEl>
                                        <p:attrNameLst>
                                          <p:attrName>ppt_x</p:attrName>
                                        </p:attrNameLst>
                                      </p:cBhvr>
                                      <p:tavLst>
                                        <p:tav tm="0">
                                          <p:val>
                                            <p:strVal val="0-#ppt_w/2"/>
                                          </p:val>
                                        </p:tav>
                                        <p:tav tm="100000">
                                          <p:val>
                                            <p:strVal val="#ppt_x"/>
                                          </p:val>
                                        </p:tav>
                                      </p:tavLst>
                                    </p:anim>
                                    <p:anim calcmode="lin" valueType="num">
                                      <p:cBhvr additive="base">
                                        <p:cTn id="8" dur="500" fill="hold"/>
                                        <p:tgtEl>
                                          <p:spTgt spid="18331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183341"/>
                                        </p:tgtEl>
                                        <p:attrNameLst>
                                          <p:attrName>style.visibility</p:attrName>
                                        </p:attrNameLst>
                                      </p:cBhvr>
                                      <p:to>
                                        <p:strVal val="visible"/>
                                      </p:to>
                                    </p:set>
                                    <p:animEffect transition="in" filter="wipe(down)">
                                      <p:cBhvr>
                                        <p:cTn id="13" dur="500"/>
                                        <p:tgtEl>
                                          <p:spTgt spid="183341"/>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83322"/>
                                        </p:tgtEl>
                                        <p:attrNameLst>
                                          <p:attrName>style.visibility</p:attrName>
                                        </p:attrNameLst>
                                      </p:cBhvr>
                                      <p:to>
                                        <p:strVal val="visible"/>
                                      </p:to>
                                    </p:set>
                                    <p:anim calcmode="lin" valueType="num">
                                      <p:cBhvr additive="base">
                                        <p:cTn id="18" dur="500" fill="hold"/>
                                        <p:tgtEl>
                                          <p:spTgt spid="183322"/>
                                        </p:tgtEl>
                                        <p:attrNameLst>
                                          <p:attrName>ppt_x</p:attrName>
                                        </p:attrNameLst>
                                      </p:cBhvr>
                                      <p:tavLst>
                                        <p:tav tm="0">
                                          <p:val>
                                            <p:strVal val="0-#ppt_w/2"/>
                                          </p:val>
                                        </p:tav>
                                        <p:tav tm="100000">
                                          <p:val>
                                            <p:strVal val="#ppt_x"/>
                                          </p:val>
                                        </p:tav>
                                      </p:tavLst>
                                    </p:anim>
                                    <p:anim calcmode="lin" valueType="num">
                                      <p:cBhvr additive="base">
                                        <p:cTn id="19" dur="500" fill="hold"/>
                                        <p:tgtEl>
                                          <p:spTgt spid="183322"/>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183318"/>
                                        </p:tgtEl>
                                        <p:attrNameLst>
                                          <p:attrName>style.visibility</p:attrName>
                                        </p:attrNameLst>
                                      </p:cBhvr>
                                      <p:to>
                                        <p:strVal val="visible"/>
                                      </p:to>
                                    </p:set>
                                    <p:anim calcmode="lin" valueType="num">
                                      <p:cBhvr additive="base">
                                        <p:cTn id="24" dur="500" fill="hold"/>
                                        <p:tgtEl>
                                          <p:spTgt spid="183318"/>
                                        </p:tgtEl>
                                        <p:attrNameLst>
                                          <p:attrName>ppt_x</p:attrName>
                                        </p:attrNameLst>
                                      </p:cBhvr>
                                      <p:tavLst>
                                        <p:tav tm="0">
                                          <p:val>
                                            <p:strVal val="0-#ppt_w/2"/>
                                          </p:val>
                                        </p:tav>
                                        <p:tav tm="100000">
                                          <p:val>
                                            <p:strVal val="#ppt_x"/>
                                          </p:val>
                                        </p:tav>
                                      </p:tavLst>
                                    </p:anim>
                                    <p:anim calcmode="lin" valueType="num">
                                      <p:cBhvr additive="base">
                                        <p:cTn id="25" dur="500" fill="hold"/>
                                        <p:tgtEl>
                                          <p:spTgt spid="183318"/>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1" fill="hold" nodeType="clickEffect">
                                  <p:stCondLst>
                                    <p:cond delay="0"/>
                                  </p:stCondLst>
                                  <p:childTnLst>
                                    <p:set>
                                      <p:cBhvr>
                                        <p:cTn id="29" dur="1" fill="hold">
                                          <p:stCondLst>
                                            <p:cond delay="0"/>
                                          </p:stCondLst>
                                        </p:cTn>
                                        <p:tgtEl>
                                          <p:spTgt spid="183337"/>
                                        </p:tgtEl>
                                        <p:attrNameLst>
                                          <p:attrName>style.visibility</p:attrName>
                                        </p:attrNameLst>
                                      </p:cBhvr>
                                      <p:to>
                                        <p:strVal val="visible"/>
                                      </p:to>
                                    </p:set>
                                    <p:anim calcmode="lin" valueType="num">
                                      <p:cBhvr additive="base">
                                        <p:cTn id="30" dur="1000" fill="hold"/>
                                        <p:tgtEl>
                                          <p:spTgt spid="183337"/>
                                        </p:tgtEl>
                                        <p:attrNameLst>
                                          <p:attrName>ppt_x</p:attrName>
                                        </p:attrNameLst>
                                      </p:cBhvr>
                                      <p:tavLst>
                                        <p:tav tm="0">
                                          <p:val>
                                            <p:strVal val="#ppt_x"/>
                                          </p:val>
                                        </p:tav>
                                        <p:tav tm="100000">
                                          <p:val>
                                            <p:strVal val="#ppt_x"/>
                                          </p:val>
                                        </p:tav>
                                      </p:tavLst>
                                    </p:anim>
                                    <p:anim calcmode="lin" valueType="num">
                                      <p:cBhvr additive="base">
                                        <p:cTn id="31" dur="1000" fill="hold"/>
                                        <p:tgtEl>
                                          <p:spTgt spid="183337"/>
                                        </p:tgtEl>
                                        <p:attrNameLst>
                                          <p:attrName>ppt_y</p:attrName>
                                        </p:attrNameLst>
                                      </p:cBhvr>
                                      <p:tavLst>
                                        <p:tav tm="0">
                                          <p:val>
                                            <p:strVal val="0-#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1" fill="hold" nodeType="clickEffect">
                                  <p:stCondLst>
                                    <p:cond delay="0"/>
                                  </p:stCondLst>
                                  <p:childTnLst>
                                    <p:set>
                                      <p:cBhvr>
                                        <p:cTn id="35" dur="1" fill="hold">
                                          <p:stCondLst>
                                            <p:cond delay="0"/>
                                          </p:stCondLst>
                                        </p:cTn>
                                        <p:tgtEl>
                                          <p:spTgt spid="183338"/>
                                        </p:tgtEl>
                                        <p:attrNameLst>
                                          <p:attrName>style.visibility</p:attrName>
                                        </p:attrNameLst>
                                      </p:cBhvr>
                                      <p:to>
                                        <p:strVal val="visible"/>
                                      </p:to>
                                    </p:set>
                                    <p:anim calcmode="lin" valueType="num">
                                      <p:cBhvr additive="base">
                                        <p:cTn id="36" dur="1000" fill="hold"/>
                                        <p:tgtEl>
                                          <p:spTgt spid="183338"/>
                                        </p:tgtEl>
                                        <p:attrNameLst>
                                          <p:attrName>ppt_x</p:attrName>
                                        </p:attrNameLst>
                                      </p:cBhvr>
                                      <p:tavLst>
                                        <p:tav tm="0">
                                          <p:val>
                                            <p:strVal val="#ppt_x"/>
                                          </p:val>
                                        </p:tav>
                                        <p:tav tm="100000">
                                          <p:val>
                                            <p:strVal val="#ppt_x"/>
                                          </p:val>
                                        </p:tav>
                                      </p:tavLst>
                                    </p:anim>
                                    <p:anim calcmode="lin" valueType="num">
                                      <p:cBhvr additive="base">
                                        <p:cTn id="37" dur="1000" fill="hold"/>
                                        <p:tgtEl>
                                          <p:spTgt spid="183338"/>
                                        </p:tgtEl>
                                        <p:attrNameLst>
                                          <p:attrName>ppt_y</p:attrName>
                                        </p:attrNameLst>
                                      </p:cBhvr>
                                      <p:tavLst>
                                        <p:tav tm="0">
                                          <p:val>
                                            <p:strVal val="0-#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183323"/>
                                        </p:tgtEl>
                                        <p:attrNameLst>
                                          <p:attrName>style.visibility</p:attrName>
                                        </p:attrNameLst>
                                      </p:cBhvr>
                                      <p:to>
                                        <p:strVal val="visible"/>
                                      </p:to>
                                    </p:set>
                                    <p:anim calcmode="lin" valueType="num">
                                      <p:cBhvr additive="base">
                                        <p:cTn id="42" dur="500" fill="hold"/>
                                        <p:tgtEl>
                                          <p:spTgt spid="183323"/>
                                        </p:tgtEl>
                                        <p:attrNameLst>
                                          <p:attrName>ppt_x</p:attrName>
                                        </p:attrNameLst>
                                      </p:cBhvr>
                                      <p:tavLst>
                                        <p:tav tm="0">
                                          <p:val>
                                            <p:strVal val="0-#ppt_w/2"/>
                                          </p:val>
                                        </p:tav>
                                        <p:tav tm="100000">
                                          <p:val>
                                            <p:strVal val="#ppt_x"/>
                                          </p:val>
                                        </p:tav>
                                      </p:tavLst>
                                    </p:anim>
                                    <p:anim calcmode="lin" valueType="num">
                                      <p:cBhvr additive="base">
                                        <p:cTn id="43" dur="500" fill="hold"/>
                                        <p:tgtEl>
                                          <p:spTgt spid="183323"/>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183319"/>
                                        </p:tgtEl>
                                        <p:attrNameLst>
                                          <p:attrName>style.visibility</p:attrName>
                                        </p:attrNameLst>
                                      </p:cBhvr>
                                      <p:to>
                                        <p:strVal val="visible"/>
                                      </p:to>
                                    </p:set>
                                    <p:anim calcmode="lin" valueType="num">
                                      <p:cBhvr additive="base">
                                        <p:cTn id="48" dur="500" fill="hold"/>
                                        <p:tgtEl>
                                          <p:spTgt spid="183319"/>
                                        </p:tgtEl>
                                        <p:attrNameLst>
                                          <p:attrName>ppt_x</p:attrName>
                                        </p:attrNameLst>
                                      </p:cBhvr>
                                      <p:tavLst>
                                        <p:tav tm="0">
                                          <p:val>
                                            <p:strVal val="0-#ppt_w/2"/>
                                          </p:val>
                                        </p:tav>
                                        <p:tav tm="100000">
                                          <p:val>
                                            <p:strVal val="#ppt_x"/>
                                          </p:val>
                                        </p:tav>
                                      </p:tavLst>
                                    </p:anim>
                                    <p:anim calcmode="lin" valueType="num">
                                      <p:cBhvr additive="base">
                                        <p:cTn id="49" dur="500" fill="hold"/>
                                        <p:tgtEl>
                                          <p:spTgt spid="183319"/>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 presetClass="entr" presetSubtype="16" fill="hold" nodeType="clickEffect">
                                  <p:stCondLst>
                                    <p:cond delay="0"/>
                                  </p:stCondLst>
                                  <p:childTnLst>
                                    <p:set>
                                      <p:cBhvr>
                                        <p:cTn id="53" dur="1" fill="hold">
                                          <p:stCondLst>
                                            <p:cond delay="0"/>
                                          </p:stCondLst>
                                        </p:cTn>
                                        <p:tgtEl>
                                          <p:spTgt spid="183347"/>
                                        </p:tgtEl>
                                        <p:attrNameLst>
                                          <p:attrName>style.visibility</p:attrName>
                                        </p:attrNameLst>
                                      </p:cBhvr>
                                      <p:to>
                                        <p:strVal val="visible"/>
                                      </p:to>
                                    </p:set>
                                    <p:animEffect transition="in" filter="box(in)">
                                      <p:cBhvr>
                                        <p:cTn id="54" dur="1000"/>
                                        <p:tgtEl>
                                          <p:spTgt spid="183347"/>
                                        </p:tgtEl>
                                      </p:cBhvr>
                                    </p:animEffect>
                                  </p:childTnLst>
                                </p:cTn>
                              </p:par>
                            </p:childTnLst>
                          </p:cTn>
                        </p:par>
                      </p:childTnLst>
                    </p:cTn>
                  </p:par>
                  <p:par>
                    <p:cTn id="55" fill="hold">
                      <p:stCondLst>
                        <p:cond delay="indefinite"/>
                      </p:stCondLst>
                      <p:childTnLst>
                        <p:par>
                          <p:cTn id="56" fill="hold">
                            <p:stCondLst>
                              <p:cond delay="0"/>
                            </p:stCondLst>
                            <p:childTnLst>
                              <p:par>
                                <p:cTn id="57" presetID="4" presetClass="entr" presetSubtype="16" fill="hold" nodeType="clickEffect">
                                  <p:stCondLst>
                                    <p:cond delay="0"/>
                                  </p:stCondLst>
                                  <p:childTnLst>
                                    <p:set>
                                      <p:cBhvr>
                                        <p:cTn id="58" dur="1" fill="hold">
                                          <p:stCondLst>
                                            <p:cond delay="0"/>
                                          </p:stCondLst>
                                        </p:cTn>
                                        <p:tgtEl>
                                          <p:spTgt spid="183345"/>
                                        </p:tgtEl>
                                        <p:attrNameLst>
                                          <p:attrName>style.visibility</p:attrName>
                                        </p:attrNameLst>
                                      </p:cBhvr>
                                      <p:to>
                                        <p:strVal val="visible"/>
                                      </p:to>
                                    </p:set>
                                    <p:animEffect transition="in" filter="box(in)">
                                      <p:cBhvr>
                                        <p:cTn id="59" dur="1000"/>
                                        <p:tgtEl>
                                          <p:spTgt spid="183345"/>
                                        </p:tgtEl>
                                      </p:cBhvr>
                                    </p:animEffect>
                                  </p:childTnLst>
                                </p:cTn>
                              </p:par>
                            </p:childTnLst>
                          </p:cTn>
                        </p:par>
                      </p:childTnLst>
                    </p:cTn>
                  </p:par>
                  <p:par>
                    <p:cTn id="60" fill="hold">
                      <p:stCondLst>
                        <p:cond delay="indefinite"/>
                      </p:stCondLst>
                      <p:childTnLst>
                        <p:par>
                          <p:cTn id="61" fill="hold">
                            <p:stCondLst>
                              <p:cond delay="0"/>
                            </p:stCondLst>
                            <p:childTnLst>
                              <p:par>
                                <p:cTn id="62" presetID="4" presetClass="entr" presetSubtype="16" fill="hold" nodeType="clickEffect">
                                  <p:stCondLst>
                                    <p:cond delay="0"/>
                                  </p:stCondLst>
                                  <p:childTnLst>
                                    <p:set>
                                      <p:cBhvr>
                                        <p:cTn id="63" dur="1" fill="hold">
                                          <p:stCondLst>
                                            <p:cond delay="0"/>
                                          </p:stCondLst>
                                        </p:cTn>
                                        <p:tgtEl>
                                          <p:spTgt spid="183348"/>
                                        </p:tgtEl>
                                        <p:attrNameLst>
                                          <p:attrName>style.visibility</p:attrName>
                                        </p:attrNameLst>
                                      </p:cBhvr>
                                      <p:to>
                                        <p:strVal val="visible"/>
                                      </p:to>
                                    </p:set>
                                    <p:animEffect transition="in" filter="box(in)">
                                      <p:cBhvr>
                                        <p:cTn id="64" dur="1000"/>
                                        <p:tgtEl>
                                          <p:spTgt spid="183348"/>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ntr" presetSubtype="8" fill="hold" grpId="0" nodeType="clickEffect">
                                  <p:stCondLst>
                                    <p:cond delay="0"/>
                                  </p:stCondLst>
                                  <p:childTnLst>
                                    <p:set>
                                      <p:cBhvr>
                                        <p:cTn id="68" dur="1" fill="hold">
                                          <p:stCondLst>
                                            <p:cond delay="0"/>
                                          </p:stCondLst>
                                        </p:cTn>
                                        <p:tgtEl>
                                          <p:spTgt spid="183324"/>
                                        </p:tgtEl>
                                        <p:attrNameLst>
                                          <p:attrName>style.visibility</p:attrName>
                                        </p:attrNameLst>
                                      </p:cBhvr>
                                      <p:to>
                                        <p:strVal val="visible"/>
                                      </p:to>
                                    </p:set>
                                    <p:anim calcmode="lin" valueType="num">
                                      <p:cBhvr additive="base">
                                        <p:cTn id="69" dur="500" fill="hold"/>
                                        <p:tgtEl>
                                          <p:spTgt spid="183324"/>
                                        </p:tgtEl>
                                        <p:attrNameLst>
                                          <p:attrName>ppt_x</p:attrName>
                                        </p:attrNameLst>
                                      </p:cBhvr>
                                      <p:tavLst>
                                        <p:tav tm="0">
                                          <p:val>
                                            <p:strVal val="0-#ppt_w/2"/>
                                          </p:val>
                                        </p:tav>
                                        <p:tav tm="100000">
                                          <p:val>
                                            <p:strVal val="#ppt_x"/>
                                          </p:val>
                                        </p:tav>
                                      </p:tavLst>
                                    </p:anim>
                                    <p:anim calcmode="lin" valueType="num">
                                      <p:cBhvr additive="base">
                                        <p:cTn id="70" dur="500" fill="hold"/>
                                        <p:tgtEl>
                                          <p:spTgt spid="183324"/>
                                        </p:tgtEl>
                                        <p:attrNameLst>
                                          <p:attrName>ppt_y</p:attrName>
                                        </p:attrNameLst>
                                      </p:cBhvr>
                                      <p:tavLst>
                                        <p:tav tm="0">
                                          <p:val>
                                            <p:strVal val="#ppt_y"/>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8" fill="hold" grpId="0" nodeType="clickEffect">
                                  <p:stCondLst>
                                    <p:cond delay="0"/>
                                  </p:stCondLst>
                                  <p:childTnLst>
                                    <p:set>
                                      <p:cBhvr>
                                        <p:cTn id="74" dur="1" fill="hold">
                                          <p:stCondLst>
                                            <p:cond delay="0"/>
                                          </p:stCondLst>
                                        </p:cTn>
                                        <p:tgtEl>
                                          <p:spTgt spid="183321"/>
                                        </p:tgtEl>
                                        <p:attrNameLst>
                                          <p:attrName>style.visibility</p:attrName>
                                        </p:attrNameLst>
                                      </p:cBhvr>
                                      <p:to>
                                        <p:strVal val="visible"/>
                                      </p:to>
                                    </p:set>
                                    <p:anim calcmode="lin" valueType="num">
                                      <p:cBhvr additive="base">
                                        <p:cTn id="75" dur="500" fill="hold"/>
                                        <p:tgtEl>
                                          <p:spTgt spid="183321"/>
                                        </p:tgtEl>
                                        <p:attrNameLst>
                                          <p:attrName>ppt_x</p:attrName>
                                        </p:attrNameLst>
                                      </p:cBhvr>
                                      <p:tavLst>
                                        <p:tav tm="0">
                                          <p:val>
                                            <p:strVal val="0-#ppt_w/2"/>
                                          </p:val>
                                        </p:tav>
                                        <p:tav tm="100000">
                                          <p:val>
                                            <p:strVal val="#ppt_x"/>
                                          </p:val>
                                        </p:tav>
                                      </p:tavLst>
                                    </p:anim>
                                    <p:anim calcmode="lin" valueType="num">
                                      <p:cBhvr additive="base">
                                        <p:cTn id="76" dur="500" fill="hold"/>
                                        <p:tgtEl>
                                          <p:spTgt spid="183321"/>
                                        </p:tgtEl>
                                        <p:attrNameLst>
                                          <p:attrName>ppt_y</p:attrName>
                                        </p:attrNameLst>
                                      </p:cBhvr>
                                      <p:tavLst>
                                        <p:tav tm="0">
                                          <p:val>
                                            <p:strVal val="#ppt_y"/>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8" fill="hold" grpId="0" nodeType="clickEffect">
                                  <p:stCondLst>
                                    <p:cond delay="0"/>
                                  </p:stCondLst>
                                  <p:childTnLst>
                                    <p:set>
                                      <p:cBhvr>
                                        <p:cTn id="80" dur="1" fill="hold">
                                          <p:stCondLst>
                                            <p:cond delay="0"/>
                                          </p:stCondLst>
                                        </p:cTn>
                                        <p:tgtEl>
                                          <p:spTgt spid="183320"/>
                                        </p:tgtEl>
                                        <p:attrNameLst>
                                          <p:attrName>style.visibility</p:attrName>
                                        </p:attrNameLst>
                                      </p:cBhvr>
                                      <p:to>
                                        <p:strVal val="visible"/>
                                      </p:to>
                                    </p:set>
                                    <p:anim calcmode="lin" valueType="num">
                                      <p:cBhvr additive="base">
                                        <p:cTn id="81" dur="500" fill="hold"/>
                                        <p:tgtEl>
                                          <p:spTgt spid="183320"/>
                                        </p:tgtEl>
                                        <p:attrNameLst>
                                          <p:attrName>ppt_x</p:attrName>
                                        </p:attrNameLst>
                                      </p:cBhvr>
                                      <p:tavLst>
                                        <p:tav tm="0">
                                          <p:val>
                                            <p:strVal val="0-#ppt_w/2"/>
                                          </p:val>
                                        </p:tav>
                                        <p:tav tm="100000">
                                          <p:val>
                                            <p:strVal val="#ppt_x"/>
                                          </p:val>
                                        </p:tav>
                                      </p:tavLst>
                                    </p:anim>
                                    <p:anim calcmode="lin" valueType="num">
                                      <p:cBhvr additive="base">
                                        <p:cTn id="82" dur="500" fill="hold"/>
                                        <p:tgtEl>
                                          <p:spTgt spid="183320"/>
                                        </p:tgtEl>
                                        <p:attrNameLst>
                                          <p:attrName>ppt_y</p:attrName>
                                        </p:attrNameLst>
                                      </p:cBhvr>
                                      <p:tavLst>
                                        <p:tav tm="0">
                                          <p:val>
                                            <p:strVal val="#ppt_y"/>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8" fill="hold" grpId="0" nodeType="clickEffect">
                                  <p:stCondLst>
                                    <p:cond delay="0"/>
                                  </p:stCondLst>
                                  <p:childTnLst>
                                    <p:set>
                                      <p:cBhvr>
                                        <p:cTn id="86" dur="1" fill="hold">
                                          <p:stCondLst>
                                            <p:cond delay="0"/>
                                          </p:stCondLst>
                                        </p:cTn>
                                        <p:tgtEl>
                                          <p:spTgt spid="183325"/>
                                        </p:tgtEl>
                                        <p:attrNameLst>
                                          <p:attrName>style.visibility</p:attrName>
                                        </p:attrNameLst>
                                      </p:cBhvr>
                                      <p:to>
                                        <p:strVal val="visible"/>
                                      </p:to>
                                    </p:set>
                                    <p:anim calcmode="lin" valueType="num">
                                      <p:cBhvr additive="base">
                                        <p:cTn id="87" dur="500" fill="hold"/>
                                        <p:tgtEl>
                                          <p:spTgt spid="183325"/>
                                        </p:tgtEl>
                                        <p:attrNameLst>
                                          <p:attrName>ppt_x</p:attrName>
                                        </p:attrNameLst>
                                      </p:cBhvr>
                                      <p:tavLst>
                                        <p:tav tm="0">
                                          <p:val>
                                            <p:strVal val="0-#ppt_w/2"/>
                                          </p:val>
                                        </p:tav>
                                        <p:tav tm="100000">
                                          <p:val>
                                            <p:strVal val="#ppt_x"/>
                                          </p:val>
                                        </p:tav>
                                      </p:tavLst>
                                    </p:anim>
                                    <p:anim calcmode="lin" valueType="num">
                                      <p:cBhvr additive="base">
                                        <p:cTn id="88" dur="500" fill="hold"/>
                                        <p:tgtEl>
                                          <p:spTgt spid="1833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317" grpId="0"/>
      <p:bldP spid="183318" grpId="0"/>
      <p:bldP spid="183319" grpId="0"/>
      <p:bldP spid="183320" grpId="0"/>
      <p:bldP spid="183321" grpId="0"/>
      <p:bldP spid="183322" grpId="0"/>
      <p:bldP spid="183323" grpId="0"/>
      <p:bldP spid="183324" grpId="0"/>
      <p:bldP spid="1833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p:nvPr/>
        </p:nvSpPr>
        <p:spPr>
          <a:xfrm>
            <a:off x="762000" y="1664108"/>
            <a:ext cx="10668000" cy="461665"/>
          </a:xfrm>
          <a:prstGeom prst="rect">
            <a:avLst/>
          </a:prstGeom>
          <a:noFill/>
          <a:ln w="9525">
            <a:noFill/>
          </a:ln>
        </p:spPr>
        <p:txBody>
          <a:bodyPr>
            <a:spAutoFit/>
          </a:bodyPr>
          <a:lstStyle/>
          <a:p>
            <a:pPr defTabSz="914400"/>
            <a:r>
              <a:rPr lang="zh-CN" altLang="en-US" sz="2400" dirty="0">
                <a:cs typeface="+mn-ea"/>
                <a:sym typeface="+mn-lt"/>
              </a:rPr>
              <a:t>那么五边形有几个内角？几条边？几个外角呢？</a:t>
            </a:r>
          </a:p>
        </p:txBody>
      </p:sp>
      <p:sp>
        <p:nvSpPr>
          <p:cNvPr id="6" name="Text Box 3"/>
          <p:cNvSpPr txBox="1"/>
          <p:nvPr/>
        </p:nvSpPr>
        <p:spPr>
          <a:xfrm>
            <a:off x="762000" y="3205250"/>
            <a:ext cx="10653183" cy="461665"/>
          </a:xfrm>
          <a:prstGeom prst="rect">
            <a:avLst/>
          </a:prstGeom>
          <a:noFill/>
          <a:ln w="9525">
            <a:noFill/>
          </a:ln>
        </p:spPr>
        <p:txBody>
          <a:bodyPr>
            <a:spAutoFit/>
          </a:bodyPr>
          <a:lstStyle/>
          <a:p>
            <a:pPr defTabSz="914400"/>
            <a:r>
              <a:rPr lang="zh-CN" altLang="en-US" sz="2400" dirty="0">
                <a:cs typeface="+mn-ea"/>
                <a:sym typeface="+mn-lt"/>
              </a:rPr>
              <a:t>那么六边形有几个内角？几条边？几个外角呢？</a:t>
            </a:r>
          </a:p>
        </p:txBody>
      </p:sp>
      <p:sp>
        <p:nvSpPr>
          <p:cNvPr id="7" name="Text Box 4"/>
          <p:cNvSpPr txBox="1"/>
          <p:nvPr/>
        </p:nvSpPr>
        <p:spPr>
          <a:xfrm>
            <a:off x="762000" y="4746392"/>
            <a:ext cx="10557933" cy="461665"/>
          </a:xfrm>
          <a:prstGeom prst="rect">
            <a:avLst/>
          </a:prstGeom>
          <a:noFill/>
          <a:ln w="9525">
            <a:noFill/>
          </a:ln>
        </p:spPr>
        <p:txBody>
          <a:bodyPr>
            <a:spAutoFit/>
          </a:bodyPr>
          <a:lstStyle/>
          <a:p>
            <a:pPr defTabSz="914400"/>
            <a:r>
              <a:rPr lang="zh-CN" altLang="en-US" sz="2400" dirty="0">
                <a:cs typeface="+mn-ea"/>
                <a:sym typeface="+mn-lt"/>
              </a:rPr>
              <a:t>那么</a:t>
            </a:r>
            <a:r>
              <a:rPr lang="en-US" altLang="zh-CN" sz="2400" dirty="0">
                <a:cs typeface="+mn-ea"/>
                <a:sym typeface="+mn-lt"/>
              </a:rPr>
              <a:t>n</a:t>
            </a:r>
            <a:r>
              <a:rPr lang="zh-CN" altLang="en-US" sz="2400" dirty="0">
                <a:cs typeface="+mn-ea"/>
                <a:sym typeface="+mn-lt"/>
              </a:rPr>
              <a:t>边形有几个内角？几条边？几个外角呢？</a:t>
            </a:r>
          </a:p>
        </p:txBody>
      </p:sp>
      <p:sp>
        <p:nvSpPr>
          <p:cNvPr id="8" name="Text Box 9"/>
          <p:cNvSpPr txBox="1"/>
          <p:nvPr/>
        </p:nvSpPr>
        <p:spPr>
          <a:xfrm>
            <a:off x="762000" y="5516964"/>
            <a:ext cx="5514945" cy="461665"/>
          </a:xfrm>
          <a:prstGeom prst="rect">
            <a:avLst/>
          </a:prstGeom>
          <a:solidFill>
            <a:schemeClr val="bg1">
              <a:lumMod val="95000"/>
            </a:schemeClr>
          </a:solidFill>
          <a:ln w="9525">
            <a:noFill/>
          </a:ln>
        </p:spPr>
        <p:txBody>
          <a:bodyPr wrap="square">
            <a:spAutoFit/>
          </a:bodyPr>
          <a:lstStyle/>
          <a:p>
            <a:pPr defTabSz="914400"/>
            <a:r>
              <a:rPr lang="en-US" altLang="zh-CN" sz="2400" i="1" dirty="0">
                <a:cs typeface="+mn-ea"/>
                <a:sym typeface="+mn-lt"/>
              </a:rPr>
              <a:t>n</a:t>
            </a:r>
            <a:r>
              <a:rPr lang="zh-CN" altLang="en-US" sz="2400" dirty="0">
                <a:cs typeface="+mn-ea"/>
                <a:sym typeface="+mn-lt"/>
              </a:rPr>
              <a:t>边形有</a:t>
            </a:r>
            <a:r>
              <a:rPr lang="en-US" altLang="zh-CN" sz="2400" i="1" dirty="0">
                <a:cs typeface="+mn-ea"/>
                <a:sym typeface="+mn-lt"/>
              </a:rPr>
              <a:t>n</a:t>
            </a:r>
            <a:r>
              <a:rPr lang="zh-CN" altLang="en-US" sz="2400" dirty="0">
                <a:cs typeface="+mn-ea"/>
                <a:sym typeface="+mn-lt"/>
              </a:rPr>
              <a:t>个内角，</a:t>
            </a:r>
            <a:r>
              <a:rPr lang="en-US" altLang="zh-CN" sz="2400" i="1" dirty="0">
                <a:cs typeface="+mn-ea"/>
                <a:sym typeface="+mn-lt"/>
              </a:rPr>
              <a:t>n</a:t>
            </a:r>
            <a:r>
              <a:rPr lang="zh-CN" altLang="en-US" sz="2400" dirty="0">
                <a:cs typeface="+mn-ea"/>
                <a:sym typeface="+mn-lt"/>
              </a:rPr>
              <a:t>条边，</a:t>
            </a:r>
            <a:r>
              <a:rPr lang="en-US" altLang="zh-CN" sz="2400" dirty="0">
                <a:cs typeface="+mn-ea"/>
                <a:sym typeface="+mn-lt"/>
              </a:rPr>
              <a:t>2</a:t>
            </a:r>
            <a:r>
              <a:rPr lang="en-US" altLang="zh-CN" sz="2400" i="1" dirty="0">
                <a:cs typeface="+mn-ea"/>
                <a:sym typeface="+mn-lt"/>
              </a:rPr>
              <a:t>n</a:t>
            </a:r>
            <a:r>
              <a:rPr lang="zh-CN" altLang="en-US" sz="2400" dirty="0">
                <a:cs typeface="+mn-ea"/>
                <a:sym typeface="+mn-lt"/>
              </a:rPr>
              <a:t>个外角</a:t>
            </a:r>
          </a:p>
        </p:txBody>
      </p:sp>
      <p:sp>
        <p:nvSpPr>
          <p:cNvPr id="9" name="Text Box 10"/>
          <p:cNvSpPr txBox="1"/>
          <p:nvPr/>
        </p:nvSpPr>
        <p:spPr>
          <a:xfrm>
            <a:off x="762000" y="3975821"/>
            <a:ext cx="5457885" cy="461665"/>
          </a:xfrm>
          <a:prstGeom prst="rect">
            <a:avLst/>
          </a:prstGeom>
          <a:solidFill>
            <a:schemeClr val="bg1">
              <a:lumMod val="95000"/>
            </a:schemeClr>
          </a:solidFill>
          <a:ln w="9525">
            <a:noFill/>
          </a:ln>
        </p:spPr>
        <p:txBody>
          <a:bodyPr wrap="square">
            <a:spAutoFit/>
          </a:bodyPr>
          <a:lstStyle/>
          <a:p>
            <a:pPr defTabSz="914400"/>
            <a:r>
              <a:rPr lang="zh-CN" altLang="en-US" sz="2400" dirty="0">
                <a:cs typeface="+mn-ea"/>
                <a:sym typeface="+mn-lt"/>
              </a:rPr>
              <a:t>六边形有</a:t>
            </a:r>
            <a:r>
              <a:rPr lang="en-US" altLang="zh-CN" sz="2400" dirty="0">
                <a:cs typeface="+mn-ea"/>
                <a:sym typeface="+mn-lt"/>
              </a:rPr>
              <a:t>6</a:t>
            </a:r>
            <a:r>
              <a:rPr lang="zh-CN" altLang="en-US" sz="2400" dirty="0">
                <a:cs typeface="+mn-ea"/>
                <a:sym typeface="+mn-lt"/>
              </a:rPr>
              <a:t>个内角，</a:t>
            </a:r>
            <a:r>
              <a:rPr lang="en-US" altLang="zh-CN" sz="2400" dirty="0">
                <a:cs typeface="+mn-ea"/>
                <a:sym typeface="+mn-lt"/>
              </a:rPr>
              <a:t>6</a:t>
            </a:r>
            <a:r>
              <a:rPr lang="zh-CN" altLang="en-US" sz="2400" dirty="0">
                <a:cs typeface="+mn-ea"/>
                <a:sym typeface="+mn-lt"/>
              </a:rPr>
              <a:t>条边，</a:t>
            </a:r>
            <a:r>
              <a:rPr lang="en-US" altLang="zh-CN" sz="2400" dirty="0">
                <a:cs typeface="+mn-ea"/>
                <a:sym typeface="+mn-lt"/>
              </a:rPr>
              <a:t>12</a:t>
            </a:r>
            <a:r>
              <a:rPr lang="zh-CN" altLang="en-US" sz="2400" dirty="0">
                <a:cs typeface="+mn-ea"/>
                <a:sym typeface="+mn-lt"/>
              </a:rPr>
              <a:t>个外角</a:t>
            </a:r>
          </a:p>
        </p:txBody>
      </p:sp>
      <p:sp>
        <p:nvSpPr>
          <p:cNvPr id="10" name="Text Box 11"/>
          <p:cNvSpPr txBox="1"/>
          <p:nvPr/>
        </p:nvSpPr>
        <p:spPr>
          <a:xfrm>
            <a:off x="762000" y="2434679"/>
            <a:ext cx="5457885" cy="461665"/>
          </a:xfrm>
          <a:prstGeom prst="rect">
            <a:avLst/>
          </a:prstGeom>
          <a:solidFill>
            <a:schemeClr val="bg1">
              <a:lumMod val="95000"/>
            </a:schemeClr>
          </a:solidFill>
          <a:ln w="9525">
            <a:noFill/>
          </a:ln>
        </p:spPr>
        <p:txBody>
          <a:bodyPr wrap="square">
            <a:spAutoFit/>
          </a:bodyPr>
          <a:lstStyle/>
          <a:p>
            <a:pPr defTabSz="914400"/>
            <a:r>
              <a:rPr lang="zh-CN" altLang="en-US" sz="2400" dirty="0">
                <a:cs typeface="+mn-ea"/>
                <a:sym typeface="+mn-lt"/>
              </a:rPr>
              <a:t>五边形有</a:t>
            </a:r>
            <a:r>
              <a:rPr lang="en-US" altLang="zh-CN" sz="2400" dirty="0">
                <a:cs typeface="+mn-ea"/>
                <a:sym typeface="+mn-lt"/>
              </a:rPr>
              <a:t>5</a:t>
            </a:r>
            <a:r>
              <a:rPr lang="zh-CN" altLang="en-US" sz="2400" dirty="0">
                <a:cs typeface="+mn-ea"/>
                <a:sym typeface="+mn-lt"/>
              </a:rPr>
              <a:t>个内角，</a:t>
            </a:r>
            <a:r>
              <a:rPr lang="en-US" altLang="zh-CN" sz="2400" dirty="0">
                <a:cs typeface="+mn-ea"/>
                <a:sym typeface="+mn-lt"/>
              </a:rPr>
              <a:t>5</a:t>
            </a:r>
            <a:r>
              <a:rPr lang="zh-CN" altLang="en-US" sz="2400" dirty="0">
                <a:cs typeface="+mn-ea"/>
                <a:sym typeface="+mn-lt"/>
              </a:rPr>
              <a:t>条边，</a:t>
            </a:r>
            <a:r>
              <a:rPr lang="en-US" altLang="zh-CN" sz="2400" dirty="0">
                <a:cs typeface="+mn-ea"/>
                <a:sym typeface="+mn-lt"/>
              </a:rPr>
              <a:t>10</a:t>
            </a:r>
            <a:r>
              <a:rPr lang="zh-CN" altLang="en-US" sz="2400" dirty="0">
                <a:cs typeface="+mn-ea"/>
                <a:sym typeface="+mn-lt"/>
              </a:rPr>
              <a:t>个外角</a:t>
            </a:r>
          </a:p>
        </p:txBody>
      </p:sp>
      <p:sp>
        <p:nvSpPr>
          <p:cNvPr id="11" name="文本框 10"/>
          <p:cNvSpPr txBox="1"/>
          <p:nvPr/>
        </p:nvSpPr>
        <p:spPr>
          <a:xfrm>
            <a:off x="694985" y="458812"/>
            <a:ext cx="5108915" cy="646331"/>
          </a:xfrm>
          <a:prstGeom prst="rect">
            <a:avLst/>
          </a:prstGeom>
          <a:noFill/>
        </p:spPr>
        <p:txBody>
          <a:bodyPr wrap="square" rtlCol="0">
            <a:spAutoFit/>
          </a:bodyPr>
          <a:lstStyle/>
          <a:p>
            <a:r>
              <a:rPr lang="zh-CN" altLang="en-US" sz="3600" b="1" dirty="0">
                <a:solidFill>
                  <a:srgbClr val="CC00FF"/>
                </a:solidFill>
                <a:cs typeface="+mn-ea"/>
                <a:sym typeface="+mn-lt"/>
              </a:rPr>
              <a:t>课堂测试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5"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fltVal val="0"/>
                                          </p:val>
                                        </p:tav>
                                        <p:tav tm="100000">
                                          <p:val>
                                            <p:strVal val="#ppt_h"/>
                                          </p:val>
                                        </p:tav>
                                      </p:tavLst>
                                    </p:anim>
                                    <p:anim calcmode="lin" valueType="num">
                                      <p:cBhvr>
                                        <p:cTn id="19"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linds(horizontal)">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5"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1000" fill="hold"/>
                                        <p:tgtEl>
                                          <p:spTgt spid="7"/>
                                        </p:tgtEl>
                                        <p:attrNameLst>
                                          <p:attrName>ppt_w</p:attrName>
                                        </p:attrNameLst>
                                      </p:cBhvr>
                                      <p:tavLst>
                                        <p:tav tm="0">
                                          <p:val>
                                            <p:fltVal val="0"/>
                                          </p:val>
                                        </p:tav>
                                        <p:tav tm="100000">
                                          <p:val>
                                            <p:strVal val="#ppt_w"/>
                                          </p:val>
                                        </p:tav>
                                      </p:tavLst>
                                    </p:anim>
                                    <p:anim calcmode="lin" valueType="num">
                                      <p:cBhvr>
                                        <p:cTn id="31" dur="1000" fill="hold"/>
                                        <p:tgtEl>
                                          <p:spTgt spid="7"/>
                                        </p:tgtEl>
                                        <p:attrNameLst>
                                          <p:attrName>ppt_h</p:attrName>
                                        </p:attrNameLst>
                                      </p:cBhvr>
                                      <p:tavLst>
                                        <p:tav tm="0">
                                          <p:val>
                                            <p:fltVal val="0"/>
                                          </p:val>
                                        </p:tav>
                                        <p:tav tm="100000">
                                          <p:val>
                                            <p:strVal val="#ppt_h"/>
                                          </p:val>
                                        </p:tav>
                                      </p:tavLst>
                                    </p:anim>
                                    <p:anim calcmode="lin" valueType="num">
                                      <p:cBhvr>
                                        <p:cTn id="32"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blinds(horizontal)">
                                      <p:cBhvr>
                                        <p:cTn id="3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bldLvl="0" animBg="1"/>
      <p:bldP spid="9" grpId="0" bldLvl="0" animBg="1"/>
      <p:bldP spid="10" grpId="0" bldLvl="0" animBg="1"/>
    </p:bldLst>
  </p:timing>
</p:sld>
</file>

<file path=ppt/theme/theme1.xml><?xml version="1.0" encoding="utf-8"?>
<a:theme xmlns:a="http://schemas.openxmlformats.org/drawingml/2006/main" name="www.2ppt.com">
  <a:themeElements>
    <a:clrScheme name="ungu arab">
      <a:dk1>
        <a:sysClr val="windowText" lastClr="000000"/>
      </a:dk1>
      <a:lt1>
        <a:sysClr val="window" lastClr="FFFFFF"/>
      </a:lt1>
      <a:dk2>
        <a:srgbClr val="44546A"/>
      </a:dk2>
      <a:lt2>
        <a:srgbClr val="E7E6E6"/>
      </a:lt2>
      <a:accent1>
        <a:srgbClr val="9900CC"/>
      </a:accent1>
      <a:accent2>
        <a:srgbClr val="CC00CC"/>
      </a:accent2>
      <a:accent3>
        <a:srgbClr val="CC00FF"/>
      </a:accent3>
      <a:accent4>
        <a:srgbClr val="CC00FF"/>
      </a:accent4>
      <a:accent5>
        <a:srgbClr val="CC00CC"/>
      </a:accent5>
      <a:accent6>
        <a:srgbClr val="9900CC"/>
      </a:accent6>
      <a:hlink>
        <a:srgbClr val="0563C1"/>
      </a:hlink>
      <a:folHlink>
        <a:srgbClr val="954F72"/>
      </a:folHlink>
    </a:clrScheme>
    <a:fontScheme name="wy5wwd0a">
      <a:majorFont>
        <a:latin typeface="Arial"/>
        <a:ea typeface="思源黑体 CN Regular"/>
        <a:cs typeface=""/>
      </a:majorFont>
      <a:minorFont>
        <a:latin typeface="Arial"/>
        <a:ea typeface="思源黑体 CN Regular"/>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869</Words>
  <Application>Microsoft Office PowerPoint</Application>
  <PresentationFormat>宽屏</PresentationFormat>
  <Paragraphs>142</Paragraphs>
  <Slides>16</Slides>
  <Notes>16</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21" baseType="lpstr">
      <vt:lpstr>阿里巴巴普惠体 R</vt:lpstr>
      <vt:lpstr>思源黑体 CN Regular</vt:lpstr>
      <vt:lpstr>Arial</vt:lpstr>
      <vt:lpstr>www.2ppt.com</vt:lpstr>
      <vt:lpstr>Equation.3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5</cp:revision>
  <dcterms:created xsi:type="dcterms:W3CDTF">2020-04-05T14:31:00Z</dcterms:created>
  <dcterms:modified xsi:type="dcterms:W3CDTF">2023-01-16T14:08:53Z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5150DE0C4E844202BF1228F6CE1E6037</vt:lpwstr>
  </property>
  <property fmtid="{D5CDD505-2E9C-101B-9397-08002B2CF9AE}" pid="3" name="KSOProductBuildVer">
    <vt:lpwstr>2052-11.1.0.10495</vt:lpwstr>
  </property>
  <property fmtid="{A09F084E-AD41-489F-8076-AA5BE3082BCA}" pid="100">
    <vt:ui4>5</vt:ui4>
  </property>
  <property fmtid="{64440492-4C8B-11D1-8B70-080036B11A03}" pid="11">
    <vt:lpwstr>www.2ppt.com-爱PPT提供资源下载</vt:lpwstr>
  </property>
</Properties>
</file>