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4" r:id="rId2"/>
    <p:sldId id="287" r:id="rId3"/>
    <p:sldId id="267" r:id="rId4"/>
    <p:sldId id="268" r:id="rId5"/>
    <p:sldId id="284" r:id="rId6"/>
    <p:sldId id="288" r:id="rId7"/>
    <p:sldId id="269" r:id="rId8"/>
    <p:sldId id="279" r:id="rId9"/>
    <p:sldId id="270" r:id="rId10"/>
    <p:sldId id="285" r:id="rId11"/>
    <p:sldId id="265" r:id="rId12"/>
    <p:sldId id="272" r:id="rId13"/>
    <p:sldId id="280" r:id="rId14"/>
    <p:sldId id="283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99CCFF"/>
    <a:srgbClr val="FF6600"/>
    <a:srgbClr val="00CC99"/>
    <a:srgbClr val="66FF33"/>
    <a:srgbClr val="FFCC00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6" autoAdjust="0"/>
    <p:restoredTop sz="94614" autoAdjust="0"/>
  </p:normalViewPr>
  <p:slideViewPr>
    <p:cSldViewPr>
      <p:cViewPr>
        <p:scale>
          <a:sx n="100" d="100"/>
          <a:sy n="100" d="100"/>
        </p:scale>
        <p:origin x="-32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7E1B0-D124-4EDA-B9C0-2209C9A9653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1C1B5-68EC-4267-B6E7-FECCD1048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1C1B5-68EC-4267-B6E7-FECCD1048D0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E994A5EE-CB46-4924-AD65-16B1BF82E2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F41B9-A9E8-41A8-9C28-49AF44BCC97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25749-8CAC-499D-8A9C-F353AA9441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BED3D-38F4-4882-969B-A7B947E7AC3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FE393-081B-46E6-93E1-FC1ACE2E62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36CA6-EC03-47D4-A8B7-F18B7FB308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FD973-30DC-4E9B-8DC9-28938DEA59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FAA26-BA3D-4744-8DB9-20E66AAB4FB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FE7F9-901A-415B-AC7F-3ABC0F9309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09E6F-D5DE-4583-8B3D-17DABBFA4AE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6450-4F4F-47AB-8367-29E0725344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+mn-lt"/>
              </a:defRPr>
            </a:lvl1pPr>
          </a:lstStyle>
          <a:p>
            <a:fld id="{48A3BC05-7457-47B0-904D-A88C0CE6A90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8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3" Type="http://schemas.openxmlformats.org/officeDocument/2006/relationships/image" Target="../media/image12.jpe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5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9.bin"/><Relationship Id="rId3" Type="http://schemas.openxmlformats.org/officeDocument/2006/relationships/image" Target="../media/image20.png"/><Relationship Id="rId21" Type="http://schemas.openxmlformats.org/officeDocument/2006/relationships/oleObject" Target="../embeddings/oleObject21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13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5.wmf"/><Relationship Id="rId3" Type="http://schemas.openxmlformats.org/officeDocument/2006/relationships/audio" Target="../media/audio1.wav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296862" y="4089876"/>
            <a:ext cx="66246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3600" b="1" dirty="0">
                <a:solidFill>
                  <a:srgbClr val="002060"/>
                </a:solidFill>
                <a:latin typeface="方正粗倩简体" pitchFamily="65" charset="-122"/>
                <a:ea typeface="方正粗倩简体" pitchFamily="65" charset="-122"/>
              </a:rPr>
              <a:t>分数加减法</a:t>
            </a:r>
            <a:r>
              <a:rPr kumimoji="1" lang="en-US" altLang="zh-CN" sz="3600" b="1" dirty="0">
                <a:solidFill>
                  <a:srgbClr val="002060"/>
                </a:solidFill>
                <a:latin typeface="方正粗倩简体" pitchFamily="65" charset="-122"/>
                <a:ea typeface="方正粗倩简体" pitchFamily="65" charset="-122"/>
              </a:rPr>
              <a:t>(</a:t>
            </a:r>
            <a:r>
              <a:rPr kumimoji="1" lang="zh-CN" altLang="en-US" sz="3600" b="1" dirty="0">
                <a:solidFill>
                  <a:srgbClr val="002060"/>
                </a:solidFill>
                <a:latin typeface="方正粗倩简体" pitchFamily="65" charset="-122"/>
                <a:ea typeface="方正粗倩简体" pitchFamily="65" charset="-122"/>
              </a:rPr>
              <a:t>二</a:t>
            </a:r>
            <a:r>
              <a:rPr kumimoji="1" lang="en-US" altLang="zh-CN" sz="3600" b="1" dirty="0" smtClean="0">
                <a:solidFill>
                  <a:srgbClr val="002060"/>
                </a:solidFill>
                <a:latin typeface="方正粗倩简体" pitchFamily="65" charset="-122"/>
                <a:ea typeface="方正粗倩简体" pitchFamily="65" charset="-122"/>
              </a:rPr>
              <a:t>)</a:t>
            </a:r>
            <a:endParaRPr kumimoji="1" lang="en-US" altLang="zh-CN" sz="3600" b="1" dirty="0">
              <a:solidFill>
                <a:srgbClr val="002060"/>
              </a:solidFill>
              <a:latin typeface="方正粗倩简体" pitchFamily="65" charset="-122"/>
              <a:ea typeface="方正粗倩简体" pitchFamily="65" charset="-122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187450" y="1268760"/>
            <a:ext cx="69135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青岛版五年级数学下册</a:t>
            </a:r>
          </a:p>
        </p:txBody>
      </p:sp>
      <p:sp>
        <p:nvSpPr>
          <p:cNvPr id="4" name="矩形 3"/>
          <p:cNvSpPr/>
          <p:nvPr/>
        </p:nvSpPr>
        <p:spPr>
          <a:xfrm>
            <a:off x="2832092" y="5636071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28569" y="2204864"/>
            <a:ext cx="46987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800" dirty="0" smtClean="0">
                <a:solidFill>
                  <a:srgbClr val="002060"/>
                </a:solidFill>
                <a:latin typeface="华康海报体W12(P)" pitchFamily="82" charset="-122"/>
                <a:ea typeface="华康海报体W12(P)" pitchFamily="82" charset="-122"/>
              </a:rPr>
              <a:t>关注环境</a:t>
            </a:r>
            <a:endParaRPr lang="zh-CN" altLang="en-US" sz="8800" dirty="0">
              <a:solidFill>
                <a:srgbClr val="002060"/>
              </a:solidFill>
              <a:latin typeface="华康海报体W12(P)" pitchFamily="82" charset="-122"/>
              <a:ea typeface="华康海报体W12(P)" pitchFamily="82" charset="-122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971550" y="2420938"/>
            <a:ext cx="6985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b="1" dirty="0">
                <a:solidFill>
                  <a:schemeClr val="folHlink"/>
                </a:solidFill>
              </a:rPr>
              <a:t>种植小麦的面积多还是蘑菇多？多多少？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4213" y="2700338"/>
            <a:ext cx="84963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5400" dirty="0">
                <a:solidFill>
                  <a:srgbClr val="FF0000"/>
                </a:solidFill>
              </a:rPr>
              <a:t>通过对异分母加、减计算方法的探究，你有什么体会？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31913" y="908050"/>
            <a:ext cx="43926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800" dirty="0">
                <a:solidFill>
                  <a:schemeClr val="tx2"/>
                </a:solidFill>
              </a:rPr>
              <a:t>想一想</a:t>
            </a:r>
          </a:p>
        </p:txBody>
      </p:sp>
      <p:pic>
        <p:nvPicPr>
          <p:cNvPr id="15365" name="Picture 5" descr="图片1 合法化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0"/>
            <a:ext cx="2333625" cy="288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692275" y="908050"/>
            <a:ext cx="6480175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800" b="1" dirty="0">
                <a:solidFill>
                  <a:schemeClr val="folHlink"/>
                </a:solidFill>
              </a:rPr>
              <a:t>计算异分母分数加、减法时：</a:t>
            </a:r>
          </a:p>
          <a:p>
            <a:pPr algn="l">
              <a:spcBef>
                <a:spcPct val="50000"/>
              </a:spcBef>
            </a:pPr>
            <a:r>
              <a:rPr lang="zh-CN" altLang="en-US" sz="4800" b="1" dirty="0">
                <a:solidFill>
                  <a:srgbClr val="FF6600"/>
                </a:solidFill>
              </a:rPr>
              <a:t>要</a:t>
            </a:r>
            <a:r>
              <a:rPr lang="zh-CN" altLang="en-US" sz="4800" b="1" dirty="0">
                <a:solidFill>
                  <a:srgbClr val="E84A18"/>
                </a:solidFill>
              </a:rPr>
              <a:t>先通分，再按同分母分数加减法进行计算。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051050" y="1196975"/>
            <a:ext cx="60483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dirty="0">
                <a:solidFill>
                  <a:schemeClr val="folHlink"/>
                </a:solidFill>
              </a:rPr>
              <a:t>（</a:t>
            </a:r>
            <a:r>
              <a:rPr lang="en-US" altLang="zh-CN" sz="4400" b="1" dirty="0">
                <a:solidFill>
                  <a:schemeClr val="folHlink"/>
                </a:solidFill>
              </a:rPr>
              <a:t>1</a:t>
            </a:r>
            <a:r>
              <a:rPr lang="zh-CN" altLang="en-US" sz="4400" b="1" dirty="0">
                <a:solidFill>
                  <a:schemeClr val="folHlink"/>
                </a:solidFill>
              </a:rPr>
              <a:t>）分数单位不同，不能直接加、减。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835150" y="3213100"/>
            <a:ext cx="59039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b="1" dirty="0">
                <a:solidFill>
                  <a:srgbClr val="9933FF"/>
                </a:solidFill>
              </a:rPr>
              <a:t>（</a:t>
            </a:r>
            <a:r>
              <a:rPr lang="en-US" altLang="zh-CN" sz="4400" b="1" dirty="0">
                <a:solidFill>
                  <a:srgbClr val="9933FF"/>
                </a:solidFill>
              </a:rPr>
              <a:t>2</a:t>
            </a:r>
            <a:r>
              <a:rPr lang="zh-CN" altLang="en-US" sz="4400" b="1" dirty="0">
                <a:solidFill>
                  <a:srgbClr val="9933FF"/>
                </a:solidFill>
              </a:rPr>
              <a:t>）要把异分母分数转化成同分母分数。</a:t>
            </a:r>
            <a:endParaRPr lang="zh-CN" altLang="en-US" sz="44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23850" y="1951038"/>
            <a:ext cx="84248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dirty="0"/>
              <a:t>1.</a:t>
            </a:r>
            <a:r>
              <a:rPr lang="zh-CN" altLang="en-US" sz="3600" dirty="0">
                <a:solidFill>
                  <a:schemeClr val="accent2"/>
                </a:solidFill>
              </a:rPr>
              <a:t>计算异分母分数加、减法时，</a:t>
            </a:r>
            <a:r>
              <a:rPr lang="zh-CN" altLang="en-US" sz="3600" dirty="0">
                <a:solidFill>
                  <a:srgbClr val="FF6600"/>
                </a:solidFill>
              </a:rPr>
              <a:t>要</a:t>
            </a:r>
            <a:r>
              <a:rPr lang="zh-CN" altLang="en-US" sz="3600" dirty="0">
                <a:solidFill>
                  <a:srgbClr val="E84A18"/>
                </a:solidFill>
              </a:rPr>
              <a:t>先通分，</a:t>
            </a:r>
            <a:r>
              <a:rPr lang="zh-CN" altLang="en-US" sz="3600" dirty="0">
                <a:solidFill>
                  <a:schemeClr val="accent2"/>
                </a:solidFill>
              </a:rPr>
              <a:t>再按同分母分数加减法进行计算。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323850" y="3363913"/>
            <a:ext cx="9001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dirty="0"/>
              <a:t>2.</a:t>
            </a:r>
            <a:r>
              <a:rPr lang="zh-CN" altLang="en-US" sz="3600" dirty="0">
                <a:solidFill>
                  <a:schemeClr val="accent2"/>
                </a:solidFill>
              </a:rPr>
              <a:t>分数单位不同，不能直接加、减。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95288" y="4292600"/>
            <a:ext cx="806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dirty="0"/>
              <a:t>3.</a:t>
            </a:r>
            <a:r>
              <a:rPr lang="zh-CN" altLang="en-US" sz="3600" dirty="0">
                <a:solidFill>
                  <a:srgbClr val="9933FF"/>
                </a:solidFill>
              </a:rPr>
              <a:t>要把异分母分数转化成同分母分数</a:t>
            </a:r>
            <a:r>
              <a:rPr lang="zh-CN" altLang="en-US" sz="3600" dirty="0" smtClean="0">
                <a:solidFill>
                  <a:srgbClr val="9933FF"/>
                </a:solidFill>
              </a:rPr>
              <a:t>。 </a:t>
            </a:r>
            <a:endParaRPr lang="zh-CN" altLang="en-US" sz="3600" dirty="0">
              <a:solidFill>
                <a:srgbClr val="9933FF"/>
              </a:solidFill>
            </a:endParaRP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7772400" cy="1470025"/>
          </a:xfrm>
        </p:spPr>
        <p:txBody>
          <a:bodyPr/>
          <a:lstStyle/>
          <a:p>
            <a:r>
              <a:rPr lang="zh-CN" altLang="en-US" sz="5400" b="1" dirty="0">
                <a:solidFill>
                  <a:srgbClr val="FF0000"/>
                </a:solidFill>
              </a:rPr>
              <a:t>本课小结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900113" y="2133600"/>
            <a:ext cx="82438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dirty="0"/>
              <a:t>1.</a:t>
            </a:r>
            <a:r>
              <a:rPr lang="zh-CN" altLang="en-US" sz="3600" dirty="0">
                <a:solidFill>
                  <a:schemeClr val="accent2"/>
                </a:solidFill>
              </a:rPr>
              <a:t>计算异分母分数加、减法时，</a:t>
            </a:r>
            <a:r>
              <a:rPr lang="zh-CN" altLang="en-US" sz="3600" dirty="0">
                <a:solidFill>
                  <a:srgbClr val="FF6600"/>
                </a:solidFill>
              </a:rPr>
              <a:t>要</a:t>
            </a:r>
            <a:r>
              <a:rPr lang="zh-CN" altLang="en-US" sz="3600" dirty="0">
                <a:solidFill>
                  <a:srgbClr val="E84A18"/>
                </a:solidFill>
              </a:rPr>
              <a:t>先通分，</a:t>
            </a:r>
            <a:r>
              <a:rPr lang="zh-CN" altLang="en-US" sz="3600" dirty="0">
                <a:solidFill>
                  <a:schemeClr val="accent2"/>
                </a:solidFill>
              </a:rPr>
              <a:t>再按同分母分数加减法进行计算。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900113" y="3724275"/>
            <a:ext cx="7993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dirty="0"/>
              <a:t>2.</a:t>
            </a:r>
            <a:r>
              <a:rPr lang="zh-CN" altLang="en-US" sz="3600" dirty="0"/>
              <a:t>熟练掌握异分母分数的加减法则。</a:t>
            </a:r>
            <a:endParaRPr lang="zh-CN" altLang="en-US" sz="3600" dirty="0">
              <a:solidFill>
                <a:schemeClr val="accent2"/>
              </a:solidFill>
            </a:endParaRPr>
          </a:p>
        </p:txBody>
      </p:sp>
      <p:sp>
        <p:nvSpPr>
          <p:cNvPr id="119814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教学目标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411413" y="561975"/>
            <a:ext cx="46815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</a:rPr>
              <a:t>六村五社一家农户去年秋季主要农作物种植情况</a:t>
            </a:r>
          </a:p>
        </p:txBody>
      </p:sp>
      <p:grpSp>
        <p:nvGrpSpPr>
          <p:cNvPr id="17433" name="Group 25"/>
          <p:cNvGrpSpPr/>
          <p:nvPr/>
        </p:nvGrpSpPr>
        <p:grpSpPr bwMode="auto">
          <a:xfrm>
            <a:off x="1835150" y="1989138"/>
            <a:ext cx="5976938" cy="4319587"/>
            <a:chOff x="1156" y="1253"/>
            <a:chExt cx="3765" cy="2721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1156" y="2614"/>
              <a:ext cx="3765" cy="1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3061" y="1253"/>
              <a:ext cx="1860" cy="136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2109" y="1253"/>
              <a:ext cx="953" cy="6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2109" y="1933"/>
              <a:ext cx="953" cy="6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1156" y="2614"/>
              <a:ext cx="3765" cy="136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2109" y="1253"/>
              <a:ext cx="953" cy="6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156" y="1253"/>
              <a:ext cx="953" cy="6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>
              <a:off x="3061" y="1253"/>
              <a:ext cx="0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1156" y="1253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1156" y="1253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2109" y="1480"/>
              <a:ext cx="7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油菜</a:t>
              </a:r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2653" y="3203"/>
              <a:ext cx="7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</a:rPr>
                <a:t>小麦</a:t>
              </a:r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3696" y="1752"/>
              <a:ext cx="6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蘑菇</a:t>
              </a:r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1293" y="2069"/>
              <a:ext cx="7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>
                  <a:solidFill>
                    <a:schemeClr val="accent2"/>
                  </a:solidFill>
                </a:rPr>
                <a:t>大蒜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1156" y="1933"/>
              <a:ext cx="953" cy="681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1156" y="1933"/>
              <a:ext cx="953" cy="681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1293" y="2069"/>
              <a:ext cx="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</a:rPr>
                <a:t>大蒜</a:t>
              </a:r>
            </a:p>
          </p:txBody>
        </p:sp>
      </p:grpSp>
    </p:spTree>
  </p:cSld>
  <p:clrMapOvr>
    <a:masterClrMapping/>
  </p:clrMapOvr>
  <p:transition>
    <p:cover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835150" y="4149725"/>
            <a:ext cx="5976938" cy="215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859338" y="1989138"/>
            <a:ext cx="2952750" cy="216058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348038" y="1989138"/>
            <a:ext cx="1512887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348038" y="3068638"/>
            <a:ext cx="1512887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835150" y="4149725"/>
            <a:ext cx="5976938" cy="2159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348038" y="1989138"/>
            <a:ext cx="1512887" cy="1081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835150" y="3068638"/>
            <a:ext cx="1512888" cy="1081087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835150" y="1989138"/>
            <a:ext cx="1512888" cy="1081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859338" y="19891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1835150" y="19891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835150" y="1989138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454" name="Group 22"/>
          <p:cNvGrpSpPr/>
          <p:nvPr/>
        </p:nvGrpSpPr>
        <p:grpSpPr bwMode="auto">
          <a:xfrm>
            <a:off x="4211638" y="4797425"/>
            <a:ext cx="1636712" cy="1081088"/>
            <a:chOff x="2653" y="3022"/>
            <a:chExt cx="1031" cy="681"/>
          </a:xfrm>
        </p:grpSpPr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2653" y="3203"/>
              <a:ext cx="7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>
                  <a:solidFill>
                    <a:schemeClr val="bg1"/>
                  </a:solidFill>
                </a:rPr>
                <a:t>小麦</a:t>
              </a:r>
            </a:p>
          </p:txBody>
        </p:sp>
        <p:graphicFrame>
          <p:nvGraphicFramePr>
            <p:cNvPr id="18449" name="Object 17"/>
            <p:cNvGraphicFramePr>
              <a:graphicFrameLocks noChangeAspect="1"/>
            </p:cNvGraphicFramePr>
            <p:nvPr/>
          </p:nvGraphicFramePr>
          <p:xfrm>
            <a:off x="3288" y="3022"/>
            <a:ext cx="396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6" name="Microsoft 公式 3.0" r:id="rId4" imgW="152400" imgH="393700" progId="Equation.3">
                    <p:embed/>
                  </p:oleObj>
                </mc:Choice>
                <mc:Fallback>
                  <p:oleObj name="Microsoft 公式 3.0" r:id="rId4" imgW="152400" imgH="3937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3022"/>
                          <a:ext cx="396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55" name="Group 23"/>
          <p:cNvGrpSpPr/>
          <p:nvPr/>
        </p:nvGrpSpPr>
        <p:grpSpPr bwMode="auto">
          <a:xfrm>
            <a:off x="5580063" y="2492375"/>
            <a:ext cx="1498600" cy="1081088"/>
            <a:chOff x="3515" y="1570"/>
            <a:chExt cx="944" cy="681"/>
          </a:xfrm>
        </p:grpSpPr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3515" y="1752"/>
              <a:ext cx="6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蘑菇</a:t>
              </a:r>
            </a:p>
          </p:txBody>
        </p:sp>
        <p:graphicFrame>
          <p:nvGraphicFramePr>
            <p:cNvPr id="18450" name="Object 18"/>
            <p:cNvGraphicFramePr>
              <a:graphicFrameLocks noChangeAspect="1"/>
            </p:cNvGraphicFramePr>
            <p:nvPr/>
          </p:nvGraphicFramePr>
          <p:xfrm>
            <a:off x="4137" y="1570"/>
            <a:ext cx="322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7" name="公式" r:id="rId6" imgW="152400" imgH="393700" progId="Equation.3">
                    <p:embed/>
                  </p:oleObj>
                </mc:Choice>
                <mc:Fallback>
                  <p:oleObj name="公式" r:id="rId6" imgW="152400" imgH="3937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7" y="1570"/>
                          <a:ext cx="322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56" name="Group 24"/>
          <p:cNvGrpSpPr/>
          <p:nvPr/>
        </p:nvGrpSpPr>
        <p:grpSpPr bwMode="auto">
          <a:xfrm>
            <a:off x="2555875" y="2133600"/>
            <a:ext cx="1471613" cy="1008063"/>
            <a:chOff x="1610" y="1344"/>
            <a:chExt cx="927" cy="635"/>
          </a:xfrm>
        </p:grpSpPr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1610" y="1480"/>
              <a:ext cx="7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油菜</a:t>
              </a:r>
            </a:p>
          </p:txBody>
        </p:sp>
        <p:graphicFrame>
          <p:nvGraphicFramePr>
            <p:cNvPr id="18451" name="Object 19"/>
            <p:cNvGraphicFramePr>
              <a:graphicFrameLocks noChangeAspect="1"/>
            </p:cNvGraphicFramePr>
            <p:nvPr/>
          </p:nvGraphicFramePr>
          <p:xfrm>
            <a:off x="2154" y="1344"/>
            <a:ext cx="383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8" name="公式" r:id="rId8" imgW="203200" imgH="393700" progId="Equation.3">
                    <p:embed/>
                  </p:oleObj>
                </mc:Choice>
                <mc:Fallback>
                  <p:oleObj name="公式" r:id="rId8" imgW="203200" imgH="3937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1344"/>
                          <a:ext cx="383" cy="6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57" name="Group 25"/>
          <p:cNvGrpSpPr/>
          <p:nvPr/>
        </p:nvGrpSpPr>
        <p:grpSpPr bwMode="auto">
          <a:xfrm>
            <a:off x="1763713" y="3141663"/>
            <a:ext cx="1544637" cy="936625"/>
            <a:chOff x="1111" y="1979"/>
            <a:chExt cx="973" cy="590"/>
          </a:xfrm>
        </p:grpSpPr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1111" y="2069"/>
              <a:ext cx="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大蒜</a:t>
              </a:r>
            </a:p>
          </p:txBody>
        </p:sp>
        <p:graphicFrame>
          <p:nvGraphicFramePr>
            <p:cNvPr id="18452" name="Object 20"/>
            <p:cNvGraphicFramePr>
              <a:graphicFrameLocks noChangeAspect="1"/>
            </p:cNvGraphicFramePr>
            <p:nvPr/>
          </p:nvGraphicFramePr>
          <p:xfrm>
            <a:off x="1701" y="1979"/>
            <a:ext cx="383" cy="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9" name="公式" r:id="rId10" imgW="203200" imgH="393700" progId="Equation.3">
                    <p:embed/>
                  </p:oleObj>
                </mc:Choice>
                <mc:Fallback>
                  <p:oleObj name="公式" r:id="rId10" imgW="203200" imgH="3937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1979"/>
                          <a:ext cx="383" cy="5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6600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2051050" y="765175"/>
            <a:ext cx="52562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</a:rPr>
              <a:t>六村五社一家农户去年秋季主要农作物种植情况</a:t>
            </a:r>
            <a:r>
              <a:rPr lang="en-US" altLang="zh-CN" sz="320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95288" y="2708275"/>
            <a:ext cx="828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042988" y="1412875"/>
            <a:ext cx="76327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6000" b="1" dirty="0">
                <a:solidFill>
                  <a:srgbClr val="FF66FF"/>
                </a:solidFill>
              </a:rPr>
              <a:t>油菜和蘑菇的面积共占了这家主要农作物面积的几分之几？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971550" y="2420938"/>
            <a:ext cx="6985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b="1" dirty="0">
                <a:solidFill>
                  <a:schemeClr val="folHlink"/>
                </a:solidFill>
              </a:rPr>
              <a:t>种植小麦的面积多还是蘑菇多？多多少？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835150" y="4149725"/>
            <a:ext cx="5976938" cy="215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859338" y="1989138"/>
            <a:ext cx="2952750" cy="216058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348038" y="1989138"/>
            <a:ext cx="1512887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348038" y="3068638"/>
            <a:ext cx="1512887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835150" y="4149725"/>
            <a:ext cx="5976938" cy="2159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348038" y="1989138"/>
            <a:ext cx="1512887" cy="1081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835150" y="1989138"/>
            <a:ext cx="1512888" cy="1081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859338" y="19891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1835150" y="19891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835150" y="1989138"/>
            <a:ext cx="5976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195513" y="2276475"/>
            <a:ext cx="108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油菜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708400" y="4868863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小麦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291138" y="2781300"/>
            <a:ext cx="108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蘑菇</a:t>
            </a:r>
          </a:p>
        </p:txBody>
      </p:sp>
      <p:grpSp>
        <p:nvGrpSpPr>
          <p:cNvPr id="19483" name="Group 27"/>
          <p:cNvGrpSpPr/>
          <p:nvPr/>
        </p:nvGrpSpPr>
        <p:grpSpPr bwMode="auto">
          <a:xfrm>
            <a:off x="3348038" y="1989138"/>
            <a:ext cx="2952750" cy="4319587"/>
            <a:chOff x="2109" y="1253"/>
            <a:chExt cx="1860" cy="2721"/>
          </a:xfrm>
        </p:grpSpPr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2109" y="1253"/>
              <a:ext cx="0" cy="2721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3061" y="1253"/>
              <a:ext cx="0" cy="2721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3969" y="1253"/>
              <a:ext cx="0" cy="2721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19481" name="Object 25"/>
          <p:cNvGraphicFramePr>
            <a:graphicFrameLocks noChangeAspect="1"/>
          </p:cNvGraphicFramePr>
          <p:nvPr/>
        </p:nvGraphicFramePr>
        <p:xfrm>
          <a:off x="3419475" y="2060575"/>
          <a:ext cx="60801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6" name="公式" r:id="rId4" imgW="203200" imgH="393700" progId="Equation.3">
                  <p:embed/>
                </p:oleObj>
              </mc:Choice>
              <mc:Fallback>
                <p:oleObj name="公式" r:id="rId4" imgW="203200" imgH="3937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060575"/>
                        <a:ext cx="608013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85" name="Group 29"/>
          <p:cNvGrpSpPr/>
          <p:nvPr/>
        </p:nvGrpSpPr>
        <p:grpSpPr bwMode="auto">
          <a:xfrm>
            <a:off x="1835150" y="3068638"/>
            <a:ext cx="5976938" cy="2160587"/>
            <a:chOff x="1156" y="1933"/>
            <a:chExt cx="3765" cy="1361"/>
          </a:xfrm>
        </p:grpSpPr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1156" y="1933"/>
              <a:ext cx="3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1156" y="3294"/>
              <a:ext cx="3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 flipH="1">
              <a:off x="1156" y="2614"/>
              <a:ext cx="3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1979613" y="561975"/>
            <a:ext cx="5545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/>
              <a:t>磨家镇六村五社一家农户去年秋季主要农作物种植情况</a:t>
            </a: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1835150" y="3068638"/>
            <a:ext cx="1512888" cy="1081087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1763713" y="3284538"/>
            <a:ext cx="1079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大蒜</a:t>
            </a:r>
          </a:p>
        </p:txBody>
      </p:sp>
      <p:graphicFrame>
        <p:nvGraphicFramePr>
          <p:cNvPr id="19489" name="Object 33"/>
          <p:cNvGraphicFramePr>
            <a:graphicFrameLocks noChangeAspect="1"/>
          </p:cNvGraphicFramePr>
          <p:nvPr/>
        </p:nvGraphicFramePr>
        <p:xfrm>
          <a:off x="2700338" y="3141663"/>
          <a:ext cx="6080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7" name="公式" r:id="rId6" imgW="203200" imgH="393700" progId="Equation.3">
                  <p:embed/>
                </p:oleObj>
              </mc:Choice>
              <mc:Fallback>
                <p:oleObj name="公式" r:id="rId6" imgW="203200" imgH="3937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141663"/>
                        <a:ext cx="608012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66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9" name="Object 43"/>
          <p:cNvGraphicFramePr>
            <a:graphicFrameLocks noChangeAspect="1"/>
          </p:cNvGraphicFramePr>
          <p:nvPr/>
        </p:nvGraphicFramePr>
        <p:xfrm>
          <a:off x="4664075" y="4581525"/>
          <a:ext cx="6286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8" name="Microsoft 公式 3.0" r:id="rId8" imgW="152400" imgH="393700" progId="Equation.3">
                  <p:embed/>
                </p:oleObj>
              </mc:Choice>
              <mc:Fallback>
                <p:oleObj name="Microsoft 公式 3.0" r:id="rId8" imgW="152400" imgH="3937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4581525"/>
                        <a:ext cx="62865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01" name="Object 45"/>
          <p:cNvGraphicFramePr>
            <a:graphicFrameLocks noChangeAspect="1"/>
          </p:cNvGraphicFramePr>
          <p:nvPr/>
        </p:nvGraphicFramePr>
        <p:xfrm>
          <a:off x="6300788" y="2565400"/>
          <a:ext cx="5111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name="公式" r:id="rId10" imgW="152400" imgH="393700" progId="Equation.3">
                  <p:embed/>
                </p:oleObj>
              </mc:Choice>
              <mc:Fallback>
                <p:oleObj name="公式" r:id="rId10" imgW="152400" imgH="3937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565400"/>
                        <a:ext cx="51117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515" name="Group 59"/>
          <p:cNvGrpSpPr/>
          <p:nvPr/>
        </p:nvGrpSpPr>
        <p:grpSpPr bwMode="auto">
          <a:xfrm>
            <a:off x="6515100" y="2565400"/>
            <a:ext cx="1728788" cy="1081088"/>
            <a:chOff x="4104" y="1616"/>
            <a:chExt cx="1089" cy="681"/>
          </a:xfrm>
        </p:grpSpPr>
        <p:graphicFrame>
          <p:nvGraphicFramePr>
            <p:cNvPr id="19479" name="Object 23"/>
            <p:cNvGraphicFramePr>
              <a:graphicFrameLocks noChangeAspect="1"/>
            </p:cNvGraphicFramePr>
            <p:nvPr/>
          </p:nvGraphicFramePr>
          <p:xfrm>
            <a:off x="4377" y="1616"/>
            <a:ext cx="428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40" name="公式" r:id="rId12" imgW="203200" imgH="393700" progId="Equation.3">
                    <p:embed/>
                  </p:oleObj>
                </mc:Choice>
                <mc:Fallback>
                  <p:oleObj name="公式" r:id="rId12" imgW="203200" imgH="3937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7" y="1616"/>
                          <a:ext cx="428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02" name="Text Box 46"/>
            <p:cNvSpPr txBox="1">
              <a:spLocks noChangeArrowheads="1"/>
            </p:cNvSpPr>
            <p:nvPr/>
          </p:nvSpPr>
          <p:spPr bwMode="auto">
            <a:xfrm>
              <a:off x="4104" y="1752"/>
              <a:ext cx="108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3200"/>
                <a:t>（    ）</a:t>
              </a:r>
            </a:p>
          </p:txBody>
        </p:sp>
      </p:grpSp>
      <p:grpSp>
        <p:nvGrpSpPr>
          <p:cNvPr id="19514" name="Group 58"/>
          <p:cNvGrpSpPr/>
          <p:nvPr/>
        </p:nvGrpSpPr>
        <p:grpSpPr bwMode="auto">
          <a:xfrm>
            <a:off x="5148263" y="4581525"/>
            <a:ext cx="1944687" cy="1081088"/>
            <a:chOff x="3243" y="2886"/>
            <a:chExt cx="1225" cy="681"/>
          </a:xfrm>
        </p:grpSpPr>
        <p:graphicFrame>
          <p:nvGraphicFramePr>
            <p:cNvPr id="19505" name="Object 49"/>
            <p:cNvGraphicFramePr>
              <a:graphicFrameLocks noChangeAspect="1"/>
            </p:cNvGraphicFramePr>
            <p:nvPr/>
          </p:nvGraphicFramePr>
          <p:xfrm>
            <a:off x="3560" y="2886"/>
            <a:ext cx="428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41" name="公式" r:id="rId14" imgW="203200" imgH="393700" progId="Equation.3">
                    <p:embed/>
                  </p:oleObj>
                </mc:Choice>
                <mc:Fallback>
                  <p:oleObj name="公式" r:id="rId14" imgW="203200" imgH="393700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2886"/>
                          <a:ext cx="428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06" name="Text Box 50"/>
            <p:cNvSpPr txBox="1">
              <a:spLocks noChangeArrowheads="1"/>
            </p:cNvSpPr>
            <p:nvPr/>
          </p:nvSpPr>
          <p:spPr bwMode="auto">
            <a:xfrm>
              <a:off x="3243" y="3022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3200"/>
                <a:t>（     ）</a:t>
              </a:r>
            </a:p>
          </p:txBody>
        </p:sp>
      </p:grp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418" name="Group 194"/>
          <p:cNvGrpSpPr/>
          <p:nvPr/>
        </p:nvGrpSpPr>
        <p:grpSpPr bwMode="auto">
          <a:xfrm>
            <a:off x="971550" y="5373688"/>
            <a:ext cx="6264275" cy="1152525"/>
            <a:chOff x="612" y="3594"/>
            <a:chExt cx="3946" cy="726"/>
          </a:xfrm>
        </p:grpSpPr>
        <p:graphicFrame>
          <p:nvGraphicFramePr>
            <p:cNvPr id="52384" name="Object 160"/>
            <p:cNvGraphicFramePr>
              <a:graphicFrameLocks noChangeAspect="1"/>
            </p:cNvGraphicFramePr>
            <p:nvPr/>
          </p:nvGraphicFramePr>
          <p:xfrm>
            <a:off x="4195" y="3612"/>
            <a:ext cx="363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4" name="公式" r:id="rId4" imgW="203200" imgH="393700" progId="Equation.3">
                    <p:embed/>
                  </p:oleObj>
                </mc:Choice>
                <mc:Fallback>
                  <p:oleObj name="公式" r:id="rId4" imgW="203200" imgH="393700" progId="Equation.3">
                    <p:embed/>
                    <p:pic>
                      <p:nvPicPr>
                        <p:cNvPr id="0" name="Object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3612"/>
                          <a:ext cx="363" cy="5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390" name="Object 166"/>
            <p:cNvGraphicFramePr>
              <a:graphicFrameLocks noChangeAspect="1"/>
            </p:cNvGraphicFramePr>
            <p:nvPr/>
          </p:nvGraphicFramePr>
          <p:xfrm>
            <a:off x="612" y="3594"/>
            <a:ext cx="408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5" name="公式" r:id="rId6" imgW="203200" imgH="393700" progId="Equation.3">
                    <p:embed/>
                  </p:oleObj>
                </mc:Choice>
                <mc:Fallback>
                  <p:oleObj name="公式" r:id="rId6" imgW="203200" imgH="393700" progId="Equation.3">
                    <p:embed/>
                    <p:pic>
                      <p:nvPicPr>
                        <p:cNvPr id="0" name="Object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3594"/>
                          <a:ext cx="408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391" name="Text Box 167"/>
            <p:cNvSpPr txBox="1">
              <a:spLocks noChangeArrowheads="1"/>
            </p:cNvSpPr>
            <p:nvPr/>
          </p:nvSpPr>
          <p:spPr bwMode="auto">
            <a:xfrm>
              <a:off x="1474" y="3735"/>
              <a:ext cx="4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+</a:t>
              </a:r>
            </a:p>
          </p:txBody>
        </p:sp>
        <p:graphicFrame>
          <p:nvGraphicFramePr>
            <p:cNvPr id="52392" name="Object 168"/>
            <p:cNvGraphicFramePr>
              <a:graphicFrameLocks noChangeAspect="1"/>
            </p:cNvGraphicFramePr>
            <p:nvPr/>
          </p:nvGraphicFramePr>
          <p:xfrm>
            <a:off x="2200" y="3594"/>
            <a:ext cx="396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6" name="公式" r:id="rId8" imgW="152400" imgH="393700" progId="Equation.3">
                    <p:embed/>
                  </p:oleObj>
                </mc:Choice>
                <mc:Fallback>
                  <p:oleObj name="公式" r:id="rId8" imgW="152400" imgH="393700" progId="Equation.3">
                    <p:embed/>
                    <p:pic>
                      <p:nvPicPr>
                        <p:cNvPr id="0" name="Object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3594"/>
                          <a:ext cx="396" cy="7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393" name="Text Box 169"/>
            <p:cNvSpPr txBox="1">
              <a:spLocks noChangeArrowheads="1"/>
            </p:cNvSpPr>
            <p:nvPr/>
          </p:nvSpPr>
          <p:spPr bwMode="auto">
            <a:xfrm>
              <a:off x="3197" y="3730"/>
              <a:ext cx="4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=</a:t>
              </a:r>
            </a:p>
          </p:txBody>
        </p:sp>
      </p:grpSp>
      <p:grpSp>
        <p:nvGrpSpPr>
          <p:cNvPr id="52457" name="Group 233"/>
          <p:cNvGrpSpPr/>
          <p:nvPr/>
        </p:nvGrpSpPr>
        <p:grpSpPr bwMode="auto">
          <a:xfrm>
            <a:off x="539750" y="620713"/>
            <a:ext cx="7272338" cy="1511300"/>
            <a:chOff x="340" y="391"/>
            <a:chExt cx="4581" cy="952"/>
          </a:xfrm>
        </p:grpSpPr>
        <p:grpSp>
          <p:nvGrpSpPr>
            <p:cNvPr id="52361" name="Group 137"/>
            <p:cNvGrpSpPr/>
            <p:nvPr/>
          </p:nvGrpSpPr>
          <p:grpSpPr bwMode="auto">
            <a:xfrm rot="5400000">
              <a:off x="3923" y="346"/>
              <a:ext cx="907" cy="1088"/>
              <a:chOff x="3833" y="981"/>
              <a:chExt cx="1134" cy="907"/>
            </a:xfrm>
          </p:grpSpPr>
          <p:sp>
            <p:nvSpPr>
              <p:cNvPr id="52299" name="Rectangle 75"/>
              <p:cNvSpPr>
                <a:spLocks noChangeArrowheads="1"/>
              </p:cNvSpPr>
              <p:nvPr/>
            </p:nvSpPr>
            <p:spPr bwMode="auto">
              <a:xfrm>
                <a:off x="3833" y="981"/>
                <a:ext cx="1134" cy="90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300" name="Line 76"/>
              <p:cNvSpPr>
                <a:spLocks noChangeShapeType="1"/>
              </p:cNvSpPr>
              <p:nvPr/>
            </p:nvSpPr>
            <p:spPr bwMode="auto">
              <a:xfrm>
                <a:off x="4059" y="981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1" name="Line 77"/>
              <p:cNvSpPr>
                <a:spLocks noChangeShapeType="1"/>
              </p:cNvSpPr>
              <p:nvPr/>
            </p:nvSpPr>
            <p:spPr bwMode="auto">
              <a:xfrm>
                <a:off x="4286" y="981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2" name="Line 78"/>
              <p:cNvSpPr>
                <a:spLocks noChangeShapeType="1"/>
              </p:cNvSpPr>
              <p:nvPr/>
            </p:nvSpPr>
            <p:spPr bwMode="auto">
              <a:xfrm>
                <a:off x="4513" y="981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3" name="Line 79"/>
              <p:cNvSpPr>
                <a:spLocks noChangeShapeType="1"/>
              </p:cNvSpPr>
              <p:nvPr/>
            </p:nvSpPr>
            <p:spPr bwMode="auto">
              <a:xfrm>
                <a:off x="4740" y="981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4" name="Rectangle 80"/>
              <p:cNvSpPr>
                <a:spLocks noChangeArrowheads="1"/>
              </p:cNvSpPr>
              <p:nvPr/>
            </p:nvSpPr>
            <p:spPr bwMode="auto">
              <a:xfrm>
                <a:off x="3833" y="981"/>
                <a:ext cx="226" cy="90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2310" name="Group 86"/>
            <p:cNvGrpSpPr/>
            <p:nvPr/>
          </p:nvGrpSpPr>
          <p:grpSpPr bwMode="auto">
            <a:xfrm>
              <a:off x="340" y="436"/>
              <a:ext cx="1090" cy="907"/>
              <a:chOff x="340" y="981"/>
              <a:chExt cx="1090" cy="907"/>
            </a:xfrm>
          </p:grpSpPr>
          <p:grpSp>
            <p:nvGrpSpPr>
              <p:cNvPr id="52241" name="Group 17"/>
              <p:cNvGrpSpPr/>
              <p:nvPr/>
            </p:nvGrpSpPr>
            <p:grpSpPr bwMode="auto">
              <a:xfrm>
                <a:off x="340" y="981"/>
                <a:ext cx="1090" cy="907"/>
                <a:chOff x="385" y="890"/>
                <a:chExt cx="1090" cy="907"/>
              </a:xfrm>
            </p:grpSpPr>
            <p:sp>
              <p:nvSpPr>
                <p:cNvPr id="52228" name="Rectangle 4"/>
                <p:cNvSpPr>
                  <a:spLocks noChangeArrowheads="1"/>
                </p:cNvSpPr>
                <p:nvPr/>
              </p:nvSpPr>
              <p:spPr bwMode="auto">
                <a:xfrm>
                  <a:off x="385" y="1344"/>
                  <a:ext cx="1089" cy="453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29" name="Rectangle 5"/>
                <p:cNvSpPr>
                  <a:spLocks noChangeArrowheads="1"/>
                </p:cNvSpPr>
                <p:nvPr/>
              </p:nvSpPr>
              <p:spPr bwMode="auto">
                <a:xfrm>
                  <a:off x="930" y="890"/>
                  <a:ext cx="545" cy="453"/>
                </a:xfrm>
                <a:prstGeom prst="rect">
                  <a:avLst/>
                </a:prstGeom>
                <a:solidFill>
                  <a:srgbClr val="66FF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30" name="Rectangle 6"/>
                <p:cNvSpPr>
                  <a:spLocks noChangeArrowheads="1"/>
                </p:cNvSpPr>
                <p:nvPr/>
              </p:nvSpPr>
              <p:spPr bwMode="auto">
                <a:xfrm>
                  <a:off x="385" y="1117"/>
                  <a:ext cx="272" cy="22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31" name="Rectangle 7"/>
                <p:cNvSpPr>
                  <a:spLocks noChangeArrowheads="1"/>
                </p:cNvSpPr>
                <p:nvPr/>
              </p:nvSpPr>
              <p:spPr bwMode="auto">
                <a:xfrm>
                  <a:off x="657" y="1117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32" name="Rectangle 8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2" cy="2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33" name="Rectangle 9"/>
                <p:cNvSpPr>
                  <a:spLocks noChangeArrowheads="1"/>
                </p:cNvSpPr>
                <p:nvPr/>
              </p:nvSpPr>
              <p:spPr bwMode="auto">
                <a:xfrm>
                  <a:off x="385" y="890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34" name="Line 10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54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35" name="Line 11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36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37" name="Rectangle 13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3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38" name="Line 14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108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39" name="Line 15"/>
                <p:cNvSpPr>
                  <a:spLocks noChangeShapeType="1"/>
                </p:cNvSpPr>
                <p:nvPr/>
              </p:nvSpPr>
              <p:spPr bwMode="auto">
                <a:xfrm>
                  <a:off x="1474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4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2308" name="Line 84"/>
              <p:cNvSpPr>
                <a:spLocks noChangeShapeType="1"/>
              </p:cNvSpPr>
              <p:nvPr/>
            </p:nvSpPr>
            <p:spPr bwMode="auto">
              <a:xfrm>
                <a:off x="612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2311" name="Group 87"/>
            <p:cNvGrpSpPr/>
            <p:nvPr/>
          </p:nvGrpSpPr>
          <p:grpSpPr bwMode="auto">
            <a:xfrm>
              <a:off x="1927" y="436"/>
              <a:ext cx="1090" cy="907"/>
              <a:chOff x="340" y="981"/>
              <a:chExt cx="1090" cy="907"/>
            </a:xfrm>
          </p:grpSpPr>
          <p:grpSp>
            <p:nvGrpSpPr>
              <p:cNvPr id="52312" name="Group 88"/>
              <p:cNvGrpSpPr/>
              <p:nvPr/>
            </p:nvGrpSpPr>
            <p:grpSpPr bwMode="auto">
              <a:xfrm>
                <a:off x="340" y="981"/>
                <a:ext cx="1090" cy="907"/>
                <a:chOff x="385" y="890"/>
                <a:chExt cx="1090" cy="907"/>
              </a:xfrm>
            </p:grpSpPr>
            <p:sp>
              <p:nvSpPr>
                <p:cNvPr id="52313" name="Rectangle 89"/>
                <p:cNvSpPr>
                  <a:spLocks noChangeArrowheads="1"/>
                </p:cNvSpPr>
                <p:nvPr/>
              </p:nvSpPr>
              <p:spPr bwMode="auto">
                <a:xfrm>
                  <a:off x="385" y="1344"/>
                  <a:ext cx="1089" cy="453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14" name="Rectangle 90"/>
                <p:cNvSpPr>
                  <a:spLocks noChangeArrowheads="1"/>
                </p:cNvSpPr>
                <p:nvPr/>
              </p:nvSpPr>
              <p:spPr bwMode="auto">
                <a:xfrm>
                  <a:off x="930" y="890"/>
                  <a:ext cx="545" cy="453"/>
                </a:xfrm>
                <a:prstGeom prst="rect">
                  <a:avLst/>
                </a:prstGeom>
                <a:solidFill>
                  <a:srgbClr val="66FF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15" name="Rectangle 91"/>
                <p:cNvSpPr>
                  <a:spLocks noChangeArrowheads="1"/>
                </p:cNvSpPr>
                <p:nvPr/>
              </p:nvSpPr>
              <p:spPr bwMode="auto">
                <a:xfrm>
                  <a:off x="385" y="1117"/>
                  <a:ext cx="272" cy="22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16" name="Rectangle 92"/>
                <p:cNvSpPr>
                  <a:spLocks noChangeArrowheads="1"/>
                </p:cNvSpPr>
                <p:nvPr/>
              </p:nvSpPr>
              <p:spPr bwMode="auto">
                <a:xfrm>
                  <a:off x="657" y="1117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17" name="Rectangle 93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2" cy="2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18" name="Rectangle 94"/>
                <p:cNvSpPr>
                  <a:spLocks noChangeArrowheads="1"/>
                </p:cNvSpPr>
                <p:nvPr/>
              </p:nvSpPr>
              <p:spPr bwMode="auto">
                <a:xfrm>
                  <a:off x="385" y="890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19" name="Line 95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54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20" name="Line 96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21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22" name="Rectangle 98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3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23" name="Line 99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108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24" name="Line 100"/>
                <p:cNvSpPr>
                  <a:spLocks noChangeShapeType="1"/>
                </p:cNvSpPr>
                <p:nvPr/>
              </p:nvSpPr>
              <p:spPr bwMode="auto">
                <a:xfrm>
                  <a:off x="1474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25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2326" name="Line 102"/>
              <p:cNvSpPr>
                <a:spLocks noChangeShapeType="1"/>
              </p:cNvSpPr>
              <p:nvPr/>
            </p:nvSpPr>
            <p:spPr bwMode="auto">
              <a:xfrm>
                <a:off x="612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aphicFrame>
          <p:nvGraphicFramePr>
            <p:cNvPr id="52386" name="Object 162"/>
            <p:cNvGraphicFramePr>
              <a:graphicFrameLocks noChangeAspect="1"/>
            </p:cNvGraphicFramePr>
            <p:nvPr/>
          </p:nvGraphicFramePr>
          <p:xfrm>
            <a:off x="2608" y="436"/>
            <a:ext cx="272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7" name="公式" r:id="rId10" imgW="152400" imgH="393700" progId="Equation.3">
                    <p:embed/>
                  </p:oleObj>
                </mc:Choice>
                <mc:Fallback>
                  <p:oleObj name="公式" r:id="rId10" imgW="152400" imgH="393700" progId="Equation.3">
                    <p:embed/>
                    <p:pic>
                      <p:nvPicPr>
                        <p:cNvPr id="0" name="Object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436"/>
                          <a:ext cx="272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387" name="Object 163"/>
            <p:cNvGraphicFramePr>
              <a:graphicFrameLocks noChangeAspect="1"/>
            </p:cNvGraphicFramePr>
            <p:nvPr/>
          </p:nvGraphicFramePr>
          <p:xfrm>
            <a:off x="612" y="391"/>
            <a:ext cx="27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8" name="公式" r:id="rId11" imgW="203200" imgH="393700" progId="Equation.3">
                    <p:embed/>
                  </p:oleObj>
                </mc:Choice>
                <mc:Fallback>
                  <p:oleObj name="公式" r:id="rId11" imgW="203200" imgH="393700" progId="Equation.3">
                    <p:embed/>
                    <p:pic>
                      <p:nvPicPr>
                        <p:cNvPr id="0" name="Object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391"/>
                          <a:ext cx="272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410" name="Text Box 186"/>
            <p:cNvSpPr txBox="1">
              <a:spLocks noChangeArrowheads="1"/>
            </p:cNvSpPr>
            <p:nvPr/>
          </p:nvSpPr>
          <p:spPr bwMode="auto">
            <a:xfrm>
              <a:off x="1474" y="663"/>
              <a:ext cx="4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+</a:t>
              </a:r>
            </a:p>
          </p:txBody>
        </p:sp>
        <p:sp>
          <p:nvSpPr>
            <p:cNvPr id="52411" name="Text Box 187"/>
            <p:cNvSpPr txBox="1">
              <a:spLocks noChangeArrowheads="1"/>
            </p:cNvSpPr>
            <p:nvPr/>
          </p:nvSpPr>
          <p:spPr bwMode="auto">
            <a:xfrm>
              <a:off x="3152" y="663"/>
              <a:ext cx="4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=</a:t>
              </a:r>
            </a:p>
          </p:txBody>
        </p:sp>
      </p:grpSp>
      <p:grpSp>
        <p:nvGrpSpPr>
          <p:cNvPr id="52419" name="Group 195"/>
          <p:cNvGrpSpPr/>
          <p:nvPr/>
        </p:nvGrpSpPr>
        <p:grpSpPr bwMode="auto">
          <a:xfrm>
            <a:off x="971550" y="2205038"/>
            <a:ext cx="6697663" cy="1152525"/>
            <a:chOff x="657" y="1389"/>
            <a:chExt cx="4219" cy="726"/>
          </a:xfrm>
        </p:grpSpPr>
        <p:graphicFrame>
          <p:nvGraphicFramePr>
            <p:cNvPr id="52365" name="Object 141"/>
            <p:cNvGraphicFramePr>
              <a:graphicFrameLocks noChangeAspect="1"/>
            </p:cNvGraphicFramePr>
            <p:nvPr/>
          </p:nvGraphicFramePr>
          <p:xfrm>
            <a:off x="657" y="1389"/>
            <a:ext cx="408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9" name="公式" r:id="rId12" imgW="203200" imgH="393700" progId="Equation.3">
                    <p:embed/>
                  </p:oleObj>
                </mc:Choice>
                <mc:Fallback>
                  <p:oleObj name="公式" r:id="rId12" imgW="203200" imgH="393700" progId="Equation.3">
                    <p:embed/>
                    <p:pic>
                      <p:nvPicPr>
                        <p:cNvPr id="0" name="Object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1389"/>
                          <a:ext cx="408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367" name="Text Box 143"/>
            <p:cNvSpPr txBox="1">
              <a:spLocks noChangeArrowheads="1"/>
            </p:cNvSpPr>
            <p:nvPr/>
          </p:nvSpPr>
          <p:spPr bwMode="auto">
            <a:xfrm>
              <a:off x="1519" y="1530"/>
              <a:ext cx="4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+</a:t>
              </a:r>
            </a:p>
          </p:txBody>
        </p:sp>
        <p:graphicFrame>
          <p:nvGraphicFramePr>
            <p:cNvPr id="52368" name="Object 144"/>
            <p:cNvGraphicFramePr>
              <a:graphicFrameLocks noChangeAspect="1"/>
            </p:cNvGraphicFramePr>
            <p:nvPr/>
          </p:nvGraphicFramePr>
          <p:xfrm>
            <a:off x="2290" y="1389"/>
            <a:ext cx="396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00" name="公式" r:id="rId14" imgW="152400" imgH="393700" progId="Equation.3">
                    <p:embed/>
                  </p:oleObj>
                </mc:Choice>
                <mc:Fallback>
                  <p:oleObj name="公式" r:id="rId14" imgW="152400" imgH="393700" progId="Equation.3">
                    <p:embed/>
                    <p:pic>
                      <p:nvPicPr>
                        <p:cNvPr id="0" name="Object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1389"/>
                          <a:ext cx="396" cy="7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369" name="Text Box 145"/>
            <p:cNvSpPr txBox="1">
              <a:spLocks noChangeArrowheads="1"/>
            </p:cNvSpPr>
            <p:nvPr/>
          </p:nvSpPr>
          <p:spPr bwMode="auto">
            <a:xfrm>
              <a:off x="3197" y="1525"/>
              <a:ext cx="4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=</a:t>
              </a:r>
            </a:p>
          </p:txBody>
        </p:sp>
        <p:graphicFrame>
          <p:nvGraphicFramePr>
            <p:cNvPr id="52370" name="Object 146"/>
            <p:cNvGraphicFramePr>
              <a:graphicFrameLocks noChangeAspect="1"/>
            </p:cNvGraphicFramePr>
            <p:nvPr/>
          </p:nvGraphicFramePr>
          <p:xfrm>
            <a:off x="4513" y="1389"/>
            <a:ext cx="363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01" name="公式" r:id="rId16" imgW="139700" imgH="393700" progId="Equation.3">
                    <p:embed/>
                  </p:oleObj>
                </mc:Choice>
                <mc:Fallback>
                  <p:oleObj name="公式" r:id="rId16" imgW="139700" imgH="393700" progId="Equation.3">
                    <p:embed/>
                    <p:pic>
                      <p:nvPicPr>
                        <p:cNvPr id="0" name="Object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3" y="1389"/>
                          <a:ext cx="363" cy="7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402" name="Object 178"/>
            <p:cNvGraphicFramePr>
              <a:graphicFrameLocks noChangeAspect="1"/>
            </p:cNvGraphicFramePr>
            <p:nvPr/>
          </p:nvGraphicFramePr>
          <p:xfrm>
            <a:off x="3651" y="1389"/>
            <a:ext cx="454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02" name="公式" r:id="rId18" imgW="228600" imgH="393700" progId="Equation.3">
                    <p:embed/>
                  </p:oleObj>
                </mc:Choice>
                <mc:Fallback>
                  <p:oleObj name="公式" r:id="rId18" imgW="228600" imgH="393700" progId="Equation.3">
                    <p:embed/>
                    <p:pic>
                      <p:nvPicPr>
                        <p:cNvPr id="0" name="Object 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1389"/>
                          <a:ext cx="454" cy="7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412" name="Text Box 188"/>
            <p:cNvSpPr txBox="1">
              <a:spLocks noChangeArrowheads="1"/>
            </p:cNvSpPr>
            <p:nvPr/>
          </p:nvSpPr>
          <p:spPr bwMode="auto">
            <a:xfrm>
              <a:off x="4195" y="1525"/>
              <a:ext cx="4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=</a:t>
              </a:r>
            </a:p>
          </p:txBody>
        </p:sp>
      </p:grpSp>
      <p:grpSp>
        <p:nvGrpSpPr>
          <p:cNvPr id="52458" name="Group 234"/>
          <p:cNvGrpSpPr/>
          <p:nvPr/>
        </p:nvGrpSpPr>
        <p:grpSpPr bwMode="auto">
          <a:xfrm>
            <a:off x="395288" y="3860800"/>
            <a:ext cx="7416800" cy="1439863"/>
            <a:chOff x="249" y="2432"/>
            <a:chExt cx="4672" cy="907"/>
          </a:xfrm>
        </p:grpSpPr>
        <p:grpSp>
          <p:nvGrpSpPr>
            <p:cNvPr id="52327" name="Group 103"/>
            <p:cNvGrpSpPr/>
            <p:nvPr/>
          </p:nvGrpSpPr>
          <p:grpSpPr bwMode="auto">
            <a:xfrm>
              <a:off x="1927" y="2432"/>
              <a:ext cx="1090" cy="907"/>
              <a:chOff x="340" y="981"/>
              <a:chExt cx="1090" cy="907"/>
            </a:xfrm>
          </p:grpSpPr>
          <p:grpSp>
            <p:nvGrpSpPr>
              <p:cNvPr id="52328" name="Group 104"/>
              <p:cNvGrpSpPr/>
              <p:nvPr/>
            </p:nvGrpSpPr>
            <p:grpSpPr bwMode="auto">
              <a:xfrm>
                <a:off x="340" y="981"/>
                <a:ext cx="1090" cy="907"/>
                <a:chOff x="385" y="890"/>
                <a:chExt cx="1090" cy="907"/>
              </a:xfrm>
            </p:grpSpPr>
            <p:sp>
              <p:nvSpPr>
                <p:cNvPr id="52329" name="Rectangle 105"/>
                <p:cNvSpPr>
                  <a:spLocks noChangeArrowheads="1"/>
                </p:cNvSpPr>
                <p:nvPr/>
              </p:nvSpPr>
              <p:spPr bwMode="auto">
                <a:xfrm>
                  <a:off x="385" y="1344"/>
                  <a:ext cx="1089" cy="453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0" name="Rectangle 106"/>
                <p:cNvSpPr>
                  <a:spLocks noChangeArrowheads="1"/>
                </p:cNvSpPr>
                <p:nvPr/>
              </p:nvSpPr>
              <p:spPr bwMode="auto">
                <a:xfrm>
                  <a:off x="930" y="890"/>
                  <a:ext cx="545" cy="453"/>
                </a:xfrm>
                <a:prstGeom prst="rect">
                  <a:avLst/>
                </a:prstGeom>
                <a:solidFill>
                  <a:srgbClr val="66FF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1" name="Rectangle 107"/>
                <p:cNvSpPr>
                  <a:spLocks noChangeArrowheads="1"/>
                </p:cNvSpPr>
                <p:nvPr/>
              </p:nvSpPr>
              <p:spPr bwMode="auto">
                <a:xfrm>
                  <a:off x="385" y="1117"/>
                  <a:ext cx="272" cy="22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2" name="Rectangle 108"/>
                <p:cNvSpPr>
                  <a:spLocks noChangeArrowheads="1"/>
                </p:cNvSpPr>
                <p:nvPr/>
              </p:nvSpPr>
              <p:spPr bwMode="auto">
                <a:xfrm>
                  <a:off x="657" y="1117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3" name="Rectangle 109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2" cy="2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4" name="Rectangle 110"/>
                <p:cNvSpPr>
                  <a:spLocks noChangeArrowheads="1"/>
                </p:cNvSpPr>
                <p:nvPr/>
              </p:nvSpPr>
              <p:spPr bwMode="auto">
                <a:xfrm>
                  <a:off x="385" y="890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5" name="Line 111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54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36" name="Line 112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37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38" name="Rectangle 114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3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9" name="Line 115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108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40" name="Line 116"/>
                <p:cNvSpPr>
                  <a:spLocks noChangeShapeType="1"/>
                </p:cNvSpPr>
                <p:nvPr/>
              </p:nvSpPr>
              <p:spPr bwMode="auto">
                <a:xfrm>
                  <a:off x="1474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41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2342" name="Line 118"/>
              <p:cNvSpPr>
                <a:spLocks noChangeShapeType="1"/>
              </p:cNvSpPr>
              <p:nvPr/>
            </p:nvSpPr>
            <p:spPr bwMode="auto">
              <a:xfrm>
                <a:off x="612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2343" name="Group 119"/>
            <p:cNvGrpSpPr/>
            <p:nvPr/>
          </p:nvGrpSpPr>
          <p:grpSpPr bwMode="auto">
            <a:xfrm>
              <a:off x="249" y="2432"/>
              <a:ext cx="1090" cy="907"/>
              <a:chOff x="340" y="981"/>
              <a:chExt cx="1090" cy="907"/>
            </a:xfrm>
          </p:grpSpPr>
          <p:grpSp>
            <p:nvGrpSpPr>
              <p:cNvPr id="52344" name="Group 120"/>
              <p:cNvGrpSpPr/>
              <p:nvPr/>
            </p:nvGrpSpPr>
            <p:grpSpPr bwMode="auto">
              <a:xfrm>
                <a:off x="340" y="981"/>
                <a:ext cx="1090" cy="907"/>
                <a:chOff x="385" y="890"/>
                <a:chExt cx="1090" cy="907"/>
              </a:xfrm>
            </p:grpSpPr>
            <p:sp>
              <p:nvSpPr>
                <p:cNvPr id="52345" name="Rectangle 121"/>
                <p:cNvSpPr>
                  <a:spLocks noChangeArrowheads="1"/>
                </p:cNvSpPr>
                <p:nvPr/>
              </p:nvSpPr>
              <p:spPr bwMode="auto">
                <a:xfrm>
                  <a:off x="385" y="1344"/>
                  <a:ext cx="1089" cy="453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46" name="Rectangle 122"/>
                <p:cNvSpPr>
                  <a:spLocks noChangeArrowheads="1"/>
                </p:cNvSpPr>
                <p:nvPr/>
              </p:nvSpPr>
              <p:spPr bwMode="auto">
                <a:xfrm>
                  <a:off x="930" y="890"/>
                  <a:ext cx="545" cy="453"/>
                </a:xfrm>
                <a:prstGeom prst="rect">
                  <a:avLst/>
                </a:prstGeom>
                <a:solidFill>
                  <a:srgbClr val="66FF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47" name="Rectangle 123"/>
                <p:cNvSpPr>
                  <a:spLocks noChangeArrowheads="1"/>
                </p:cNvSpPr>
                <p:nvPr/>
              </p:nvSpPr>
              <p:spPr bwMode="auto">
                <a:xfrm>
                  <a:off x="385" y="1117"/>
                  <a:ext cx="272" cy="22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48" name="Rectangle 124"/>
                <p:cNvSpPr>
                  <a:spLocks noChangeArrowheads="1"/>
                </p:cNvSpPr>
                <p:nvPr/>
              </p:nvSpPr>
              <p:spPr bwMode="auto">
                <a:xfrm>
                  <a:off x="657" y="1117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49" name="Rectangle 125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2" cy="2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50" name="Rectangle 126"/>
                <p:cNvSpPr>
                  <a:spLocks noChangeArrowheads="1"/>
                </p:cNvSpPr>
                <p:nvPr/>
              </p:nvSpPr>
              <p:spPr bwMode="auto">
                <a:xfrm>
                  <a:off x="385" y="890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51" name="Line 127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54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52" name="Line 128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53" name="Line 129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54" name="Rectangle 130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3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55" name="Line 131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108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56" name="Line 132"/>
                <p:cNvSpPr>
                  <a:spLocks noChangeShapeType="1"/>
                </p:cNvSpPr>
                <p:nvPr/>
              </p:nvSpPr>
              <p:spPr bwMode="auto">
                <a:xfrm>
                  <a:off x="1474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57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2358" name="Line 134"/>
              <p:cNvSpPr>
                <a:spLocks noChangeShapeType="1"/>
              </p:cNvSpPr>
              <p:nvPr/>
            </p:nvSpPr>
            <p:spPr bwMode="auto">
              <a:xfrm>
                <a:off x="612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aphicFrame>
          <p:nvGraphicFramePr>
            <p:cNvPr id="52394" name="Object 170"/>
            <p:cNvGraphicFramePr>
              <a:graphicFrameLocks noChangeAspect="1"/>
            </p:cNvGraphicFramePr>
            <p:nvPr/>
          </p:nvGraphicFramePr>
          <p:xfrm>
            <a:off x="521" y="2432"/>
            <a:ext cx="27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03" name="公式" r:id="rId20" imgW="203200" imgH="393700" progId="Equation.3">
                    <p:embed/>
                  </p:oleObj>
                </mc:Choice>
                <mc:Fallback>
                  <p:oleObj name="公式" r:id="rId20" imgW="203200" imgH="393700" progId="Equation.3">
                    <p:embed/>
                    <p:pic>
                      <p:nvPicPr>
                        <p:cNvPr id="0" name="Object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2432"/>
                          <a:ext cx="272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395" name="Object 171"/>
            <p:cNvGraphicFramePr>
              <a:graphicFrameLocks noChangeAspect="1"/>
            </p:cNvGraphicFramePr>
            <p:nvPr/>
          </p:nvGraphicFramePr>
          <p:xfrm>
            <a:off x="2653" y="2432"/>
            <a:ext cx="227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04" name="公式" r:id="rId21" imgW="152400" imgH="393700" progId="Equation.3">
                    <p:embed/>
                  </p:oleObj>
                </mc:Choice>
                <mc:Fallback>
                  <p:oleObj name="公式" r:id="rId21" imgW="152400" imgH="393700" progId="Equation.3">
                    <p:embed/>
                    <p:pic>
                      <p:nvPicPr>
                        <p:cNvPr id="0" name="Object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2432"/>
                          <a:ext cx="227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413" name="Text Box 189"/>
            <p:cNvSpPr txBox="1">
              <a:spLocks noChangeArrowheads="1"/>
            </p:cNvSpPr>
            <p:nvPr/>
          </p:nvSpPr>
          <p:spPr bwMode="auto">
            <a:xfrm>
              <a:off x="1474" y="2659"/>
              <a:ext cx="4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+</a:t>
              </a:r>
            </a:p>
          </p:txBody>
        </p:sp>
        <p:sp>
          <p:nvSpPr>
            <p:cNvPr id="52414" name="Text Box 190"/>
            <p:cNvSpPr txBox="1">
              <a:spLocks noChangeArrowheads="1"/>
            </p:cNvSpPr>
            <p:nvPr/>
          </p:nvSpPr>
          <p:spPr bwMode="auto">
            <a:xfrm>
              <a:off x="3197" y="2659"/>
              <a:ext cx="4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=</a:t>
              </a:r>
            </a:p>
          </p:txBody>
        </p:sp>
        <p:grpSp>
          <p:nvGrpSpPr>
            <p:cNvPr id="52455" name="Group 231"/>
            <p:cNvGrpSpPr/>
            <p:nvPr/>
          </p:nvGrpSpPr>
          <p:grpSpPr bwMode="auto">
            <a:xfrm rot="5400000">
              <a:off x="3923" y="2342"/>
              <a:ext cx="907" cy="1088"/>
              <a:chOff x="3878" y="2477"/>
              <a:chExt cx="1089" cy="908"/>
            </a:xfrm>
          </p:grpSpPr>
          <p:grpSp>
            <p:nvGrpSpPr>
              <p:cNvPr id="52401" name="Group 177"/>
              <p:cNvGrpSpPr/>
              <p:nvPr/>
            </p:nvGrpSpPr>
            <p:grpSpPr bwMode="auto">
              <a:xfrm rot="21600000">
                <a:off x="3879" y="2477"/>
                <a:ext cx="1088" cy="907"/>
                <a:chOff x="3833" y="2614"/>
                <a:chExt cx="1088" cy="907"/>
              </a:xfrm>
            </p:grpSpPr>
            <p:grpSp>
              <p:nvGrpSpPr>
                <p:cNvPr id="52362" name="Group 138"/>
                <p:cNvGrpSpPr/>
                <p:nvPr/>
              </p:nvGrpSpPr>
              <p:grpSpPr bwMode="auto">
                <a:xfrm>
                  <a:off x="3833" y="2614"/>
                  <a:ext cx="1088" cy="907"/>
                  <a:chOff x="3833" y="2614"/>
                  <a:chExt cx="1134" cy="907"/>
                </a:xfrm>
              </p:grpSpPr>
              <p:sp>
                <p:nvSpPr>
                  <p:cNvPr id="52298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3833" y="2614"/>
                    <a:ext cx="1134" cy="90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05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3833" y="3067"/>
                    <a:ext cx="113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06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3833" y="2840"/>
                    <a:ext cx="2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07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4105" y="2840"/>
                    <a:ext cx="0" cy="22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59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4105" y="2614"/>
                    <a:ext cx="862" cy="45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60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3833" y="2614"/>
                    <a:ext cx="272" cy="22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2396" name="Line 172"/>
                <p:cNvSpPr>
                  <a:spLocks noChangeShapeType="1"/>
                </p:cNvSpPr>
                <p:nvPr/>
              </p:nvSpPr>
              <p:spPr bwMode="auto">
                <a:xfrm>
                  <a:off x="4105" y="3067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97" name="Line 173"/>
                <p:cNvSpPr>
                  <a:spLocks noChangeShapeType="1"/>
                </p:cNvSpPr>
                <p:nvPr/>
              </p:nvSpPr>
              <p:spPr bwMode="auto">
                <a:xfrm>
                  <a:off x="4377" y="2614"/>
                  <a:ext cx="0" cy="9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98" name="Line 174"/>
                <p:cNvSpPr>
                  <a:spLocks noChangeShapeType="1"/>
                </p:cNvSpPr>
                <p:nvPr/>
              </p:nvSpPr>
              <p:spPr bwMode="auto">
                <a:xfrm>
                  <a:off x="4649" y="2614"/>
                  <a:ext cx="0" cy="9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99" name="Line 175"/>
                <p:cNvSpPr>
                  <a:spLocks noChangeShapeType="1"/>
                </p:cNvSpPr>
                <p:nvPr/>
              </p:nvSpPr>
              <p:spPr bwMode="auto">
                <a:xfrm>
                  <a:off x="4105" y="2840"/>
                  <a:ext cx="8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400" name="Line 176"/>
                <p:cNvSpPr>
                  <a:spLocks noChangeShapeType="1"/>
                </p:cNvSpPr>
                <p:nvPr/>
              </p:nvSpPr>
              <p:spPr bwMode="auto">
                <a:xfrm>
                  <a:off x="3833" y="3294"/>
                  <a:ext cx="10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2447" name="Rectangle 223"/>
              <p:cNvSpPr>
                <a:spLocks noChangeArrowheads="1"/>
              </p:cNvSpPr>
              <p:nvPr/>
            </p:nvSpPr>
            <p:spPr bwMode="auto">
              <a:xfrm rot="16200000">
                <a:off x="3901" y="2682"/>
                <a:ext cx="227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448" name="Rectangle 224"/>
              <p:cNvSpPr>
                <a:spLocks noChangeArrowheads="1"/>
              </p:cNvSpPr>
              <p:nvPr/>
            </p:nvSpPr>
            <p:spPr bwMode="auto">
              <a:xfrm rot="16200000">
                <a:off x="3901" y="2909"/>
                <a:ext cx="227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449" name="Rectangle 225"/>
              <p:cNvSpPr>
                <a:spLocks noChangeArrowheads="1"/>
              </p:cNvSpPr>
              <p:nvPr/>
            </p:nvSpPr>
            <p:spPr bwMode="auto">
              <a:xfrm rot="16200000">
                <a:off x="3902" y="3136"/>
                <a:ext cx="226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450" name="Rectangle 226"/>
              <p:cNvSpPr>
                <a:spLocks noChangeArrowheads="1"/>
              </p:cNvSpPr>
              <p:nvPr/>
            </p:nvSpPr>
            <p:spPr bwMode="auto">
              <a:xfrm rot="16200000">
                <a:off x="4173" y="2455"/>
                <a:ext cx="227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451" name="Rectangle 227"/>
              <p:cNvSpPr>
                <a:spLocks noChangeArrowheads="1"/>
              </p:cNvSpPr>
              <p:nvPr/>
            </p:nvSpPr>
            <p:spPr bwMode="auto">
              <a:xfrm rot="16200000">
                <a:off x="4173" y="2682"/>
                <a:ext cx="227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452" name="Rectangle 228"/>
              <p:cNvSpPr>
                <a:spLocks noChangeArrowheads="1"/>
              </p:cNvSpPr>
              <p:nvPr/>
            </p:nvSpPr>
            <p:spPr bwMode="auto">
              <a:xfrm rot="16200000">
                <a:off x="4173" y="2909"/>
                <a:ext cx="227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454" name="Rectangle 230"/>
              <p:cNvSpPr>
                <a:spLocks noChangeArrowheads="1"/>
              </p:cNvSpPr>
              <p:nvPr/>
            </p:nvSpPr>
            <p:spPr bwMode="auto">
              <a:xfrm>
                <a:off x="3878" y="2478"/>
                <a:ext cx="272" cy="22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47813" y="1196975"/>
            <a:ext cx="5545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403350" y="1052513"/>
            <a:ext cx="5256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>
                <a:solidFill>
                  <a:srgbClr val="FF00FF"/>
                </a:solidFill>
              </a:rPr>
              <a:t>我能计算异分母加法啦！</a:t>
            </a:r>
          </a:p>
        </p:txBody>
      </p:sp>
      <p:grpSp>
        <p:nvGrpSpPr>
          <p:cNvPr id="20497" name="Group 17"/>
          <p:cNvGrpSpPr/>
          <p:nvPr/>
        </p:nvGrpSpPr>
        <p:grpSpPr bwMode="auto">
          <a:xfrm>
            <a:off x="107950" y="3500438"/>
            <a:ext cx="1800225" cy="1368425"/>
            <a:chOff x="476" y="2160"/>
            <a:chExt cx="1134" cy="862"/>
          </a:xfrm>
        </p:grpSpPr>
        <p:graphicFrame>
          <p:nvGraphicFramePr>
            <p:cNvPr id="20487" name="Object 7"/>
            <p:cNvGraphicFramePr>
              <a:graphicFrameLocks noChangeAspect="1"/>
            </p:cNvGraphicFramePr>
            <p:nvPr/>
          </p:nvGraphicFramePr>
          <p:xfrm>
            <a:off x="1247" y="2160"/>
            <a:ext cx="363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3" name="公式" r:id="rId4" imgW="139700" imgH="393700" progId="Equation.3">
                    <p:embed/>
                  </p:oleObj>
                </mc:Choice>
                <mc:Fallback>
                  <p:oleObj name="公式" r:id="rId4" imgW="139700" imgH="3937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2160"/>
                          <a:ext cx="363" cy="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975" y="2387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 dirty="0"/>
                <a:t>+</a:t>
              </a:r>
            </a:p>
          </p:txBody>
        </p:sp>
        <p:graphicFrame>
          <p:nvGraphicFramePr>
            <p:cNvPr id="20494" name="Object 14"/>
            <p:cNvGraphicFramePr>
              <a:graphicFrameLocks noChangeAspect="1"/>
            </p:cNvGraphicFramePr>
            <p:nvPr/>
          </p:nvGraphicFramePr>
          <p:xfrm>
            <a:off x="476" y="2160"/>
            <a:ext cx="528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4" name="公式" r:id="rId6" imgW="203200" imgH="393700" progId="Equation.3">
                    <p:embed/>
                  </p:oleObj>
                </mc:Choice>
                <mc:Fallback>
                  <p:oleObj name="公式" r:id="rId6" imgW="203200" imgH="3937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2160"/>
                          <a:ext cx="528" cy="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99" name="Group 19"/>
          <p:cNvGrpSpPr/>
          <p:nvPr/>
        </p:nvGrpSpPr>
        <p:grpSpPr bwMode="auto">
          <a:xfrm>
            <a:off x="7662863" y="3502025"/>
            <a:ext cx="1446212" cy="1368425"/>
            <a:chOff x="3878" y="2160"/>
            <a:chExt cx="911" cy="862"/>
          </a:xfrm>
        </p:grpSpPr>
        <p:graphicFrame>
          <p:nvGraphicFramePr>
            <p:cNvPr id="20488" name="Object 8"/>
            <p:cNvGraphicFramePr>
              <a:graphicFrameLocks noChangeAspect="1"/>
            </p:cNvGraphicFramePr>
            <p:nvPr/>
          </p:nvGraphicFramePr>
          <p:xfrm>
            <a:off x="4195" y="2160"/>
            <a:ext cx="594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5" name="公式" r:id="rId8" imgW="228600" imgH="393700" progId="Equation.3">
                    <p:embed/>
                  </p:oleObj>
                </mc:Choice>
                <mc:Fallback>
                  <p:oleObj name="公式" r:id="rId8" imgW="228600" imgH="3937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2160"/>
                          <a:ext cx="594" cy="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3878" y="2387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/>
                <a:t>=</a:t>
              </a:r>
            </a:p>
          </p:txBody>
        </p:sp>
      </p:grpSp>
      <p:grpSp>
        <p:nvGrpSpPr>
          <p:cNvPr id="20498" name="Group 18"/>
          <p:cNvGrpSpPr/>
          <p:nvPr/>
        </p:nvGrpSpPr>
        <p:grpSpPr bwMode="auto">
          <a:xfrm>
            <a:off x="1835150" y="3500438"/>
            <a:ext cx="3789363" cy="1368425"/>
            <a:chOff x="1565" y="2160"/>
            <a:chExt cx="2387" cy="862"/>
          </a:xfrm>
        </p:grpSpPr>
        <p:graphicFrame>
          <p:nvGraphicFramePr>
            <p:cNvPr id="20486" name="Object 6"/>
            <p:cNvGraphicFramePr>
              <a:graphicFrameLocks noChangeAspect="1"/>
            </p:cNvGraphicFramePr>
            <p:nvPr/>
          </p:nvGraphicFramePr>
          <p:xfrm>
            <a:off x="1791" y="2160"/>
            <a:ext cx="1056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6" name="公式" r:id="rId10" imgW="405765" imgH="393065" progId="Equation.3">
                    <p:embed/>
                  </p:oleObj>
                </mc:Choice>
                <mc:Fallback>
                  <p:oleObj name="公式" r:id="rId10" imgW="405765" imgH="39306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2160"/>
                          <a:ext cx="1056" cy="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1565" y="2387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/>
                <a:t>=</a:t>
              </a:r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2789" y="2387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/>
                <a:t>+</a:t>
              </a:r>
            </a:p>
          </p:txBody>
        </p:sp>
        <p:graphicFrame>
          <p:nvGraphicFramePr>
            <p:cNvPr id="20495" name="Object 15"/>
            <p:cNvGraphicFramePr>
              <a:graphicFrameLocks noChangeAspect="1"/>
            </p:cNvGraphicFramePr>
            <p:nvPr/>
          </p:nvGraphicFramePr>
          <p:xfrm>
            <a:off x="3061" y="2160"/>
            <a:ext cx="891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7" name="公式" r:id="rId12" imgW="342900" imgH="393700" progId="Equation.3">
                    <p:embed/>
                  </p:oleObj>
                </mc:Choice>
                <mc:Fallback>
                  <p:oleObj name="公式" r:id="rId12" imgW="342900" imgH="3937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2160"/>
                          <a:ext cx="891" cy="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2266950" y="3429000"/>
            <a:ext cx="3384550" cy="1439863"/>
          </a:xfrm>
          <a:prstGeom prst="rect">
            <a:avLst/>
          </a:prstGeom>
          <a:noFill/>
          <a:ln w="9525">
            <a:solidFill>
              <a:srgbClr val="FF0000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507" name="Group 27"/>
          <p:cNvGrpSpPr/>
          <p:nvPr/>
        </p:nvGrpSpPr>
        <p:grpSpPr bwMode="auto">
          <a:xfrm>
            <a:off x="5580063" y="3508375"/>
            <a:ext cx="2271712" cy="1360488"/>
            <a:chOff x="3515" y="2160"/>
            <a:chExt cx="1431" cy="857"/>
          </a:xfrm>
        </p:grpSpPr>
        <p:graphicFrame>
          <p:nvGraphicFramePr>
            <p:cNvPr id="20503" name="Object 23"/>
            <p:cNvGraphicFramePr>
              <a:graphicFrameLocks noChangeAspect="1"/>
            </p:cNvGraphicFramePr>
            <p:nvPr/>
          </p:nvGraphicFramePr>
          <p:xfrm>
            <a:off x="4352" y="2160"/>
            <a:ext cx="594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8" name="公式" r:id="rId14" imgW="228600" imgH="393700" progId="Equation.3">
                    <p:embed/>
                  </p:oleObj>
                </mc:Choice>
                <mc:Fallback>
                  <p:oleObj name="公式" r:id="rId14" imgW="228600" imgH="3937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2" y="2160"/>
                          <a:ext cx="594" cy="8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4150" y="2387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/>
                <a:t>+</a:t>
              </a:r>
            </a:p>
          </p:txBody>
        </p:sp>
        <p:graphicFrame>
          <p:nvGraphicFramePr>
            <p:cNvPr id="20505" name="Object 25"/>
            <p:cNvGraphicFramePr>
              <a:graphicFrameLocks noChangeAspect="1"/>
            </p:cNvGraphicFramePr>
            <p:nvPr/>
          </p:nvGraphicFramePr>
          <p:xfrm>
            <a:off x="3692" y="2160"/>
            <a:ext cx="594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9" name="公式" r:id="rId16" imgW="228600" imgH="393700" progId="Equation.3">
                    <p:embed/>
                  </p:oleObj>
                </mc:Choice>
                <mc:Fallback>
                  <p:oleObj name="公式" r:id="rId16" imgW="228600" imgH="3937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2" y="2160"/>
                          <a:ext cx="594" cy="8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6" name="Text Box 26"/>
            <p:cNvSpPr txBox="1">
              <a:spLocks noChangeArrowheads="1"/>
            </p:cNvSpPr>
            <p:nvPr/>
          </p:nvSpPr>
          <p:spPr bwMode="auto">
            <a:xfrm>
              <a:off x="3515" y="2387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/>
                <a:t>=</a:t>
              </a:r>
            </a:p>
          </p:txBody>
        </p:sp>
      </p:grpSp>
    </p:spTree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500" grpId="0" animBg="1"/>
      <p:bldP spid="20500" grpId="1" animBg="1"/>
      <p:bldP spid="20500" grpId="2" animBg="1"/>
    </p:bldLst>
  </p:timing>
</p:sld>
</file>

<file path=ppt/theme/theme1.xml><?xml version="1.0" encoding="utf-8"?>
<a:theme xmlns:a="http://schemas.openxmlformats.org/drawingml/2006/main" name="WWW.2PPT.COM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290</Words>
  <Application>Microsoft Office PowerPoint</Application>
  <PresentationFormat>全屏显示(4:3)</PresentationFormat>
  <Paragraphs>55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方正粗倩简体</vt:lpstr>
      <vt:lpstr>华康海报体W12(P)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</vt:lpstr>
      <vt:lpstr>Microsoft 公式 3.0</vt:lpstr>
      <vt:lpstr>公式</vt:lpstr>
      <vt:lpstr>PowerPoint 演示文稿</vt:lpstr>
      <vt:lpstr>教学目标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本课小结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2021-12-30T08:07:23Z</dcterms:created>
  <dcterms:modified xsi:type="dcterms:W3CDTF">2023-01-16T14:09:11Z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0008002206000000000001024120</vt:lpwstr>
  </property>
  <property fmtid="{D5CDD505-2E9C-101B-9397-08002B2CF9AE}" pid="3" name="ICV">
    <vt:lpwstr>5AEFE9310FAA4124906644BADDE610DC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