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89" r:id="rId2"/>
    <p:sldId id="293" r:id="rId3"/>
    <p:sldId id="315" r:id="rId4"/>
    <p:sldId id="263" r:id="rId5"/>
    <p:sldId id="458" r:id="rId6"/>
    <p:sldId id="445" r:id="rId7"/>
    <p:sldId id="460" r:id="rId8"/>
    <p:sldId id="447" r:id="rId9"/>
    <p:sldId id="448" r:id="rId10"/>
    <p:sldId id="449" r:id="rId11"/>
    <p:sldId id="462" r:id="rId12"/>
    <p:sldId id="451" r:id="rId13"/>
    <p:sldId id="464" r:id="rId14"/>
    <p:sldId id="453" r:id="rId15"/>
    <p:sldId id="454" r:id="rId16"/>
    <p:sldId id="455" r:id="rId17"/>
    <p:sldId id="470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803">
          <p15:clr>
            <a:srgbClr val="A4A3A4"/>
          </p15:clr>
        </p15:guide>
        <p15:guide id="3" orient="horz" pos="2471">
          <p15:clr>
            <a:srgbClr val="A4A3A4"/>
          </p15:clr>
        </p15:guide>
        <p15:guide id="4" pos="2880">
          <p15:clr>
            <a:srgbClr val="A4A3A4"/>
          </p15:clr>
        </p15:guide>
        <p15:guide id="5" pos="668">
          <p15:clr>
            <a:srgbClr val="A4A3A4"/>
          </p15:clr>
        </p15:guide>
        <p15:guide id="6" pos="50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0023"/>
    <a:srgbClr val="FF9B01"/>
    <a:srgbClr val="177743"/>
    <a:srgbClr val="1A804A"/>
    <a:srgbClr val="A7EA65"/>
    <a:srgbClr val="6DC01A"/>
    <a:srgbClr val="529013"/>
    <a:srgbClr val="14703D"/>
    <a:srgbClr val="98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14" autoAdjust="0"/>
  </p:normalViewPr>
  <p:slideViewPr>
    <p:cSldViewPr showGuides="1">
      <p:cViewPr varScale="1">
        <p:scale>
          <a:sx n="106" d="100"/>
          <a:sy n="106" d="100"/>
        </p:scale>
        <p:origin x="-102" y="-654"/>
      </p:cViewPr>
      <p:guideLst>
        <p:guide orient="horz" pos="1620"/>
        <p:guide orient="horz" pos="803"/>
        <p:guide orient="horz" pos="2471"/>
        <p:guide pos="2880"/>
        <p:guide pos="668"/>
        <p:guide pos="50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>
    <p:random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>
    <p:random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>
    <p:random/>
    <p:sndAc>
      <p:stSnd loop="1"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>
    <p:random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" y="176732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4" cstate="email"/>
          <a:srcRect l="-1" r="-801"/>
          <a:stretch>
            <a:fillRect/>
          </a:stretch>
        </p:blipFill>
        <p:spPr>
          <a:xfrm>
            <a:off x="-405580" y="4145880"/>
            <a:ext cx="9723752" cy="997621"/>
          </a:xfrm>
          <a:prstGeom prst="rect">
            <a:avLst/>
          </a:prstGeom>
        </p:spPr>
      </p:pic>
    </p:spTree>
  </p:cSld>
  <p:clrMapOvr>
    <a:masterClrMapping/>
  </p:clrMapOvr>
  <p:transition advTm="8000">
    <p:random/>
    <p:sndAc>
      <p:stSnd loop="1"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>
    <p:random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>
    <p:random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>
    <p:random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>
    <p:random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>
    <p:random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>
    <p:random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>
    <p:random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>
    <p:random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Tm="8000">
    <p:random/>
    <p:sndAc>
      <p:stSnd loop="1">
        <p:snd r:embed="rId15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png"/><Relationship Id="rId7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40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notesSlide" Target="../notesSlides/notesSlide15.xml"/><Relationship Id="rId17" Type="http://schemas.openxmlformats.org/officeDocument/2006/relationships/image" Target="../media/image9.png"/><Relationship Id="rId2" Type="http://schemas.openxmlformats.org/officeDocument/2006/relationships/tags" Target="../tags/tag8.xml"/><Relationship Id="rId16" Type="http://schemas.openxmlformats.org/officeDocument/2006/relationships/slide" Target="slide4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1.xml"/><Relationship Id="rId15" Type="http://schemas.openxmlformats.org/officeDocument/2006/relationships/image" Target="../media/image30.png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10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/>
          <p:cNvSpPr/>
          <p:nvPr/>
        </p:nvSpPr>
        <p:spPr>
          <a:xfrm>
            <a:off x="0" y="3752850"/>
            <a:ext cx="9144000" cy="139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pic>
        <p:nvPicPr>
          <p:cNvPr id="3" name="图片 2" descr="timg (21)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145" y="992594"/>
            <a:ext cx="4284855" cy="3187929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4171138" y="1221750"/>
            <a:ext cx="4965873" cy="16389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第四单元  百分数</a:t>
            </a:r>
          </a:p>
          <a:p>
            <a:pPr algn="ctr">
              <a:lnSpc>
                <a:spcPct val="150000"/>
              </a:lnSpc>
            </a:pPr>
            <a:r>
              <a:rPr lang="zh-CN" altLang="en-US" sz="4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百分数的认识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371750"/>
            <a:ext cx="913701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8000">
    <p:random/>
    <p:sndAc>
      <p:stSnd loop="1">
        <p:snd r:embed="rId4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/>
          <p:nvPr/>
        </p:nvGrpSpPr>
        <p:grpSpPr>
          <a:xfrm>
            <a:off x="1359932" y="1089424"/>
            <a:ext cx="6251972" cy="738664"/>
            <a:chOff x="450740" y="5034311"/>
            <a:chExt cx="8336102" cy="984906"/>
          </a:xfrm>
        </p:grpSpPr>
        <p:pic>
          <p:nvPicPr>
            <p:cNvPr id="19458" name="Picture 8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450740" y="5072074"/>
              <a:ext cx="500035" cy="4476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59" name="TextBox 44"/>
            <p:cNvSpPr txBox="1"/>
            <p:nvPr/>
          </p:nvSpPr>
          <p:spPr>
            <a:xfrm>
              <a:off x="984253" y="5034311"/>
              <a:ext cx="7802589" cy="9849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你在生活中还见过哪些百分数？分别表示什么意思？与同伴交流。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669745" y="2160985"/>
            <a:ext cx="1422797" cy="15704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2542" y="2287905"/>
            <a:ext cx="2722960" cy="12537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23048" y="2126457"/>
            <a:ext cx="1640681" cy="16406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" name="矩形 59"/>
          <p:cNvSpPr/>
          <p:nvPr/>
        </p:nvSpPr>
        <p:spPr>
          <a:xfrm>
            <a:off x="269026" y="302701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19" name="图片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/>
          <p:nvPr/>
        </p:nvSpPr>
        <p:spPr>
          <a:xfrm>
            <a:off x="1445419" y="1254919"/>
            <a:ext cx="6167438" cy="8084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六⑴班准备派下面队员中的一名参加学校的套圈比赛。下面是他们近期套圈情况统计。</a:t>
            </a:r>
          </a:p>
        </p:txBody>
      </p:sp>
      <p:pic>
        <p:nvPicPr>
          <p:cNvPr id="15363" name="Picture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4650" y="2196465"/>
            <a:ext cx="3150394" cy="15501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4"/>
          <p:cNvSpPr txBox="1"/>
          <p:nvPr/>
        </p:nvSpPr>
        <p:spPr>
          <a:xfrm>
            <a:off x="1488281" y="3746659"/>
            <a:ext cx="6167438" cy="4381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你认为该派哪名队员？说说你的理由。</a:t>
            </a:r>
          </a:p>
        </p:txBody>
      </p:sp>
      <p:pic>
        <p:nvPicPr>
          <p:cNvPr id="7" name="图片 6" descr="2994650471bf386f6471eb8720e6e67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02279" y="2386012"/>
            <a:ext cx="1599248" cy="1732598"/>
          </a:xfrm>
          <a:prstGeom prst="rect">
            <a:avLst/>
          </a:prstGeom>
        </p:spPr>
      </p:pic>
      <p:pic>
        <p:nvPicPr>
          <p:cNvPr id="16385" name="Picture 2" descr="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19651" y="588645"/>
            <a:ext cx="1195388" cy="586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/>
          <p:nvPr/>
        </p:nvSpPr>
        <p:spPr>
          <a:xfrm>
            <a:off x="1391602" y="1093470"/>
            <a:ext cx="6167438" cy="8084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读出下面的百分数，并说一说这些百分数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所表示的意思。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391603" y="1901905"/>
            <a:ext cx="6488906" cy="43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⑴</a:t>
            </a:r>
            <a:r>
              <a:rPr lang="zh-CN" altLang="en-US" sz="2400" b="1" spc="-225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姚明加盟</a:t>
            </a:r>
            <a:r>
              <a:rPr lang="en-US" altLang="zh-CN" sz="2400" b="1" spc="-225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NBA</a:t>
            </a:r>
            <a:r>
              <a:rPr lang="zh-CN" altLang="en-US" sz="2400" b="1" spc="-225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联赛的第一年，投篮命中率为</a:t>
            </a:r>
            <a:r>
              <a:rPr lang="en-US" altLang="zh-CN" sz="2400" b="1" spc="-225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49.8%</a:t>
            </a:r>
            <a:r>
              <a:rPr lang="zh-CN" altLang="en-US" sz="2400" b="1" spc="-225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91603" y="2454355"/>
            <a:ext cx="6488906" cy="43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spc="-225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⑵食物中蛋白质含量如下表。</a:t>
            </a:r>
          </a:p>
        </p:txBody>
      </p:sp>
      <p:pic>
        <p:nvPicPr>
          <p:cNvPr id="1638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834" y="2928224"/>
            <a:ext cx="2937272" cy="8215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413034" y="3900964"/>
            <a:ext cx="6488906" cy="43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spc="-225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⑶果园九月份的产量是八月份的</a:t>
            </a:r>
            <a:r>
              <a:rPr lang="en-US" altLang="zh-CN" sz="2400" b="1" spc="-225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120%</a:t>
            </a:r>
            <a:r>
              <a:rPr lang="zh-CN" altLang="en-US" sz="2400" b="1" spc="-225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</a:p>
        </p:txBody>
      </p:sp>
      <p:pic>
        <p:nvPicPr>
          <p:cNvPr id="2" name="图片 1" descr="08f1a0259eee14c4973710d3bc59340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18057" y="-2381"/>
            <a:ext cx="1791653" cy="1348740"/>
          </a:xfrm>
          <a:prstGeom prst="rect">
            <a:avLst/>
          </a:prstGeom>
        </p:spPr>
      </p:pic>
      <p:pic>
        <p:nvPicPr>
          <p:cNvPr id="3" name="Picture 2" descr="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19651" y="588645"/>
            <a:ext cx="1195388" cy="586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/>
          <p:nvPr/>
        </p:nvSpPr>
        <p:spPr>
          <a:xfrm>
            <a:off x="1445419" y="1254919"/>
            <a:ext cx="6167438" cy="80843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估计每幅图的阴影部分占整幅图的百分之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几，然后与对应的百分数连起来。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45419" y="2571750"/>
            <a:ext cx="921544" cy="61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95575" y="2571750"/>
            <a:ext cx="892969" cy="61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69544" y="2486025"/>
            <a:ext cx="785813" cy="7786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37535" y="2571750"/>
            <a:ext cx="1064419" cy="6357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87716" y="2500312"/>
            <a:ext cx="857250" cy="785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6" name="TextBox 12"/>
          <p:cNvSpPr txBox="1"/>
          <p:nvPr/>
        </p:nvSpPr>
        <p:spPr>
          <a:xfrm>
            <a:off x="1552575" y="3839767"/>
            <a:ext cx="702469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33%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417" name="TextBox 13"/>
          <p:cNvSpPr txBox="1"/>
          <p:nvPr/>
        </p:nvSpPr>
        <p:spPr>
          <a:xfrm>
            <a:off x="2790825" y="3839767"/>
            <a:ext cx="702469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50%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418" name="TextBox 14"/>
          <p:cNvSpPr txBox="1"/>
          <p:nvPr/>
        </p:nvSpPr>
        <p:spPr>
          <a:xfrm>
            <a:off x="3969544" y="3839767"/>
            <a:ext cx="702469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75%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419" name="TextBox 15"/>
          <p:cNvSpPr txBox="1"/>
          <p:nvPr/>
        </p:nvSpPr>
        <p:spPr>
          <a:xfrm>
            <a:off x="5094685" y="3839767"/>
            <a:ext cx="900113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12.5%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420" name="TextBox 16"/>
          <p:cNvSpPr txBox="1"/>
          <p:nvPr/>
        </p:nvSpPr>
        <p:spPr>
          <a:xfrm>
            <a:off x="6642498" y="3839767"/>
            <a:ext cx="702469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25%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9" name="直接连接符 18"/>
          <p:cNvCxnSpPr>
            <a:endCxn id="17417" idx="0"/>
          </p:cNvCxnSpPr>
          <p:nvPr/>
        </p:nvCxnSpPr>
        <p:spPr>
          <a:xfrm rot="16200000" flipH="1">
            <a:off x="2197298" y="2949297"/>
            <a:ext cx="653654" cy="123586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1" name="直接连接符 20"/>
          <p:cNvCxnSpPr>
            <a:endCxn id="17416" idx="0"/>
          </p:cNvCxnSpPr>
          <p:nvPr/>
        </p:nvCxnSpPr>
        <p:spPr>
          <a:xfrm rot="5400000">
            <a:off x="2190154" y="2954060"/>
            <a:ext cx="653654" cy="122634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" name="直接连接符 22"/>
          <p:cNvCxnSpPr>
            <a:endCxn id="17420" idx="0"/>
          </p:cNvCxnSpPr>
          <p:nvPr/>
        </p:nvCxnSpPr>
        <p:spPr>
          <a:xfrm rot="16200000" flipH="1">
            <a:off x="5391031" y="2290406"/>
            <a:ext cx="575072" cy="263128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5" name="直接连接符 24"/>
          <p:cNvCxnSpPr>
            <a:endCxn id="17418" idx="0"/>
          </p:cNvCxnSpPr>
          <p:nvPr/>
        </p:nvCxnSpPr>
        <p:spPr>
          <a:xfrm rot="5400000">
            <a:off x="4629151" y="2952989"/>
            <a:ext cx="632222" cy="12489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7" name="直接连接符 26"/>
          <p:cNvCxnSpPr>
            <a:endCxn id="17419" idx="0"/>
          </p:cNvCxnSpPr>
          <p:nvPr/>
        </p:nvCxnSpPr>
        <p:spPr>
          <a:xfrm rot="5400000">
            <a:off x="5953721" y="2930962"/>
            <a:ext cx="553641" cy="13716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2" name="图片 1" descr="72f213cf491cd2ee506ea3125cf18e1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289959" y="-12382"/>
            <a:ext cx="1859280" cy="1400651"/>
          </a:xfrm>
          <a:prstGeom prst="rect">
            <a:avLst/>
          </a:prstGeom>
        </p:spPr>
      </p:pic>
      <p:pic>
        <p:nvPicPr>
          <p:cNvPr id="16385" name="Picture 2" descr="1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019651" y="588645"/>
            <a:ext cx="1195388" cy="586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/>
          <p:nvPr/>
        </p:nvSpPr>
        <p:spPr>
          <a:xfrm>
            <a:off x="1283970" y="1308735"/>
            <a:ext cx="6167438" cy="117752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填一填。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光明小学参加课外小组的同学有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人，参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加各个小组的人数如下表。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8549" y="2588658"/>
            <a:ext cx="5247084" cy="12692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754518" y="3399473"/>
            <a:ext cx="702469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14%</a:t>
            </a:r>
            <a:endParaRPr lang="zh-CN" altLang="en-US" sz="2100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1286" y="3399473"/>
            <a:ext cx="701278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38%</a:t>
            </a:r>
            <a:endParaRPr lang="zh-CN" altLang="en-US" sz="2100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7574" y="3399473"/>
            <a:ext cx="702469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22%</a:t>
            </a:r>
            <a:endParaRPr lang="zh-CN" altLang="en-US" sz="2100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3868" y="3399473"/>
            <a:ext cx="701278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26%</a:t>
            </a:r>
            <a:endParaRPr lang="zh-CN" altLang="en-US" sz="2100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6385" name="Picture 2" descr="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19651" y="588645"/>
            <a:ext cx="1195388" cy="586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/>
          <p:nvPr>
            <p:custDataLst>
              <p:tags r:id="rId2"/>
            </p:custDataLst>
          </p:nvPr>
        </p:nvSpPr>
        <p:spPr>
          <a:xfrm rot="411899">
            <a:off x="3132446" y="2359160"/>
            <a:ext cx="2031842" cy="2268669"/>
          </a:xfrm>
          <a:custGeom>
            <a:avLst/>
            <a:gdLst>
              <a:gd name="connsiteX0" fmla="*/ 0 w 2750440"/>
              <a:gd name="connsiteY0" fmla="*/ 0 h 3501234"/>
              <a:gd name="connsiteX1" fmla="*/ 2750440 w 2750440"/>
              <a:gd name="connsiteY1" fmla="*/ 0 h 3501234"/>
              <a:gd name="connsiteX2" fmla="*/ 2750440 w 2750440"/>
              <a:gd name="connsiteY2" fmla="*/ 3501234 h 3501234"/>
              <a:gd name="connsiteX3" fmla="*/ 0 w 2750440"/>
              <a:gd name="connsiteY3" fmla="*/ 3501234 h 3501234"/>
              <a:gd name="connsiteX4" fmla="*/ 0 w 2750440"/>
              <a:gd name="connsiteY4" fmla="*/ 0 h 3501234"/>
              <a:gd name="connsiteX0-1" fmla="*/ 0 w 2750440"/>
              <a:gd name="connsiteY0-2" fmla="*/ 0 h 3501234"/>
              <a:gd name="connsiteX1-3" fmla="*/ 2587039 w 2750440"/>
              <a:gd name="connsiteY1-4" fmla="*/ 47867 h 3501234"/>
              <a:gd name="connsiteX2-5" fmla="*/ 2750440 w 2750440"/>
              <a:gd name="connsiteY2-6" fmla="*/ 3501234 h 3501234"/>
              <a:gd name="connsiteX3-7" fmla="*/ 0 w 2750440"/>
              <a:gd name="connsiteY3-8" fmla="*/ 3501234 h 3501234"/>
              <a:gd name="connsiteX4-9" fmla="*/ 0 w 2750440"/>
              <a:gd name="connsiteY4-10" fmla="*/ 0 h 3501234"/>
              <a:gd name="connsiteX0-11" fmla="*/ 20416 w 2770856"/>
              <a:gd name="connsiteY0-12" fmla="*/ 0 h 3501234"/>
              <a:gd name="connsiteX1-13" fmla="*/ 2607455 w 2770856"/>
              <a:gd name="connsiteY1-14" fmla="*/ 47867 h 3501234"/>
              <a:gd name="connsiteX2-15" fmla="*/ 2770856 w 2770856"/>
              <a:gd name="connsiteY2-16" fmla="*/ 3501234 h 3501234"/>
              <a:gd name="connsiteX3-17" fmla="*/ 0 w 2770856"/>
              <a:gd name="connsiteY3-18" fmla="*/ 3409713 h 3501234"/>
              <a:gd name="connsiteX4-19" fmla="*/ 20416 w 2770856"/>
              <a:gd name="connsiteY4-20" fmla="*/ 0 h 3501234"/>
              <a:gd name="connsiteX0-21" fmla="*/ 2389174 w 2770856"/>
              <a:gd name="connsiteY0-22" fmla="*/ 3078422 h 3453367"/>
              <a:gd name="connsiteX1-23" fmla="*/ 2607455 w 2770856"/>
              <a:gd name="connsiteY1-24" fmla="*/ 0 h 3453367"/>
              <a:gd name="connsiteX2-25" fmla="*/ 2770856 w 2770856"/>
              <a:gd name="connsiteY2-26" fmla="*/ 3453367 h 3453367"/>
              <a:gd name="connsiteX3-27" fmla="*/ 0 w 2770856"/>
              <a:gd name="connsiteY3-28" fmla="*/ 3361846 h 3453367"/>
              <a:gd name="connsiteX4-29" fmla="*/ 2389174 w 2770856"/>
              <a:gd name="connsiteY4-30" fmla="*/ 3078422 h 3453367"/>
              <a:gd name="connsiteX0-31" fmla="*/ 1743012 w 2770856"/>
              <a:gd name="connsiteY0-32" fmla="*/ 2394978 h 3453367"/>
              <a:gd name="connsiteX1-33" fmla="*/ 2607455 w 2770856"/>
              <a:gd name="connsiteY1-34" fmla="*/ 0 h 3453367"/>
              <a:gd name="connsiteX2-35" fmla="*/ 2770856 w 2770856"/>
              <a:gd name="connsiteY2-36" fmla="*/ 3453367 h 3453367"/>
              <a:gd name="connsiteX3-37" fmla="*/ 0 w 2770856"/>
              <a:gd name="connsiteY3-38" fmla="*/ 3361846 h 3453367"/>
              <a:gd name="connsiteX4-39" fmla="*/ 1743012 w 2770856"/>
              <a:gd name="connsiteY4-40" fmla="*/ 2394978 h 3453367"/>
              <a:gd name="connsiteX0-41" fmla="*/ 1743012 w 2807910"/>
              <a:gd name="connsiteY0-42" fmla="*/ 2394978 h 3448906"/>
              <a:gd name="connsiteX1-43" fmla="*/ 2607455 w 2807910"/>
              <a:gd name="connsiteY1-44" fmla="*/ 0 h 3448906"/>
              <a:gd name="connsiteX2-45" fmla="*/ 2807910 w 2807910"/>
              <a:gd name="connsiteY2-46" fmla="*/ 3448906 h 3448906"/>
              <a:gd name="connsiteX3-47" fmla="*/ 0 w 2807910"/>
              <a:gd name="connsiteY3-48" fmla="*/ 3361846 h 3448906"/>
              <a:gd name="connsiteX4-49" fmla="*/ 1743012 w 2807910"/>
              <a:gd name="connsiteY4-50" fmla="*/ 2394978 h 3448906"/>
            </a:gdLst>
            <a:ahLst/>
            <a:cxnLst>
              <a:cxn ang="0">
                <a:pos x="connsiteX0-41" y="connsiteY0-42"/>
              </a:cxn>
              <a:cxn ang="0">
                <a:pos x="connsiteX1-43" y="connsiteY1-44"/>
              </a:cxn>
              <a:cxn ang="0">
                <a:pos x="connsiteX2-45" y="connsiteY2-46"/>
              </a:cxn>
              <a:cxn ang="0">
                <a:pos x="connsiteX3-47" y="connsiteY3-48"/>
              </a:cxn>
              <a:cxn ang="0">
                <a:pos x="connsiteX4-49" y="connsiteY4-50"/>
              </a:cxn>
            </a:cxnLst>
            <a:rect l="l" t="t" r="r" b="b"/>
            <a:pathLst>
              <a:path w="2807910" h="3448906">
                <a:moveTo>
                  <a:pt x="1743012" y="2394978"/>
                </a:moveTo>
                <a:lnTo>
                  <a:pt x="2607455" y="0"/>
                </a:lnTo>
                <a:lnTo>
                  <a:pt x="2807910" y="3448906"/>
                </a:lnTo>
                <a:lnTo>
                  <a:pt x="0" y="3361846"/>
                </a:lnTo>
                <a:lnTo>
                  <a:pt x="1743012" y="2394978"/>
                </a:lnTo>
                <a:close/>
              </a:path>
            </a:pathLst>
          </a:custGeom>
          <a:solidFill>
            <a:srgbClr val="D9D9D9"/>
          </a:solidFill>
          <a:ln w="3175">
            <a:noFill/>
          </a:ln>
          <a:effectLst/>
        </p:spPr>
        <p:style>
          <a:lnRef idx="2">
            <a:srgbClr val="1889D9">
              <a:shade val="50000"/>
            </a:srgbClr>
          </a:lnRef>
          <a:fillRef idx="1">
            <a:srgbClr val="1889D9"/>
          </a:fillRef>
          <a:effectRef idx="0">
            <a:srgbClr val="1889D9"/>
          </a:effectRef>
          <a:fontRef idx="minor">
            <a:srgbClr val="FFFFFF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MH_Other_2"/>
          <p:cNvSpPr/>
          <p:nvPr>
            <p:custDataLst>
              <p:tags r:id="rId3"/>
            </p:custDataLst>
          </p:nvPr>
        </p:nvSpPr>
        <p:spPr>
          <a:xfrm rot="411899">
            <a:off x="3045127" y="2261482"/>
            <a:ext cx="1990256" cy="2303091"/>
          </a:xfrm>
          <a:prstGeom prst="rect">
            <a:avLst/>
          </a:prstGeom>
          <a:solidFill>
            <a:srgbClr val="FFFFFF"/>
          </a:solidFill>
          <a:ln w="3175">
            <a:solidFill>
              <a:srgbClr val="EAEAEA"/>
            </a:solidFill>
          </a:ln>
          <a:effectLst/>
        </p:spPr>
        <p:style>
          <a:lnRef idx="2">
            <a:srgbClr val="1889D9">
              <a:shade val="50000"/>
            </a:srgbClr>
          </a:lnRef>
          <a:fillRef idx="1">
            <a:srgbClr val="1889D9"/>
          </a:fillRef>
          <a:effectRef idx="0">
            <a:srgbClr val="1889D9"/>
          </a:effectRef>
          <a:fontRef idx="minor">
            <a:srgbClr val="FFFFFF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MH_Picture_1"/>
          <p:cNvSpPr/>
          <p:nvPr>
            <p:custDataLst>
              <p:tags r:id="rId4"/>
            </p:custDataLst>
          </p:nvPr>
        </p:nvSpPr>
        <p:spPr>
          <a:xfrm rot="411899">
            <a:off x="3150325" y="2338314"/>
            <a:ext cx="1812101" cy="1906003"/>
          </a:xfrm>
          <a:prstGeom prst="rect">
            <a:avLst/>
          </a:prstGeom>
          <a:blipFill dpi="0" rotWithShape="1">
            <a:blip r:embed="rId1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rgbClr val="1889D9">
              <a:shade val="50000"/>
            </a:srgbClr>
          </a:lnRef>
          <a:fillRef idx="1">
            <a:srgbClr val="1889D9"/>
          </a:fillRef>
          <a:effectRef idx="0">
            <a:srgbClr val="1889D9"/>
          </a:effectRef>
          <a:fontRef idx="minor">
            <a:srgbClr val="FFFFFF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MH_Other_3"/>
          <p:cNvSpPr/>
          <p:nvPr>
            <p:custDataLst>
              <p:tags r:id="rId5"/>
            </p:custDataLst>
          </p:nvPr>
        </p:nvSpPr>
        <p:spPr>
          <a:xfrm rot="20953818">
            <a:off x="2787918" y="1907365"/>
            <a:ext cx="1090906" cy="609940"/>
          </a:xfrm>
          <a:custGeom>
            <a:avLst/>
            <a:gdLst>
              <a:gd name="connsiteX0" fmla="*/ 0 w 1206500"/>
              <a:gd name="connsiteY0" fmla="*/ 463550 h 1003300"/>
              <a:gd name="connsiteX1" fmla="*/ 965200 w 1206500"/>
              <a:gd name="connsiteY1" fmla="*/ 0 h 1003300"/>
              <a:gd name="connsiteX2" fmla="*/ 920750 w 1206500"/>
              <a:gd name="connsiteY2" fmla="*/ 139700 h 1003300"/>
              <a:gd name="connsiteX3" fmla="*/ 984250 w 1206500"/>
              <a:gd name="connsiteY3" fmla="*/ 177800 h 1003300"/>
              <a:gd name="connsiteX4" fmla="*/ 977900 w 1206500"/>
              <a:gd name="connsiteY4" fmla="*/ 254000 h 1003300"/>
              <a:gd name="connsiteX5" fmla="*/ 1054100 w 1206500"/>
              <a:gd name="connsiteY5" fmla="*/ 254000 h 1003300"/>
              <a:gd name="connsiteX6" fmla="*/ 1143000 w 1206500"/>
              <a:gd name="connsiteY6" fmla="*/ 228600 h 1003300"/>
              <a:gd name="connsiteX7" fmla="*/ 1155700 w 1206500"/>
              <a:gd name="connsiteY7" fmla="*/ 361950 h 1003300"/>
              <a:gd name="connsiteX8" fmla="*/ 1041400 w 1206500"/>
              <a:gd name="connsiteY8" fmla="*/ 482600 h 1003300"/>
              <a:gd name="connsiteX9" fmla="*/ 1187450 w 1206500"/>
              <a:gd name="connsiteY9" fmla="*/ 400050 h 1003300"/>
              <a:gd name="connsiteX10" fmla="*/ 1085850 w 1206500"/>
              <a:gd name="connsiteY10" fmla="*/ 552450 h 1003300"/>
              <a:gd name="connsiteX11" fmla="*/ 1206500 w 1206500"/>
              <a:gd name="connsiteY11" fmla="*/ 520700 h 1003300"/>
              <a:gd name="connsiteX12" fmla="*/ 171450 w 1206500"/>
              <a:gd name="connsiteY12" fmla="*/ 1003300 h 1003300"/>
              <a:gd name="connsiteX13" fmla="*/ 209550 w 1206500"/>
              <a:gd name="connsiteY13" fmla="*/ 946150 h 1003300"/>
              <a:gd name="connsiteX14" fmla="*/ 292100 w 1206500"/>
              <a:gd name="connsiteY14" fmla="*/ 876300 h 1003300"/>
              <a:gd name="connsiteX15" fmla="*/ 133350 w 1206500"/>
              <a:gd name="connsiteY15" fmla="*/ 863600 h 1003300"/>
              <a:gd name="connsiteX16" fmla="*/ 222250 w 1206500"/>
              <a:gd name="connsiteY16" fmla="*/ 774700 h 1003300"/>
              <a:gd name="connsiteX17" fmla="*/ 101600 w 1206500"/>
              <a:gd name="connsiteY17" fmla="*/ 762000 h 1003300"/>
              <a:gd name="connsiteX18" fmla="*/ 190500 w 1206500"/>
              <a:gd name="connsiteY18" fmla="*/ 647700 h 1003300"/>
              <a:gd name="connsiteX19" fmla="*/ 57150 w 1206500"/>
              <a:gd name="connsiteY19" fmla="*/ 615950 h 1003300"/>
              <a:gd name="connsiteX20" fmla="*/ 57150 w 1206500"/>
              <a:gd name="connsiteY20" fmla="*/ 565150 h 1003300"/>
              <a:gd name="connsiteX21" fmla="*/ 133350 w 1206500"/>
              <a:gd name="connsiteY21" fmla="*/ 514350 h 1003300"/>
              <a:gd name="connsiteX22" fmla="*/ 0 w 1206500"/>
              <a:gd name="connsiteY22" fmla="*/ 46355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06500" h="100330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4000"/>
            </a:srgbClr>
          </a:solidFill>
          <a:ln>
            <a:noFill/>
          </a:ln>
        </p:spPr>
        <p:style>
          <a:lnRef idx="2">
            <a:srgbClr val="1889D9">
              <a:shade val="50000"/>
            </a:srgbClr>
          </a:lnRef>
          <a:fillRef idx="1">
            <a:srgbClr val="1889D9"/>
          </a:fillRef>
          <a:effectRef idx="0">
            <a:srgbClr val="1889D9"/>
          </a:effectRef>
          <a:fontRef idx="minor">
            <a:srgbClr val="FFFFFF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MH_Other_1"/>
          <p:cNvSpPr/>
          <p:nvPr>
            <p:custDataLst>
              <p:tags r:id="rId6"/>
            </p:custDataLst>
          </p:nvPr>
        </p:nvSpPr>
        <p:spPr>
          <a:xfrm rot="20820578">
            <a:off x="6118500" y="826459"/>
            <a:ext cx="2031841" cy="2268669"/>
          </a:xfrm>
          <a:custGeom>
            <a:avLst/>
            <a:gdLst>
              <a:gd name="connsiteX0" fmla="*/ 0 w 2750440"/>
              <a:gd name="connsiteY0" fmla="*/ 0 h 3501234"/>
              <a:gd name="connsiteX1" fmla="*/ 2750440 w 2750440"/>
              <a:gd name="connsiteY1" fmla="*/ 0 h 3501234"/>
              <a:gd name="connsiteX2" fmla="*/ 2750440 w 2750440"/>
              <a:gd name="connsiteY2" fmla="*/ 3501234 h 3501234"/>
              <a:gd name="connsiteX3" fmla="*/ 0 w 2750440"/>
              <a:gd name="connsiteY3" fmla="*/ 3501234 h 3501234"/>
              <a:gd name="connsiteX4" fmla="*/ 0 w 2750440"/>
              <a:gd name="connsiteY4" fmla="*/ 0 h 3501234"/>
              <a:gd name="connsiteX0-1" fmla="*/ 0 w 2750440"/>
              <a:gd name="connsiteY0-2" fmla="*/ 0 h 3501234"/>
              <a:gd name="connsiteX1-3" fmla="*/ 2587039 w 2750440"/>
              <a:gd name="connsiteY1-4" fmla="*/ 47867 h 3501234"/>
              <a:gd name="connsiteX2-5" fmla="*/ 2750440 w 2750440"/>
              <a:gd name="connsiteY2-6" fmla="*/ 3501234 h 3501234"/>
              <a:gd name="connsiteX3-7" fmla="*/ 0 w 2750440"/>
              <a:gd name="connsiteY3-8" fmla="*/ 3501234 h 3501234"/>
              <a:gd name="connsiteX4-9" fmla="*/ 0 w 2750440"/>
              <a:gd name="connsiteY4-10" fmla="*/ 0 h 3501234"/>
              <a:gd name="connsiteX0-11" fmla="*/ 20416 w 2770856"/>
              <a:gd name="connsiteY0-12" fmla="*/ 0 h 3501234"/>
              <a:gd name="connsiteX1-13" fmla="*/ 2607455 w 2770856"/>
              <a:gd name="connsiteY1-14" fmla="*/ 47867 h 3501234"/>
              <a:gd name="connsiteX2-15" fmla="*/ 2770856 w 2770856"/>
              <a:gd name="connsiteY2-16" fmla="*/ 3501234 h 3501234"/>
              <a:gd name="connsiteX3-17" fmla="*/ 0 w 2770856"/>
              <a:gd name="connsiteY3-18" fmla="*/ 3409713 h 3501234"/>
              <a:gd name="connsiteX4-19" fmla="*/ 20416 w 2770856"/>
              <a:gd name="connsiteY4-20" fmla="*/ 0 h 3501234"/>
              <a:gd name="connsiteX0-21" fmla="*/ 2389174 w 2770856"/>
              <a:gd name="connsiteY0-22" fmla="*/ 3078422 h 3453367"/>
              <a:gd name="connsiteX1-23" fmla="*/ 2607455 w 2770856"/>
              <a:gd name="connsiteY1-24" fmla="*/ 0 h 3453367"/>
              <a:gd name="connsiteX2-25" fmla="*/ 2770856 w 2770856"/>
              <a:gd name="connsiteY2-26" fmla="*/ 3453367 h 3453367"/>
              <a:gd name="connsiteX3-27" fmla="*/ 0 w 2770856"/>
              <a:gd name="connsiteY3-28" fmla="*/ 3361846 h 3453367"/>
              <a:gd name="connsiteX4-29" fmla="*/ 2389174 w 2770856"/>
              <a:gd name="connsiteY4-30" fmla="*/ 3078422 h 3453367"/>
              <a:gd name="connsiteX0-31" fmla="*/ 1743012 w 2770856"/>
              <a:gd name="connsiteY0-32" fmla="*/ 2394978 h 3453367"/>
              <a:gd name="connsiteX1-33" fmla="*/ 2607455 w 2770856"/>
              <a:gd name="connsiteY1-34" fmla="*/ 0 h 3453367"/>
              <a:gd name="connsiteX2-35" fmla="*/ 2770856 w 2770856"/>
              <a:gd name="connsiteY2-36" fmla="*/ 3453367 h 3453367"/>
              <a:gd name="connsiteX3-37" fmla="*/ 0 w 2770856"/>
              <a:gd name="connsiteY3-38" fmla="*/ 3361846 h 3453367"/>
              <a:gd name="connsiteX4-39" fmla="*/ 1743012 w 2770856"/>
              <a:gd name="connsiteY4-40" fmla="*/ 2394978 h 3453367"/>
              <a:gd name="connsiteX0-41" fmla="*/ 1743012 w 2807910"/>
              <a:gd name="connsiteY0-42" fmla="*/ 2394978 h 3448906"/>
              <a:gd name="connsiteX1-43" fmla="*/ 2607455 w 2807910"/>
              <a:gd name="connsiteY1-44" fmla="*/ 0 h 3448906"/>
              <a:gd name="connsiteX2-45" fmla="*/ 2807910 w 2807910"/>
              <a:gd name="connsiteY2-46" fmla="*/ 3448906 h 3448906"/>
              <a:gd name="connsiteX3-47" fmla="*/ 0 w 2807910"/>
              <a:gd name="connsiteY3-48" fmla="*/ 3361846 h 3448906"/>
              <a:gd name="connsiteX4-49" fmla="*/ 1743012 w 2807910"/>
              <a:gd name="connsiteY4-50" fmla="*/ 2394978 h 3448906"/>
            </a:gdLst>
            <a:ahLst/>
            <a:cxnLst>
              <a:cxn ang="0">
                <a:pos x="connsiteX0-41" y="connsiteY0-42"/>
              </a:cxn>
              <a:cxn ang="0">
                <a:pos x="connsiteX1-43" y="connsiteY1-44"/>
              </a:cxn>
              <a:cxn ang="0">
                <a:pos x="connsiteX2-45" y="connsiteY2-46"/>
              </a:cxn>
              <a:cxn ang="0">
                <a:pos x="connsiteX3-47" y="connsiteY3-48"/>
              </a:cxn>
              <a:cxn ang="0">
                <a:pos x="connsiteX4-49" y="connsiteY4-50"/>
              </a:cxn>
            </a:cxnLst>
            <a:rect l="l" t="t" r="r" b="b"/>
            <a:pathLst>
              <a:path w="2807910" h="3448906">
                <a:moveTo>
                  <a:pt x="1743012" y="2394978"/>
                </a:moveTo>
                <a:lnTo>
                  <a:pt x="2607455" y="0"/>
                </a:lnTo>
                <a:lnTo>
                  <a:pt x="2807910" y="3448906"/>
                </a:lnTo>
                <a:lnTo>
                  <a:pt x="0" y="3361846"/>
                </a:lnTo>
                <a:lnTo>
                  <a:pt x="1743012" y="2394978"/>
                </a:lnTo>
                <a:close/>
              </a:path>
            </a:pathLst>
          </a:custGeom>
          <a:solidFill>
            <a:srgbClr val="D9D9D9"/>
          </a:solidFill>
          <a:ln w="3175">
            <a:noFill/>
          </a:ln>
          <a:effectLst/>
        </p:spPr>
        <p:style>
          <a:lnRef idx="2">
            <a:srgbClr val="1889D9">
              <a:shade val="50000"/>
            </a:srgbClr>
          </a:lnRef>
          <a:fillRef idx="1">
            <a:srgbClr val="1889D9"/>
          </a:fillRef>
          <a:effectRef idx="0">
            <a:srgbClr val="1889D9"/>
          </a:effectRef>
          <a:fontRef idx="minor">
            <a:srgbClr val="FFFFFF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MH_Other_2"/>
          <p:cNvSpPr/>
          <p:nvPr>
            <p:custDataLst>
              <p:tags r:id="rId7"/>
            </p:custDataLst>
          </p:nvPr>
        </p:nvSpPr>
        <p:spPr>
          <a:xfrm rot="20820578">
            <a:off x="6010276" y="770285"/>
            <a:ext cx="1990256" cy="2303091"/>
          </a:xfrm>
          <a:prstGeom prst="rect">
            <a:avLst/>
          </a:prstGeom>
          <a:solidFill>
            <a:srgbClr val="FFFFFF"/>
          </a:solidFill>
          <a:ln w="3175">
            <a:solidFill>
              <a:srgbClr val="EAEAEA"/>
            </a:solidFill>
          </a:ln>
          <a:effectLst/>
        </p:spPr>
        <p:style>
          <a:lnRef idx="2">
            <a:srgbClr val="1889D9">
              <a:shade val="50000"/>
            </a:srgbClr>
          </a:lnRef>
          <a:fillRef idx="1">
            <a:srgbClr val="1889D9"/>
          </a:fillRef>
          <a:effectRef idx="0">
            <a:srgbClr val="1889D9"/>
          </a:effectRef>
          <a:fontRef idx="minor">
            <a:srgbClr val="FFFFFF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MH_Picture_1"/>
          <p:cNvSpPr/>
          <p:nvPr>
            <p:custDataLst>
              <p:tags r:id="rId8"/>
            </p:custDataLst>
          </p:nvPr>
        </p:nvSpPr>
        <p:spPr>
          <a:xfrm rot="20820578">
            <a:off x="6073175" y="848877"/>
            <a:ext cx="1812101" cy="1906003"/>
          </a:xfrm>
          <a:prstGeom prst="rect">
            <a:avLst/>
          </a:prstGeom>
          <a:blipFill dpi="0" rotWithShape="1">
            <a:blip r:embed="rId14" cstate="email"/>
            <a:srcRect/>
            <a:stretch>
              <a:fillRect r="162"/>
            </a:stretch>
          </a:blipFill>
          <a:ln>
            <a:noFill/>
          </a:ln>
        </p:spPr>
        <p:style>
          <a:lnRef idx="2">
            <a:srgbClr val="1889D9">
              <a:shade val="50000"/>
            </a:srgbClr>
          </a:lnRef>
          <a:fillRef idx="1">
            <a:srgbClr val="1889D9"/>
          </a:fillRef>
          <a:effectRef idx="0">
            <a:srgbClr val="1889D9"/>
          </a:effectRef>
          <a:fontRef idx="minor">
            <a:srgbClr val="FFFFFF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MH_Other_3"/>
          <p:cNvSpPr/>
          <p:nvPr>
            <p:custDataLst>
              <p:tags r:id="rId9"/>
            </p:custDataLst>
          </p:nvPr>
        </p:nvSpPr>
        <p:spPr>
          <a:xfrm rot="19762497">
            <a:off x="5387276" y="727636"/>
            <a:ext cx="1090905" cy="609940"/>
          </a:xfrm>
          <a:custGeom>
            <a:avLst/>
            <a:gdLst>
              <a:gd name="connsiteX0" fmla="*/ 0 w 1206500"/>
              <a:gd name="connsiteY0" fmla="*/ 463550 h 1003300"/>
              <a:gd name="connsiteX1" fmla="*/ 965200 w 1206500"/>
              <a:gd name="connsiteY1" fmla="*/ 0 h 1003300"/>
              <a:gd name="connsiteX2" fmla="*/ 920750 w 1206500"/>
              <a:gd name="connsiteY2" fmla="*/ 139700 h 1003300"/>
              <a:gd name="connsiteX3" fmla="*/ 984250 w 1206500"/>
              <a:gd name="connsiteY3" fmla="*/ 177800 h 1003300"/>
              <a:gd name="connsiteX4" fmla="*/ 977900 w 1206500"/>
              <a:gd name="connsiteY4" fmla="*/ 254000 h 1003300"/>
              <a:gd name="connsiteX5" fmla="*/ 1054100 w 1206500"/>
              <a:gd name="connsiteY5" fmla="*/ 254000 h 1003300"/>
              <a:gd name="connsiteX6" fmla="*/ 1143000 w 1206500"/>
              <a:gd name="connsiteY6" fmla="*/ 228600 h 1003300"/>
              <a:gd name="connsiteX7" fmla="*/ 1155700 w 1206500"/>
              <a:gd name="connsiteY7" fmla="*/ 361950 h 1003300"/>
              <a:gd name="connsiteX8" fmla="*/ 1041400 w 1206500"/>
              <a:gd name="connsiteY8" fmla="*/ 482600 h 1003300"/>
              <a:gd name="connsiteX9" fmla="*/ 1187450 w 1206500"/>
              <a:gd name="connsiteY9" fmla="*/ 400050 h 1003300"/>
              <a:gd name="connsiteX10" fmla="*/ 1085850 w 1206500"/>
              <a:gd name="connsiteY10" fmla="*/ 552450 h 1003300"/>
              <a:gd name="connsiteX11" fmla="*/ 1206500 w 1206500"/>
              <a:gd name="connsiteY11" fmla="*/ 520700 h 1003300"/>
              <a:gd name="connsiteX12" fmla="*/ 171450 w 1206500"/>
              <a:gd name="connsiteY12" fmla="*/ 1003300 h 1003300"/>
              <a:gd name="connsiteX13" fmla="*/ 209550 w 1206500"/>
              <a:gd name="connsiteY13" fmla="*/ 946150 h 1003300"/>
              <a:gd name="connsiteX14" fmla="*/ 292100 w 1206500"/>
              <a:gd name="connsiteY14" fmla="*/ 876300 h 1003300"/>
              <a:gd name="connsiteX15" fmla="*/ 133350 w 1206500"/>
              <a:gd name="connsiteY15" fmla="*/ 863600 h 1003300"/>
              <a:gd name="connsiteX16" fmla="*/ 222250 w 1206500"/>
              <a:gd name="connsiteY16" fmla="*/ 774700 h 1003300"/>
              <a:gd name="connsiteX17" fmla="*/ 101600 w 1206500"/>
              <a:gd name="connsiteY17" fmla="*/ 762000 h 1003300"/>
              <a:gd name="connsiteX18" fmla="*/ 190500 w 1206500"/>
              <a:gd name="connsiteY18" fmla="*/ 647700 h 1003300"/>
              <a:gd name="connsiteX19" fmla="*/ 57150 w 1206500"/>
              <a:gd name="connsiteY19" fmla="*/ 615950 h 1003300"/>
              <a:gd name="connsiteX20" fmla="*/ 57150 w 1206500"/>
              <a:gd name="connsiteY20" fmla="*/ 565150 h 1003300"/>
              <a:gd name="connsiteX21" fmla="*/ 133350 w 1206500"/>
              <a:gd name="connsiteY21" fmla="*/ 514350 h 1003300"/>
              <a:gd name="connsiteX22" fmla="*/ 0 w 1206500"/>
              <a:gd name="connsiteY22" fmla="*/ 46355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06500" h="100330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4000"/>
            </a:srgbClr>
          </a:solidFill>
          <a:ln>
            <a:noFill/>
          </a:ln>
        </p:spPr>
        <p:style>
          <a:lnRef idx="2">
            <a:srgbClr val="1889D9">
              <a:shade val="50000"/>
            </a:srgbClr>
          </a:lnRef>
          <a:fillRef idx="1">
            <a:srgbClr val="1889D9"/>
          </a:fillRef>
          <a:effectRef idx="0">
            <a:srgbClr val="1889D9"/>
          </a:effectRef>
          <a:fontRef idx="minor">
            <a:srgbClr val="FFFFFF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96792" y="1228726"/>
            <a:ext cx="4390549" cy="74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 fontScale="67500" lnSpcReduction="20000"/>
          </a:bodyPr>
          <a:lstStyle>
            <a:lvl1pPr>
              <a:defRPr>
                <a:solidFill>
                  <a:srgbClr val="3F3F3F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rgbClr val="3F3F3F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rgbClr val="3F3F3F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rgbClr val="3F3F3F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rgbClr val="3F3F3F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en-US" altLang="zh-CN" sz="3000" dirty="0">
                <a:solidFill>
                  <a:srgbClr val="1889D9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5.收集在报纸、杂志、电视、网络等媒体中见过的百分数，说一说它们所表示的意思。</a:t>
            </a:r>
          </a:p>
        </p:txBody>
      </p:sp>
      <p:pic>
        <p:nvPicPr>
          <p:cNvPr id="16385" name="Picture 2" descr="10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019651" y="588645"/>
            <a:ext cx="1195388" cy="586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19" name="图片 1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ownload_a271a94768c7d45978fc2e95e8b3d2f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65670" y="15241"/>
            <a:ext cx="1873091" cy="131683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</a:p>
        </p:txBody>
      </p:sp>
      <p:pic>
        <p:nvPicPr>
          <p:cNvPr id="10" name="图片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  <p:pic>
        <p:nvPicPr>
          <p:cNvPr id="3" name="图片 2" descr="QQ截图201904221129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50" y="1651159"/>
            <a:ext cx="7980045" cy="1841659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2003" y="33982"/>
            <a:ext cx="7659995" cy="511907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5"/>
              <a:ext cx="7771459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 b="1" spc="-113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谢谢观看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35130" y="855252"/>
            <a:ext cx="1822614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35368" y="1246823"/>
            <a:ext cx="7143750" cy="71485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1．让学生经历从实际问题中抽象出百分数的过程，体会引入百分数的必要性，理解百分数的意义，会正确读写百分数。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35367" y="2133601"/>
            <a:ext cx="6893243" cy="71485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2．让学生经历材料的收集与整理，经历比较、分析、交流、表达的过程，促进学生个性化的数学理解和表达。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35367" y="3020378"/>
            <a:ext cx="7030403" cy="71485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3．让学生在具体情境中理解百分数的含义，体会百分数与生活的密切联系。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48914" y="74296"/>
            <a:ext cx="1279684" cy="981551"/>
          </a:xfrm>
          <a:prstGeom prst="rect">
            <a:avLst/>
          </a:prstGeom>
        </p:spPr>
      </p:pic>
      <p:pic>
        <p:nvPicPr>
          <p:cNvPr id="18" name="图片 17" descr="9dcec6228f6f00fe23b29e0c01d6996d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15" y="3615690"/>
            <a:ext cx="1624013" cy="897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151" name="TextBox 17"/>
          <p:cNvSpPr txBox="1"/>
          <p:nvPr/>
        </p:nvSpPr>
        <p:spPr>
          <a:xfrm>
            <a:off x="1936444" y="1553848"/>
            <a:ext cx="526715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spc="7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1800" b="1" spc="7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014889" y="1260158"/>
            <a:ext cx="7118033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理解百分数的意义，会正确读写百分数。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4889" y="1870710"/>
            <a:ext cx="7118033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学习难点：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明确百分数和分数的区别与联系。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4889" y="2481263"/>
            <a:ext cx="7333298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通过具体的情境，联系分数的意义，让学生在探究中得出百分数的意义。根据教材的范例，明确百分数的读写方法。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14889" y="3507105"/>
            <a:ext cx="7765256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学具准备：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答题纸、调查生活中哪些地方用到百分数。 </a:t>
            </a: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70834" y="7144"/>
            <a:ext cx="1414463" cy="82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4121" y="304724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1140493" y="1792073"/>
            <a:ext cx="938213" cy="866775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2272204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情景引入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157020" y="2967730"/>
            <a:ext cx="938213" cy="866775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2288730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互动新授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874838" y="1792073"/>
            <a:ext cx="938213" cy="866775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5" y="1949984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3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5971441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5" action="ppaction://hlinksldjump"/>
              </a:rPr>
              <a:t>巩固扩展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4874838" y="2967730"/>
            <a:ext cx="938213" cy="866775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5971441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6" action="ppaction://hlinksldjump"/>
              </a:rPr>
              <a:t>课堂小结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3304241" y="1596760"/>
            <a:ext cx="964096" cy="4318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52613" y="1668251"/>
            <a:ext cx="72555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"/>
          <p:cNvSpPr/>
          <p:nvPr>
            <p:custDataLst>
              <p:tags r:id="rId2"/>
            </p:custDataLst>
          </p:nvPr>
        </p:nvSpPr>
        <p:spPr>
          <a:xfrm rot="10800000" flipH="1">
            <a:off x="6380260" y="3083201"/>
            <a:ext cx="2763740" cy="2060298"/>
          </a:xfrm>
          <a:custGeom>
            <a:avLst/>
            <a:gdLst>
              <a:gd name="connsiteX0" fmla="*/ 4137948 w 4137948"/>
              <a:gd name="connsiteY0" fmla="*/ 3084735 h 3084735"/>
              <a:gd name="connsiteX1" fmla="*/ 4062570 w 4137948"/>
              <a:gd name="connsiteY1" fmla="*/ 3082829 h 3084735"/>
              <a:gd name="connsiteX2" fmla="*/ 22788 w 4137948"/>
              <a:gd name="connsiteY2" fmla="*/ 69643 h 3084735"/>
              <a:gd name="connsiteX3" fmla="*/ 0 w 4137948"/>
              <a:gd name="connsiteY3" fmla="*/ 0 h 3084735"/>
              <a:gd name="connsiteX4" fmla="*/ 1736389 w 4137948"/>
              <a:gd name="connsiteY4" fmla="*/ 0 h 3084735"/>
              <a:gd name="connsiteX5" fmla="*/ 1799539 w 4137948"/>
              <a:gd name="connsiteY5" fmla="*/ 112186 h 3084735"/>
              <a:gd name="connsiteX6" fmla="*/ 3995109 w 4137948"/>
              <a:gd name="connsiteY6" fmla="*/ 1482568 h 3084735"/>
              <a:gd name="connsiteX7" fmla="*/ 4137948 w 4137948"/>
              <a:gd name="connsiteY7" fmla="*/ 1493430 h 30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7948" h="3084735">
                <a:moveTo>
                  <a:pt x="4137948" y="3084735"/>
                </a:moveTo>
                <a:lnTo>
                  <a:pt x="4062570" y="3082829"/>
                </a:lnTo>
                <a:cubicBezTo>
                  <a:pt x="2192016" y="2988010"/>
                  <a:pt x="620720" y="1758914"/>
                  <a:pt x="22788" y="69643"/>
                </a:cubicBezTo>
                <a:lnTo>
                  <a:pt x="0" y="0"/>
                </a:lnTo>
                <a:lnTo>
                  <a:pt x="1736389" y="0"/>
                </a:lnTo>
                <a:lnTo>
                  <a:pt x="1799539" y="112186"/>
                </a:lnTo>
                <a:cubicBezTo>
                  <a:pt x="2268855" y="863998"/>
                  <a:pt x="3068372" y="1388453"/>
                  <a:pt x="3995109" y="1482568"/>
                </a:cubicBezTo>
                <a:lnTo>
                  <a:pt x="4137948" y="1493430"/>
                </a:lnTo>
                <a:close/>
              </a:path>
            </a:pathLst>
          </a:custGeom>
          <a:solidFill>
            <a:srgbClr val="1EAAE3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kumimoji="1" lang="zh-CN" altLang="en-US" sz="1200" b="1">
              <a:latin typeface="微软雅黑" panose="020B0503020204020204" pitchFamily="34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4539343" y="487136"/>
            <a:ext cx="4169228" cy="4169228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094899" y="301943"/>
            <a:ext cx="3838575" cy="880110"/>
          </a:xfrm>
          <a:prstGeom prst="rect">
            <a:avLst/>
          </a:prstGeom>
          <a:noFill/>
        </p:spPr>
        <p:txBody>
          <a:bodyPr wrap="square" lIns="76200" tIns="28575" rIns="47625" bIns="28575" rtlCol="0" anchor="b" anchorCtr="0">
            <a:noAutofit/>
          </a:bodyPr>
          <a:lstStyle/>
          <a:p>
            <a:pPr>
              <a:buSzPct val="100000"/>
            </a:pPr>
            <a:r>
              <a:rPr lang="zh-CN" altLang="en-US" sz="2700" b="1" spc="225">
                <a:solidFill>
                  <a:srgbClr val="000000">
                    <a:lumMod val="75000"/>
                    <a:lumOff val="25000"/>
                  </a:srgbClr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足球比赛</a:t>
            </a: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1" y="2185094"/>
            <a:ext cx="120014" cy="773312"/>
          </a:xfrm>
          <a:prstGeom prst="rect">
            <a:avLst/>
          </a:prstGeom>
          <a:solidFill>
            <a:srgbClr val="1EAAE3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  <p:pic>
        <p:nvPicPr>
          <p:cNvPr id="19" name="图片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6391514" y="2361247"/>
          <a:ext cx="1350169" cy="207524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5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spc="-300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进球数占罚球数的百分之几</a:t>
                      </a:r>
                      <a:endParaRPr lang="zh-CN" altLang="en-US" sz="1800" spc="-30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09"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09"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09"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1398033" y="2361248"/>
          <a:ext cx="945356" cy="207645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4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83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队员</a:t>
                      </a:r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606" marR="68606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淘气</a:t>
                      </a:r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606" marR="68606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奇思</a:t>
                      </a:r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606" marR="68606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不马虎</a:t>
                      </a:r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606" marR="68606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2345770" y="2361248"/>
          <a:ext cx="1350169" cy="207645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5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83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罚球数</a:t>
                      </a:r>
                      <a:r>
                        <a:rPr lang="en-US" altLang="zh-CN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</a:t>
                      </a:r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3697129" y="2361248"/>
          <a:ext cx="1350169" cy="207645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5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83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进球数</a:t>
                      </a:r>
                      <a:r>
                        <a:rPr lang="en-US" altLang="zh-CN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</a:t>
                      </a:r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</a:t>
                      </a:r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21</a:t>
                      </a:r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5046108" y="2361248"/>
          <a:ext cx="1350169" cy="207525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5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spc="-3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进球数占罚球数的几分之几</a:t>
                      </a:r>
                      <a:endParaRPr lang="zh-CN" altLang="en-US" sz="1800" spc="-3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09"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09"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09">
                <a:tc>
                  <a:txBody>
                    <a:bodyPr/>
                    <a:lstStyle/>
                    <a:p>
                      <a:pPr algn="ctr"/>
                      <a:endParaRPr lang="zh-CN" altLang="en-US" sz="2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8" marR="68588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40" name="Object 28"/>
          <p:cNvGraphicFramePr/>
          <p:nvPr/>
        </p:nvGraphicFramePr>
        <p:xfrm>
          <a:off x="5317570" y="2973229"/>
          <a:ext cx="296465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r:id="rId4" imgW="215900" imgH="393700" progId="Equation.DSMT4">
                  <p:embed/>
                </p:oleObj>
              </mc:Choice>
              <mc:Fallback>
                <p:oleObj r:id="rId4" imgW="215900" imgH="3937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7570" y="2973229"/>
                        <a:ext cx="296465" cy="5405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1" name="Object 29"/>
          <p:cNvGraphicFramePr/>
          <p:nvPr/>
        </p:nvGraphicFramePr>
        <p:xfrm>
          <a:off x="5317570" y="3448289"/>
          <a:ext cx="278606" cy="539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r:id="rId6" imgW="203200" imgH="393700" progId="Equation.DSMT4">
                  <p:embed/>
                </p:oleObj>
              </mc:Choice>
              <mc:Fallback>
                <p:oleObj r:id="rId6" imgW="203200" imgH="3937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7570" y="3448289"/>
                        <a:ext cx="278606" cy="5393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2" name="Object 30"/>
          <p:cNvGraphicFramePr/>
          <p:nvPr/>
        </p:nvGraphicFramePr>
        <p:xfrm>
          <a:off x="5309235" y="3932873"/>
          <a:ext cx="278606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r:id="rId8" imgW="203200" imgH="393700" progId="Equation.DSMT4">
                  <p:embed/>
                </p:oleObj>
              </mc:Choice>
              <mc:Fallback>
                <p:oleObj r:id="rId8" imgW="203200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09235" y="3932873"/>
                        <a:ext cx="278606" cy="5405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5" name="Object 33"/>
          <p:cNvGraphicFramePr/>
          <p:nvPr/>
        </p:nvGraphicFramePr>
        <p:xfrm>
          <a:off x="5624751" y="3932873"/>
          <a:ext cx="540544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r:id="rId10" imgW="393700" imgH="393700" progId="Equation.DSMT4">
                  <p:embed/>
                </p:oleObj>
              </mc:Choice>
              <mc:Fallback>
                <p:oleObj r:id="rId10" imgW="393700" imgH="3937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24751" y="3932873"/>
                        <a:ext cx="540544" cy="5405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6" name="Object 34"/>
          <p:cNvGraphicFramePr/>
          <p:nvPr/>
        </p:nvGraphicFramePr>
        <p:xfrm>
          <a:off x="5630704" y="3439954"/>
          <a:ext cx="540544" cy="539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r:id="rId12" imgW="393700" imgH="393700" progId="Equation.DSMT4">
                  <p:embed/>
                </p:oleObj>
              </mc:Choice>
              <mc:Fallback>
                <p:oleObj r:id="rId12" imgW="393700" imgH="3937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30704" y="3439954"/>
                        <a:ext cx="540544" cy="53935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7" name="Object 35"/>
          <p:cNvGraphicFramePr/>
          <p:nvPr/>
        </p:nvGraphicFramePr>
        <p:xfrm>
          <a:off x="5630704" y="2963704"/>
          <a:ext cx="540544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r:id="rId14" imgW="393700" imgH="393700" progId="Equation.DSMT4">
                  <p:embed/>
                </p:oleObj>
              </mc:Choice>
              <mc:Fallback>
                <p:oleObj r:id="rId14" imgW="393700" imgH="3937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30704" y="2963704"/>
                        <a:ext cx="540544" cy="5405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708220" y="3029189"/>
            <a:ext cx="754856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90%</a:t>
            </a:r>
            <a:endParaRPr lang="zh-CN" altLang="en-US" sz="2100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9411" y="3514964"/>
            <a:ext cx="754856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80%</a:t>
            </a:r>
            <a:endParaRPr lang="zh-CN" altLang="en-US" sz="2100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8220" y="3999548"/>
            <a:ext cx="754856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84%</a:t>
            </a:r>
            <a:endParaRPr lang="zh-CN" altLang="en-US" sz="2100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430" name="Text Box 2"/>
          <p:cNvSpPr txBox="1"/>
          <p:nvPr/>
        </p:nvSpPr>
        <p:spPr>
          <a:xfrm>
            <a:off x="1247775" y="1113235"/>
            <a:ext cx="6391275" cy="844153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在一场足球比赛中，猛虎队获得了一次罚点球的机会，他们准备派下列三名队员中的一名去罚点球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</a:p>
        </p:txBody>
      </p:sp>
      <p:sp>
        <p:nvSpPr>
          <p:cNvPr id="50178" name="Text Box 2"/>
          <p:cNvSpPr txBox="1"/>
          <p:nvPr/>
        </p:nvSpPr>
        <p:spPr>
          <a:xfrm>
            <a:off x="2231771" y="1903572"/>
            <a:ext cx="4445191" cy="394051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 anchor="t">
            <a:spAutoFit/>
          </a:bodyPr>
          <a:lstStyle/>
          <a:p>
            <a:pPr algn="ctr"/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这样比较方便吗？你有什么好主意？</a:t>
            </a:r>
          </a:p>
        </p:txBody>
      </p:sp>
      <p:pic>
        <p:nvPicPr>
          <p:cNvPr id="2" name="图片 1" descr="b34bdb6a877923ee1b5754c96ec6ef87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7464267" y="9525"/>
            <a:ext cx="1691164" cy="1691164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269026" y="302701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71650" y="91917"/>
            <a:ext cx="6094095" cy="1153953"/>
            <a:chOff x="3753" y="102"/>
            <a:chExt cx="11533" cy="2423"/>
          </a:xfrm>
        </p:grpSpPr>
        <p:pic>
          <p:nvPicPr>
            <p:cNvPr id="6" name="图片 5" descr="未标题-1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53" y="102"/>
              <a:ext cx="11533" cy="1713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5734" y="1556"/>
              <a:ext cx="7934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探究引入百分数的必要性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15430" grpId="0"/>
      <p:bldP spid="50178" grpId="0" build="allAtOnce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795939" y="1310164"/>
            <a:ext cx="4754880" cy="1416843"/>
            <a:chOff x="3771" y="2864"/>
            <a:chExt cx="9984" cy="2975"/>
          </a:xfrm>
        </p:grpSpPr>
        <p:sp>
          <p:nvSpPr>
            <p:cNvPr id="16385" name="文本框 1"/>
            <p:cNvSpPr txBox="1"/>
            <p:nvPr/>
          </p:nvSpPr>
          <p:spPr>
            <a:xfrm>
              <a:off x="5193" y="3222"/>
              <a:ext cx="8562" cy="8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写作</a:t>
              </a: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84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%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，读作：百分之八十四。</a:t>
              </a:r>
            </a:p>
          </p:txBody>
        </p:sp>
        <p:graphicFrame>
          <p:nvGraphicFramePr>
            <p:cNvPr id="16387" name="对象 1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771" y="2864"/>
            <a:ext cx="970" cy="1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r:id="rId4" imgW="292100" imgH="393700" progId="Equation.KSEE3">
                    <p:embed/>
                  </p:oleObj>
                </mc:Choice>
                <mc:Fallback>
                  <p:oleObj r:id="rId4" imgW="292100" imgH="393700" progId="Equation.KSEE3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771" y="2864"/>
                          <a:ext cx="970" cy="130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文本框 3"/>
            <p:cNvSpPr txBox="1"/>
            <p:nvPr/>
          </p:nvSpPr>
          <p:spPr>
            <a:xfrm>
              <a:off x="6972" y="3817"/>
              <a:ext cx="535" cy="12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</a:p>
            <a:p>
              <a:pPr>
                <a:lnSpc>
                  <a:spcPct val="50000"/>
                </a:lnSpc>
              </a:pP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</a:p>
            <a:p>
              <a:pPr>
                <a:lnSpc>
                  <a:spcPct val="50000"/>
                </a:lnSpc>
              </a:pP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187" y="4967"/>
              <a:ext cx="2135" cy="8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百分号</a:t>
              </a: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542574" y="2859405"/>
            <a:ext cx="5716191" cy="1245394"/>
          </a:xfrm>
          <a:prstGeom prst="roundRect">
            <a:avLst/>
          </a:prstGeom>
          <a:solidFill>
            <a:srgbClr val="FC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像</a:t>
            </a:r>
            <a:r>
              <a:rPr lang="en-US" altLang="zh-CN" sz="2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84%</a:t>
            </a:r>
            <a:r>
              <a:rPr lang="zh-CN" altLang="en-US" sz="2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2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28%</a:t>
            </a:r>
            <a:r>
              <a:rPr lang="zh-CN" altLang="en-US" sz="2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2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90%</a:t>
            </a:r>
            <a:r>
              <a:rPr lang="zh-CN" altLang="en-US" sz="2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117.5%…</a:t>
            </a:r>
            <a:r>
              <a:rPr lang="zh-CN" altLang="en-US" sz="2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这样的数叫做</a:t>
            </a:r>
            <a:r>
              <a:rPr lang="zh-CN" altLang="en-US" sz="2100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百分数</a:t>
            </a:r>
            <a:r>
              <a:rPr lang="zh-CN" altLang="en-US" sz="2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，表示一个数是另一个数的百分之几。百分数也叫做</a:t>
            </a:r>
            <a:r>
              <a:rPr lang="zh-CN" altLang="en-US" sz="2100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百分率</a:t>
            </a:r>
            <a:r>
              <a:rPr lang="zh-CN" altLang="en-US" sz="2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或</a:t>
            </a:r>
            <a:r>
              <a:rPr lang="zh-CN" altLang="en-US" sz="2100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百分比</a:t>
            </a:r>
            <a:r>
              <a:rPr lang="zh-CN" altLang="en-US" sz="2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</a:p>
        </p:txBody>
      </p:sp>
      <p:pic>
        <p:nvPicPr>
          <p:cNvPr id="8" name="图片 7" descr="t016ed238a5aa4af6b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59479" y="4287"/>
            <a:ext cx="1864043" cy="1945481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269026" y="302701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95939" y="91441"/>
            <a:ext cx="5492591" cy="1153953"/>
            <a:chOff x="3753" y="102"/>
            <a:chExt cx="11533" cy="2423"/>
          </a:xfrm>
        </p:grpSpPr>
        <p:pic>
          <p:nvPicPr>
            <p:cNvPr id="6" name="图片 5" descr="未标题-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53" y="102"/>
              <a:ext cx="11533" cy="1713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5734" y="1556"/>
              <a:ext cx="8684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二</a:t>
              </a: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掌握百分数的意义和读写</a:t>
              </a:r>
            </a:p>
          </p:txBody>
        </p:sp>
      </p:grp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5"/>
          <p:cNvSpPr/>
          <p:nvPr/>
        </p:nvSpPr>
        <p:spPr>
          <a:xfrm>
            <a:off x="3549730" y="2566035"/>
            <a:ext cx="1565672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414" name="Rectangle 9"/>
          <p:cNvSpPr/>
          <p:nvPr/>
        </p:nvSpPr>
        <p:spPr>
          <a:xfrm>
            <a:off x="3494961" y="3809048"/>
            <a:ext cx="378619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418" name="Rectangle 15"/>
          <p:cNvSpPr/>
          <p:nvPr/>
        </p:nvSpPr>
        <p:spPr>
          <a:xfrm>
            <a:off x="4666536" y="4834177"/>
            <a:ext cx="432197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419" name="Rectangle 16"/>
          <p:cNvSpPr/>
          <p:nvPr/>
        </p:nvSpPr>
        <p:spPr>
          <a:xfrm>
            <a:off x="5477352" y="4780598"/>
            <a:ext cx="432197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886426" y="3046095"/>
            <a:ext cx="6172200" cy="1479947"/>
            <a:chOff x="3961" y="6396"/>
            <a:chExt cx="12960" cy="3107"/>
          </a:xfrm>
        </p:grpSpPr>
        <p:sp>
          <p:nvSpPr>
            <p:cNvPr id="57362" name="Rectangle 18"/>
            <p:cNvSpPr/>
            <p:nvPr/>
          </p:nvSpPr>
          <p:spPr>
            <a:xfrm>
              <a:off x="11363" y="7409"/>
              <a:ext cx="1135" cy="8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%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961" y="6396"/>
              <a:ext cx="12960" cy="3107"/>
              <a:chOff x="3961" y="5975"/>
              <a:chExt cx="12960" cy="3107"/>
            </a:xfrm>
          </p:grpSpPr>
          <p:sp>
            <p:nvSpPr>
              <p:cNvPr id="57361" name="Rectangle 17"/>
              <p:cNvSpPr/>
              <p:nvPr/>
            </p:nvSpPr>
            <p:spPr>
              <a:xfrm>
                <a:off x="10571" y="7013"/>
                <a:ext cx="1135" cy="8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21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35</a:t>
                </a: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3961" y="5975"/>
                <a:ext cx="12960" cy="3107"/>
                <a:chOff x="3961" y="4280"/>
                <a:chExt cx="12960" cy="3107"/>
              </a:xfrm>
            </p:grpSpPr>
            <p:sp>
              <p:nvSpPr>
                <p:cNvPr id="57352" name="Rectangle 8"/>
                <p:cNvSpPr/>
                <p:nvPr/>
              </p:nvSpPr>
              <p:spPr>
                <a:xfrm>
                  <a:off x="7909" y="4280"/>
                  <a:ext cx="6608" cy="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r>
                    <a:rPr lang="zh-CN" altLang="en-US" sz="2100" dirty="0">
                      <a:solidFill>
                        <a:srgbClr val="0000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rPr>
                    <a:t>（先写数，再写百分号）</a:t>
                  </a:r>
                </a:p>
              </p:txBody>
            </p:sp>
            <p:sp>
              <p:nvSpPr>
                <p:cNvPr id="57357" name="Rectangle 13"/>
                <p:cNvSpPr/>
                <p:nvPr/>
              </p:nvSpPr>
              <p:spPr>
                <a:xfrm>
                  <a:off x="3961" y="4280"/>
                  <a:ext cx="12960" cy="31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/>
                <a:lstStyle/>
                <a:p>
                  <a:pPr marL="257175" indent="-257175">
                    <a:spcBef>
                      <a:spcPct val="20000"/>
                    </a:spcBef>
                  </a:pPr>
                  <a:r>
                    <a:rPr lang="zh-CN" altLang="en-US" sz="2100" dirty="0">
                      <a:solidFill>
                        <a:srgbClr val="FF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rPr>
                    <a:t>百分数的写法：</a:t>
                  </a:r>
                </a:p>
                <a:p>
                  <a:pPr marL="257175" indent="-257175">
                    <a:spcBef>
                      <a:spcPct val="20000"/>
                    </a:spcBef>
                  </a:pPr>
                  <a:endParaRPr lang="zh-CN" altLang="en-US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  <a:p>
                  <a:pPr marL="257175" indent="-257175">
                    <a:spcBef>
                      <a:spcPct val="20000"/>
                    </a:spcBef>
                    <a:buChar char="•"/>
                  </a:pPr>
                  <a:endParaRPr lang="zh-CN" altLang="en-US" sz="21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57358" name="Rectangle 14"/>
                <p:cNvSpPr/>
                <p:nvPr/>
              </p:nvSpPr>
              <p:spPr>
                <a:xfrm>
                  <a:off x="3961" y="5277"/>
                  <a:ext cx="4912" cy="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r>
                    <a:rPr lang="zh-CN" altLang="en-US" sz="2100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rPr>
                    <a:t>如：百分之三十五</a:t>
                  </a:r>
                </a:p>
              </p:txBody>
            </p:sp>
            <p:sp>
              <p:nvSpPr>
                <p:cNvPr id="57363" name="Rectangle 19"/>
                <p:cNvSpPr/>
                <p:nvPr/>
              </p:nvSpPr>
              <p:spPr>
                <a:xfrm>
                  <a:off x="8980" y="5262"/>
                  <a:ext cx="2043" cy="8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r>
                    <a:rPr lang="zh-CN" altLang="en-US" sz="2100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rPr>
                    <a:t>写作：</a:t>
                  </a:r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1300163" y="1292067"/>
            <a:ext cx="6172200" cy="1503756"/>
            <a:chOff x="2482" y="2736"/>
            <a:chExt cx="12960" cy="3158"/>
          </a:xfrm>
        </p:grpSpPr>
        <p:sp>
          <p:nvSpPr>
            <p:cNvPr id="57346" name="Rectangle 2"/>
            <p:cNvSpPr>
              <a:spLocks noGrp="1" noRot="1" noChangeArrowheads="1"/>
            </p:cNvSpPr>
            <p:nvPr/>
          </p:nvSpPr>
          <p:spPr>
            <a:xfrm>
              <a:off x="2482" y="2736"/>
              <a:ext cx="12960" cy="310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257175" indent="-257175">
                <a:buNone/>
                <a:defRPr/>
              </a:pPr>
              <a:r>
                <a:rPr lang="zh-CN" altLang="en-US" sz="2100" kern="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百分数的读法：  </a:t>
              </a:r>
            </a:p>
          </p:txBody>
        </p:sp>
        <p:sp>
          <p:nvSpPr>
            <p:cNvPr id="57347" name="Rectangle 3"/>
            <p:cNvSpPr/>
            <p:nvPr/>
          </p:nvSpPr>
          <p:spPr>
            <a:xfrm>
              <a:off x="4261" y="3823"/>
              <a:ext cx="953" cy="8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22</a:t>
              </a:r>
            </a:p>
          </p:txBody>
        </p:sp>
        <p:sp>
          <p:nvSpPr>
            <p:cNvPr id="57348" name="Rectangle 4"/>
            <p:cNvSpPr/>
            <p:nvPr/>
          </p:nvSpPr>
          <p:spPr>
            <a:xfrm>
              <a:off x="4844" y="3801"/>
              <a:ext cx="1022" cy="8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%</a:t>
              </a:r>
            </a:p>
          </p:txBody>
        </p:sp>
        <p:sp>
          <p:nvSpPr>
            <p:cNvPr id="57355" name="Rectangle 11"/>
            <p:cNvSpPr/>
            <p:nvPr/>
          </p:nvSpPr>
          <p:spPr>
            <a:xfrm>
              <a:off x="6384" y="3833"/>
              <a:ext cx="6152" cy="8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读作：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百分之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二十二</a:t>
              </a:r>
            </a:p>
          </p:txBody>
        </p:sp>
        <p:sp>
          <p:nvSpPr>
            <p:cNvPr id="57364" name="Rectangle 20"/>
            <p:cNvSpPr/>
            <p:nvPr/>
          </p:nvSpPr>
          <p:spPr>
            <a:xfrm>
              <a:off x="7876" y="2776"/>
              <a:ext cx="6918" cy="8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（先读百分号，再读数）</a:t>
              </a:r>
            </a:p>
          </p:txBody>
        </p:sp>
        <p:sp>
          <p:nvSpPr>
            <p:cNvPr id="57365" name="Rectangle 21"/>
            <p:cNvSpPr/>
            <p:nvPr/>
          </p:nvSpPr>
          <p:spPr>
            <a:xfrm>
              <a:off x="6081" y="5021"/>
              <a:ext cx="7680" cy="8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zh-CN" altLang="en-US" sz="2100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不能读作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一百分之二十二）</a:t>
              </a:r>
            </a:p>
          </p:txBody>
        </p:sp>
      </p:grpSp>
      <p:pic>
        <p:nvPicPr>
          <p:cNvPr id="7" name="图片 6" descr="download_a271a94768c7d45978fc2e95e8b3d2f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05149" y="2885122"/>
            <a:ext cx="2203609" cy="1479233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269026" y="302701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825467" y="91441"/>
            <a:ext cx="5492591" cy="1153953"/>
            <a:chOff x="3753" y="102"/>
            <a:chExt cx="11533" cy="2423"/>
          </a:xfrm>
        </p:grpSpPr>
        <p:pic>
          <p:nvPicPr>
            <p:cNvPr id="18" name="图片 17" descr="未标题-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53" y="102"/>
              <a:ext cx="11533" cy="1713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5734" y="1556"/>
              <a:ext cx="8542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二</a:t>
              </a:r>
              <a:r>
                <a:rPr lang="en-US" altLang="zh-CN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掌握百分数的意义和读写</a:t>
              </a:r>
            </a:p>
          </p:txBody>
        </p:sp>
      </p:grp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8704" y="1608773"/>
            <a:ext cx="1784747" cy="7917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10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1" contrast="20000"/>
          </a:blip>
          <a:stretch>
            <a:fillRect/>
          </a:stretch>
        </p:blipFill>
        <p:spPr>
          <a:xfrm>
            <a:off x="2968466" y="1323975"/>
            <a:ext cx="2209800" cy="1500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1" contrast="20000"/>
          </a:blip>
          <a:stretch>
            <a:fillRect/>
          </a:stretch>
        </p:blipFill>
        <p:spPr>
          <a:xfrm>
            <a:off x="5333524" y="1466850"/>
            <a:ext cx="2399110" cy="12144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" name="组合 29"/>
          <p:cNvGrpSpPr/>
          <p:nvPr/>
        </p:nvGrpSpPr>
        <p:grpSpPr>
          <a:xfrm>
            <a:off x="1237298" y="2571750"/>
            <a:ext cx="6109365" cy="773179"/>
            <a:chOff x="214282" y="3573016"/>
            <a:chExt cx="8146611" cy="1030911"/>
          </a:xfrm>
        </p:grpSpPr>
        <p:sp>
          <p:nvSpPr>
            <p:cNvPr id="18439" name="Rectangle 2"/>
            <p:cNvSpPr/>
            <p:nvPr/>
          </p:nvSpPr>
          <p:spPr>
            <a:xfrm>
              <a:off x="214282" y="3845658"/>
              <a:ext cx="8146611" cy="5540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、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95%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表示出勤的人数占全校学生人数的      。</a:t>
              </a:r>
            </a:p>
          </p:txBody>
        </p:sp>
        <p:grpSp>
          <p:nvGrpSpPr>
            <p:cNvPr id="18440" name="组合 13"/>
            <p:cNvGrpSpPr/>
            <p:nvPr/>
          </p:nvGrpSpPr>
          <p:grpSpPr>
            <a:xfrm>
              <a:off x="6931015" y="3573016"/>
              <a:ext cx="784933" cy="1030911"/>
              <a:chOff x="2428860" y="3358701"/>
              <a:chExt cx="784933" cy="1030911"/>
            </a:xfrm>
          </p:grpSpPr>
          <p:sp>
            <p:nvSpPr>
              <p:cNvPr id="18441" name="TextBox 14"/>
              <p:cNvSpPr txBox="1"/>
              <p:nvPr/>
            </p:nvSpPr>
            <p:spPr>
              <a:xfrm>
                <a:off x="2428860" y="3835612"/>
                <a:ext cx="784906" cy="5540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100</a:t>
                </a:r>
              </a:p>
            </p:txBody>
          </p:sp>
          <p:sp>
            <p:nvSpPr>
              <p:cNvPr id="18442" name="TextBox 15"/>
              <p:cNvSpPr txBox="1"/>
              <p:nvPr/>
            </p:nvSpPr>
            <p:spPr>
              <a:xfrm>
                <a:off x="2523296" y="3358701"/>
                <a:ext cx="605352" cy="5540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95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 flipV="1">
                <a:off x="2429492" y="3858767"/>
                <a:ext cx="784301" cy="635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</p:grpSp>
      <p:sp>
        <p:nvSpPr>
          <p:cNvPr id="20" name="Rectangle 2"/>
          <p:cNvSpPr/>
          <p:nvPr/>
        </p:nvSpPr>
        <p:spPr>
          <a:xfrm>
            <a:off x="1237298" y="3274219"/>
            <a:ext cx="6296025" cy="71556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51%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49%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表示每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人中约有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51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人是男性</a:t>
            </a:r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约有</a:t>
            </a:r>
          </a:p>
          <a:p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49</a:t>
            </a: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人是女性。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264683" y="3820714"/>
            <a:ext cx="6322219" cy="773180"/>
            <a:chOff x="285720" y="5286388"/>
            <a:chExt cx="8429684" cy="1030914"/>
          </a:xfrm>
        </p:grpSpPr>
        <p:sp>
          <p:nvSpPr>
            <p:cNvPr id="18446" name="矩形 24"/>
            <p:cNvSpPr/>
            <p:nvPr/>
          </p:nvSpPr>
          <p:spPr>
            <a:xfrm>
              <a:off x="285720" y="5572141"/>
              <a:ext cx="8429684" cy="5540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3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、</a:t>
              </a:r>
              <a:r>
                <a:rPr lang="en-US" altLang="zh-CN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125%</a:t>
              </a:r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表示妙想现在的身高是入学时身高的     。</a:t>
              </a:r>
            </a:p>
          </p:txBody>
        </p:sp>
        <p:grpSp>
          <p:nvGrpSpPr>
            <p:cNvPr id="18447" name="组合 25"/>
            <p:cNvGrpSpPr/>
            <p:nvPr/>
          </p:nvGrpSpPr>
          <p:grpSpPr>
            <a:xfrm>
              <a:off x="7358081" y="5286388"/>
              <a:ext cx="784837" cy="1030914"/>
              <a:chOff x="2428859" y="3500438"/>
              <a:chExt cx="784837" cy="1030914"/>
            </a:xfrm>
          </p:grpSpPr>
          <p:sp>
            <p:nvSpPr>
              <p:cNvPr id="18448" name="TextBox 26"/>
              <p:cNvSpPr txBox="1"/>
              <p:nvPr/>
            </p:nvSpPr>
            <p:spPr>
              <a:xfrm>
                <a:off x="2428860" y="3977351"/>
                <a:ext cx="784836" cy="5540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100</a:t>
                </a:r>
              </a:p>
            </p:txBody>
          </p:sp>
          <p:sp>
            <p:nvSpPr>
              <p:cNvPr id="18449" name="TextBox 27"/>
              <p:cNvSpPr txBox="1"/>
              <p:nvPr/>
            </p:nvSpPr>
            <p:spPr>
              <a:xfrm>
                <a:off x="2428860" y="3500438"/>
                <a:ext cx="784836" cy="5540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1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125</a:t>
                </a: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 flipV="1">
                <a:off x="2428859" y="4000503"/>
                <a:ext cx="784230" cy="635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</p:grpSp>
      <p:sp>
        <p:nvSpPr>
          <p:cNvPr id="60" name="矩形 59"/>
          <p:cNvSpPr/>
          <p:nvPr/>
        </p:nvSpPr>
        <p:spPr>
          <a:xfrm>
            <a:off x="269026" y="302701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25467" y="91441"/>
            <a:ext cx="5492591" cy="1153953"/>
            <a:chOff x="3753" y="102"/>
            <a:chExt cx="11533" cy="2423"/>
          </a:xfrm>
        </p:grpSpPr>
        <p:pic>
          <p:nvPicPr>
            <p:cNvPr id="18" name="图片 17" descr="未标题-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53" y="102"/>
              <a:ext cx="11533" cy="1713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4985" y="1556"/>
              <a:ext cx="9078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三</a:t>
              </a: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掌握百分数的意义和读写</a:t>
              </a:r>
            </a:p>
          </p:txBody>
        </p:sp>
      </p:grp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524"/>
  <p:tag name="MH" val="20151027180638"/>
  <p:tag name="MH_LIBRARY" val="GRAPHIC"/>
  <p:tag name="MH_TYPE" val="Picture"/>
  <p:tag name="MH_ORDER" val="1"/>
  <p:tag name="KSO_WM_UNIT_TYPE" val="d"/>
  <p:tag name="KSO_WM_UNIT_INDEX" val="2"/>
  <p:tag name="KSO_WM_UNIT_ID" val="custom160526_31*d*2"/>
  <p:tag name="KSO_WM_UNIT_CLEAR" val="0"/>
  <p:tag name="KSO_WM_UNIT_LAYERLEVEL" val="1"/>
  <p:tag name="KSO_WM_UNIT_VALUE" val="705*671"/>
  <p:tag name="KSO_WM_UNIT_HIGHLIGHT" val="0"/>
  <p:tag name="KSO_WM_UNIT_COMPATIBL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7180638"/>
  <p:tag name="MH_LIBRARY" val="GRAPHIC"/>
  <p:tag name="MH_TYPE" val="Other"/>
  <p:tag name="MH_ORDER" val="3"/>
  <p:tag name="KSO_WM_TAG_VERSION" val="1.0"/>
  <p:tag name="KSO_WM_BEAUTIFY_FLAG" val="#wm#"/>
  <p:tag name="KSO_WM_UNIT_TYPE" val="i"/>
  <p:tag name="KSO_WM_UNIT_ID" val="diagram169524_1*i*3"/>
  <p:tag name="KSO_WM_TEMPLATE_CATEGORY" val="diagram"/>
  <p:tag name="KSO_WM_TEMPLATE_INDEX" val="169524"/>
  <p:tag name="KSO_WM_UNIT_INDEX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7180638"/>
  <p:tag name="MH_LIBRARY" val="GRAPHIC"/>
  <p:tag name="MH_TYPE" val="Other"/>
  <p:tag name="MH_ORDER" val="1"/>
  <p:tag name="KSO_WM_TAG_VERSION" val="1.0"/>
  <p:tag name="KSO_WM_BEAUTIFY_FLAG" val="#wm#"/>
  <p:tag name="KSO_WM_UNIT_TYPE" val="i"/>
  <p:tag name="KSO_WM_UNIT_ID" val="diagram169524_1*i*4"/>
  <p:tag name="KSO_WM_TEMPLATE_CATEGORY" val="diagram"/>
  <p:tag name="KSO_WM_TEMPLATE_INDEX" val="169524"/>
  <p:tag name="KSO_WM_UNIT_INDEX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7180638"/>
  <p:tag name="MH_LIBRARY" val="GRAPHIC"/>
  <p:tag name="MH_TYPE" val="Other"/>
  <p:tag name="MH_ORDER" val="2"/>
  <p:tag name="KSO_WM_TAG_VERSION" val="1.0"/>
  <p:tag name="KSO_WM_BEAUTIFY_FLAG" val="#wm#"/>
  <p:tag name="KSO_WM_UNIT_TYPE" val="i"/>
  <p:tag name="KSO_WM_UNIT_ID" val="diagram169524_1*i*5"/>
  <p:tag name="KSO_WM_TEMPLATE_CATEGORY" val="diagram"/>
  <p:tag name="KSO_WM_TEMPLATE_INDEX" val="169524"/>
  <p:tag name="KSO_WM_UNIT_INDEX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524"/>
  <p:tag name="MH" val="20151027180638"/>
  <p:tag name="MH_LIBRARY" val="GRAPHIC"/>
  <p:tag name="MH_TYPE" val="Picture"/>
  <p:tag name="MH_ORDER" val="1"/>
  <p:tag name="KSO_WM_UNIT_TYPE" val="d"/>
  <p:tag name="KSO_WM_UNIT_INDEX" val="1"/>
  <p:tag name="KSO_WM_UNIT_ID" val="custom160526_31*d*1"/>
  <p:tag name="KSO_WM_UNIT_CLEAR" val="0"/>
  <p:tag name="KSO_WM_UNIT_LAYERLEVEL" val="1"/>
  <p:tag name="KSO_WM_UNIT_VALUE" val="705*671"/>
  <p:tag name="KSO_WM_UNIT_HIGHLIGHT" val="0"/>
  <p:tag name="KSO_WM_UNIT_COMPATIBL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7180638"/>
  <p:tag name="MH_LIBRARY" val="GRAPHIC"/>
  <p:tag name="MH_TYPE" val="Other"/>
  <p:tag name="MH_ORDER" val="3"/>
  <p:tag name="KSO_WM_TAG_VERSION" val="1.0"/>
  <p:tag name="KSO_WM_BEAUTIFY_FLAG" val="#wm#"/>
  <p:tag name="KSO_WM_UNIT_TYPE" val="i"/>
  <p:tag name="KSO_WM_UNIT_ID" val="diagram169524_1*i*7"/>
  <p:tag name="KSO_WM_TEMPLATE_CATEGORY" val="diagram"/>
  <p:tag name="KSO_WM_TEMPLATE_INDEX" val="169524"/>
  <p:tag name="KSO_WM_UNIT_INDEX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524"/>
  <p:tag name="MH" val="20150923180232"/>
  <p:tag name="MH_LIBRARY" val="GRAPHIC"/>
  <p:tag name="MH_TYPE" val="SubTitle"/>
  <p:tag name="MH_ORDER" val="1"/>
  <p:tag name="KSO_WM_UNIT_TYPE" val="a"/>
  <p:tag name="KSO_WM_UNIT_INDEX" val="1"/>
  <p:tag name="KSO_WM_UNIT_ID" val="custom160526_31*a*1"/>
  <p:tag name="KSO_WM_UNIT_CLEAR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  <p:tag name="KSO_WM_SLIDE_ID" val="diagram20191282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191282"/>
  <p:tag name="KSO_WM_SLIDE_LAYOUT" val="a_d"/>
  <p:tag name="KSO_WM_SLIDE_LAYOUT_CNT" val="1_1"/>
  <p:tag name="KSO_WM_SLIDE_TYPE" val="text"/>
  <p:tag name="KSO_WM_SLIDE_SUBTYPE" val="picTxt"/>
  <p:tag name="KSO_WM_SLIDE_SIZE" val="959*539"/>
  <p:tag name="KSO_WM_SLIDE_POSITION" val="0*0"/>
  <p:tag name="KSO_WM_SLIDE_CONSTRAINT" val="%7b%22slideConstraint%22%3a%7b%22seriesAreas%22%3a%5b%5d%2c%22singleAreas%22%3a%5b%7b%22shapes%22%3a%5b13%5d%2c%22serialConstraintIndex%22%3a-1%2c%22areatextmark%22%3a0%2c%22pictureprocessmark%22%3a0%7d%5d%7d%7d"/>
  <p:tag name="KSO_WM_SLIDE_COLORSCHEME_VERSION" val="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1282_1*i*1"/>
  <p:tag name="KSO_WM_TEMPLATE_CATEGORY" val="diagram"/>
  <p:tag name="KSO_WM_TEMPLATE_INDEX" val="20191282"/>
  <p:tag name="KSO_WM_UNIT_LAYERLEVEL" val="1"/>
  <p:tag name="KSO_WM_TAG_VERSION" val="1.0"/>
  <p:tag name="KSO_WM_BEAUTIFY_FLAG" val="#wm#"/>
  <p:tag name="KSO_WM_UNIT_COLOR_SCHEME_SHAPE_ID" val="2"/>
  <p:tag name="KSO_WM_UNIT_COLOR_SCHEME_PARENT_PAGE" val="0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543*154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282_1*d*1"/>
  <p:tag name="KSO_WM_TEMPLATE_CATEGORY" val="diagram"/>
  <p:tag name="KSO_WM_TEMPLATE_INDEX" val="20191282"/>
  <p:tag name="KSO_WM_UNIT_LAYERLEVEL" val="1"/>
  <p:tag name="KSO_WM_TAG_VERSION" val="1.0"/>
  <p:tag name="KSO_WM_BEAUTIFY_FLAG" val="#wm#"/>
  <p:tag name="KSO_WM_UNIT_PICTURE_CLIP_FLAG" val="1"/>
  <p:tag name="KSO_WM_UNIT_COLOR_SCHEME_SHAPE_ID" val="13"/>
  <p:tag name="KSO_WM_UNIT_COLOR_SCHEME_PARENT_PAGE" val="0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&#10;添加大标题内容"/>
  <p:tag name="KSO_WM_UNIT_TEXT_PART_ID" val="5-X"/>
  <p:tag name="KSO_WM_UNIT_TEXT_PART_SIZE" val="92.4*403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1282_1*a*1"/>
  <p:tag name="KSO_WM_TEMPLATE_CATEGORY" val="diagram"/>
  <p:tag name="KSO_WM_TEMPLATE_INDEX" val="20191282"/>
  <p:tag name="KSO_WM_UNIT_LAYERLEVEL" val="1"/>
  <p:tag name="KSO_WM_TAG_VERSION" val="1.0"/>
  <p:tag name="KSO_WM_BEAUTIFY_FLAG" val="#wm#"/>
  <p:tag name="KSO_WM_UNIT_COLOR_SCHEME_SHAPE_ID" val="14"/>
  <p:tag name="KSO_WM_UNIT_COLOR_SCHEME_PARENT_PAGE" val="0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1282_1*i*3"/>
  <p:tag name="KSO_WM_TEMPLATE_CATEGORY" val="diagram"/>
  <p:tag name="KSO_WM_TEMPLATE_INDEX" val="20191282"/>
  <p:tag name="KSO_WM_UNIT_LAYERLEVEL" val="1"/>
  <p:tag name="KSO_WM_TAG_VERSION" val="1.0"/>
  <p:tag name="KSO_WM_BEAUTIFY_FLAG" val="#wm#"/>
  <p:tag name="KSO_WM_UNIT_COLOR_SCHEME_SHAPE_ID" val="15"/>
  <p:tag name="KSO_WM_UNIT_COLOR_SCHEME_PARENT_PAGE" val="0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50924093541"/>
  <p:tag name="MH_LIBRARY" val="GRAPHIC"/>
  <p:tag name="KSO_WM_TEMPLATE_CATEGORY" val="diagram"/>
  <p:tag name="KSO_WM_TEMPLATE_INDEX" val="169524"/>
  <p:tag name="KSO_WM_TAG_VERSION" val="1.0"/>
  <p:tag name="KSO_WM_SLIDE_ID" val="diagram169524_1"/>
  <p:tag name="KSO_WM_SLIDE_INDEX" val="1"/>
  <p:tag name="KSO_WM_SLIDE_ITEM_CNT" val="2"/>
  <p:tag name="KSO_WM_SLIDE_LAYOUT" val="a_d"/>
  <p:tag name="KSO_WM_SLIDE_LAYOUT_CNT" val="1_2"/>
  <p:tag name="KSO_WM_SLIDE_TYPE" val="text"/>
  <p:tag name="KSO_WM_BEAUTIFY_FLAG" val="#wm#"/>
  <p:tag name="KSO_WM_SLIDE_POSITION" val="331*89"/>
  <p:tag name="KSO_WM_SLIDE_SIZE" val="497*3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7180638"/>
  <p:tag name="MH_LIBRARY" val="GRAPHIC"/>
  <p:tag name="MH_TYPE" val="Other"/>
  <p:tag name="MH_ORDER" val="1"/>
  <p:tag name="KSO_WM_TAG_VERSION" val="1.0"/>
  <p:tag name="KSO_WM_BEAUTIFY_FLAG" val="#wm#"/>
  <p:tag name="KSO_WM_UNIT_TYPE" val="i"/>
  <p:tag name="KSO_WM_UNIT_ID" val="diagram169524_1*i*0"/>
  <p:tag name="KSO_WM_TEMPLATE_CATEGORY" val="diagram"/>
  <p:tag name="KSO_WM_TEMPLATE_INDEX" val="169524"/>
  <p:tag name="KSO_WM_UNIT_INDEX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7180638"/>
  <p:tag name="MH_LIBRARY" val="GRAPHIC"/>
  <p:tag name="MH_TYPE" val="Other"/>
  <p:tag name="MH_ORDER" val="2"/>
  <p:tag name="KSO_WM_TAG_VERSION" val="1.0"/>
  <p:tag name="KSO_WM_BEAUTIFY_FLAG" val="#wm#"/>
  <p:tag name="KSO_WM_UNIT_TYPE" val="i"/>
  <p:tag name="KSO_WM_UNIT_ID" val="diagram169524_1*i*1"/>
  <p:tag name="KSO_WM_TEMPLATE_CATEGORY" val="diagram"/>
  <p:tag name="KSO_WM_TEMPLATE_INDEX" val="169524"/>
  <p:tag name="KSO_WM_UNIT_INDEX" val="1"/>
</p:tagLst>
</file>

<file path=ppt/theme/theme1.xml><?xml version="1.0" encoding="utf-8"?>
<a:theme xmlns:a="http://schemas.openxmlformats.org/drawingml/2006/main" name="WWW.2PPT.COM&#10;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全屏显示(16:9)</PresentationFormat>
  <Paragraphs>127</Paragraphs>
  <Slides>17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黑体</vt:lpstr>
      <vt:lpstr>宋体</vt:lpstr>
      <vt:lpstr>微软雅黑</vt:lpstr>
      <vt:lpstr>Arial</vt:lpstr>
      <vt:lpstr>Calibri</vt:lpstr>
      <vt:lpstr>WWW.2PPT.COM
</vt:lpstr>
      <vt:lpstr>Equation.DSMT4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2019-12-29T03:18:00Z</dcterms:created>
  <dcterms:modified xsi:type="dcterms:W3CDTF">2023-01-16T14:09:16Z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31771BAA1386415689FF78CC57388D58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