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311" r:id="rId6"/>
    <p:sldId id="312" r:id="rId7"/>
    <p:sldId id="313" r:id="rId8"/>
    <p:sldId id="307" r:id="rId9"/>
    <p:sldId id="314" r:id="rId10"/>
    <p:sldId id="315" r:id="rId11"/>
    <p:sldId id="316" r:id="rId12"/>
    <p:sldId id="308" r:id="rId13"/>
    <p:sldId id="317" r:id="rId14"/>
    <p:sldId id="318" r:id="rId15"/>
    <p:sldId id="319" r:id="rId16"/>
    <p:sldId id="309" r:id="rId17"/>
    <p:sldId id="259" r:id="rId18"/>
    <p:sldId id="260" r:id="rId19"/>
    <p:sldId id="261" r:id="rId20"/>
    <p:sldId id="310" r:id="rId21"/>
    <p:sldId id="3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565"/>
    <a:srgbClr val="132915"/>
    <a:srgbClr val="E71F19"/>
    <a:srgbClr val="F8CCDD"/>
    <a:srgbClr val="F095B8"/>
    <a:srgbClr val="F5A947"/>
    <a:srgbClr val="F7B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2918-256C-4902-9EF6-AAF70CED70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9FDA-0C36-4792-B3BE-08E088DF4B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99590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6C12-F798-4DA1-B2B5-22071CBB9A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546100" y="53975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新魏" panose="020108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98864" y="271705"/>
            <a:ext cx="10686472" cy="58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32915"/>
                </a:solidFill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98172" y="1894956"/>
            <a:ext cx="7493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小暑大暑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46100" y="6604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53743" y="1660486"/>
            <a:ext cx="3816427" cy="3816427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: 圆角 7"/>
          <p:cNvSpPr/>
          <p:nvPr/>
        </p:nvSpPr>
        <p:spPr>
          <a:xfrm>
            <a:off x="4670170" y="1642701"/>
            <a:ext cx="3109263" cy="801858"/>
          </a:xfrm>
          <a:prstGeom prst="roundRect">
            <a:avLst>
              <a:gd name="adj" fmla="val 35965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季风气候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70170" y="2746207"/>
            <a:ext cx="64855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季风气候是我国气候的主要特点。季风气候是大陆性气候与海洋性气候的混合型。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70170" y="3751873"/>
            <a:ext cx="6485510" cy="13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夏季受来自海洋的暖湿气流的影响，高温潮湿多雨，气候具有海洋性。冬季受来自大陆的干冷气流的影响，气候寒冷，干燥少雨，气候具有大陆性。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70522" y="1925473"/>
            <a:ext cx="3961768" cy="396176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9123">
            <a:off x="8696795" y="2000356"/>
            <a:ext cx="2536156" cy="8872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4999126" y="877248"/>
            <a:ext cx="5504559" cy="15493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节令习俗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92116" y="2819973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2027928" y="1262100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第三章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283273" y="2052181"/>
            <a:ext cx="3449987" cy="3449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: 圆角 3"/>
          <p:cNvSpPr/>
          <p:nvPr/>
        </p:nvSpPr>
        <p:spPr>
          <a:xfrm>
            <a:off x="7537761" y="1983545"/>
            <a:ext cx="936921" cy="3334043"/>
          </a:xfrm>
          <a:prstGeom prst="roundRect">
            <a:avLst>
              <a:gd name="adj" fmla="val 33105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r"/>
            <a:r>
              <a:rPr lang="zh-CN" altLang="en-US" sz="40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食新</a:t>
            </a:r>
            <a:r>
              <a:rPr lang="en-US" altLang="zh-CN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-</a:t>
            </a:r>
            <a:r>
              <a:rPr lang="zh-CN" altLang="en-US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17270" y="1983545"/>
            <a:ext cx="2400657" cy="36998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“食新”是将新打的米、麦等磨成粉，制成各种面饼、面条，邻居乡亲分享来吃，表达对丰收的祈愿。同时，这些新货也要准备一份祭祀祖先。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657657" y="1983545"/>
            <a:ext cx="936921" cy="3334043"/>
          </a:xfrm>
          <a:prstGeom prst="roundRect">
            <a:avLst>
              <a:gd name="adj" fmla="val 33105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r"/>
            <a:r>
              <a:rPr lang="zh-CN" altLang="en-US" sz="40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吃饺子</a:t>
            </a:r>
            <a:r>
              <a:rPr lang="en-US" altLang="zh-CN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-</a:t>
            </a:r>
            <a:r>
              <a:rPr lang="zh-CN" altLang="en-US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2280" y="1927274"/>
            <a:ext cx="2400657" cy="36998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头伏吃饺子是我国北方的习俗，伏日人们食欲不振，往往比常日消瘦，俗谓之苦夏，而饺子在传统习俗里正是开胃解馋的食物。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3901440" y="3066757"/>
            <a:ext cx="4389120" cy="4389120"/>
          </a:xfrm>
          <a:prstGeom prst="blockArc">
            <a:avLst>
              <a:gd name="adj1" fmla="val 10800000"/>
              <a:gd name="adj2" fmla="val 30971"/>
              <a:gd name="adj3" fmla="val 14422"/>
            </a:avLst>
          </a:prstGeom>
          <a:solidFill>
            <a:srgbClr val="F8CCDD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1521" y="4431323"/>
            <a:ext cx="310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大暑习俗</a:t>
            </a:r>
          </a:p>
        </p:txBody>
      </p:sp>
      <p:sp>
        <p:nvSpPr>
          <p:cNvPr id="6" name="椭圆 5"/>
          <p:cNvSpPr/>
          <p:nvPr/>
        </p:nvSpPr>
        <p:spPr>
          <a:xfrm>
            <a:off x="5948624" y="3208967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21095" y="4699445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77725" y="4699445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55592" y="4141107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37588" y="368481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273640" y="338481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23608" y="337998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63469" y="368481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41657" y="4141107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6668" y="707433"/>
            <a:ext cx="738664" cy="2150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送大暑船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76426" y="4557172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竹筒冷面</a:t>
            </a:r>
          </a:p>
        </p:txBody>
      </p:sp>
      <p:sp>
        <p:nvSpPr>
          <p:cNvPr id="17" name="文本框 16"/>
          <p:cNvSpPr txBox="1"/>
          <p:nvPr/>
        </p:nvSpPr>
        <p:spPr>
          <a:xfrm rot="532639">
            <a:off x="1495708" y="3545716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晒伏姜</a:t>
            </a:r>
          </a:p>
        </p:txBody>
      </p:sp>
      <p:sp>
        <p:nvSpPr>
          <p:cNvPr id="18" name="文本框 17"/>
          <p:cNvSpPr txBox="1"/>
          <p:nvPr/>
        </p:nvSpPr>
        <p:spPr>
          <a:xfrm rot="2084488">
            <a:off x="2119625" y="2414695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饮伏茶</a:t>
            </a:r>
          </a:p>
        </p:txBody>
      </p:sp>
      <p:sp>
        <p:nvSpPr>
          <p:cNvPr id="19" name="文本框 18"/>
          <p:cNvSpPr txBox="1"/>
          <p:nvPr/>
        </p:nvSpPr>
        <p:spPr>
          <a:xfrm rot="3021868">
            <a:off x="3168825" y="1799706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烧伏香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11096" y="4559061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喝暑羊</a:t>
            </a:r>
          </a:p>
        </p:txBody>
      </p:sp>
      <p:sp>
        <p:nvSpPr>
          <p:cNvPr id="21" name="文本框 20"/>
          <p:cNvSpPr txBox="1"/>
          <p:nvPr/>
        </p:nvSpPr>
        <p:spPr>
          <a:xfrm rot="20581327">
            <a:off x="8192466" y="3435643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吃凤梨</a:t>
            </a:r>
          </a:p>
        </p:txBody>
      </p:sp>
      <p:sp>
        <p:nvSpPr>
          <p:cNvPr id="22" name="文本框 21"/>
          <p:cNvSpPr txBox="1"/>
          <p:nvPr/>
        </p:nvSpPr>
        <p:spPr>
          <a:xfrm rot="19564332">
            <a:off x="7573747" y="2485338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吃仙草</a:t>
            </a:r>
          </a:p>
        </p:txBody>
      </p:sp>
      <p:sp>
        <p:nvSpPr>
          <p:cNvPr id="23" name="文本框 22"/>
          <p:cNvSpPr txBox="1"/>
          <p:nvPr/>
        </p:nvSpPr>
        <p:spPr>
          <a:xfrm rot="19034092">
            <a:off x="6708125" y="1882711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斗蟋蟀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04670" y="1429473"/>
            <a:ext cx="4360436" cy="436043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: 圆角 8"/>
          <p:cNvSpPr/>
          <p:nvPr/>
        </p:nvSpPr>
        <p:spPr>
          <a:xfrm>
            <a:off x="1601441" y="1696845"/>
            <a:ext cx="2723089" cy="716119"/>
          </a:xfrm>
          <a:prstGeom prst="roundRect">
            <a:avLst>
              <a:gd name="adj" fmla="val 35965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节气农事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79498" y="2591951"/>
            <a:ext cx="5620214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洪涝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79498" y="3135153"/>
            <a:ext cx="56202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水热充足，利于农作物的生长但因降水集中，容易造成洪涝灾害，造成农业减产。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79498" y="3912870"/>
            <a:ext cx="5620214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伏旱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79498" y="4456072"/>
            <a:ext cx="56202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农作物生长也快，农田需水量很大。但由于气团单一，除局部地区的雷阵雨外，无大片雨区，普遍出现干旱酷暑天气，故叫“伏旱”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41815" y="1598506"/>
            <a:ext cx="4406268" cy="440626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9123">
            <a:off x="8711592" y="1753971"/>
            <a:ext cx="2536156" cy="8872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5136538" y="625919"/>
            <a:ext cx="4974720" cy="15493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节气文化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51105" y="2819973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1985426" y="1168602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第四章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4699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0517" y="2723903"/>
            <a:ext cx="4616605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小暑温暾大暑热。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0517" y="3466023"/>
            <a:ext cx="4616605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小暑打雷，大暑破圩。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0517" y="4208143"/>
            <a:ext cx="4616605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小暑惊东风，大暑惊红霞。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517" y="4950263"/>
            <a:ext cx="4616605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小暑大暑，灌死老鼠。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51037" y="2723903"/>
            <a:ext cx="5025483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大暑热不透，大热在秋后。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51037" y="3466023"/>
            <a:ext cx="5025483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大暑连天阴，遍地出黄金。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51037" y="4208143"/>
            <a:ext cx="5025483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小暑吃黍，大暑吃谷。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51037" y="4950263"/>
            <a:ext cx="5389756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小暑不见日头，大暑晒开石头。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5235806" y="1143137"/>
            <a:ext cx="1951463" cy="694683"/>
          </a:xfrm>
          <a:prstGeom prst="roundRect">
            <a:avLst>
              <a:gd name="adj" fmla="val 35965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农  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499123">
            <a:off x="2110741" y="1650090"/>
            <a:ext cx="2536156" cy="8872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9123">
            <a:off x="8746743" y="1927613"/>
            <a:ext cx="1968140" cy="6885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717907"/>
            <a:ext cx="11128918" cy="3829334"/>
            <a:chOff x="0" y="1717907"/>
            <a:chExt cx="11128918" cy="38293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0" y="1717907"/>
              <a:ext cx="5133278" cy="3422185"/>
            </a:xfrm>
            <a:prstGeom prst="rect">
              <a:avLst/>
            </a:prstGeom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5181605" y="1742601"/>
              <a:ext cx="5389753" cy="63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cs typeface="+mn-ea"/>
                  <a:sym typeface="+mn-lt"/>
                </a:rPr>
                <a:t>《</a:t>
              </a:r>
              <a:r>
                <a:rPr lang="zh-CN" altLang="en-US" sz="3200" dirty="0">
                  <a:cs typeface="+mn-ea"/>
                  <a:sym typeface="+mn-lt"/>
                </a:rPr>
                <a:t>咏廿四气诗</a:t>
              </a:r>
              <a:r>
                <a:rPr lang="en-US" altLang="zh-CN" sz="3200" dirty="0"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cs typeface="+mn-ea"/>
                  <a:sym typeface="+mn-lt"/>
                </a:rPr>
                <a:t>小暑六月节</a:t>
              </a:r>
              <a:r>
                <a:rPr lang="en-US" altLang="zh-CN" sz="3200" dirty="0">
                  <a:cs typeface="+mn-ea"/>
                  <a:sym typeface="+mn-lt"/>
                </a:rPr>
                <a:t>》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37719" y="3219527"/>
              <a:ext cx="5389753" cy="57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处处闻蝉响，须知五月中。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37719" y="3805422"/>
              <a:ext cx="5389753" cy="57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龙潜渌水坑，火助太阳宫。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37719" y="4391317"/>
              <a:ext cx="5389753" cy="57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过雨频飞电，行云屡带虹。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37719" y="4977213"/>
              <a:ext cx="5389753" cy="57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蕤宾移去后，二气各西东。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504772" y="2542963"/>
              <a:ext cx="3624146" cy="57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--</a:t>
              </a:r>
              <a:r>
                <a:rPr lang="zh-CN" altLang="en-US" sz="2800" dirty="0">
                  <a:cs typeface="+mn-ea"/>
                  <a:sym typeface="+mn-lt"/>
                </a:rPr>
                <a:t>摘自</a:t>
              </a:r>
              <a:r>
                <a:rPr lang="en-US" altLang="zh-CN" sz="2800" dirty="0">
                  <a:cs typeface="+mn-ea"/>
                  <a:sym typeface="+mn-lt"/>
                </a:rPr>
                <a:t>《</a:t>
              </a:r>
              <a:r>
                <a:rPr lang="zh-CN" altLang="en-US" sz="2800" dirty="0">
                  <a:cs typeface="+mn-ea"/>
                  <a:sym typeface="+mn-lt"/>
                </a:rPr>
                <a:t>全唐诗补编</a:t>
              </a:r>
              <a:r>
                <a:rPr lang="en-US" altLang="zh-CN" sz="2800" dirty="0">
                  <a:cs typeface="+mn-ea"/>
                  <a:sym typeface="+mn-lt"/>
                </a:rPr>
                <a:t>》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5922" y="1290453"/>
            <a:ext cx="3047378" cy="441600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26568" y="2620054"/>
            <a:ext cx="5806066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cs typeface="+mn-ea"/>
                <a:sym typeface="+mn-lt"/>
              </a:rPr>
              <a:t>细草摇头忽报侬，披襟拦得一西风。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26568" y="3208376"/>
            <a:ext cx="5806066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cs typeface="+mn-ea"/>
                <a:sym typeface="+mn-lt"/>
              </a:rPr>
              <a:t>荷花入暮犹愁热，低面深藏碧伞中。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59971" y="1749495"/>
            <a:ext cx="6070754" cy="63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cs typeface="+mn-ea"/>
                <a:sym typeface="+mn-lt"/>
              </a:rPr>
              <a:t>杨万里在</a:t>
            </a:r>
            <a:r>
              <a:rPr lang="en-US" altLang="zh-CN" sz="3200" dirty="0">
                <a:cs typeface="+mn-ea"/>
                <a:sym typeface="+mn-lt"/>
              </a:rPr>
              <a:t>《</a:t>
            </a:r>
            <a:r>
              <a:rPr lang="zh-CN" altLang="en-US" sz="3200" dirty="0">
                <a:cs typeface="+mn-ea"/>
                <a:sym typeface="+mn-lt"/>
              </a:rPr>
              <a:t>暮热游荷花池上</a:t>
            </a:r>
            <a:r>
              <a:rPr lang="en-US" altLang="zh-CN" sz="3200" dirty="0">
                <a:cs typeface="+mn-ea"/>
                <a:sym typeface="+mn-lt"/>
              </a:rPr>
              <a:t>》</a:t>
            </a:r>
            <a:r>
              <a:rPr lang="zh-CN" altLang="en-US" sz="3200" dirty="0">
                <a:cs typeface="+mn-ea"/>
                <a:sym typeface="+mn-lt"/>
              </a:rPr>
              <a:t>写：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26567" y="3917562"/>
            <a:ext cx="580606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把盛夏的炎热与乘凉的快意写得意趣盎然，可以说是描写傍晚在荷花池畔纳凉的绝妙之作。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620395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092878" y="1761979"/>
            <a:ext cx="791680" cy="3334043"/>
          </a:xfrm>
          <a:prstGeom prst="roundRect">
            <a:avLst>
              <a:gd name="adj" fmla="val 33105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盛夏饮食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15738" y="1761979"/>
            <a:ext cx="580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夏季的饮食调养是以暑天的气候特点为基础，由于夏令气候炎热，易伤津耗气，因此常可选用药粥滋补身体。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15738" y="3969732"/>
            <a:ext cx="580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这个时节，肠胃的消化功能较为薄弱，饮食以清淡为主，不可多吃肥腻、辛辣、煎炸食物。可适当多食用些清热、健脾、利湿、益气等食物。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15738" y="3050522"/>
            <a:ext cx="580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黄帝内经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有“药以去之，食以随之”，“谷肉果菜，食养尽之”的论点。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721686" y="872825"/>
            <a:ext cx="4355394" cy="4355394"/>
          </a:xfrm>
          <a:prstGeom prst="rect">
            <a:avLst/>
          </a:prstGeom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 rot="16200000">
            <a:off x="5338493" y="-141067"/>
            <a:ext cx="1661993" cy="3062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3778525" y="825322"/>
            <a:ext cx="1107996" cy="4374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节气介绍</a:t>
            </a:r>
          </a:p>
        </p:txBody>
      </p:sp>
      <p:sp>
        <p:nvSpPr>
          <p:cNvPr id="11" name="椭圆 10"/>
          <p:cNvSpPr/>
          <p:nvPr/>
        </p:nvSpPr>
        <p:spPr>
          <a:xfrm>
            <a:off x="1175236" y="2596488"/>
            <a:ext cx="832514" cy="83251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3342285" y="2706791"/>
            <a:ext cx="1107996" cy="3778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气候特点</a:t>
            </a:r>
          </a:p>
        </p:txBody>
      </p:sp>
      <p:sp>
        <p:nvSpPr>
          <p:cNvPr id="16" name="椭圆 15"/>
          <p:cNvSpPr/>
          <p:nvPr/>
        </p:nvSpPr>
        <p:spPr>
          <a:xfrm>
            <a:off x="1174458" y="4317589"/>
            <a:ext cx="832514" cy="83251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8996282" y="1016110"/>
            <a:ext cx="1107996" cy="39932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节令习俗</a:t>
            </a:r>
          </a:p>
        </p:txBody>
      </p:sp>
      <p:sp>
        <p:nvSpPr>
          <p:cNvPr id="19" name="椭圆 18"/>
          <p:cNvSpPr/>
          <p:nvPr/>
        </p:nvSpPr>
        <p:spPr>
          <a:xfrm>
            <a:off x="6657296" y="2596488"/>
            <a:ext cx="832514" cy="83251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8701618" y="2896224"/>
            <a:ext cx="1107996" cy="32649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节气文化</a:t>
            </a:r>
          </a:p>
        </p:txBody>
      </p:sp>
      <p:sp>
        <p:nvSpPr>
          <p:cNvPr id="22" name="椭圆 21"/>
          <p:cNvSpPr/>
          <p:nvPr/>
        </p:nvSpPr>
        <p:spPr>
          <a:xfrm>
            <a:off x="6657296" y="4253203"/>
            <a:ext cx="832514" cy="83251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52764" y="259005"/>
            <a:ext cx="10686472" cy="58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32915"/>
                </a:solidFill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99063" y="1808198"/>
            <a:ext cx="6714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谢谢观看</a:t>
            </a:r>
            <a:endParaRPr lang="zh-CN" altLang="en-US" sz="1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algn="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2198250"/>
            <a:ext cx="3660600" cy="36606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9123">
            <a:off x="8433538" y="1898599"/>
            <a:ext cx="2536156" cy="8872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4606758" y="666060"/>
            <a:ext cx="5504559" cy="15493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节气介绍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49613" y="2617804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1737443" y="1019512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第一章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24719" y="793617"/>
            <a:ext cx="9841937" cy="5543683"/>
            <a:chOff x="1324719" y="793617"/>
            <a:chExt cx="9841937" cy="5543683"/>
          </a:xfrm>
        </p:grpSpPr>
        <p:sp>
          <p:nvSpPr>
            <p:cNvPr id="4" name="文本框 3"/>
            <p:cNvSpPr txBox="1"/>
            <p:nvPr/>
          </p:nvSpPr>
          <p:spPr>
            <a:xfrm>
              <a:off x="1324719" y="1590035"/>
              <a:ext cx="43328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春雨惊春清谷天，</a:t>
              </a:r>
              <a:endParaRPr lang="en-US" altLang="zh-CN" sz="4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夏满芒夏</a:t>
              </a:r>
              <a:r>
                <a:rPr lang="zh-CN" altLang="en-US" sz="4000" dirty="0">
                  <a:solidFill>
                    <a:srgbClr val="C00000"/>
                  </a:solidFill>
                  <a:cs typeface="+mn-ea"/>
                  <a:sym typeface="+mn-lt"/>
                </a:rPr>
                <a:t>暑</a:t>
              </a:r>
              <a:r>
                <a:rPr lang="zh-CN" altLang="en-US" sz="4000" dirty="0">
                  <a:cs typeface="+mn-ea"/>
                  <a:sym typeface="+mn-lt"/>
                </a:rPr>
                <a:t>相连，</a:t>
              </a:r>
              <a:endParaRPr lang="en-US" altLang="zh-CN" sz="4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秋处露秋寒霜降，</a:t>
              </a:r>
              <a:endParaRPr lang="en-US" altLang="zh-CN" sz="4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冬雪雪冬小大寒。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038566" y="1209210"/>
              <a:ext cx="5128090" cy="5128090"/>
            </a:xfrm>
            <a:prstGeom prst="rect">
              <a:avLst/>
            </a:prstGeom>
            <a:effectLst>
              <a:outerShdw blurRad="12700" dist="127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3491143" y="793617"/>
              <a:ext cx="4820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3A8565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二十四节气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94068" y="305498"/>
            <a:ext cx="7817787" cy="7012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972680" y="1741380"/>
            <a:ext cx="6499274" cy="100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小暑，二十四节气之第十一个节气，是干支历午月的结束以及未月的起始。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2680" y="2975031"/>
            <a:ext cx="64992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	</a:t>
            </a:r>
            <a:r>
              <a:rPr lang="zh-CN" altLang="en-US" sz="2400" dirty="0">
                <a:cs typeface="+mn-ea"/>
                <a:sym typeface="+mn-lt"/>
              </a:rPr>
              <a:t>斗指辛，太阳到达黄经</a:t>
            </a:r>
            <a:r>
              <a:rPr lang="en-US" altLang="zh-CN" sz="2400" dirty="0">
                <a:cs typeface="+mn-ea"/>
                <a:sym typeface="+mn-lt"/>
              </a:rPr>
              <a:t>105</a:t>
            </a:r>
            <a:r>
              <a:rPr lang="zh-CN" altLang="en-US" sz="2400" dirty="0">
                <a:cs typeface="+mn-ea"/>
                <a:sym typeface="+mn-lt"/>
              </a:rPr>
              <a:t>度，于每年公历</a:t>
            </a:r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月</a:t>
            </a:r>
            <a:r>
              <a:rPr lang="en-US" altLang="zh-CN" sz="2400" dirty="0">
                <a:cs typeface="+mn-ea"/>
                <a:sym typeface="+mn-lt"/>
              </a:rPr>
              <a:t>6—8</a:t>
            </a:r>
            <a:r>
              <a:rPr lang="zh-CN" altLang="en-US" sz="2400" dirty="0">
                <a:cs typeface="+mn-ea"/>
                <a:sym typeface="+mn-lt"/>
              </a:rPr>
              <a:t>日交节。暑，是炎热的意思，小暑为小热，还不十分热。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72680" y="4623998"/>
            <a:ext cx="6499274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小暑开始进入伏天，所谓“热在三伏，冷在三九”。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6100" y="-1456457"/>
            <a:ext cx="4917532" cy="737699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70474" y="2036031"/>
            <a:ext cx="6453721" cy="89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cs typeface="+mn-ea"/>
                <a:sym typeface="+mn-lt"/>
              </a:rPr>
              <a:t>是夏季最后一个节气。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7805" y="3261049"/>
            <a:ext cx="1005639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斗指丙；太阳黄经为</a:t>
            </a:r>
            <a:r>
              <a:rPr lang="en-US" altLang="zh-CN" sz="2400" dirty="0">
                <a:cs typeface="+mn-ea"/>
                <a:sym typeface="+mn-lt"/>
              </a:rPr>
              <a:t>120°</a:t>
            </a:r>
            <a:r>
              <a:rPr lang="zh-CN" altLang="en-US" sz="2400" dirty="0">
                <a:cs typeface="+mn-ea"/>
                <a:sym typeface="+mn-lt"/>
              </a:rPr>
              <a:t>；公历</a:t>
            </a:r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月</a:t>
            </a:r>
            <a:r>
              <a:rPr lang="en-US" altLang="zh-CN" sz="2400" dirty="0">
                <a:cs typeface="+mn-ea"/>
                <a:sym typeface="+mn-lt"/>
              </a:rPr>
              <a:t>22—24</a:t>
            </a:r>
            <a:r>
              <a:rPr lang="zh-CN" altLang="en-US" sz="2400" dirty="0">
                <a:cs typeface="+mn-ea"/>
                <a:sym typeface="+mn-lt"/>
              </a:rPr>
              <a:t>日交节。“暑”是炎热的意思，大暑，指炎热之极。大暑相对小暑，更加炎热，是一年中最热的节气，“湿热交蒸”在此时到达顶点。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7805" y="4888509"/>
            <a:ext cx="10056390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大暑节气正值“三伏天”里的“中伏”前后，是一年中最热的时段。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07122" y="2170888"/>
            <a:ext cx="3630044" cy="363004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9123">
            <a:off x="8563317" y="1919780"/>
            <a:ext cx="2536156" cy="8872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4361957" y="747522"/>
            <a:ext cx="5637286" cy="15493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气候特点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49613" y="2887728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1737443" y="1311079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第二章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3212" y="1615802"/>
            <a:ext cx="501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小暑气候特点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3212" y="2782547"/>
            <a:ext cx="6499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暑前后，中国南方大部分地区各地进入雷暴最多的季节。雷暴是一种剧烈的天气现象，常与大风、暴雨相伴出现，有时还有冰雹，容易造成灾害。华南东部，小暑以后因常受副热带高压控制，多连晴高温天气，开始进入伏旱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46231" y="2426393"/>
            <a:ext cx="5545769" cy="369902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861812" y="805616"/>
            <a:ext cx="2515571" cy="2256418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253355" y="1524000"/>
            <a:ext cx="5644457" cy="4233343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069144" y="2276978"/>
            <a:ext cx="501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大暑气候特点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069142" y="1294226"/>
            <a:ext cx="2616591" cy="801858"/>
          </a:xfrm>
          <a:prstGeom prst="roundRect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高温湿热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953020" y="1294226"/>
            <a:ext cx="2616591" cy="801858"/>
          </a:xfrm>
          <a:prstGeom prst="roundRect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雷暴频繁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69144" y="3308914"/>
            <a:ext cx="6189785" cy="183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逸周书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曰：“土润溽暑（溽暑，指潮湿而闷热）。又五日，大雨时行”；又曰：“大雨不时行，国无恩泽”。大暑是一年中日照最多、气温最高、雨水最丰沛的时期，是雷雨天气横行的节气。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0bxjylg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宽屏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华文新魏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2022-03-10T03:50:00Z</dcterms:created>
  <dcterms:modified xsi:type="dcterms:W3CDTF">2023-01-10T09:53:03Z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2FBBA25605134CC391E1BBFCFDE4EF68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