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04E"/>
    <a:srgbClr val="449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3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8867157" y="35199"/>
            <a:ext cx="3324842" cy="17890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 flipH="1">
            <a:off x="-1" y="35199"/>
            <a:ext cx="1987825" cy="1069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7" cstate="screen"/>
          <a:srcRect/>
          <a:stretch>
            <a:fillRect/>
          </a:stretch>
        </p:blipFill>
        <p:spPr>
          <a:xfrm flipH="1">
            <a:off x="-1" y="5810387"/>
            <a:ext cx="12192000" cy="1069616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11717870" y="997753"/>
            <a:ext cx="0" cy="5144630"/>
          </a:xfrm>
          <a:prstGeom prst="line">
            <a:avLst/>
          </a:prstGeom>
          <a:ln>
            <a:solidFill>
              <a:srgbClr val="07604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8" cstate="screen"/>
          <a:stretch>
            <a:fillRect/>
          </a:stretch>
        </p:blipFill>
        <p:spPr>
          <a:xfrm>
            <a:off x="397289" y="1104815"/>
            <a:ext cx="731213" cy="731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3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1.jpe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4.xml"/><Relationship Id="rId15" Type="http://schemas.openxmlformats.org/officeDocument/2006/relationships/image" Target="../media/image2.png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1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3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.jpe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4.xml"/><Relationship Id="rId15" Type="http://schemas.openxmlformats.org/officeDocument/2006/relationships/image" Target="../media/image2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7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4.xml"/><Relationship Id="rId15" Type="http://schemas.openxmlformats.org/officeDocument/2006/relationships/image" Target="../media/image2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1.xml"/><Relationship Id="rId21" Type="http://schemas.openxmlformats.org/officeDocument/2006/relationships/tags" Target="../tags/tag56.xml"/><Relationship Id="rId42" Type="http://schemas.openxmlformats.org/officeDocument/2006/relationships/tags" Target="../tags/tag77.xml"/><Relationship Id="rId47" Type="http://schemas.openxmlformats.org/officeDocument/2006/relationships/tags" Target="../tags/tag82.xml"/><Relationship Id="rId63" Type="http://schemas.openxmlformats.org/officeDocument/2006/relationships/tags" Target="../tags/tag98.xml"/><Relationship Id="rId68" Type="http://schemas.openxmlformats.org/officeDocument/2006/relationships/tags" Target="../tags/tag103.xml"/><Relationship Id="rId16" Type="http://schemas.openxmlformats.org/officeDocument/2006/relationships/tags" Target="../tags/tag5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tags" Target="../tags/tag80.xml"/><Relationship Id="rId53" Type="http://schemas.openxmlformats.org/officeDocument/2006/relationships/tags" Target="../tags/tag88.xml"/><Relationship Id="rId58" Type="http://schemas.openxmlformats.org/officeDocument/2006/relationships/tags" Target="../tags/tag93.xml"/><Relationship Id="rId66" Type="http://schemas.openxmlformats.org/officeDocument/2006/relationships/tags" Target="../tags/tag101.xml"/><Relationship Id="rId74" Type="http://schemas.openxmlformats.org/officeDocument/2006/relationships/tags" Target="../tags/tag109.xml"/><Relationship Id="rId5" Type="http://schemas.openxmlformats.org/officeDocument/2006/relationships/tags" Target="../tags/tag40.xml"/><Relationship Id="rId61" Type="http://schemas.openxmlformats.org/officeDocument/2006/relationships/tags" Target="../tags/tag96.xml"/><Relationship Id="rId19" Type="http://schemas.openxmlformats.org/officeDocument/2006/relationships/tags" Target="../tags/tag5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tags" Target="../tags/tag78.xml"/><Relationship Id="rId48" Type="http://schemas.openxmlformats.org/officeDocument/2006/relationships/tags" Target="../tags/tag83.xml"/><Relationship Id="rId56" Type="http://schemas.openxmlformats.org/officeDocument/2006/relationships/tags" Target="../tags/tag91.xml"/><Relationship Id="rId64" Type="http://schemas.openxmlformats.org/officeDocument/2006/relationships/tags" Target="../tags/tag99.xml"/><Relationship Id="rId69" Type="http://schemas.openxmlformats.org/officeDocument/2006/relationships/tags" Target="../tags/tag104.xml"/><Relationship Id="rId77" Type="http://schemas.openxmlformats.org/officeDocument/2006/relationships/slideLayout" Target="../slideLayouts/slideLayout3.xml"/><Relationship Id="rId8" Type="http://schemas.openxmlformats.org/officeDocument/2006/relationships/tags" Target="../tags/tag43.xml"/><Relationship Id="rId51" Type="http://schemas.openxmlformats.org/officeDocument/2006/relationships/tags" Target="../tags/tag86.xml"/><Relationship Id="rId72" Type="http://schemas.openxmlformats.org/officeDocument/2006/relationships/tags" Target="../tags/tag107.xml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tags" Target="../tags/tag81.xml"/><Relationship Id="rId59" Type="http://schemas.openxmlformats.org/officeDocument/2006/relationships/tags" Target="../tags/tag94.xml"/><Relationship Id="rId67" Type="http://schemas.openxmlformats.org/officeDocument/2006/relationships/tags" Target="../tags/tag102.xml"/><Relationship Id="rId20" Type="http://schemas.openxmlformats.org/officeDocument/2006/relationships/tags" Target="../tags/tag55.xml"/><Relationship Id="rId41" Type="http://schemas.openxmlformats.org/officeDocument/2006/relationships/tags" Target="../tags/tag76.xml"/><Relationship Id="rId54" Type="http://schemas.openxmlformats.org/officeDocument/2006/relationships/tags" Target="../tags/tag89.xml"/><Relationship Id="rId62" Type="http://schemas.openxmlformats.org/officeDocument/2006/relationships/tags" Target="../tags/tag97.xml"/><Relationship Id="rId70" Type="http://schemas.openxmlformats.org/officeDocument/2006/relationships/tags" Target="../tags/tag105.xml"/><Relationship Id="rId75" Type="http://schemas.openxmlformats.org/officeDocument/2006/relationships/tags" Target="../tags/tag110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49" Type="http://schemas.openxmlformats.org/officeDocument/2006/relationships/tags" Target="../tags/tag84.xml"/><Relationship Id="rId57" Type="http://schemas.openxmlformats.org/officeDocument/2006/relationships/tags" Target="../tags/tag92.xml"/><Relationship Id="rId10" Type="http://schemas.openxmlformats.org/officeDocument/2006/relationships/tags" Target="../tags/tag45.xml"/><Relationship Id="rId31" Type="http://schemas.openxmlformats.org/officeDocument/2006/relationships/tags" Target="../tags/tag66.xml"/><Relationship Id="rId44" Type="http://schemas.openxmlformats.org/officeDocument/2006/relationships/tags" Target="../tags/tag79.xml"/><Relationship Id="rId52" Type="http://schemas.openxmlformats.org/officeDocument/2006/relationships/tags" Target="../tags/tag87.xml"/><Relationship Id="rId60" Type="http://schemas.openxmlformats.org/officeDocument/2006/relationships/tags" Target="../tags/tag95.xml"/><Relationship Id="rId65" Type="http://schemas.openxmlformats.org/officeDocument/2006/relationships/tags" Target="../tags/tag100.xml"/><Relationship Id="rId73" Type="http://schemas.openxmlformats.org/officeDocument/2006/relationships/tags" Target="../tags/tag108.xml"/><Relationship Id="rId78" Type="http://schemas.openxmlformats.org/officeDocument/2006/relationships/image" Target="../media/image13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9" Type="http://schemas.openxmlformats.org/officeDocument/2006/relationships/tags" Target="../tags/tag74.xml"/><Relationship Id="rId34" Type="http://schemas.openxmlformats.org/officeDocument/2006/relationships/tags" Target="../tags/tag69.xml"/><Relationship Id="rId50" Type="http://schemas.openxmlformats.org/officeDocument/2006/relationships/tags" Target="../tags/tag85.xml"/><Relationship Id="rId55" Type="http://schemas.openxmlformats.org/officeDocument/2006/relationships/tags" Target="../tags/tag90.xml"/><Relationship Id="rId76" Type="http://schemas.openxmlformats.org/officeDocument/2006/relationships/tags" Target="../tags/tag111.xml"/><Relationship Id="rId7" Type="http://schemas.openxmlformats.org/officeDocument/2006/relationships/tags" Target="../tags/tag42.xml"/><Relationship Id="rId71" Type="http://schemas.openxmlformats.org/officeDocument/2006/relationships/tags" Target="../tags/tag106.xml"/><Relationship Id="rId2" Type="http://schemas.openxmlformats.org/officeDocument/2006/relationships/tags" Target="../tags/tag37.xml"/><Relationship Id="rId29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3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1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19.xml"/><Relationship Id="rId15" Type="http://schemas.openxmlformats.org/officeDocument/2006/relationships/image" Target="../media/image2.png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333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-1" y="5331622"/>
            <a:ext cx="12192000" cy="154838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880892" y="2476517"/>
            <a:ext cx="6430213" cy="4589659"/>
            <a:chOff x="3158462" y="2325757"/>
            <a:chExt cx="5875075" cy="419342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158462" y="2325757"/>
              <a:ext cx="5875075" cy="419342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504362" y="2782669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3597" y="2617016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午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22954" y="2511000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92797" y="2564009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快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22276" y="2676653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乐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926005" y="668118"/>
            <a:ext cx="83886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07604E"/>
                </a:solidFill>
                <a:cs typeface="+mn-ea"/>
                <a:sym typeface="+mn-lt"/>
              </a:rPr>
              <a:t>端午食粽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72211" y="935369"/>
            <a:ext cx="0" cy="2447513"/>
          </a:xfrm>
          <a:prstGeom prst="line">
            <a:avLst/>
          </a:prstGeom>
          <a:ln>
            <a:solidFill>
              <a:srgbClr val="07604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1068" y="2602706"/>
            <a:ext cx="1209637" cy="1209637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11717870" y="997753"/>
            <a:ext cx="0" cy="5144630"/>
          </a:xfrm>
          <a:prstGeom prst="line">
            <a:avLst/>
          </a:prstGeom>
          <a:ln>
            <a:solidFill>
              <a:srgbClr val="07604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食粽典故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009322" y="2280463"/>
            <a:ext cx="5950641" cy="2297074"/>
          </a:xfrm>
          <a:prstGeom prst="roundRect">
            <a:avLst/>
          </a:prstGeom>
          <a:solidFill>
            <a:srgbClr val="07604E"/>
          </a:solidFill>
          <a:ln>
            <a:noFill/>
          </a:ln>
          <a:effectLst>
            <a:outerShdw blurRad="63500" sx="102000" sy="102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2593" y="2495571"/>
            <a:ext cx="5284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粽，即“粽籺”，俗称“粽子”，属“籺”的其中一种。“籺”是逢年过节时用来拜神祭祖的贡品，籺有很多品种，不同的节日会做不同的籺，做籺拜神祭祖是古老习俗。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787833">
            <a:off x="215655" y="1520920"/>
            <a:ext cx="6113234" cy="6113234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5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食粽典故</a:t>
            </a:r>
          </a:p>
        </p:txBody>
      </p:sp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1990829" y="2033906"/>
            <a:ext cx="6493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粽籺的主要材料是稻米、馅料和箬叶（或柊叶）等。由于各地饮食习惯的不同，粽子形成了南北风味；从口味上分，粽子有咸粽和甜粽两大类。 </a:t>
            </a:r>
          </a:p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端午食粽之风俗，千百年来在中国盛行不衰，已成了中华民族影响最大、覆盖面最广的民间饮食习俗之一，而且流传到朝鲜、日本及东南亚诸国。</a:t>
            </a:r>
          </a:p>
        </p:txBody>
      </p:sp>
      <p:sp>
        <p:nvSpPr>
          <p:cNvPr id="2" name="PA-矩形 1"/>
          <p:cNvSpPr/>
          <p:nvPr>
            <p:custDataLst>
              <p:tags r:id="rId3"/>
            </p:custDataLst>
          </p:nvPr>
        </p:nvSpPr>
        <p:spPr>
          <a:xfrm>
            <a:off x="1630017" y="1721171"/>
            <a:ext cx="7076661" cy="3415657"/>
          </a:xfrm>
          <a:prstGeom prst="rect">
            <a:avLst/>
          </a:prstGeom>
          <a:noFill/>
          <a:ln w="57150"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62850" y="3600450"/>
            <a:ext cx="3619500" cy="3619500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食粽典故</a:t>
            </a:r>
          </a:p>
        </p:txBody>
      </p:sp>
      <p:sp>
        <p:nvSpPr>
          <p:cNvPr id="8" name="PA-矩形 7"/>
          <p:cNvSpPr/>
          <p:nvPr>
            <p:custDataLst>
              <p:tags r:id="rId1"/>
            </p:custDataLst>
          </p:nvPr>
        </p:nvSpPr>
        <p:spPr>
          <a:xfrm>
            <a:off x="4008782" y="2070743"/>
            <a:ext cx="6785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粽最初是作为端午节拜神祭祖的贡品；到了晋代时已经普及到全国各地并被正式定为端午节庆食物。晋周处的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风土记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：“仲夏端午，烹鹜角黍。”用菰叶（茭白叶）包黍米成牛角状，称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角黍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；用竹筒装米密封烤熟，称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筒粽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。东汉末年，以草木灰水浸泡黍米，因水中含碱，用菰叶包黍米成四角形，煮熟，成为广东碱水粽。</a:t>
            </a:r>
          </a:p>
        </p:txBody>
      </p:sp>
      <p:sp>
        <p:nvSpPr>
          <p:cNvPr id="2" name="PA-矩形 1"/>
          <p:cNvSpPr/>
          <p:nvPr>
            <p:custDataLst>
              <p:tags r:id="rId2"/>
            </p:custDataLst>
          </p:nvPr>
        </p:nvSpPr>
        <p:spPr>
          <a:xfrm>
            <a:off x="3945979" y="1721171"/>
            <a:ext cx="7076661" cy="3415657"/>
          </a:xfrm>
          <a:prstGeom prst="rect">
            <a:avLst/>
          </a:prstGeom>
          <a:noFill/>
          <a:ln w="57150"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524250"/>
            <a:ext cx="5231136" cy="5231136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体 3"/>
          <p:cNvSpPr/>
          <p:nvPr/>
        </p:nvSpPr>
        <p:spPr>
          <a:xfrm>
            <a:off x="1589228" y="1550493"/>
            <a:ext cx="276974" cy="3876272"/>
          </a:xfrm>
          <a:prstGeom prst="cube">
            <a:avLst/>
          </a:prstGeom>
          <a:solidFill>
            <a:srgbClr val="07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食粽典故</a:t>
            </a:r>
          </a:p>
        </p:txBody>
      </p:sp>
      <p:sp>
        <p:nvSpPr>
          <p:cNvPr id="6" name="矩形 5"/>
          <p:cNvSpPr/>
          <p:nvPr/>
        </p:nvSpPr>
        <p:spPr>
          <a:xfrm>
            <a:off x="2024760" y="2747058"/>
            <a:ext cx="58470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晋代时，粽籺被正式定为端午节食品，时人周处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岳阳风土记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记载：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俗以菰叶裹黍米，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煮之，合烂熟，于五月五日至夏至啖之，一名粽，一名黍。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南北朝时期，出现杂粽。米中掺杂禽兽肉、板栗、红枣、赤豆等，品种增多。粽子还用作交往的礼品。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24759" y="1056774"/>
            <a:ext cx="1674260" cy="1690284"/>
            <a:chOff x="5223322" y="1144869"/>
            <a:chExt cx="2111756" cy="2131968"/>
          </a:xfrm>
        </p:grpSpPr>
        <p:grpSp>
          <p:nvGrpSpPr>
            <p:cNvPr id="8" name="组合 7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285286" y="1144869"/>
              <a:ext cx="1987825" cy="197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晋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98863" y="2743201"/>
            <a:ext cx="6837685" cy="5128264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食粽典故</a:t>
            </a:r>
          </a:p>
        </p:txBody>
      </p:sp>
      <p:sp>
        <p:nvSpPr>
          <p:cNvPr id="6" name="矩形 5"/>
          <p:cNvSpPr/>
          <p:nvPr/>
        </p:nvSpPr>
        <p:spPr>
          <a:xfrm>
            <a:off x="4295132" y="1501258"/>
            <a:ext cx="5842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到了唐代，粽子的用米，已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白莹如玉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，其形状出现锥形、菱形。日本文献中就记载有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大唐粽子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。宋朝时，已有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蜜饯粽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，即果品入粽。诗人苏东坡有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时于粽里见杨梅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的诗句。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41594" y="1303131"/>
            <a:ext cx="1674260" cy="1690284"/>
            <a:chOff x="5223322" y="1144869"/>
            <a:chExt cx="2111756" cy="2131968"/>
          </a:xfrm>
        </p:grpSpPr>
        <p:grpSp>
          <p:nvGrpSpPr>
            <p:cNvPr id="8" name="组合 7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285286" y="1144869"/>
              <a:ext cx="1987825" cy="197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唐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295132" y="3675357"/>
            <a:ext cx="5842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明清两代，粽子成了吉祥食品。清 屈大均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广东新语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：“五月自朔至五日，以粽心草系黍，卷以柊叶。”相传，那时凡参加科举考试的秀才，在赴考场前，要吃家中特意给他们包的“笔粽”，样子细长很像毛笔，谐音“必中”，为的是讨个口彩。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541594" y="3493254"/>
            <a:ext cx="1674260" cy="1674259"/>
            <a:chOff x="5223322" y="1165081"/>
            <a:chExt cx="2111756" cy="2111756"/>
          </a:xfrm>
        </p:grpSpPr>
        <p:grpSp>
          <p:nvGrpSpPr>
            <p:cNvPr id="14" name="组合 13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323316" y="1576752"/>
              <a:ext cx="1987825" cy="116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明清</a:t>
              </a: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screen"/>
          <a:srcRect/>
          <a:stretch>
            <a:fillRect/>
          </a:stretch>
        </p:blipFill>
        <p:spPr>
          <a:xfrm flipH="1">
            <a:off x="-1" y="5331622"/>
            <a:ext cx="12192000" cy="1548381"/>
          </a:xfrm>
          <a:prstGeom prst="rect">
            <a:avLst/>
          </a:prstGeom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/>
          <a:srcRect/>
          <a:stretch>
            <a:fillRect/>
          </a:stretch>
        </p:blipFill>
        <p:spPr>
          <a:xfrm flipH="1">
            <a:off x="1060360" y="2920258"/>
            <a:ext cx="11131639" cy="4403152"/>
          </a:xfrm>
          <a:prstGeom prst="rect">
            <a:avLst/>
          </a:prstGeom>
        </p:spPr>
      </p:pic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9" name="PA-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grpSp>
        <p:nvGrpSpPr>
          <p:cNvPr id="14" name="PA-组合 13"/>
          <p:cNvGrpSpPr/>
          <p:nvPr>
            <p:custDataLst>
              <p:tags r:id="rId6"/>
            </p:custDataLst>
          </p:nvPr>
        </p:nvGrpSpPr>
        <p:grpSpPr>
          <a:xfrm>
            <a:off x="2997117" y="2266432"/>
            <a:ext cx="2111756" cy="2111756"/>
            <a:chOff x="5223322" y="1165081"/>
            <a:chExt cx="2111756" cy="2111756"/>
          </a:xfrm>
        </p:grpSpPr>
        <p:grpSp>
          <p:nvGrpSpPr>
            <p:cNvPr id="12" name="组合 11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0" name="PA-椭圆 9"/>
              <p:cNvSpPr/>
              <p:nvPr>
                <p:custDataLst>
                  <p:tags r:id="rId9"/>
                </p:custDataLst>
              </p:nvPr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PA-椭圆 10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12"/>
            <p:cNvSpPr txBox="1"/>
            <p:nvPr>
              <p:custDataLst>
                <p:tags r:id="rId8"/>
              </p:custDataLst>
            </p:nvPr>
          </p:nvSpPr>
          <p:spPr>
            <a:xfrm>
              <a:off x="5280473" y="1459437"/>
              <a:ext cx="1987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5" name="PA-文本框 14"/>
          <p:cNvSpPr txBox="1"/>
          <p:nvPr>
            <p:custDataLst>
              <p:tags r:id="rId7"/>
            </p:custDataLst>
          </p:nvPr>
        </p:nvSpPr>
        <p:spPr>
          <a:xfrm>
            <a:off x="1318377" y="788505"/>
            <a:ext cx="1538883" cy="4860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07604E"/>
                </a:solidFill>
                <a:cs typeface="+mn-ea"/>
                <a:sym typeface="+mn-lt"/>
              </a:rPr>
              <a:t>食粽禁忌</a:t>
            </a:r>
          </a:p>
        </p:txBody>
      </p: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食粽禁忌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2309" y="1453668"/>
            <a:ext cx="4613325" cy="1830498"/>
            <a:chOff x="1368288" y="2035251"/>
            <a:chExt cx="5320748" cy="211119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347001" y="2976217"/>
              <a:ext cx="2255620" cy="674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不宜冷食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627230" y="3284166"/>
            <a:ext cx="44434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7604E"/>
              </a:buClr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粽子一定趁热吃。粽子的主料是糯米，支链淀粉含量高。糯米加热后，支链淀粉会糊化，有利于被消化酶分解，更易消化；而一旦冷却，淀粉会老化回生，分子间凝固加强，不容易被消化。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240555" y="1453668"/>
            <a:ext cx="4613325" cy="1830498"/>
            <a:chOff x="1368288" y="2035251"/>
            <a:chExt cx="5320748" cy="211119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347001" y="2976217"/>
              <a:ext cx="2255620" cy="674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不宜多食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204805" y="3284166"/>
            <a:ext cx="49852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7604E"/>
              </a:buClr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的主要原料是糯米，黐牙和不易消化，如果吃的太多，容易引起腹胀。因此正常人每次也要少吃一点，食粽的同时可搭配蔬菜、水果，以帮助肠、胃蠕动，避免消化不良，但不要与含水分很多的寒性瓜果类一起食用，比如西瓜，以免造成腹泻或腹痛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食粽禁忌</a:t>
            </a:r>
          </a:p>
        </p:txBody>
      </p:sp>
      <p:sp>
        <p:nvSpPr>
          <p:cNvPr id="15" name="矩形 14"/>
          <p:cNvSpPr/>
          <p:nvPr/>
        </p:nvSpPr>
        <p:spPr>
          <a:xfrm>
            <a:off x="4676971" y="2334399"/>
            <a:ext cx="707944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如空腹吃粽子，糯米就会在胃里停留很长的时间，刺激胃酸分泌，可能导致有慢性胃炎、食道炎的患者旧病复发。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76971" y="1371101"/>
            <a:ext cx="4275920" cy="786113"/>
            <a:chOff x="2427892" y="383474"/>
            <a:chExt cx="4275920" cy="786113"/>
          </a:xfrm>
        </p:grpSpPr>
        <p:sp>
          <p:nvSpPr>
            <p:cNvPr id="2" name="矩形: 圆角 1"/>
            <p:cNvSpPr/>
            <p:nvPr/>
          </p:nvSpPr>
          <p:spPr>
            <a:xfrm>
              <a:off x="2427892" y="383474"/>
              <a:ext cx="4275920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47392" y="484142"/>
              <a:ext cx="3411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空腹不宜吃粽子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4701209" y="4373161"/>
            <a:ext cx="70794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有些人喜欢把粽子放冰箱后冰一段时间再吃，这样的粽子又硬又冷，对有胃病的人来说无疑是雪上加霜，所以最好取出来后，充分加热变软后再吃。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701208" y="3409863"/>
            <a:ext cx="4943061" cy="786113"/>
            <a:chOff x="2427891" y="383474"/>
            <a:chExt cx="4943061" cy="786113"/>
          </a:xfrm>
        </p:grpSpPr>
        <p:sp>
          <p:nvSpPr>
            <p:cNvPr id="23" name="矩形: 圆角 22"/>
            <p:cNvSpPr/>
            <p:nvPr/>
          </p:nvSpPr>
          <p:spPr>
            <a:xfrm>
              <a:off x="2427891" y="383474"/>
              <a:ext cx="4943061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27891" y="525747"/>
              <a:ext cx="49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不宜食用刚从冰箱里拿出来的粽子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3450" y="137160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食粽禁忌</a:t>
            </a:r>
          </a:p>
        </p:txBody>
      </p:sp>
      <p:sp>
        <p:nvSpPr>
          <p:cNvPr id="21" name="矩形 20"/>
          <p:cNvSpPr/>
          <p:nvPr/>
        </p:nvSpPr>
        <p:spPr>
          <a:xfrm>
            <a:off x="1950554" y="2269425"/>
            <a:ext cx="70794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有些人喜欢把粽子放冰箱后冰一段时间再吃，这样的粽子又硬又冷，对有胃病的人来说无疑是雪上加霜，所以最好取出来后，充分加热变软后再吃。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950553" y="1306127"/>
            <a:ext cx="4943061" cy="786113"/>
            <a:chOff x="2427891" y="383474"/>
            <a:chExt cx="4943061" cy="786113"/>
          </a:xfrm>
        </p:grpSpPr>
        <p:sp>
          <p:nvSpPr>
            <p:cNvPr id="23" name="矩形: 圆角 22"/>
            <p:cNvSpPr/>
            <p:nvPr/>
          </p:nvSpPr>
          <p:spPr>
            <a:xfrm>
              <a:off x="2427891" y="383474"/>
              <a:ext cx="4943061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27891" y="525747"/>
              <a:ext cx="49430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吃粽子时不宜喝冷饮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950554" y="4683783"/>
            <a:ext cx="707944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粽子粘度高、不易消化，缺乏纤维质，含过多脂肪、盐、糖，专家建议睡前两小时最好别吃粽子。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50553" y="3720485"/>
            <a:ext cx="4943061" cy="786113"/>
            <a:chOff x="2427891" y="383474"/>
            <a:chExt cx="4943061" cy="786113"/>
          </a:xfrm>
        </p:grpSpPr>
        <p:sp>
          <p:nvSpPr>
            <p:cNvPr id="18" name="矩形: 圆角 17"/>
            <p:cNvSpPr/>
            <p:nvPr/>
          </p:nvSpPr>
          <p:spPr>
            <a:xfrm>
              <a:off x="2427891" y="383474"/>
              <a:ext cx="4943061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27891" y="525747"/>
              <a:ext cx="4943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睡前两小时最好别吃粽子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1500" y="2724150"/>
            <a:ext cx="4362450" cy="4362450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/>
          <p:bldP spid="1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食粽禁忌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624469" y="535844"/>
            <a:ext cx="4943061" cy="786113"/>
            <a:chOff x="2427891" y="383474"/>
            <a:chExt cx="4943061" cy="786113"/>
          </a:xfrm>
        </p:grpSpPr>
        <p:sp>
          <p:nvSpPr>
            <p:cNvPr id="23" name="矩形: 圆角 22"/>
            <p:cNvSpPr/>
            <p:nvPr/>
          </p:nvSpPr>
          <p:spPr>
            <a:xfrm>
              <a:off x="2427891" y="383474"/>
              <a:ext cx="4943061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27891" y="437603"/>
              <a:ext cx="49430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四类人群慎食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732411" y="1376086"/>
            <a:ext cx="92403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7604E"/>
                </a:solidFill>
                <a:cs typeface="+mn-ea"/>
                <a:sym typeface="+mn-lt"/>
              </a:rPr>
              <a:t>老人和儿童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粽子多用糯米制成，粘性大，老人和儿童过量进食极易造成消化不良，以及由此产生胃酸过多、腹胀、腹痛、腹泻等症状。</a:t>
            </a:r>
          </a:p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7604E"/>
                </a:solidFill>
                <a:cs typeface="+mn-ea"/>
                <a:sym typeface="+mn-lt"/>
              </a:rPr>
              <a:t>胃肠病患者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粽子蒸熟后会释放出一种胶性物质，吃后会增加消化酶的负荷。粽子的糯米，性温滞气，吃多会加重胃肠的负担，患胃及十二指肠溃疡病的人若贪吃粽子，很有可能造成溃疡穿孔、出血，使病情加重。</a:t>
            </a:r>
          </a:p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7604E"/>
                </a:solidFill>
                <a:cs typeface="+mn-ea"/>
                <a:sym typeface="+mn-lt"/>
              </a:rPr>
              <a:t>糖尿病患者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粽子常有含糖量很高的红枣、豆沙等，如果不加节制，就会损害胰岛功能，引起患者血糖和尿糖迅速上升，加重病情，甚至出现昏迷、中毒，抢救不及时还有生命危险。</a:t>
            </a:r>
          </a:p>
          <a:p>
            <a:pPr marL="285750" indent="-285750">
              <a:lnSpc>
                <a:spcPct val="150000"/>
              </a:lnSpc>
              <a:buClr>
                <a:srgbClr val="07604E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7604E"/>
                </a:solidFill>
                <a:cs typeface="+mn-ea"/>
                <a:sym typeface="+mn-lt"/>
              </a:rPr>
              <a:t>心血管病患者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粽子的品种繁多，其中肉粽子和猪油豆沙粽子所含脂肪多，属油腻食品。患有高血压、高血脂、冠心病的人吃多了，可增加血液黏稠度，影响血液循环，加重心脏负担和缺血程度。</a:t>
            </a: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pic>
        <p:nvPicPr>
          <p:cNvPr id="8" name="PA-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3" cstate="screen"/>
          <a:srcRect/>
          <a:stretch>
            <a:fillRect/>
          </a:stretch>
        </p:blipFill>
        <p:spPr>
          <a:xfrm flipH="1">
            <a:off x="-1" y="5810387"/>
            <a:ext cx="12192000" cy="1069616"/>
          </a:xfrm>
          <a:prstGeom prst="rect">
            <a:avLst/>
          </a:prstGeom>
        </p:spPr>
      </p:pic>
      <p:grpSp>
        <p:nvGrpSpPr>
          <p:cNvPr id="16" name="PA-组合 15"/>
          <p:cNvGrpSpPr/>
          <p:nvPr>
            <p:custDataLst>
              <p:tags r:id="rId4"/>
            </p:custDataLst>
          </p:nvPr>
        </p:nvGrpSpPr>
        <p:grpSpPr>
          <a:xfrm>
            <a:off x="2057963" y="484948"/>
            <a:ext cx="8121160" cy="1569660"/>
            <a:chOff x="2057963" y="484948"/>
            <a:chExt cx="8121160" cy="1569660"/>
          </a:xfrm>
        </p:grpSpPr>
        <p:sp>
          <p:nvSpPr>
            <p:cNvPr id="12" name="PA-文本框 11"/>
            <p:cNvSpPr txBox="1"/>
            <p:nvPr>
              <p:custDataLst>
                <p:tags r:id="rId17"/>
              </p:custDataLst>
            </p:nvPr>
          </p:nvSpPr>
          <p:spPr>
            <a:xfrm>
              <a:off x="3751819" y="484948"/>
              <a:ext cx="48425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dirty="0">
                  <a:solidFill>
                    <a:srgbClr val="07604E"/>
                  </a:solidFill>
                  <a:cs typeface="+mn-ea"/>
                  <a:sym typeface="+mn-lt"/>
                </a:rPr>
                <a:t>目录</a:t>
              </a:r>
            </a:p>
          </p:txBody>
        </p:sp>
        <p:cxnSp>
          <p:nvCxnSpPr>
            <p:cNvPr id="14" name="PA-直接连接符 13"/>
            <p:cNvCxnSpPr/>
            <p:nvPr>
              <p:custDataLst>
                <p:tags r:id="rId18"/>
              </p:custDataLst>
            </p:nvPr>
          </p:nvCxnSpPr>
          <p:spPr>
            <a:xfrm>
              <a:off x="7555193" y="1384853"/>
              <a:ext cx="2623930" cy="0"/>
            </a:xfrm>
            <a:prstGeom prst="line">
              <a:avLst/>
            </a:prstGeom>
            <a:ln>
              <a:solidFill>
                <a:srgbClr val="0760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4"/>
            <p:cNvCxnSpPr/>
            <p:nvPr>
              <p:custDataLst>
                <p:tags r:id="rId19"/>
              </p:custDataLst>
            </p:nvPr>
          </p:nvCxnSpPr>
          <p:spPr>
            <a:xfrm>
              <a:off x="2057963" y="1325218"/>
              <a:ext cx="2623930" cy="0"/>
            </a:xfrm>
            <a:prstGeom prst="line">
              <a:avLst/>
            </a:prstGeom>
            <a:ln>
              <a:solidFill>
                <a:srgbClr val="0760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PA-组合 17"/>
          <p:cNvGrpSpPr/>
          <p:nvPr>
            <p:custDataLst>
              <p:tags r:id="rId5"/>
            </p:custDataLst>
          </p:nvPr>
        </p:nvGrpSpPr>
        <p:grpSpPr>
          <a:xfrm>
            <a:off x="902039" y="3549615"/>
            <a:ext cx="5320748" cy="2111193"/>
            <a:chOff x="1368288" y="2035251"/>
            <a:chExt cx="5320748" cy="2111193"/>
          </a:xfrm>
        </p:grpSpPr>
        <p:pic>
          <p:nvPicPr>
            <p:cNvPr id="10" name="PA-图片 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24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17" name="PA-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3369928" y="3048571"/>
              <a:ext cx="2255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食粽典故</a:t>
              </a:r>
            </a:p>
          </p:txBody>
        </p:sp>
      </p:grpSp>
      <p:grpSp>
        <p:nvGrpSpPr>
          <p:cNvPr id="19" name="PA-组合 18"/>
          <p:cNvGrpSpPr/>
          <p:nvPr>
            <p:custDataLst>
              <p:tags r:id="rId6"/>
            </p:custDataLst>
          </p:nvPr>
        </p:nvGrpSpPr>
        <p:grpSpPr>
          <a:xfrm>
            <a:off x="902039" y="1894345"/>
            <a:ext cx="5320748" cy="2111193"/>
            <a:chOff x="1368288" y="2035251"/>
            <a:chExt cx="5320748" cy="2111193"/>
          </a:xfrm>
        </p:grpSpPr>
        <p:pic>
          <p:nvPicPr>
            <p:cNvPr id="20" name="PA-图片 1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24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21" name="PA-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3369928" y="3048571"/>
              <a:ext cx="2255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端午节</a:t>
              </a:r>
            </a:p>
          </p:txBody>
        </p:sp>
      </p:grpSp>
      <p:grpSp>
        <p:nvGrpSpPr>
          <p:cNvPr id="22" name="PA-组合 21"/>
          <p:cNvGrpSpPr/>
          <p:nvPr>
            <p:custDataLst>
              <p:tags r:id="rId7"/>
            </p:custDataLst>
          </p:nvPr>
        </p:nvGrpSpPr>
        <p:grpSpPr>
          <a:xfrm>
            <a:off x="5933989" y="3585835"/>
            <a:ext cx="5320748" cy="2111193"/>
            <a:chOff x="1368288" y="2035251"/>
            <a:chExt cx="5320748" cy="2111193"/>
          </a:xfrm>
        </p:grpSpPr>
        <p:pic>
          <p:nvPicPr>
            <p:cNvPr id="23" name="PA-图片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4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24" name="PA-文本框 23"/>
            <p:cNvSpPr txBox="1"/>
            <p:nvPr>
              <p:custDataLst>
                <p:tags r:id="rId12"/>
              </p:custDataLst>
            </p:nvPr>
          </p:nvSpPr>
          <p:spPr>
            <a:xfrm>
              <a:off x="3228076" y="3043257"/>
              <a:ext cx="2619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教你包粽子</a:t>
              </a:r>
            </a:p>
          </p:txBody>
        </p:sp>
      </p:grpSp>
      <p:grpSp>
        <p:nvGrpSpPr>
          <p:cNvPr id="25" name="PA-组合 24"/>
          <p:cNvGrpSpPr/>
          <p:nvPr>
            <p:custDataLst>
              <p:tags r:id="rId8"/>
            </p:custDataLst>
          </p:nvPr>
        </p:nvGrpSpPr>
        <p:grpSpPr>
          <a:xfrm>
            <a:off x="5933989" y="1930565"/>
            <a:ext cx="5320748" cy="2111193"/>
            <a:chOff x="1368288" y="2035251"/>
            <a:chExt cx="5320748" cy="2111193"/>
          </a:xfrm>
        </p:grpSpPr>
        <p:pic>
          <p:nvPicPr>
            <p:cNvPr id="26" name="PA-图片 2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4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27" name="PA-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3369928" y="3048571"/>
              <a:ext cx="2255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粽禁忌</a:t>
              </a:r>
            </a:p>
          </p:txBody>
        </p:sp>
      </p:grp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4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384953" y="650705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screen"/>
          <a:srcRect/>
          <a:stretch>
            <a:fillRect/>
          </a:stretch>
        </p:blipFill>
        <p:spPr>
          <a:xfrm flipH="1">
            <a:off x="-1" y="5331622"/>
            <a:ext cx="12192000" cy="1548381"/>
          </a:xfrm>
          <a:prstGeom prst="rect">
            <a:avLst/>
          </a:prstGeom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/>
          <a:srcRect/>
          <a:stretch>
            <a:fillRect/>
          </a:stretch>
        </p:blipFill>
        <p:spPr>
          <a:xfrm flipH="1">
            <a:off x="1060360" y="2920258"/>
            <a:ext cx="11131639" cy="4403152"/>
          </a:xfrm>
          <a:prstGeom prst="rect">
            <a:avLst/>
          </a:prstGeom>
        </p:spPr>
      </p:pic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9" name="PA-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grpSp>
        <p:nvGrpSpPr>
          <p:cNvPr id="14" name="PA-组合 13"/>
          <p:cNvGrpSpPr/>
          <p:nvPr>
            <p:custDataLst>
              <p:tags r:id="rId6"/>
            </p:custDataLst>
          </p:nvPr>
        </p:nvGrpSpPr>
        <p:grpSpPr>
          <a:xfrm>
            <a:off x="2997117" y="2266432"/>
            <a:ext cx="2111756" cy="2111756"/>
            <a:chOff x="5223322" y="1165081"/>
            <a:chExt cx="2111756" cy="2111756"/>
          </a:xfrm>
        </p:grpSpPr>
        <p:grpSp>
          <p:nvGrpSpPr>
            <p:cNvPr id="12" name="组合 11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0" name="PA-椭圆 9"/>
              <p:cNvSpPr/>
              <p:nvPr>
                <p:custDataLst>
                  <p:tags r:id="rId9"/>
                </p:custDataLst>
              </p:nvPr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PA-椭圆 10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12"/>
            <p:cNvSpPr txBox="1"/>
            <p:nvPr>
              <p:custDataLst>
                <p:tags r:id="rId8"/>
              </p:custDataLst>
            </p:nvPr>
          </p:nvSpPr>
          <p:spPr>
            <a:xfrm>
              <a:off x="5280473" y="1383237"/>
              <a:ext cx="1987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5" name="PA-文本框 14"/>
          <p:cNvSpPr txBox="1"/>
          <p:nvPr>
            <p:custDataLst>
              <p:tags r:id="rId7"/>
            </p:custDataLst>
          </p:nvPr>
        </p:nvSpPr>
        <p:spPr>
          <a:xfrm>
            <a:off x="1564598" y="788505"/>
            <a:ext cx="1292662" cy="4860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07604E"/>
                </a:solidFill>
                <a:cs typeface="+mn-ea"/>
                <a:sym typeface="+mn-lt"/>
              </a:rPr>
              <a:t>教你包粽子</a:t>
            </a:r>
          </a:p>
        </p:txBody>
      </p: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文本框 4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779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教你包粽子</a:t>
            </a:r>
          </a:p>
        </p:txBody>
      </p:sp>
      <p:sp>
        <p:nvSpPr>
          <p:cNvPr id="15" name="PA-矩形 14"/>
          <p:cNvSpPr/>
          <p:nvPr>
            <p:custDataLst>
              <p:tags r:id="rId2"/>
            </p:custDataLst>
          </p:nvPr>
        </p:nvSpPr>
        <p:spPr>
          <a:xfrm>
            <a:off x="6276538" y="1531606"/>
            <a:ext cx="507394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2000" b="1" dirty="0">
                <a:solidFill>
                  <a:srgbClr val="07604E"/>
                </a:solidFill>
                <a:cs typeface="+mn-ea"/>
                <a:sym typeface="+mn-lt"/>
              </a:rPr>
              <a:t>具体步骤：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、将两片粽子叶重叠一半，将下面的粽子叶向上折起一些，以中心线为标准，把右边往左边折叠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、然后再往左边叠起，让它四周连起来，稍微用力按一按粽子叶周边，让他在手中形成锥形；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、然后把糯米等材料放入这个锥形之中， 不要太满，再把正面的粽子叶往里微微折叠；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、反面网正面折叠，压住正面粽子叶，然后左边粽子叶往右边折叠 ，右边粽子叶往左边折叠 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、再把残留在正前方的粽子叶往下按，最后用小细绳捆绑起来即可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3958040" y="466326"/>
            <a:ext cx="4275920" cy="786113"/>
            <a:chOff x="2427892" y="383474"/>
            <a:chExt cx="4275920" cy="786113"/>
          </a:xfrm>
        </p:grpSpPr>
        <p:sp>
          <p:nvSpPr>
            <p:cNvPr id="2" name="PA-圆角矩形 1"/>
            <p:cNvSpPr/>
            <p:nvPr>
              <p:custDataLst>
                <p:tags r:id="rId5"/>
              </p:custDataLst>
            </p:nvPr>
          </p:nvSpPr>
          <p:spPr>
            <a:xfrm>
              <a:off x="2427892" y="383474"/>
              <a:ext cx="4275920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6"/>
              </p:custDataLst>
            </p:nvPr>
          </p:nvSpPr>
          <p:spPr>
            <a:xfrm>
              <a:off x="2860244" y="383474"/>
              <a:ext cx="3411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三角粽子包法</a:t>
              </a:r>
            </a:p>
          </p:txBody>
        </p:sp>
      </p:grpSp>
      <p:pic>
        <p:nvPicPr>
          <p:cNvPr id="11" name="PA-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14452" y="1891839"/>
            <a:ext cx="4682790" cy="3277953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文本框 4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779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教你包粽子</a:t>
            </a:r>
          </a:p>
        </p:txBody>
      </p:sp>
      <p:sp>
        <p:nvSpPr>
          <p:cNvPr id="15" name="PA-矩形 14"/>
          <p:cNvSpPr/>
          <p:nvPr>
            <p:custDataLst>
              <p:tags r:id="rId2"/>
            </p:custDataLst>
          </p:nvPr>
        </p:nvSpPr>
        <p:spPr>
          <a:xfrm>
            <a:off x="6276539" y="1703527"/>
            <a:ext cx="5073949" cy="309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2000" b="1" dirty="0">
                <a:solidFill>
                  <a:srgbClr val="07604E"/>
                </a:solidFill>
                <a:cs typeface="+mn-ea"/>
                <a:sym typeface="+mn-lt"/>
              </a:rPr>
              <a:t>具体步骤：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、取两篇粽叶，搭在一起叠压，将粽叶卷成一个圆锥状；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、在圆锥状的筒中装入糯米；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、上部的粽叶向下折，直到完全盖住糯米为止；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、随即用手将叶子的两侧捏下去，之后的粽叶尖端向一侧折叠，如果叶子过小，可以重新拿一片新的叶子，再包一下，这样粽子会比较美观；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、用线绳将粽子捆绑结实。</a:t>
            </a:r>
          </a:p>
        </p:txBody>
      </p:sp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3958040" y="466326"/>
            <a:ext cx="4275920" cy="786113"/>
            <a:chOff x="2427892" y="383474"/>
            <a:chExt cx="4275920" cy="786113"/>
          </a:xfrm>
        </p:grpSpPr>
        <p:sp>
          <p:nvSpPr>
            <p:cNvPr id="2" name="PA-圆角矩形 1"/>
            <p:cNvSpPr/>
            <p:nvPr>
              <p:custDataLst>
                <p:tags r:id="rId5"/>
              </p:custDataLst>
            </p:nvPr>
          </p:nvSpPr>
          <p:spPr>
            <a:xfrm>
              <a:off x="2427892" y="383474"/>
              <a:ext cx="4275920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6"/>
              </p:custDataLst>
            </p:nvPr>
          </p:nvSpPr>
          <p:spPr>
            <a:xfrm>
              <a:off x="2860244" y="383474"/>
              <a:ext cx="3411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四角粽子包法</a:t>
              </a:r>
            </a:p>
          </p:txBody>
        </p:sp>
      </p:grpSp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63003" y="2146852"/>
            <a:ext cx="4652460" cy="3256722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文本框 4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779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教你包粽子</a:t>
            </a:r>
          </a:p>
        </p:txBody>
      </p:sp>
      <p:sp>
        <p:nvSpPr>
          <p:cNvPr id="15" name="PA-矩形 14"/>
          <p:cNvSpPr/>
          <p:nvPr>
            <p:custDataLst>
              <p:tags r:id="rId2"/>
            </p:custDataLst>
          </p:nvPr>
        </p:nvSpPr>
        <p:spPr>
          <a:xfrm>
            <a:off x="6250393" y="1910742"/>
            <a:ext cx="5073949" cy="309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2000" b="1" dirty="0">
                <a:solidFill>
                  <a:srgbClr val="07604E"/>
                </a:solidFill>
                <a:cs typeface="+mn-ea"/>
                <a:sym typeface="+mn-lt"/>
              </a:rPr>
              <a:t>具体步骤：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、取两片粽叶，十字交叉，形成一个窝；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、填入糯米等馅料；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、再取两片粽叶，加入左右两边，将馅料完全包裹着，再用一片叶子将馅料完全该起来；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、将两边的叶子向中间折起来，然后再把另外两边的叶尖向内折好，一手捏住粽子，另一只手将粽子反过来；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、最后用线把粽子裹好。</a:t>
            </a:r>
          </a:p>
        </p:txBody>
      </p:sp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3958040" y="466326"/>
            <a:ext cx="4275920" cy="786113"/>
            <a:chOff x="2427892" y="383474"/>
            <a:chExt cx="4275920" cy="786113"/>
          </a:xfrm>
        </p:grpSpPr>
        <p:sp>
          <p:nvSpPr>
            <p:cNvPr id="2" name="PA-圆角矩形 1"/>
            <p:cNvSpPr/>
            <p:nvPr>
              <p:custDataLst>
                <p:tags r:id="rId5"/>
              </p:custDataLst>
            </p:nvPr>
          </p:nvSpPr>
          <p:spPr>
            <a:xfrm>
              <a:off x="2427892" y="383474"/>
              <a:ext cx="4275920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6"/>
              </p:custDataLst>
            </p:nvPr>
          </p:nvSpPr>
          <p:spPr>
            <a:xfrm>
              <a:off x="2860244" y="383474"/>
              <a:ext cx="3411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塔型粽子包法</a:t>
              </a:r>
            </a:p>
          </p:txBody>
        </p:sp>
      </p:grpSp>
      <p:pic>
        <p:nvPicPr>
          <p:cNvPr id="9" name="PA-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79886" y="1624015"/>
            <a:ext cx="4461722" cy="4461722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文本框 4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779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教你包粽子</a:t>
            </a:r>
          </a:p>
        </p:txBody>
      </p:sp>
      <p:sp>
        <p:nvSpPr>
          <p:cNvPr id="15" name="PA-矩形 14"/>
          <p:cNvSpPr/>
          <p:nvPr>
            <p:custDataLst>
              <p:tags r:id="rId2"/>
            </p:custDataLst>
          </p:nvPr>
        </p:nvSpPr>
        <p:spPr>
          <a:xfrm>
            <a:off x="6250392" y="2287344"/>
            <a:ext cx="5073949" cy="272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2000" b="1" dirty="0">
                <a:solidFill>
                  <a:srgbClr val="07604E"/>
                </a:solidFill>
                <a:cs typeface="+mn-ea"/>
                <a:sym typeface="+mn-lt"/>
              </a:rPr>
              <a:t>具体步骤：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、将粽叶平放在桌子上，折起一个边，用手压实。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、叶子两端分别向中间折，用手压实后，叶子呈长信封状。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、将糯米放入折好的粽叶当中。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、将另外一边向下折，完全将糯米包裹住。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、用线绳将粽子捆绑结实即可。</a:t>
            </a:r>
          </a:p>
        </p:txBody>
      </p:sp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3958040" y="466326"/>
            <a:ext cx="4275920" cy="786113"/>
            <a:chOff x="2427892" y="383474"/>
            <a:chExt cx="4275920" cy="786113"/>
          </a:xfrm>
        </p:grpSpPr>
        <p:sp>
          <p:nvSpPr>
            <p:cNvPr id="2" name="PA-圆角矩形 1"/>
            <p:cNvSpPr/>
            <p:nvPr>
              <p:custDataLst>
                <p:tags r:id="rId5"/>
              </p:custDataLst>
            </p:nvPr>
          </p:nvSpPr>
          <p:spPr>
            <a:xfrm>
              <a:off x="2427892" y="383474"/>
              <a:ext cx="4275920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6"/>
              </p:custDataLst>
            </p:nvPr>
          </p:nvSpPr>
          <p:spPr>
            <a:xfrm>
              <a:off x="2860244" y="383474"/>
              <a:ext cx="3411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枕形粽子包法</a:t>
              </a:r>
            </a:p>
          </p:txBody>
        </p:sp>
      </p:grpSp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66793" y="1910742"/>
            <a:ext cx="4950695" cy="3465487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文本框 4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779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教你包粽子</a:t>
            </a:r>
          </a:p>
        </p:txBody>
      </p:sp>
      <p:sp>
        <p:nvSpPr>
          <p:cNvPr id="15" name="PA-矩形 14"/>
          <p:cNvSpPr/>
          <p:nvPr>
            <p:custDataLst>
              <p:tags r:id="rId2"/>
            </p:custDataLst>
          </p:nvPr>
        </p:nvSpPr>
        <p:spPr>
          <a:xfrm>
            <a:off x="6218184" y="2237684"/>
            <a:ext cx="50739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zh-CN" altLang="en-US" sz="2000" b="1" dirty="0">
                <a:solidFill>
                  <a:srgbClr val="07604E"/>
                </a:solidFill>
                <a:cs typeface="+mn-ea"/>
                <a:sym typeface="+mn-lt"/>
              </a:rPr>
              <a:t>具体步骤：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、取一片宽大的粽叶，卷成一个圆锥状；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、用手在圆锥筒中旋转一下，让锥筒更加细长；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、在锥筒中填入糯米；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、将没有米的那端，将粽叶的两侧分别向内折；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、之后顺势将粽叶向下折，直到完全盖住糯米口为止，多余的粽叶反复折收在口上；</a:t>
            </a:r>
          </a:p>
          <a:p>
            <a:pPr>
              <a:lnSpc>
                <a:spcPct val="150000"/>
              </a:lnSpc>
              <a:buClr>
                <a:srgbClr val="07604E"/>
              </a:buCl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、用线绳将粽子捆绑结实即可。</a:t>
            </a:r>
          </a:p>
        </p:txBody>
      </p:sp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3958040" y="466326"/>
            <a:ext cx="4275920" cy="786113"/>
            <a:chOff x="2427892" y="383474"/>
            <a:chExt cx="4275920" cy="786113"/>
          </a:xfrm>
        </p:grpSpPr>
        <p:sp>
          <p:nvSpPr>
            <p:cNvPr id="2" name="PA-圆角矩形 1"/>
            <p:cNvSpPr/>
            <p:nvPr>
              <p:custDataLst>
                <p:tags r:id="rId5"/>
              </p:custDataLst>
            </p:nvPr>
          </p:nvSpPr>
          <p:spPr>
            <a:xfrm>
              <a:off x="2427892" y="383474"/>
              <a:ext cx="4275920" cy="786113"/>
            </a:xfrm>
            <a:prstGeom prst="roundRect">
              <a:avLst>
                <a:gd name="adj" fmla="val 50000"/>
              </a:avLst>
            </a:prstGeom>
            <a:solidFill>
              <a:srgbClr val="44956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6"/>
              </p:custDataLst>
            </p:nvPr>
          </p:nvSpPr>
          <p:spPr>
            <a:xfrm>
              <a:off x="2860244" y="383474"/>
              <a:ext cx="3411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牛角粽子包法</a:t>
              </a:r>
            </a:p>
          </p:txBody>
        </p:sp>
      </p:grpSp>
      <p:pic>
        <p:nvPicPr>
          <p:cNvPr id="9" name="PA-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10464" y="2287344"/>
            <a:ext cx="4631145" cy="3031953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333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-1" y="5331622"/>
            <a:ext cx="12192000" cy="154838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880892" y="2476517"/>
            <a:ext cx="6430213" cy="4589659"/>
            <a:chOff x="3158462" y="2325757"/>
            <a:chExt cx="5875075" cy="419342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158462" y="2325757"/>
              <a:ext cx="5875075" cy="419342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504362" y="2782669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3597" y="2617016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午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22954" y="2511000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92797" y="2564009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快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22276" y="2676653"/>
              <a:ext cx="590531" cy="5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乐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926005" y="668118"/>
            <a:ext cx="83886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07604E"/>
                </a:solidFill>
                <a:cs typeface="+mn-ea"/>
                <a:sym typeface="+mn-lt"/>
              </a:rPr>
              <a:t>端午食粽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72211" y="935369"/>
            <a:ext cx="0" cy="2447513"/>
          </a:xfrm>
          <a:prstGeom prst="line">
            <a:avLst/>
          </a:prstGeom>
          <a:ln>
            <a:solidFill>
              <a:srgbClr val="07604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1068" y="2602706"/>
            <a:ext cx="1209637" cy="1209637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11717870" y="997753"/>
            <a:ext cx="0" cy="5144630"/>
          </a:xfrm>
          <a:prstGeom prst="line">
            <a:avLst/>
          </a:prstGeom>
          <a:ln>
            <a:solidFill>
              <a:srgbClr val="07604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screen"/>
          <a:srcRect/>
          <a:stretch>
            <a:fillRect/>
          </a:stretch>
        </p:blipFill>
        <p:spPr>
          <a:xfrm flipH="1">
            <a:off x="-1" y="5331622"/>
            <a:ext cx="12192000" cy="1548381"/>
          </a:xfrm>
          <a:prstGeom prst="rect">
            <a:avLst/>
          </a:prstGeom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/>
          <a:srcRect/>
          <a:stretch>
            <a:fillRect/>
          </a:stretch>
        </p:blipFill>
        <p:spPr>
          <a:xfrm flipH="1">
            <a:off x="1060361" y="2920258"/>
            <a:ext cx="11131639" cy="4403152"/>
          </a:xfrm>
          <a:prstGeom prst="rect">
            <a:avLst/>
          </a:prstGeom>
        </p:spPr>
      </p:pic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9" name="PA-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grpSp>
        <p:nvGrpSpPr>
          <p:cNvPr id="14" name="PA-组合 13"/>
          <p:cNvGrpSpPr/>
          <p:nvPr>
            <p:custDataLst>
              <p:tags r:id="rId6"/>
            </p:custDataLst>
          </p:nvPr>
        </p:nvGrpSpPr>
        <p:grpSpPr>
          <a:xfrm>
            <a:off x="2997117" y="2266432"/>
            <a:ext cx="2111756" cy="2111756"/>
            <a:chOff x="5223322" y="1165081"/>
            <a:chExt cx="2111756" cy="2111756"/>
          </a:xfrm>
        </p:grpSpPr>
        <p:grpSp>
          <p:nvGrpSpPr>
            <p:cNvPr id="12" name="组合 11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0" name="PA-椭圆 9"/>
              <p:cNvSpPr/>
              <p:nvPr>
                <p:custDataLst>
                  <p:tags r:id="rId9"/>
                </p:custDataLst>
              </p:nvPr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PA-椭圆 10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12"/>
            <p:cNvSpPr txBox="1"/>
            <p:nvPr>
              <p:custDataLst>
                <p:tags r:id="rId8"/>
              </p:custDataLst>
            </p:nvPr>
          </p:nvSpPr>
          <p:spPr>
            <a:xfrm>
              <a:off x="5280473" y="1421337"/>
              <a:ext cx="1987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5" name="PA-文本框 14"/>
          <p:cNvSpPr txBox="1"/>
          <p:nvPr>
            <p:custDataLst>
              <p:tags r:id="rId7"/>
            </p:custDataLst>
          </p:nvPr>
        </p:nvSpPr>
        <p:spPr>
          <a:xfrm>
            <a:off x="1443351" y="1340648"/>
            <a:ext cx="1538883" cy="413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07604E"/>
                </a:solidFill>
                <a:cs typeface="+mn-ea"/>
                <a:sym typeface="+mn-lt"/>
              </a:rPr>
              <a:t>端午节</a:t>
            </a:r>
          </a:p>
        </p:txBody>
      </p: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6598" y="1298902"/>
            <a:ext cx="11460177" cy="42601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端午节</a:t>
            </a:r>
          </a:p>
        </p:txBody>
      </p:sp>
      <p:sp>
        <p:nvSpPr>
          <p:cNvPr id="12" name="矩形 11"/>
          <p:cNvSpPr/>
          <p:nvPr/>
        </p:nvSpPr>
        <p:spPr>
          <a:xfrm>
            <a:off x="4313582" y="2578062"/>
            <a:ext cx="4989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端午节，又称端阳节、龙舟节、重午节、龙节、正阳节、天中节等，节期在农历五月初五，是中国民间的传统节日。</a:t>
            </a:r>
          </a:p>
        </p:txBody>
      </p:sp>
    </p:spTree>
  </p:cSld>
  <p:clrMapOvr>
    <a:masterClrMapping/>
  </p:clrMapOvr>
  <p:transition spd="slow" advTm="3000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矩形 4"/>
          <p:cNvSpPr/>
          <p:nvPr>
            <p:custDataLst>
              <p:tags r:id="rId1"/>
            </p:custDataLst>
          </p:nvPr>
        </p:nvSpPr>
        <p:spPr>
          <a:xfrm>
            <a:off x="3779872" y="1697279"/>
            <a:ext cx="64935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端午节源自天象崇拜，由上古时代祭龙演变而来。仲夏端午，苍龙七宿飞升至正南中天，是龙飞天的日子，即如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易经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乾卦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五爻的爻辞曰：“飞龙在天”。端午日龙星既“得中”又“得正”，乃大吉大利之象。端午节的起源涵盖了古老星象文化、人文哲学等方面内容，蕴含着深邃丰厚的文化内涵；在传承发展中杂揉了多种民俗为一体，节俗内容丰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端午节</a:t>
            </a:r>
          </a:p>
        </p:txBody>
      </p:sp>
      <p:sp>
        <p:nvSpPr>
          <p:cNvPr id="7" name="PA-半闭框 6"/>
          <p:cNvSpPr/>
          <p:nvPr>
            <p:custDataLst>
              <p:tags r:id="rId2"/>
            </p:custDataLst>
          </p:nvPr>
        </p:nvSpPr>
        <p:spPr>
          <a:xfrm>
            <a:off x="3515048" y="1503215"/>
            <a:ext cx="758778" cy="758778"/>
          </a:xfrm>
          <a:prstGeom prst="halfFrame">
            <a:avLst>
              <a:gd name="adj1" fmla="val 15982"/>
              <a:gd name="adj2" fmla="val 13503"/>
            </a:avLst>
          </a:prstGeom>
          <a:solidFill>
            <a:srgbClr val="07604E"/>
          </a:solidFill>
          <a:ln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PA-半闭框 7"/>
          <p:cNvSpPr/>
          <p:nvPr>
            <p:custDataLst>
              <p:tags r:id="rId3"/>
            </p:custDataLst>
          </p:nvPr>
        </p:nvSpPr>
        <p:spPr>
          <a:xfrm flipH="1" flipV="1">
            <a:off x="9587946" y="3724180"/>
            <a:ext cx="758778" cy="758778"/>
          </a:xfrm>
          <a:prstGeom prst="halfFrame">
            <a:avLst>
              <a:gd name="adj1" fmla="val 15982"/>
              <a:gd name="adj2" fmla="val 13503"/>
            </a:avLst>
          </a:prstGeom>
          <a:solidFill>
            <a:srgbClr val="07604E"/>
          </a:solidFill>
          <a:ln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91462" y="4188913"/>
            <a:ext cx="5847171" cy="2660711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矩形 4"/>
          <p:cNvSpPr/>
          <p:nvPr>
            <p:custDataLst>
              <p:tags r:id="rId1"/>
            </p:custDataLst>
          </p:nvPr>
        </p:nvSpPr>
        <p:spPr>
          <a:xfrm>
            <a:off x="2090622" y="2168815"/>
            <a:ext cx="64935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端午节与春节、清明节、中秋节并称为中国四大传统节日。端午文化在世界上影响广泛，世界上一些国家和地区也有庆贺端午的活动。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2006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月，国务院将其列入首批国家级非物质文化遗产名录；自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2008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年起，被列为国家法定节假日。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2009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月，联合国教科文组织正式批准将其列入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人类非物质文化遗产代表作名录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，端午节成为中国首个入选世界非遗的节日。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端午节</a:t>
            </a:r>
          </a:p>
        </p:txBody>
      </p:sp>
      <p:sp>
        <p:nvSpPr>
          <p:cNvPr id="7" name="PA-半闭框 6"/>
          <p:cNvSpPr/>
          <p:nvPr>
            <p:custDataLst>
              <p:tags r:id="rId2"/>
            </p:custDataLst>
          </p:nvPr>
        </p:nvSpPr>
        <p:spPr>
          <a:xfrm>
            <a:off x="1825396" y="1891839"/>
            <a:ext cx="758778" cy="758778"/>
          </a:xfrm>
          <a:prstGeom prst="halfFrame">
            <a:avLst>
              <a:gd name="adj1" fmla="val 15982"/>
              <a:gd name="adj2" fmla="val 13503"/>
            </a:avLst>
          </a:prstGeom>
          <a:solidFill>
            <a:srgbClr val="07604E"/>
          </a:solidFill>
          <a:ln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PA-半闭框 7"/>
          <p:cNvSpPr/>
          <p:nvPr>
            <p:custDataLst>
              <p:tags r:id="rId3"/>
            </p:custDataLst>
          </p:nvPr>
        </p:nvSpPr>
        <p:spPr>
          <a:xfrm flipH="1" flipV="1">
            <a:off x="7898294" y="4112804"/>
            <a:ext cx="758778" cy="758778"/>
          </a:xfrm>
          <a:prstGeom prst="halfFrame">
            <a:avLst>
              <a:gd name="adj1" fmla="val 15982"/>
              <a:gd name="adj2" fmla="val 13503"/>
            </a:avLst>
          </a:prstGeom>
          <a:solidFill>
            <a:srgbClr val="07604E"/>
          </a:solidFill>
          <a:ln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98294" y="2961769"/>
            <a:ext cx="4008784" cy="4008784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 autoUpdateAnimBg="0"/>
          <p:bldP spid="8" grpId="0" animBg="1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 autoUpdateAnimBg="0"/>
          <p:bldP spid="8" grpId="0" animBg="1" autoUpdateAnimBg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5"/>
          <p:cNvSpPr txBox="1"/>
          <p:nvPr>
            <p:custDataLst>
              <p:tags r:id="rId1"/>
            </p:custDataLst>
          </p:nvPr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端午节</a:t>
            </a:r>
          </a:p>
        </p:txBody>
      </p:sp>
      <p:grpSp>
        <p:nvGrpSpPr>
          <p:cNvPr id="2" name="PA-组合 1"/>
          <p:cNvGrpSpPr/>
          <p:nvPr>
            <p:custDataLst>
              <p:tags r:id="rId2"/>
            </p:custDataLst>
          </p:nvPr>
        </p:nvGrpSpPr>
        <p:grpSpPr>
          <a:xfrm>
            <a:off x="1949892" y="1875365"/>
            <a:ext cx="1385516" cy="1249385"/>
            <a:chOff x="5293580" y="1623211"/>
            <a:chExt cx="1614279" cy="1455671"/>
          </a:xfrm>
        </p:grpSpPr>
        <p:sp>
          <p:nvSpPr>
            <p:cNvPr id="9" name="PA-î$ļîdè"/>
            <p:cNvSpPr/>
            <p:nvPr>
              <p:custDataLst>
                <p:tags r:id="rId74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iṧḻîḍé"/>
            <p:cNvSpPr/>
            <p:nvPr>
              <p:custDataLst>
                <p:tags r:id="rId75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76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扒龙舟</a:t>
              </a:r>
            </a:p>
          </p:txBody>
        </p:sp>
      </p:grpSp>
      <p:grpSp>
        <p:nvGrpSpPr>
          <p:cNvPr id="13" name="PA-组合 12"/>
          <p:cNvGrpSpPr/>
          <p:nvPr>
            <p:custDataLst>
              <p:tags r:id="rId3"/>
            </p:custDataLst>
          </p:nvPr>
        </p:nvGrpSpPr>
        <p:grpSpPr>
          <a:xfrm>
            <a:off x="3789337" y="61341"/>
            <a:ext cx="4613325" cy="1830498"/>
            <a:chOff x="1368288" y="2035251"/>
            <a:chExt cx="5320748" cy="2111193"/>
          </a:xfrm>
        </p:grpSpPr>
        <p:pic>
          <p:nvPicPr>
            <p:cNvPr id="14" name="PA-图片 13"/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 rotWithShape="1">
            <a:blip r:embed="rId78" cstate="screen"/>
            <a:srcRect/>
            <a:stretch>
              <a:fillRect/>
            </a:stretch>
          </p:blipFill>
          <p:spPr>
            <a:xfrm>
              <a:off x="1368288" y="2035251"/>
              <a:ext cx="5320748" cy="2111193"/>
            </a:xfrm>
            <a:prstGeom prst="rect">
              <a:avLst/>
            </a:prstGeom>
          </p:spPr>
        </p:pic>
        <p:sp>
          <p:nvSpPr>
            <p:cNvPr id="15" name="PA-文本框 14"/>
            <p:cNvSpPr txBox="1"/>
            <p:nvPr>
              <p:custDataLst>
                <p:tags r:id="rId73"/>
              </p:custDataLst>
            </p:nvPr>
          </p:nvSpPr>
          <p:spPr>
            <a:xfrm>
              <a:off x="3369928" y="3048571"/>
              <a:ext cx="2255620" cy="674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节日习俗</a:t>
              </a:r>
            </a:p>
          </p:txBody>
        </p:sp>
      </p:grpSp>
      <p:grpSp>
        <p:nvGrpSpPr>
          <p:cNvPr id="16" name="PA-组合 15"/>
          <p:cNvGrpSpPr/>
          <p:nvPr>
            <p:custDataLst>
              <p:tags r:id="rId4"/>
            </p:custDataLst>
          </p:nvPr>
        </p:nvGrpSpPr>
        <p:grpSpPr>
          <a:xfrm>
            <a:off x="3463946" y="1875365"/>
            <a:ext cx="1385516" cy="1249385"/>
            <a:chOff x="5293580" y="1623211"/>
            <a:chExt cx="1614279" cy="1455671"/>
          </a:xfrm>
        </p:grpSpPr>
        <p:sp>
          <p:nvSpPr>
            <p:cNvPr id="17" name="PA-î$ļîdè"/>
            <p:cNvSpPr/>
            <p:nvPr>
              <p:custDataLst>
                <p:tags r:id="rId69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iṧḻîḍé"/>
            <p:cNvSpPr/>
            <p:nvPr>
              <p:custDataLst>
                <p:tags r:id="rId70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矩形 18"/>
            <p:cNvSpPr/>
            <p:nvPr>
              <p:custDataLst>
                <p:tags r:id="rId71"/>
              </p:custDataLst>
            </p:nvPr>
          </p:nvSpPr>
          <p:spPr>
            <a:xfrm>
              <a:off x="5624393" y="2223993"/>
              <a:ext cx="756782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画额</a:t>
              </a:r>
            </a:p>
          </p:txBody>
        </p:sp>
      </p:grpSp>
      <p:grpSp>
        <p:nvGrpSpPr>
          <p:cNvPr id="20" name="PA-组合 19"/>
          <p:cNvGrpSpPr/>
          <p:nvPr>
            <p:custDataLst>
              <p:tags r:id="rId5"/>
            </p:custDataLst>
          </p:nvPr>
        </p:nvGrpSpPr>
        <p:grpSpPr>
          <a:xfrm>
            <a:off x="4978000" y="1875365"/>
            <a:ext cx="1385516" cy="1249385"/>
            <a:chOff x="5293580" y="1623211"/>
            <a:chExt cx="1614279" cy="1455671"/>
          </a:xfrm>
        </p:grpSpPr>
        <p:sp>
          <p:nvSpPr>
            <p:cNvPr id="21" name="PA-î$ļîdè"/>
            <p:cNvSpPr/>
            <p:nvPr>
              <p:custDataLst>
                <p:tags r:id="rId66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iṧḻîḍé"/>
            <p:cNvSpPr/>
            <p:nvPr>
              <p:custDataLst>
                <p:tags r:id="rId67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矩形 22"/>
            <p:cNvSpPr/>
            <p:nvPr>
              <p:custDataLst>
                <p:tags r:id="rId68"/>
              </p:custDataLst>
            </p:nvPr>
          </p:nvSpPr>
          <p:spPr>
            <a:xfrm>
              <a:off x="5717034" y="1992389"/>
              <a:ext cx="756782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拜神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祭祖</a:t>
              </a:r>
            </a:p>
          </p:txBody>
        </p:sp>
      </p:grpSp>
      <p:grpSp>
        <p:nvGrpSpPr>
          <p:cNvPr id="24" name="PA-组合 23"/>
          <p:cNvGrpSpPr/>
          <p:nvPr>
            <p:custDataLst>
              <p:tags r:id="rId6"/>
            </p:custDataLst>
          </p:nvPr>
        </p:nvGrpSpPr>
        <p:grpSpPr>
          <a:xfrm>
            <a:off x="6492054" y="1875365"/>
            <a:ext cx="1385516" cy="1249385"/>
            <a:chOff x="5293580" y="1623211"/>
            <a:chExt cx="1614279" cy="1455671"/>
          </a:xfrm>
        </p:grpSpPr>
        <p:sp>
          <p:nvSpPr>
            <p:cNvPr id="25" name="PA-î$ļîdè"/>
            <p:cNvSpPr/>
            <p:nvPr>
              <p:custDataLst>
                <p:tags r:id="rId63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iṧḻîḍé"/>
            <p:cNvSpPr/>
            <p:nvPr>
              <p:custDataLst>
                <p:tags r:id="rId64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PA-矩形 26"/>
            <p:cNvSpPr/>
            <p:nvPr>
              <p:custDataLst>
                <p:tags r:id="rId65"/>
              </p:custDataLst>
            </p:nvPr>
          </p:nvSpPr>
          <p:spPr>
            <a:xfrm>
              <a:off x="5670713" y="2015552"/>
              <a:ext cx="756782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洗草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药水</a:t>
              </a:r>
            </a:p>
          </p:txBody>
        </p:sp>
      </p:grpSp>
      <p:grpSp>
        <p:nvGrpSpPr>
          <p:cNvPr id="28" name="PA-组合 27"/>
          <p:cNvGrpSpPr/>
          <p:nvPr>
            <p:custDataLst>
              <p:tags r:id="rId7"/>
            </p:custDataLst>
          </p:nvPr>
        </p:nvGrpSpPr>
        <p:grpSpPr>
          <a:xfrm>
            <a:off x="8006108" y="1875365"/>
            <a:ext cx="1385516" cy="1249385"/>
            <a:chOff x="5293580" y="1623211"/>
            <a:chExt cx="1614279" cy="1455671"/>
          </a:xfrm>
        </p:grpSpPr>
        <p:sp>
          <p:nvSpPr>
            <p:cNvPr id="29" name="PA-î$ļîdè"/>
            <p:cNvSpPr/>
            <p:nvPr>
              <p:custDataLst>
                <p:tags r:id="rId60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iṧḻîḍé"/>
            <p:cNvSpPr/>
            <p:nvPr>
              <p:custDataLst>
                <p:tags r:id="rId61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矩形 30"/>
            <p:cNvSpPr/>
            <p:nvPr>
              <p:custDataLst>
                <p:tags r:id="rId62"/>
              </p:custDataLst>
            </p:nvPr>
          </p:nvSpPr>
          <p:spPr>
            <a:xfrm>
              <a:off x="5554912" y="2038713"/>
              <a:ext cx="1027596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挂艾草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与菖蒲</a:t>
              </a:r>
            </a:p>
          </p:txBody>
        </p:sp>
      </p:grpSp>
      <p:grpSp>
        <p:nvGrpSpPr>
          <p:cNvPr id="32" name="PA-组合 31"/>
          <p:cNvGrpSpPr/>
          <p:nvPr>
            <p:custDataLst>
              <p:tags r:id="rId8"/>
            </p:custDataLst>
          </p:nvPr>
        </p:nvGrpSpPr>
        <p:grpSpPr>
          <a:xfrm>
            <a:off x="9520161" y="1875365"/>
            <a:ext cx="1385516" cy="1249385"/>
            <a:chOff x="5293580" y="1623211"/>
            <a:chExt cx="1614279" cy="1455671"/>
          </a:xfrm>
        </p:grpSpPr>
        <p:sp>
          <p:nvSpPr>
            <p:cNvPr id="33" name="PA-î$ļîdè"/>
            <p:cNvSpPr/>
            <p:nvPr>
              <p:custDataLst>
                <p:tags r:id="rId57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iṧḻîḍé"/>
            <p:cNvSpPr/>
            <p:nvPr>
              <p:custDataLst>
                <p:tags r:id="rId58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PA-矩形 34"/>
            <p:cNvSpPr/>
            <p:nvPr>
              <p:custDataLst>
                <p:tags r:id="rId59"/>
              </p:custDataLst>
            </p:nvPr>
          </p:nvSpPr>
          <p:spPr>
            <a:xfrm>
              <a:off x="5554914" y="2108193"/>
              <a:ext cx="1027596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拴五色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丝线</a:t>
              </a:r>
            </a:p>
          </p:txBody>
        </p:sp>
      </p:grpSp>
      <p:grpSp>
        <p:nvGrpSpPr>
          <p:cNvPr id="36" name="PA-组合 35"/>
          <p:cNvGrpSpPr/>
          <p:nvPr>
            <p:custDataLst>
              <p:tags r:id="rId9"/>
            </p:custDataLst>
          </p:nvPr>
        </p:nvGrpSpPr>
        <p:grpSpPr>
          <a:xfrm>
            <a:off x="1918136" y="3378650"/>
            <a:ext cx="1385516" cy="1249385"/>
            <a:chOff x="5293580" y="1623211"/>
            <a:chExt cx="1614279" cy="1455671"/>
          </a:xfrm>
        </p:grpSpPr>
        <p:sp>
          <p:nvSpPr>
            <p:cNvPr id="37" name="PA-î$ļîdè"/>
            <p:cNvSpPr/>
            <p:nvPr>
              <p:custDataLst>
                <p:tags r:id="rId54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PA-iṧḻîḍé"/>
            <p:cNvSpPr/>
            <p:nvPr>
              <p:custDataLst>
                <p:tags r:id="rId55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PA-矩形 38"/>
            <p:cNvSpPr/>
            <p:nvPr>
              <p:custDataLst>
                <p:tags r:id="rId56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放纸鸢</a:t>
              </a:r>
            </a:p>
          </p:txBody>
        </p:sp>
      </p:grpSp>
      <p:grpSp>
        <p:nvGrpSpPr>
          <p:cNvPr id="40" name="PA-组合 39"/>
          <p:cNvGrpSpPr/>
          <p:nvPr>
            <p:custDataLst>
              <p:tags r:id="rId10"/>
            </p:custDataLst>
          </p:nvPr>
        </p:nvGrpSpPr>
        <p:grpSpPr>
          <a:xfrm>
            <a:off x="3432189" y="3378650"/>
            <a:ext cx="1385516" cy="1249385"/>
            <a:chOff x="5293580" y="1623211"/>
            <a:chExt cx="1614279" cy="1455671"/>
          </a:xfrm>
        </p:grpSpPr>
        <p:sp>
          <p:nvSpPr>
            <p:cNvPr id="41" name="PA-î$ļîdè"/>
            <p:cNvSpPr/>
            <p:nvPr>
              <p:custDataLst>
                <p:tags r:id="rId51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PA-iṧḻîḍé"/>
            <p:cNvSpPr/>
            <p:nvPr>
              <p:custDataLst>
                <p:tags r:id="rId52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PA-矩形 42"/>
            <p:cNvSpPr/>
            <p:nvPr>
              <p:custDataLst>
                <p:tags r:id="rId53"/>
              </p:custDataLst>
            </p:nvPr>
          </p:nvSpPr>
          <p:spPr>
            <a:xfrm>
              <a:off x="5554912" y="2085033"/>
              <a:ext cx="1027596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采药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制凉茶</a:t>
              </a:r>
            </a:p>
          </p:txBody>
        </p:sp>
      </p:grpSp>
      <p:grpSp>
        <p:nvGrpSpPr>
          <p:cNvPr id="44" name="PA-组合 43"/>
          <p:cNvGrpSpPr/>
          <p:nvPr>
            <p:custDataLst>
              <p:tags r:id="rId11"/>
            </p:custDataLst>
          </p:nvPr>
        </p:nvGrpSpPr>
        <p:grpSpPr>
          <a:xfrm>
            <a:off x="4946244" y="3378650"/>
            <a:ext cx="1385516" cy="1249385"/>
            <a:chOff x="5293580" y="1623211"/>
            <a:chExt cx="1614279" cy="1455671"/>
          </a:xfrm>
        </p:grpSpPr>
        <p:sp>
          <p:nvSpPr>
            <p:cNvPr id="45" name="PA-î$ļîdè"/>
            <p:cNvSpPr/>
            <p:nvPr>
              <p:custDataLst>
                <p:tags r:id="rId48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PA-iṧḻîḍé"/>
            <p:cNvSpPr/>
            <p:nvPr>
              <p:custDataLst>
                <p:tags r:id="rId49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PA-矩形 46"/>
            <p:cNvSpPr/>
            <p:nvPr>
              <p:custDataLst>
                <p:tags r:id="rId50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避五毒</a:t>
              </a:r>
            </a:p>
          </p:txBody>
        </p:sp>
      </p:grpSp>
      <p:grpSp>
        <p:nvGrpSpPr>
          <p:cNvPr id="48" name="PA-组合 47"/>
          <p:cNvGrpSpPr/>
          <p:nvPr>
            <p:custDataLst>
              <p:tags r:id="rId12"/>
            </p:custDataLst>
          </p:nvPr>
        </p:nvGrpSpPr>
        <p:grpSpPr>
          <a:xfrm>
            <a:off x="6460298" y="3378650"/>
            <a:ext cx="1385516" cy="1249385"/>
            <a:chOff x="5293580" y="1623211"/>
            <a:chExt cx="1614279" cy="1455671"/>
          </a:xfrm>
        </p:grpSpPr>
        <p:sp>
          <p:nvSpPr>
            <p:cNvPr id="49" name="PA-î$ļîdè"/>
            <p:cNvSpPr/>
            <p:nvPr>
              <p:custDataLst>
                <p:tags r:id="rId45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PA-iṧḻîḍé"/>
            <p:cNvSpPr/>
            <p:nvPr>
              <p:custDataLst>
                <p:tags r:id="rId46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PA-矩形 50"/>
            <p:cNvSpPr/>
            <p:nvPr>
              <p:custDataLst>
                <p:tags r:id="rId47"/>
              </p:custDataLst>
            </p:nvPr>
          </p:nvSpPr>
          <p:spPr>
            <a:xfrm>
              <a:off x="5717034" y="2038710"/>
              <a:ext cx="756782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打午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时水</a:t>
              </a:r>
            </a:p>
          </p:txBody>
        </p:sp>
      </p:grpSp>
      <p:grpSp>
        <p:nvGrpSpPr>
          <p:cNvPr id="52" name="PA-组合 51"/>
          <p:cNvGrpSpPr/>
          <p:nvPr>
            <p:custDataLst>
              <p:tags r:id="rId13"/>
            </p:custDataLst>
          </p:nvPr>
        </p:nvGrpSpPr>
        <p:grpSpPr>
          <a:xfrm>
            <a:off x="7974352" y="3378650"/>
            <a:ext cx="1385516" cy="1249385"/>
            <a:chOff x="5293580" y="1623211"/>
            <a:chExt cx="1614279" cy="1455671"/>
          </a:xfrm>
        </p:grpSpPr>
        <p:sp>
          <p:nvSpPr>
            <p:cNvPr id="53" name="PA-î$ļîdè"/>
            <p:cNvSpPr/>
            <p:nvPr>
              <p:custDataLst>
                <p:tags r:id="rId42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PA-iṧḻîḍé"/>
            <p:cNvSpPr/>
            <p:nvPr>
              <p:custDataLst>
                <p:tags r:id="rId43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PA-矩形 54"/>
            <p:cNvSpPr/>
            <p:nvPr>
              <p:custDataLst>
                <p:tags r:id="rId44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薰苍术</a:t>
              </a:r>
            </a:p>
          </p:txBody>
        </p:sp>
      </p:grpSp>
      <p:grpSp>
        <p:nvGrpSpPr>
          <p:cNvPr id="56" name="PA-组合 55"/>
          <p:cNvGrpSpPr/>
          <p:nvPr>
            <p:custDataLst>
              <p:tags r:id="rId14"/>
            </p:custDataLst>
          </p:nvPr>
        </p:nvGrpSpPr>
        <p:grpSpPr>
          <a:xfrm>
            <a:off x="9488405" y="3378650"/>
            <a:ext cx="1385516" cy="1249385"/>
            <a:chOff x="5293580" y="1623211"/>
            <a:chExt cx="1614279" cy="1455671"/>
          </a:xfrm>
        </p:grpSpPr>
        <p:sp>
          <p:nvSpPr>
            <p:cNvPr id="57" name="PA-î$ļîdè"/>
            <p:cNvSpPr/>
            <p:nvPr>
              <p:custDataLst>
                <p:tags r:id="rId39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PA-iṧḻîḍé"/>
            <p:cNvSpPr/>
            <p:nvPr>
              <p:custDataLst>
                <p:tags r:id="rId40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PA-矩形 58"/>
            <p:cNvSpPr/>
            <p:nvPr>
              <p:custDataLst>
                <p:tags r:id="rId41"/>
              </p:custDataLst>
            </p:nvPr>
          </p:nvSpPr>
          <p:spPr>
            <a:xfrm>
              <a:off x="5624393" y="2223993"/>
              <a:ext cx="756782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斗草</a:t>
              </a:r>
            </a:p>
          </p:txBody>
        </p:sp>
      </p:grpSp>
      <p:grpSp>
        <p:nvGrpSpPr>
          <p:cNvPr id="60" name="PA-组合 59"/>
          <p:cNvGrpSpPr/>
          <p:nvPr>
            <p:custDataLst>
              <p:tags r:id="rId15"/>
            </p:custDataLst>
          </p:nvPr>
        </p:nvGrpSpPr>
        <p:grpSpPr>
          <a:xfrm>
            <a:off x="1821355" y="4805397"/>
            <a:ext cx="1385516" cy="1249385"/>
            <a:chOff x="5293580" y="1623211"/>
            <a:chExt cx="1614279" cy="1455671"/>
          </a:xfrm>
        </p:grpSpPr>
        <p:sp>
          <p:nvSpPr>
            <p:cNvPr id="61" name="PA-î$ļîdè"/>
            <p:cNvSpPr/>
            <p:nvPr>
              <p:custDataLst>
                <p:tags r:id="rId36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PA-iṧḻîḍé"/>
            <p:cNvSpPr/>
            <p:nvPr>
              <p:custDataLst>
                <p:tags r:id="rId37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PA-矩形 62"/>
            <p:cNvSpPr/>
            <p:nvPr>
              <p:custDataLst>
                <p:tags r:id="rId38"/>
              </p:custDataLst>
            </p:nvPr>
          </p:nvSpPr>
          <p:spPr>
            <a:xfrm>
              <a:off x="5693873" y="2038713"/>
              <a:ext cx="756782" cy="75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贴午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时符</a:t>
              </a:r>
            </a:p>
          </p:txBody>
        </p:sp>
      </p:grpSp>
      <p:grpSp>
        <p:nvGrpSpPr>
          <p:cNvPr id="64" name="PA-组合 63"/>
          <p:cNvGrpSpPr/>
          <p:nvPr>
            <p:custDataLst>
              <p:tags r:id="rId16"/>
            </p:custDataLst>
          </p:nvPr>
        </p:nvGrpSpPr>
        <p:grpSpPr>
          <a:xfrm>
            <a:off x="3335409" y="4805397"/>
            <a:ext cx="1385516" cy="1249385"/>
            <a:chOff x="5293580" y="1623211"/>
            <a:chExt cx="1614279" cy="1455671"/>
          </a:xfrm>
        </p:grpSpPr>
        <p:sp>
          <p:nvSpPr>
            <p:cNvPr id="65" name="PA-î$ļîdè"/>
            <p:cNvSpPr/>
            <p:nvPr>
              <p:custDataLst>
                <p:tags r:id="rId33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PA-iṧḻîḍé"/>
            <p:cNvSpPr/>
            <p:nvPr>
              <p:custDataLst>
                <p:tags r:id="rId34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PA-矩形 66"/>
            <p:cNvSpPr/>
            <p:nvPr>
              <p:custDataLst>
                <p:tags r:id="rId35"/>
              </p:custDataLst>
            </p:nvPr>
          </p:nvSpPr>
          <p:spPr>
            <a:xfrm>
              <a:off x="555491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打马球</a:t>
              </a:r>
            </a:p>
          </p:txBody>
        </p:sp>
      </p:grpSp>
      <p:grpSp>
        <p:nvGrpSpPr>
          <p:cNvPr id="68" name="PA-组合 67"/>
          <p:cNvGrpSpPr/>
          <p:nvPr>
            <p:custDataLst>
              <p:tags r:id="rId17"/>
            </p:custDataLst>
          </p:nvPr>
        </p:nvGrpSpPr>
        <p:grpSpPr>
          <a:xfrm>
            <a:off x="4849463" y="4805397"/>
            <a:ext cx="1385516" cy="1249385"/>
            <a:chOff x="5293580" y="1623211"/>
            <a:chExt cx="1614279" cy="1455671"/>
          </a:xfrm>
        </p:grpSpPr>
        <p:sp>
          <p:nvSpPr>
            <p:cNvPr id="69" name="PA-î$ļîdè"/>
            <p:cNvSpPr/>
            <p:nvPr>
              <p:custDataLst>
                <p:tags r:id="rId30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PA-iṧḻîḍé"/>
            <p:cNvSpPr/>
            <p:nvPr>
              <p:custDataLst>
                <p:tags r:id="rId31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PA-矩形 70"/>
            <p:cNvSpPr/>
            <p:nvPr>
              <p:custDataLst>
                <p:tags r:id="rId32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佩豆娘</a:t>
              </a:r>
            </a:p>
          </p:txBody>
        </p:sp>
      </p:grpSp>
      <p:grpSp>
        <p:nvGrpSpPr>
          <p:cNvPr id="72" name="PA-组合 71"/>
          <p:cNvGrpSpPr/>
          <p:nvPr>
            <p:custDataLst>
              <p:tags r:id="rId18"/>
            </p:custDataLst>
          </p:nvPr>
        </p:nvGrpSpPr>
        <p:grpSpPr>
          <a:xfrm>
            <a:off x="6363517" y="4805397"/>
            <a:ext cx="1385516" cy="1249385"/>
            <a:chOff x="5293580" y="1623211"/>
            <a:chExt cx="1614279" cy="1455671"/>
          </a:xfrm>
        </p:grpSpPr>
        <p:sp>
          <p:nvSpPr>
            <p:cNvPr id="73" name="PA-î$ļîdè"/>
            <p:cNvSpPr/>
            <p:nvPr>
              <p:custDataLst>
                <p:tags r:id="rId27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PA-iṧḻîḍé"/>
            <p:cNvSpPr/>
            <p:nvPr>
              <p:custDataLst>
                <p:tags r:id="rId28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PA-矩形 74"/>
            <p:cNvSpPr/>
            <p:nvPr>
              <p:custDataLst>
                <p:tags r:id="rId29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跳钟馗</a:t>
              </a:r>
            </a:p>
          </p:txBody>
        </p:sp>
      </p:grpSp>
      <p:grpSp>
        <p:nvGrpSpPr>
          <p:cNvPr id="76" name="PA-组合 75"/>
          <p:cNvGrpSpPr/>
          <p:nvPr>
            <p:custDataLst>
              <p:tags r:id="rId19"/>
            </p:custDataLst>
          </p:nvPr>
        </p:nvGrpSpPr>
        <p:grpSpPr>
          <a:xfrm>
            <a:off x="7877571" y="4805397"/>
            <a:ext cx="1385516" cy="1249385"/>
            <a:chOff x="5293580" y="1623211"/>
            <a:chExt cx="1614279" cy="1455671"/>
          </a:xfrm>
        </p:grpSpPr>
        <p:sp>
          <p:nvSpPr>
            <p:cNvPr id="77" name="PA-î$ļîdè"/>
            <p:cNvSpPr/>
            <p:nvPr>
              <p:custDataLst>
                <p:tags r:id="rId24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PA-iṧḻîḍé"/>
            <p:cNvSpPr/>
            <p:nvPr>
              <p:custDataLst>
                <p:tags r:id="rId25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PA-矩形 78"/>
            <p:cNvSpPr/>
            <p:nvPr>
              <p:custDataLst>
                <p:tags r:id="rId26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饮蒲酒</a:t>
              </a:r>
            </a:p>
          </p:txBody>
        </p:sp>
      </p:grpSp>
      <p:grpSp>
        <p:nvGrpSpPr>
          <p:cNvPr id="80" name="PA-组合 79"/>
          <p:cNvGrpSpPr/>
          <p:nvPr>
            <p:custDataLst>
              <p:tags r:id="rId20"/>
            </p:custDataLst>
          </p:nvPr>
        </p:nvGrpSpPr>
        <p:grpSpPr>
          <a:xfrm>
            <a:off x="9391624" y="4805397"/>
            <a:ext cx="1385516" cy="1249385"/>
            <a:chOff x="5293580" y="1623211"/>
            <a:chExt cx="1614279" cy="1455671"/>
          </a:xfrm>
        </p:grpSpPr>
        <p:sp>
          <p:nvSpPr>
            <p:cNvPr id="81" name="PA-î$ļîdè"/>
            <p:cNvSpPr/>
            <p:nvPr>
              <p:custDataLst>
                <p:tags r:id="rId21"/>
              </p:custDataLst>
            </p:nvPr>
          </p:nvSpPr>
          <p:spPr>
            <a:xfrm>
              <a:off x="5293580" y="1623211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rgbClr val="07604E"/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PA-iṧḻîḍé"/>
            <p:cNvSpPr/>
            <p:nvPr>
              <p:custDataLst>
                <p:tags r:id="rId22"/>
              </p:custDataLst>
            </p:nvPr>
          </p:nvSpPr>
          <p:spPr>
            <a:xfrm>
              <a:off x="6063720" y="2724345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2860" rIns="2286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PA-矩形 82"/>
            <p:cNvSpPr/>
            <p:nvPr>
              <p:custDataLst>
                <p:tags r:id="rId23"/>
              </p:custDataLst>
            </p:nvPr>
          </p:nvSpPr>
          <p:spPr>
            <a:xfrm>
              <a:off x="5624393" y="2223993"/>
              <a:ext cx="1027596" cy="430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朱砂酒</a:t>
              </a:r>
            </a:p>
          </p:txBody>
        </p:sp>
      </p:grp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7" presetClass="entr" presetSubtype="0" fill="hold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 p14:presetBounceEnd="4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 p14:presetBounceEnd="4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 p14:presetBounceEnd="4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7" presetClass="entr" presetSubtype="0" fill="hold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5225" y="1891839"/>
            <a:ext cx="738664" cy="2297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7604E"/>
                </a:solidFill>
                <a:cs typeface="+mn-ea"/>
                <a:sym typeface="+mn-lt"/>
              </a:rPr>
              <a:t>端午节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3889" y="1367578"/>
            <a:ext cx="8371697" cy="6278773"/>
          </a:xfrm>
          <a:prstGeom prst="rect">
            <a:avLst/>
          </a:prstGeom>
        </p:spPr>
      </p:pic>
      <p:sp>
        <p:nvSpPr>
          <p:cNvPr id="85" name="PA-矩形 84"/>
          <p:cNvSpPr/>
          <p:nvPr>
            <p:custDataLst>
              <p:tags r:id="rId1"/>
            </p:custDataLst>
          </p:nvPr>
        </p:nvSpPr>
        <p:spPr>
          <a:xfrm>
            <a:off x="3601370" y="2168815"/>
            <a:ext cx="6493565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扒龙舟与食粽是端午节的两大礼俗，这两大礼俗在中国自古传承，至今不辍。</a:t>
            </a:r>
          </a:p>
        </p:txBody>
      </p:sp>
      <p:sp>
        <p:nvSpPr>
          <p:cNvPr id="86" name="PA-半闭框 85"/>
          <p:cNvSpPr/>
          <p:nvPr>
            <p:custDataLst>
              <p:tags r:id="rId2"/>
            </p:custDataLst>
          </p:nvPr>
        </p:nvSpPr>
        <p:spPr>
          <a:xfrm>
            <a:off x="3336144" y="1891839"/>
            <a:ext cx="758778" cy="758778"/>
          </a:xfrm>
          <a:prstGeom prst="halfFrame">
            <a:avLst>
              <a:gd name="adj1" fmla="val 15982"/>
              <a:gd name="adj2" fmla="val 13503"/>
            </a:avLst>
          </a:prstGeom>
          <a:solidFill>
            <a:srgbClr val="07604E"/>
          </a:solidFill>
          <a:ln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7" name="PA-半闭框 86"/>
          <p:cNvSpPr/>
          <p:nvPr>
            <p:custDataLst>
              <p:tags r:id="rId3"/>
            </p:custDataLst>
          </p:nvPr>
        </p:nvSpPr>
        <p:spPr>
          <a:xfrm flipH="1" flipV="1">
            <a:off x="9472084" y="2971019"/>
            <a:ext cx="758778" cy="758778"/>
          </a:xfrm>
          <a:prstGeom prst="halfFrame">
            <a:avLst>
              <a:gd name="adj1" fmla="val 15982"/>
              <a:gd name="adj2" fmla="val 13503"/>
            </a:avLst>
          </a:prstGeom>
          <a:solidFill>
            <a:srgbClr val="07604E"/>
          </a:solidFill>
          <a:ln>
            <a:solidFill>
              <a:srgbClr val="076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5" grpId="0"/>
          <p:bldP spid="86" grpId="0" animBg="1" autoUpdateAnimBg="0"/>
          <p:bldP spid="87" grpId="0" animBg="1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5" grpId="0"/>
          <p:bldP spid="86" grpId="0" animBg="1" autoUpdateAnimBg="0"/>
          <p:bldP spid="87" grpId="0" animBg="1" autoUpdateAnimBg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screen"/>
          <a:srcRect/>
          <a:stretch>
            <a:fillRect/>
          </a:stretch>
        </p:blipFill>
        <p:spPr>
          <a:xfrm flipH="1">
            <a:off x="-1" y="5331622"/>
            <a:ext cx="12192000" cy="1548381"/>
          </a:xfrm>
          <a:prstGeom prst="rect">
            <a:avLst/>
          </a:prstGeom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/>
          <a:srcRect/>
          <a:stretch>
            <a:fillRect/>
          </a:stretch>
        </p:blipFill>
        <p:spPr>
          <a:xfrm flipH="1">
            <a:off x="1060360" y="2920258"/>
            <a:ext cx="11131639" cy="4403152"/>
          </a:xfrm>
          <a:prstGeom prst="rect">
            <a:avLst/>
          </a:prstGeom>
        </p:spPr>
      </p:pic>
      <p:pic>
        <p:nvPicPr>
          <p:cNvPr id="8" name="PA-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867158" y="-106016"/>
            <a:ext cx="3324842" cy="1789043"/>
          </a:xfrm>
          <a:prstGeom prst="rect">
            <a:avLst/>
          </a:prstGeom>
        </p:spPr>
      </p:pic>
      <p:pic>
        <p:nvPicPr>
          <p:cNvPr id="9" name="PA-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 flipH="1">
            <a:off x="1" y="-71863"/>
            <a:ext cx="1987825" cy="1069616"/>
          </a:xfrm>
          <a:prstGeom prst="rect">
            <a:avLst/>
          </a:prstGeom>
        </p:spPr>
      </p:pic>
      <p:grpSp>
        <p:nvGrpSpPr>
          <p:cNvPr id="14" name="PA-组合 13"/>
          <p:cNvGrpSpPr/>
          <p:nvPr>
            <p:custDataLst>
              <p:tags r:id="rId6"/>
            </p:custDataLst>
          </p:nvPr>
        </p:nvGrpSpPr>
        <p:grpSpPr>
          <a:xfrm>
            <a:off x="2997117" y="2266432"/>
            <a:ext cx="2111756" cy="2111756"/>
            <a:chOff x="5223322" y="1165081"/>
            <a:chExt cx="2111756" cy="2111756"/>
          </a:xfrm>
        </p:grpSpPr>
        <p:grpSp>
          <p:nvGrpSpPr>
            <p:cNvPr id="12" name="组合 11"/>
            <p:cNvGrpSpPr/>
            <p:nvPr/>
          </p:nvGrpSpPr>
          <p:grpSpPr>
            <a:xfrm>
              <a:off x="5223322" y="1165081"/>
              <a:ext cx="2111756" cy="2111756"/>
              <a:chOff x="5223322" y="747637"/>
              <a:chExt cx="2529200" cy="2529200"/>
            </a:xfrm>
          </p:grpSpPr>
          <p:sp>
            <p:nvSpPr>
              <p:cNvPr id="10" name="PA-椭圆 9"/>
              <p:cNvSpPr/>
              <p:nvPr>
                <p:custDataLst>
                  <p:tags r:id="rId9"/>
                </p:custDataLst>
              </p:nvPr>
            </p:nvSpPr>
            <p:spPr>
              <a:xfrm>
                <a:off x="5343083" y="875010"/>
                <a:ext cx="2289678" cy="2289678"/>
              </a:xfrm>
              <a:prstGeom prst="ellipse">
                <a:avLst/>
              </a:prstGeom>
              <a:solidFill>
                <a:srgbClr val="07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PA-椭圆 10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23322" y="747637"/>
                <a:ext cx="2529200" cy="2529200"/>
              </a:xfrm>
              <a:prstGeom prst="ellipse">
                <a:avLst/>
              </a:prstGeom>
              <a:noFill/>
              <a:ln>
                <a:solidFill>
                  <a:srgbClr val="076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12"/>
            <p:cNvSpPr txBox="1"/>
            <p:nvPr>
              <p:custDataLst>
                <p:tags r:id="rId8"/>
              </p:custDataLst>
            </p:nvPr>
          </p:nvSpPr>
          <p:spPr>
            <a:xfrm>
              <a:off x="5280473" y="1402287"/>
              <a:ext cx="1987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5" name="PA-文本框 14"/>
          <p:cNvSpPr txBox="1"/>
          <p:nvPr>
            <p:custDataLst>
              <p:tags r:id="rId7"/>
            </p:custDataLst>
          </p:nvPr>
        </p:nvSpPr>
        <p:spPr>
          <a:xfrm>
            <a:off x="1318377" y="788505"/>
            <a:ext cx="1538883" cy="4860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07604E"/>
                </a:solidFill>
                <a:cs typeface="+mn-ea"/>
                <a:sym typeface="+mn-lt"/>
              </a:rPr>
              <a:t>食粽典故</a:t>
            </a:r>
          </a:p>
        </p:txBody>
      </p:sp>
    </p:spTree>
  </p:cSld>
  <p:clrMapOvr>
    <a:masterClrMapping/>
  </p:clrMapOvr>
  <p:transition spd="slow" advTm="3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5tmcr4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Microsoft Office PowerPoint</Application>
  <PresentationFormat>宽屏</PresentationFormat>
  <Paragraphs>142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2022-03-09T06:14:03Z</dcterms:created>
  <dcterms:modified xsi:type="dcterms:W3CDTF">2023-01-10T09:53:10Z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B52053F226194CE7A49769EF0C35E607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