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269" r:id="rId3"/>
    <p:sldId id="291" r:id="rId4"/>
    <p:sldId id="292" r:id="rId5"/>
    <p:sldId id="337" r:id="rId6"/>
    <p:sldId id="293" r:id="rId7"/>
    <p:sldId id="295" r:id="rId8"/>
    <p:sldId id="338" r:id="rId9"/>
    <p:sldId id="299" r:id="rId10"/>
    <p:sldId id="339" r:id="rId11"/>
    <p:sldId id="271" r:id="rId12"/>
    <p:sldId id="302" r:id="rId13"/>
    <p:sldId id="340" r:id="rId14"/>
    <p:sldId id="303" r:id="rId15"/>
    <p:sldId id="378" r:id="rId16"/>
    <p:sldId id="304" r:id="rId17"/>
    <p:sldId id="341" r:id="rId18"/>
    <p:sldId id="307" r:id="rId19"/>
    <p:sldId id="366" r:id="rId20"/>
    <p:sldId id="309" r:id="rId21"/>
    <p:sldId id="310" r:id="rId22"/>
    <p:sldId id="311" r:id="rId23"/>
    <p:sldId id="313" r:id="rId24"/>
    <p:sldId id="367" r:id="rId25"/>
    <p:sldId id="368" r:id="rId26"/>
    <p:sldId id="369" r:id="rId27"/>
    <p:sldId id="370" r:id="rId28"/>
    <p:sldId id="371" r:id="rId29"/>
    <p:sldId id="372" r:id="rId30"/>
    <p:sldId id="373" r:id="rId31"/>
    <p:sldId id="374" r:id="rId32"/>
    <p:sldId id="375" r:id="rId33"/>
    <p:sldId id="376" r:id="rId34"/>
    <p:sldId id="377" r:id="rId35"/>
    <p:sldId id="315" r:id="rId36"/>
    <p:sldId id="343" r:id="rId37"/>
    <p:sldId id="365" r:id="rId38"/>
    <p:sldId id="317" r:id="rId39"/>
    <p:sldId id="344" r:id="rId40"/>
    <p:sldId id="346" r:id="rId41"/>
    <p:sldId id="347" r:id="rId42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A6AD"/>
    <a:srgbClr val="C50023"/>
    <a:srgbClr val="F1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E:\&#20840;&#21697;&#35838;&#20214;\&#33521;&#35821;RJ&#20061;&#19979;&#23398;&#32451;&#32771;&#35838;&#20214;\L8.EPS" TargetMode="External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E:\&#20840;&#21697;&#35838;&#20214;\&#33521;&#35821;RJ&#20061;&#19979;&#23398;&#32451;&#32771;&#35838;&#20214;\19RJ1-1.TIF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E:\&#20840;&#21697;&#35838;&#20214;\&#33521;&#35821;RJ&#20061;&#19979;&#23398;&#32451;&#32771;&#35838;&#20214;\18RJ8.EPS" TargetMode="External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490804" y="1278840"/>
            <a:ext cx="9553265" cy="3958800"/>
            <a:chOff x="3948" y="767"/>
            <a:chExt cx="11117" cy="5759"/>
          </a:xfrm>
        </p:grpSpPr>
        <p:sp>
          <p:nvSpPr>
            <p:cNvPr id="10" name="Rectangle 5"/>
            <p:cNvSpPr/>
            <p:nvPr/>
          </p:nvSpPr>
          <p:spPr>
            <a:xfrm>
              <a:off x="3948" y="4601"/>
              <a:ext cx="11117" cy="19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altLang="zh-CN" sz="4000" b="1" dirty="0" smtClean="0">
                  <a:solidFill>
                    <a:srgbClr val="C50023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Section B</a:t>
              </a:r>
              <a:endParaRPr lang="zh-CN" altLang="en-US" sz="4000" b="1" dirty="0" smtClean="0">
                <a:solidFill>
                  <a:srgbClr val="C50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0" lvl="0" indent="0" algn="ctr">
                <a:spcBef>
                  <a:spcPct val="0"/>
                </a:spcBef>
                <a:buNone/>
              </a:pPr>
              <a:endParaRPr lang="zh-CN" altLang="en-US" sz="4000" b="1" dirty="0">
                <a:solidFill>
                  <a:srgbClr val="C5002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3956" y="767"/>
              <a:ext cx="11101" cy="3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 dirty="0" smtClean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Unit 14</a:t>
              </a:r>
            </a:p>
            <a:p>
              <a:pPr algn="ctr"/>
              <a:r>
                <a:rPr lang="en-US" altLang="zh-CN" sz="4800" b="1" dirty="0" smtClean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I remember meeting all of you in Grade 7.</a:t>
              </a:r>
              <a:endParaRPr lang="zh-CN" altLang="zh-CN" sz="4800" b="1" dirty="0" smtClean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02437" y="1841580"/>
            <a:ext cx="379412" cy="1127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0" y="5636956"/>
            <a:ext cx="12192000" cy="565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784172" y="1410274"/>
          <a:ext cx="10508249" cy="5074920"/>
        </p:xfrm>
        <a:graphic>
          <a:graphicData uri="http://schemas.openxmlformats.org/drawingml/2006/table">
            <a:tbl>
              <a:tblPr/>
              <a:tblGrid>
                <a:gridCol w="124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40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初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The writer hopes the students will remember ________ ________ ________ in their lives who helped and supported them.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The writer thinks the key is to learn from their mistakes and ________ ________ ________.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The writer hopes the students will come back to ________ ________ ________ in a few years' time.</a:t>
                      </a:r>
                      <a:endParaRPr kumimoji="0" lang="en-US" altLang="zh-CN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2575739" y="2224138"/>
            <a:ext cx="4168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          important       people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28"/>
          <p:cNvSpPr>
            <a:spLocks noChangeArrowheads="1"/>
          </p:cNvSpPr>
          <p:nvPr/>
        </p:nvSpPr>
        <p:spPr bwMode="auto">
          <a:xfrm>
            <a:off x="4706234" y="4414603"/>
            <a:ext cx="39397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never              give              up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2686985" y="5848718"/>
            <a:ext cx="41785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visit              their          school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标-0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470" y="894080"/>
            <a:ext cx="4431030" cy="84518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46760" y="1064895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新魏" panose="02010800040101010101" charset="-122"/>
                <a:cs typeface="Times New Roman" panose="02020603050405020304" pitchFamily="18" charset="0"/>
                <a:sym typeface="+mn-ea"/>
              </a:rPr>
              <a:t>课堂互动探究</a:t>
            </a:r>
            <a:endParaRPr lang="zh-CN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新魏" panose="020108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Rectangle 9"/>
          <p:cNvSpPr/>
          <p:nvPr/>
        </p:nvSpPr>
        <p:spPr>
          <a:xfrm>
            <a:off x="746443" y="1901825"/>
            <a:ext cx="1491114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词汇点睛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3075" y="203644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088" y="2425068"/>
            <a:ext cx="8713787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first of all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首先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693316" y="3206180"/>
            <a:ext cx="11498684" cy="1389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First of all, I'd like to congratulate all the students who are here today.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首先，我要祝贺今天所有在这儿的学生。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550632" y="1223434"/>
            <a:ext cx="11214337" cy="319164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all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的相关短语：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all in all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总而言之　　　　　 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____________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总共；总计 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毕竟；终究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 ____________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遍及；到处 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above all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最重要的是；尤其是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____________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一直；总是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6681256" y="2192832"/>
            <a:ext cx="84189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all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1308295" y="2964211"/>
            <a:ext cx="1364783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after all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623835" y="2992346"/>
            <a:ext cx="1165704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all over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6003662" y="3752001"/>
            <a:ext cx="1653017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all the time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  <p:bldP spid="7" grpId="0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765842"/>
            <a:ext cx="10755507" cy="4813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We will spend the coming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week together. So 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let's know each other's names.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 the end 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all the time 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first of all 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as a result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739448" y="2694643"/>
            <a:ext cx="105763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12965" y="1466221"/>
            <a:ext cx="10870645" cy="24929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【</a:t>
            </a:r>
            <a:r>
              <a:rPr lang="zh-CN" altLang="en-US" sz="26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解析</a:t>
            </a:r>
            <a:r>
              <a:rPr lang="en-US" altLang="zh-CN" sz="26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】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in the end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最后，终于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all the time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一直，总是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first of all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首先，第一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；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as a result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意为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因此，结果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。题干中提到了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我们会一起度过即将到来的这一周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，由此可推断，首先，让我们先知道一下对方的名字，故答案为</a:t>
            </a:r>
            <a:r>
              <a:rPr lang="en-US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C</a:t>
            </a:r>
            <a:r>
              <a:rPr lang="zh-CN" altLang="zh-CN" sz="2600" b="1" dirty="0" smtClean="0">
                <a:latin typeface="仿宋" panose="02010609060101010101" pitchFamily="49" charset="-122"/>
                <a:ea typeface="仿宋" panose="02010609060101010101" pitchFamily="49" charset="-122"/>
                <a:cs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088" y="1320232"/>
            <a:ext cx="8713787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congratulate v.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祝贺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06414" y="2193656"/>
            <a:ext cx="11246990" cy="2354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You won the competition. I congratulate you.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你赢了比赛，祝贺你。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She congratulated him on the birth of his son.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她祝贺他喜得贵子。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50166" y="1861129"/>
            <a:ext cx="11741834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congratulate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作动词，意为“祝贺”，通常作及物动词。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____________________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表示“祝贺某人某事；为某事向某人祝贺”。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24568" y="111048"/>
            <a:ext cx="211147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9318" y="2705351"/>
            <a:ext cx="330590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congratulate sb. on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645742" y="3795674"/>
            <a:ext cx="11129930" cy="6971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派生词：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congratulation n.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祝贺；恭喜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通常用复数形式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765842"/>
            <a:ext cx="10755507" cy="48136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—Our school art festival has been a big success.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—________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Congratulations!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No problems.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Good idea!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Thank you.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213359" y="2757843"/>
            <a:ext cx="22386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088" y="1320232"/>
            <a:ext cx="8713787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thirsty adj.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渴望的；口渴的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3866" y="2147574"/>
            <a:ext cx="10918915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You were all so full of energy and thirsty for knowledge.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你们都精力充沛，渴求知识。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I'm thirsty. Could you please give me some water?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我口渴了。你能给我一些水吗？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77325" y="1306768"/>
            <a:ext cx="10847947" cy="1389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thirsty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作形容词，意为“口渴的”。它还有“渴望的”之意，此时表示抽象意义。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be thirsty for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意为“渴望；渴求”。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16205" y="1045210"/>
            <a:ext cx="3611733" cy="675005"/>
            <a:chOff x="183" y="1646"/>
            <a:chExt cx="4986" cy="1063"/>
          </a:xfrm>
        </p:grpSpPr>
        <p:pic>
          <p:nvPicPr>
            <p:cNvPr id="9" name="图片 8" descr="图标-02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83" y="1646"/>
              <a:ext cx="4986" cy="1063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462" y="1767"/>
              <a:ext cx="3684" cy="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课前自主预习</a:t>
              </a:r>
              <a:endParaRPr lang="zh-CN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1228825" y="1930655"/>
          <a:ext cx="10166006" cy="3794760"/>
        </p:xfrm>
        <a:graphic>
          <a:graphicData uri="http://schemas.openxmlformats.org/drawingml/2006/table">
            <a:tbl>
              <a:tblPr/>
              <a:tblGrid>
                <a:gridCol w="1399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词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闯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1.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经理；经营者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n. ________ 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→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同根词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经营；管理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v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．祝贺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v. _________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→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派生词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祝贺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n. 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．感谢的；感激的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adj. ________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→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(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同根词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)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感谢；感激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v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________</a:t>
                      </a:r>
                      <a:endParaRPr kumimoji="0" lang="zh-CN" altLang="zh-CN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5844072" y="2114646"/>
            <a:ext cx="1346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manager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3378345" y="2736011"/>
            <a:ext cx="12875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manage</a:t>
            </a: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4434795" y="3555520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</a:t>
            </a:r>
          </a:p>
        </p:txBody>
      </p:sp>
      <p:sp>
        <p:nvSpPr>
          <p:cNvPr id="18" name="矩形 27"/>
          <p:cNvSpPr>
            <a:spLocks noChangeArrowheads="1"/>
          </p:cNvSpPr>
          <p:nvPr/>
        </p:nvSpPr>
        <p:spPr bwMode="auto">
          <a:xfrm>
            <a:off x="9132883" y="3566546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congratulation</a:t>
            </a:r>
          </a:p>
        </p:txBody>
      </p:sp>
      <p:sp>
        <p:nvSpPr>
          <p:cNvPr id="19" name="矩形 28"/>
          <p:cNvSpPr>
            <a:spLocks noChangeArrowheads="1"/>
          </p:cNvSpPr>
          <p:nvPr/>
        </p:nvSpPr>
        <p:spPr bwMode="auto">
          <a:xfrm>
            <a:off x="6890687" y="4340459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thankful</a:t>
            </a:r>
          </a:p>
        </p:txBody>
      </p:sp>
      <p:sp>
        <p:nvSpPr>
          <p:cNvPr id="2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5397167" y="5139974"/>
            <a:ext cx="955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/>
      <p:bldP spid="19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492385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627005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7334" y="2070513"/>
            <a:ext cx="10839283" cy="4616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3. As a teacher, I love being with my students. You can't imagine how much they ________ knowledge!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are thirsty for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are famous for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are good for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are bad for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24568" y="111048"/>
            <a:ext cx="2111475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3517730" y="2907337"/>
            <a:ext cx="111054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088" y="1320232"/>
            <a:ext cx="11014918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thankful adj.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感谢；感激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2983" y="2173471"/>
            <a:ext cx="9684639" cy="16219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Never fail to be thankful to the people around you.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永远不要忘了对周围的人心存感激。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61999" y="3799776"/>
            <a:ext cx="11079961" cy="1398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thankful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作形容词，其动词形式是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thank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________________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意为“对某人心存感激”。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726650" y="4631155"/>
            <a:ext cx="49273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thankful to sb.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63433" y="921945"/>
            <a:ext cx="11079961" cy="7848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拓展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zh-CN" altLang="en-US" sz="3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E:\全品课件\英语RJ九下学练考课件\L8.EPS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145493" y="1983544"/>
            <a:ext cx="6787492" cy="35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871246"/>
            <a:ext cx="10755507" cy="47212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用括号中所给单词的适当形式填空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2017·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临沂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Mrs. Dean was ________(thank)  to the policemen who had helped her kids arrive safely.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根据汉语意思完成句子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我对我的英语老师心存感激。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 ________ ________ ________ my English teacher.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7852" y="2821039"/>
            <a:ext cx="22386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thankful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272313" y="5815113"/>
            <a:ext cx="4396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           thankful             to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088" y="1320232"/>
            <a:ext cx="11014918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responsible adj.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有责任心的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2984" y="2289625"/>
            <a:ext cx="10941262" cy="1389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Choose wisely and be responsible for your decisions and actions.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明智地选择，并为自己的决定和行为负责。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61999" y="3804104"/>
            <a:ext cx="11079961" cy="13896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responsible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作形容词，意为“有责任心的”。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be responsible for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意为“对……有责任；负责任”。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997858"/>
            <a:ext cx="10755507" cy="15696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5.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你应该对你自己的决定负责。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You should ________ ________ ________ your own decision.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27606" y="2947651"/>
            <a:ext cx="4825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          responsible        for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2952" y="1067013"/>
            <a:ext cx="11014918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separate adj.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单独的；分离的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v.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分开；分离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2984" y="2104123"/>
            <a:ext cx="10941262" cy="31393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They have their separate bedrooms.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他们都有自己单独的卧室。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fat will separate from the mixture.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脂肪会从混合物中分离出来。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519796" y="1052279"/>
            <a:ext cx="11079961" cy="20821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separate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作形容词，意为“单独的；分离的”，通常位于名词之前作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；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separate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还可以作动词，意为“分开；分离”，通常和介词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搭配。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73723" y="3347879"/>
            <a:ext cx="11079961" cy="300082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divide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separate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两者都有“分开”之意，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通常指把整体分为若干部分，通常和介词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into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搭配；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通常指把原来连在一起或靠近的东西分隔开来，通常和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from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搭配。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779901" y="1892574"/>
            <a:ext cx="976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定语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975655" y="2553756"/>
            <a:ext cx="10746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974461" y="4340352"/>
            <a:ext cx="1327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375053" y="5001534"/>
            <a:ext cx="15333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7358" y="3472588"/>
            <a:ext cx="11014918" cy="31393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apple is divided into two halves.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那个苹果被分成了两半。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She separated the two apples from the others.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她把那两个苹果和其他苹果分开了。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E:\全品课件\英语RJ九下学练考课件\19RJ1-1.TIF"/>
          <p:cNvPicPr/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2482214" y="1066335"/>
            <a:ext cx="5128407" cy="23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997858"/>
            <a:ext cx="10755507" cy="39764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根据汉语意思完成句子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①这位病人应该和其他病人隔开。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This patient should be  ________ ________ the other patients.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②世界被分成七大洲。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world is  ________  ________ seven continents.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346918" y="3707306"/>
            <a:ext cx="2771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       from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038623" y="5308678"/>
            <a:ext cx="2757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          into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1242473" y="1521215"/>
          <a:ext cx="9962339" cy="4197186"/>
        </p:xfrm>
        <a:graphic>
          <a:graphicData uri="http://schemas.openxmlformats.org/drawingml/2006/table">
            <a:tbl>
              <a:tblPr/>
              <a:tblGrid>
                <a:gridCol w="137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71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单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词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闯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关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．任务；工作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n. ________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．有责任心的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adj. 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．单独的；分离的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adj. 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分开；分离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v. ________</a:t>
                      </a:r>
                      <a:endParaRPr kumimoji="0" lang="en-US" altLang="en-US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endParaRPr lang="zh-CN" altLang="en-US" u="sng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38"/>
          <p:cNvSpPr>
            <a:spLocks noChangeArrowheads="1"/>
          </p:cNvSpPr>
          <p:nvPr/>
        </p:nvSpPr>
        <p:spPr bwMode="auto">
          <a:xfrm>
            <a:off x="5819488" y="2633051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task</a:t>
            </a:r>
          </a:p>
        </p:txBody>
      </p:sp>
      <p:sp>
        <p:nvSpPr>
          <p:cNvPr id="16" name="矩形 38"/>
          <p:cNvSpPr>
            <a:spLocks noChangeArrowheads="1"/>
          </p:cNvSpPr>
          <p:nvPr/>
        </p:nvSpPr>
        <p:spPr bwMode="auto">
          <a:xfrm>
            <a:off x="6074749" y="3409190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responsible</a:t>
            </a:r>
          </a:p>
        </p:txBody>
      </p:sp>
      <p:sp>
        <p:nvSpPr>
          <p:cNvPr id="18" name="矩形 38"/>
          <p:cNvSpPr>
            <a:spLocks noChangeArrowheads="1"/>
          </p:cNvSpPr>
          <p:nvPr/>
        </p:nvSpPr>
        <p:spPr bwMode="auto">
          <a:xfrm>
            <a:off x="9160806" y="4202355"/>
            <a:ext cx="12955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separate</a:t>
            </a:r>
          </a:p>
        </p:txBody>
      </p:sp>
      <p:sp>
        <p:nvSpPr>
          <p:cNvPr id="2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8546" y="1052945"/>
            <a:ext cx="11014918" cy="47212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单项选择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2018·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宜昌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—A research suggests that walking helps people live longer.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—I quite agree, but it ________ on when and how they walk.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remains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separates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returns       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depends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721244" y="3468155"/>
            <a:ext cx="10043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2952" y="1193625"/>
            <a:ext cx="11014918" cy="6971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set out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出发；启程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32984" y="2399961"/>
            <a:ext cx="10941262" cy="23225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观察</a:t>
            </a:r>
            <a:r>
              <a:rPr lang="en-US" altLang="zh-CN" sz="3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As you set out on your new journey, you shouldn't forget where you came from.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在新的旅行启程之际，你不应忘了你来自何处。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91661" y="1422470"/>
            <a:ext cx="11079961" cy="55399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set out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是固定搭配，意为“出发；启程”，和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set off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同义。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9317" y="2567115"/>
            <a:ext cx="11079961" cy="3099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辨析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set out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还表示“着手，开始”；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____________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表示“着手做某事”。如：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They set out to perform the operation.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他们开始动手术。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104185" y="2778838"/>
            <a:ext cx="232116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out to do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46443" y="1192129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3075" y="13267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1063" y="1997858"/>
            <a:ext cx="10755507" cy="24068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(1)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根据汉语意思完成句子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他明天动身去北京。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He will ________ ________  on his journey to Beijing tomorrow.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86007" y="3707306"/>
            <a:ext cx="22386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             out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18546" y="1052945"/>
            <a:ext cx="11014918" cy="38841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(2)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单项选择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2018·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滨州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People now in many big cities have to ________ early to avoid the heavy traffic in the morning.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set out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put out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take out      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give out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885289" y="1962913"/>
            <a:ext cx="100430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719147" y="885970"/>
            <a:ext cx="1422184" cy="57624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句型透视</a:t>
            </a:r>
            <a:endParaRPr lang="zh-CN" altLang="en-US" sz="2400" b="1" dirty="0">
              <a:solidFill>
                <a:srgbClr val="00A6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5779" y="98554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4609" y="1335991"/>
            <a:ext cx="11110452" cy="23144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But along with difficulties, there will also be many exciting things waiting for you.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但是除困难以外，还会有很多令人兴奋的事情等着你们。 </a:t>
            </a: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42731" y="3768354"/>
            <a:ext cx="11486672" cy="235449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是固定搭配，意为“连同；除……以外还”。如：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Take the letters along with the newspapers.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把信连同报纸一起带去。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34098" y="3949382"/>
            <a:ext cx="15874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along with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utoUpdateAnimBg="0"/>
      <p:bldP spid="9" grpId="0" bldLvl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501504" y="1091849"/>
            <a:ext cx="10861561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当主语后跟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along with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…结构时，谓语动词的单复数要和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along with________(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之前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之后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的主语的数保持一致。如：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The classroom along with its desks and chairs was rented.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这间教室连同桌椅都是租的。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566183" y="1947154"/>
            <a:ext cx="110548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之前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731956" y="985320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85197" y="1077737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27153" y="1593233"/>
            <a:ext cx="10934901" cy="461664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Mary, along with her parents ________ Hainan for a week and they will come back soon.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have been to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has been in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have been in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has been to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555547" y="1778342"/>
            <a:ext cx="120982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bldLvl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07571" y="1078162"/>
            <a:ext cx="11001271" cy="29546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Although you have to go your separate ways now, I hope that in a few years' time, you'll come back to visit our school.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虽然现在你们不得不走上不同的道路，但是我希望在几年后，你们会回来参观我们学校。 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27147" y="956039"/>
            <a:ext cx="10840388" cy="379180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zh-CN" altLang="en-US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探究</a:t>
            </a:r>
            <a:r>
              <a:rPr lang="en-US" altLang="zh-CN" sz="3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although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意为“尽管，虽然”，引导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状语从句。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although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though, even though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同义，它们不能和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同时使用，但可以和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yet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搭配使用。如：</a:t>
            </a: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Although it rained heavily, they still kept working in the field.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尽管雨下得很大，但他们仍然在田地里继续工作。</a:t>
            </a:r>
          </a:p>
        </p:txBody>
      </p:sp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897392" y="1167766"/>
            <a:ext cx="1228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让步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9000517" y="1838363"/>
            <a:ext cx="1228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624316" y="2497199"/>
            <a:ext cx="1228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1256121" y="1562159"/>
          <a:ext cx="9962339" cy="4027480"/>
        </p:xfrm>
        <a:graphic>
          <a:graphicData uri="http://schemas.openxmlformats.org/drawingml/2006/table">
            <a:tbl>
              <a:tblPr/>
              <a:tblGrid>
                <a:gridCol w="137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互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1.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信任；信赖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．首先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3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．渴望；渴求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4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．在……前面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．对……有责任；负责任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</a:t>
                      </a:r>
                      <a:endParaRPr kumimoji="0" lang="zh-CN" altLang="zh-CN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5317699" y="1853300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believe in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4670113" y="2601957"/>
            <a:ext cx="1465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first of all</a:t>
            </a:r>
            <a:endParaRPr lang="zh-CN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5510912" y="3348467"/>
            <a:ext cx="19111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thirsty for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5636994" y="4104066"/>
            <a:ext cx="1305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ahead of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7309839" y="4903092"/>
            <a:ext cx="2521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 responsible for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4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773739" y="1082956"/>
            <a:ext cx="1491114" cy="58310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活学活用</a:t>
            </a:r>
            <a:r>
              <a:rPr lang="zh-CN" altLang="en-US" sz="2400" b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371" y="1217576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20120" y="1629349"/>
            <a:ext cx="11382674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2.(1)2017·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成都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Many people still try to climb </a:t>
            </a:r>
            <a:r>
              <a:rPr lang="en-US" altLang="zh-CN" sz="3000" b="1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Qomolangma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every year ________ it is very dangerous.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when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 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if            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though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(2)2018·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海南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________ the girl is only six years old, she knows more than 300 ancient Chinese poems. 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If 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Unless       C</a:t>
            </a:r>
            <a:r>
              <a:rPr lang="zh-CN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．</a:t>
            </a:r>
            <a:r>
              <a:rPr lang="en-US" altLang="zh-CN" sz="30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Although</a:t>
            </a:r>
            <a:endParaRPr lang="zh-CN" altLang="zh-CN" sz="30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700683" y="2467040"/>
            <a:ext cx="223869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62906" y="4012140"/>
            <a:ext cx="10589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E:\全品课件\英语RJ九下学练考课件\18RJ8.EPS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23444" y="933987"/>
            <a:ext cx="10777489" cy="5621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/>
          <p:nvPr/>
        </p:nvSpPr>
        <p:spPr>
          <a:xfrm>
            <a:off x="746443" y="1090690"/>
            <a:ext cx="1499128" cy="576248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b="1" dirty="0" smtClean="0">
                <a:solidFill>
                  <a:srgbClr val="00A6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课文回顾 </a:t>
            </a:r>
            <a:endParaRPr lang="zh-CN" altLang="en-US" sz="2400" b="1" dirty="0">
              <a:solidFill>
                <a:srgbClr val="00A6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3075" y="1190269"/>
            <a:ext cx="84455" cy="4140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9376978" y="1760480"/>
            <a:ext cx="2618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thirsty for knowledge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9630198" y="2266916"/>
            <a:ext cx="165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deal with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885804" y="2998433"/>
            <a:ext cx="1863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helped and supported 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7773258" y="3533006"/>
            <a:ext cx="2003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thankful to</a:t>
            </a:r>
            <a:endParaRPr lang="zh-CN" altLang="zh-CN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7126148" y="4531812"/>
            <a:ext cx="1736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from your mistakes 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775649" y="5460281"/>
            <a:ext cx="252428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decisions and 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1256121" y="1562159"/>
          <a:ext cx="9962339" cy="4027480"/>
        </p:xfrm>
        <a:graphic>
          <a:graphicData uri="http://schemas.openxmlformats.org/drawingml/2006/table">
            <a:tbl>
              <a:tblPr/>
              <a:tblGrid>
                <a:gridCol w="137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748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互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6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．分离；隔开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 ____________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7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．向……学习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8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．在将来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9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．长大；成长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10.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犯错误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____________</a:t>
                      </a:r>
                      <a:endParaRPr kumimoji="0" lang="zh-CN" altLang="zh-CN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5317699" y="1810156"/>
            <a:ext cx="2016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separate from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5665970" y="2627732"/>
            <a:ext cx="15881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learn from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4990407" y="3319072"/>
            <a:ext cx="1820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in the future</a:t>
            </a:r>
            <a:endParaRPr lang="en-US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5687592" y="4082874"/>
            <a:ext cx="1265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grow up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4669197" y="4887924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mistakes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4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623075" y="942341"/>
          <a:ext cx="9962339" cy="5440680"/>
        </p:xfrm>
        <a:graphic>
          <a:graphicData uri="http://schemas.openxmlformats.org/drawingml/2006/table">
            <a:tbl>
              <a:tblPr/>
              <a:tblGrid>
                <a:gridCol w="1371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0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496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语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互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译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11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be thankful to sb.  _____________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12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along with ________________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13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be proud of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14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give up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15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wait for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16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set out  ____________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17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deal with ____________</a:t>
                      </a:r>
                      <a:endParaRPr kumimoji="0" lang="en-US" altLang="zh-CN" sz="3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" name="矩形 27"/>
          <p:cNvSpPr>
            <a:spLocks noChangeArrowheads="1"/>
          </p:cNvSpPr>
          <p:nvPr/>
        </p:nvSpPr>
        <p:spPr bwMode="auto">
          <a:xfrm>
            <a:off x="5899731" y="111515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对某人心存感激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矩形 28"/>
          <p:cNvSpPr>
            <a:spLocks noChangeArrowheads="1"/>
          </p:cNvSpPr>
          <p:nvPr/>
        </p:nvSpPr>
        <p:spPr bwMode="auto">
          <a:xfrm>
            <a:off x="4680998" y="1906268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连同；除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以外还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4953325" y="2597128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为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……</a:t>
            </a: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感到自豪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4735751" y="344853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放弃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28"/>
          <p:cNvSpPr>
            <a:spLocks noChangeArrowheads="1"/>
          </p:cNvSpPr>
          <p:nvPr/>
        </p:nvSpPr>
        <p:spPr bwMode="auto">
          <a:xfrm>
            <a:off x="4508324" y="423398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等待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矩形 28"/>
          <p:cNvSpPr>
            <a:spLocks noChangeArrowheads="1"/>
          </p:cNvSpPr>
          <p:nvPr/>
        </p:nvSpPr>
        <p:spPr bwMode="auto">
          <a:xfrm>
            <a:off x="4423917" y="4951436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出发；启程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7" name="矩形 28"/>
          <p:cNvSpPr>
            <a:spLocks noChangeArrowheads="1"/>
          </p:cNvSpPr>
          <p:nvPr/>
        </p:nvSpPr>
        <p:spPr bwMode="auto">
          <a:xfrm>
            <a:off x="4789677" y="5753295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处理，对付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4" grpId="0"/>
      <p:bldP spid="9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946413" y="1438675"/>
          <a:ext cx="10508249" cy="4060709"/>
        </p:xfrm>
        <a:graphic>
          <a:graphicData uri="http://schemas.openxmlformats.org/drawingml/2006/table">
            <a:tbl>
              <a:tblPr/>
              <a:tblGrid>
                <a:gridCol w="124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0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句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型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在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1.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但是除困难以外，还会有很多令人兴奋的事情等着你们。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But  ________  ________ difficulties, there will also be many exciting things waiting for you. </a:t>
                      </a:r>
                      <a:endParaRPr kumimoji="0" lang="zh-CN" altLang="zh-CN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矩形 38"/>
          <p:cNvSpPr>
            <a:spLocks noChangeArrowheads="1"/>
          </p:cNvSpPr>
          <p:nvPr/>
        </p:nvSpPr>
        <p:spPr bwMode="auto">
          <a:xfrm>
            <a:off x="3323044" y="3637573"/>
            <a:ext cx="320436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along               with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946413" y="1379682"/>
          <a:ext cx="10508249" cy="5035865"/>
        </p:xfrm>
        <a:graphic>
          <a:graphicData uri="http://schemas.openxmlformats.org/drawingml/2006/table">
            <a:tbl>
              <a:tblPr/>
              <a:tblGrid>
                <a:gridCol w="124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3586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句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型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在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2.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虽然现在你们不得不走上不同的道路，但是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我希望在几年后，你们会回来参观我们学校。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 ________ you have to go your separate ways now, I hope that in a few years' time, you'll come back to visit our school.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991383" y="2909010"/>
            <a:ext cx="1584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dirty="0"/>
              <a:t>  </a:t>
            </a:r>
            <a:endParaRPr lang="zh-CN" altLang="en-US" u="sng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2392523" y="3740648"/>
            <a:ext cx="141737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Although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35"/>
          <p:cNvGraphicFramePr>
            <a:graphicFrameLocks noGrp="1"/>
          </p:cNvGraphicFramePr>
          <p:nvPr/>
        </p:nvGraphicFramePr>
        <p:xfrm>
          <a:off x="1256121" y="1616751"/>
          <a:ext cx="10508249" cy="4060709"/>
        </p:xfrm>
        <a:graphic>
          <a:graphicData uri="http://schemas.openxmlformats.org/drawingml/2006/table">
            <a:tbl>
              <a:tblPr/>
              <a:tblGrid>
                <a:gridCol w="1241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66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070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课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文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初</a:t>
                      </a:r>
                      <a:endParaRPr kumimoji="0" lang="en-US" altLang="zh-CN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阅读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2b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，补全句子。每空一词。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First of all, the writer would like to _________ all the students who are here today. </a:t>
                      </a:r>
                      <a:endParaRPr kumimoji="0" lang="zh-CN" altLang="zh-CN" sz="3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2</a:t>
                      </a:r>
                      <a:r>
                        <a:rPr kumimoji="0" lang="zh-CN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．</a:t>
                      </a:r>
                      <a:r>
                        <a:rPr kumimoji="0" lang="en-US" altLang="zh-CN" sz="3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Some of the students were a little difficult to ________ ________. </a:t>
                      </a:r>
                      <a:endParaRPr kumimoji="0" lang="zh-CN" altLang="zh-CN" sz="3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矩形 28"/>
          <p:cNvSpPr>
            <a:spLocks noChangeArrowheads="1"/>
          </p:cNvSpPr>
          <p:nvPr/>
        </p:nvSpPr>
        <p:spPr bwMode="auto">
          <a:xfrm>
            <a:off x="8866528" y="2783254"/>
            <a:ext cx="1842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congratulate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Rectangle 5"/>
          <p:cNvSpPr/>
          <p:nvPr/>
        </p:nvSpPr>
        <p:spPr>
          <a:xfrm>
            <a:off x="1210140" y="111048"/>
            <a:ext cx="2140331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zh-CN" b="1" dirty="0" smtClean="0">
                <a:latin typeface="微软雅黑" panose="020B0503020204020204" charset="-122"/>
                <a:ea typeface="微软雅黑" panose="020B0503020204020204" charset="-122"/>
              </a:rPr>
              <a:t>Section B</a:t>
            </a:r>
            <a:endParaRPr lang="zh-CN" altLang="en-US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28"/>
          <p:cNvSpPr>
            <a:spLocks noChangeArrowheads="1"/>
          </p:cNvSpPr>
          <p:nvPr/>
        </p:nvSpPr>
        <p:spPr bwMode="auto">
          <a:xfrm>
            <a:off x="2928891" y="4915468"/>
            <a:ext cx="2467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deal               with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1879</Words>
  <Application>Microsoft Office PowerPoint</Application>
  <PresentationFormat>宽屏</PresentationFormat>
  <Paragraphs>313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1" baseType="lpstr">
      <vt:lpstr>仿宋</vt:lpstr>
      <vt:lpstr>黑体</vt:lpstr>
      <vt:lpstr>华文新魏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2018-02-07T00:47:00Z</dcterms:created>
  <dcterms:modified xsi:type="dcterms:W3CDTF">2023-01-16T14:09:32Z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F24003D021214BE7AC9B1A0DC9FF957C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