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57" r:id="rId3"/>
    <p:sldId id="265" r:id="rId4"/>
    <p:sldId id="259" r:id="rId5"/>
    <p:sldId id="266" r:id="rId6"/>
    <p:sldId id="262" r:id="rId7"/>
    <p:sldId id="267" r:id="rId8"/>
    <p:sldId id="270" r:id="rId9"/>
    <p:sldId id="269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26684-EAAA-4059-B331-7EEA14524FF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AE1CF-1766-4AE8-9889-0BA8D13511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AE1CF-1766-4AE8-9889-0BA8D135111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9F4B8A-CE28-470E-B4B6-5B3721CB5BB7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A27E1-CCAE-47A0-BC4F-9CAB6A8181D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D2D63-9710-4C53-A037-65E6CCB35ADA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71648-16D2-4630-8EB9-7106CFD7E5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0199C-D8C1-479B-9FA2-2BBB8EB8460B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B84EB-941E-4856-9317-F520007ACBA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848DD-FECD-45A8-A84F-A19CA3DB070B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41747-EC0A-480C-BA03-C3CBD85FF36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25D61-E557-450E-BB6D-30DF2BD82B0D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1B27D-44BB-43F4-A34C-A9A38CFFC6F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79D999-BE5A-4B04-BA6C-6506EBC72884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3878-F312-4792-A532-C90F3F717A0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8BA76-326E-46AC-A1E4-932CF6BAF35A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FBA96-5939-4064-B223-B5A9729682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FA3BB0-110D-4C06-91E7-A83FBA346D67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C4513-E1A1-462E-9638-2FDDCBDDAEF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28F2A3-2107-4110-83D3-9860EF8AB3CD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F5798-6581-42EF-993E-1A9E378ED20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A35F0-FCB6-4E2B-8D70-7DF145101D69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6E2D6-05AE-4EAB-9C8E-CA80871AC4F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F42C89E9-8809-4F29-87F4-99EA4F984528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C64B9A71-F0E3-4333-A3E4-145DADBBC653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8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14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3620" y="1268759"/>
            <a:ext cx="8229600" cy="1224136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sz="9600" dirty="0">
                <a:solidFill>
                  <a:schemeClr val="tx2"/>
                </a:solidFill>
                <a:ea typeface="隶书" panose="02010509060101010101" pitchFamily="49" charset="-122"/>
              </a:rPr>
              <a:t>分式的加减</a:t>
            </a:r>
          </a:p>
        </p:txBody>
      </p:sp>
      <p:sp>
        <p:nvSpPr>
          <p:cNvPr id="3" name="矩形 2"/>
          <p:cNvSpPr/>
          <p:nvPr/>
        </p:nvSpPr>
        <p:spPr>
          <a:xfrm>
            <a:off x="2925484" y="4995392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165225" y="476250"/>
            <a:ext cx="2089150" cy="684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273175" y="584200"/>
            <a:ext cx="18732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试着做做</a:t>
            </a:r>
          </a:p>
        </p:txBody>
      </p:sp>
      <p:pic>
        <p:nvPicPr>
          <p:cNvPr id="5124" name="Picture 5" descr="bd07226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476250"/>
            <a:ext cx="6572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331913" y="1196975"/>
          <a:ext cx="13239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r:id="rId4" imgW="381635" imgH="394335" progId="Equation.DSMT4">
                  <p:embed/>
                </p:oleObj>
              </mc:Choice>
              <mc:Fallback>
                <p:oleObj r:id="rId4" imgW="381635" imgH="3943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196975"/>
                        <a:ext cx="13239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260475" y="2708275"/>
          <a:ext cx="14573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r:id="rId6" imgW="419735" imgH="394335" progId="Equation.DSMT4">
                  <p:embed/>
                </p:oleObj>
              </mc:Choice>
              <mc:Fallback>
                <p:oleObj r:id="rId6" imgW="419735" imgH="3943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708275"/>
                        <a:ext cx="145732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916238" y="2708275"/>
          <a:ext cx="23844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8" imgW="685800" imgH="393700" progId="Equation.DSMT4">
                  <p:embed/>
                </p:oleObj>
              </mc:Choice>
              <mc:Fallback>
                <p:oleObj r:id="rId8" imgW="6858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708275"/>
                        <a:ext cx="238442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508625" y="2708275"/>
          <a:ext cx="22510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10" imgW="647700" imgH="393700" progId="Equation.DSMT4">
                  <p:embed/>
                </p:oleObj>
              </mc:Choice>
              <mc:Fallback>
                <p:oleObj r:id="rId10" imgW="6477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708275"/>
                        <a:ext cx="22510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725738" y="1196975"/>
          <a:ext cx="22066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r:id="rId12" imgW="635000" imgH="393700" progId="Equation.DSMT4">
                  <p:embed/>
                </p:oleObj>
              </mc:Choice>
              <mc:Fallback>
                <p:oleObj r:id="rId12" imgW="6350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1196975"/>
                        <a:ext cx="220662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076825" y="1209675"/>
          <a:ext cx="114776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r:id="rId14" imgW="330835" imgH="394335" progId="Equation.DSMT4">
                  <p:embed/>
                </p:oleObj>
              </mc:Choice>
              <mc:Fallback>
                <p:oleObj r:id="rId14" imgW="330835" imgH="3943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209675"/>
                        <a:ext cx="1147763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539750" y="4797425"/>
            <a:ext cx="2339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异分母的分式</a:t>
            </a: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3106738" y="4810125"/>
            <a:ext cx="2339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同分母的分式</a:t>
            </a:r>
          </a:p>
        </p:txBody>
      </p:sp>
      <p:sp>
        <p:nvSpPr>
          <p:cNvPr id="5133" name="Text Box 20"/>
          <p:cNvSpPr txBox="1">
            <a:spLocks noChangeArrowheads="1"/>
          </p:cNvSpPr>
          <p:nvPr/>
        </p:nvSpPr>
        <p:spPr bwMode="auto">
          <a:xfrm>
            <a:off x="2339975" y="5589588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分式的通分</a:t>
            </a:r>
          </a:p>
        </p:txBody>
      </p:sp>
      <p:sp>
        <p:nvSpPr>
          <p:cNvPr id="5134" name="Text Box 21"/>
          <p:cNvSpPr txBox="1">
            <a:spLocks noChangeArrowheads="1"/>
          </p:cNvSpPr>
          <p:nvPr/>
        </p:nvSpPr>
        <p:spPr bwMode="auto">
          <a:xfrm>
            <a:off x="5797550" y="5589588"/>
            <a:ext cx="1366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公分母</a:t>
            </a:r>
          </a:p>
        </p:txBody>
      </p:sp>
      <p:sp>
        <p:nvSpPr>
          <p:cNvPr id="5135" name="AutoShape 23"/>
          <p:cNvSpPr>
            <a:spLocks noChangeArrowheads="1"/>
          </p:cNvSpPr>
          <p:nvPr/>
        </p:nvSpPr>
        <p:spPr bwMode="auto">
          <a:xfrm>
            <a:off x="1835150" y="4149725"/>
            <a:ext cx="215900" cy="6477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5136" name="AutoShape 24"/>
          <p:cNvSpPr>
            <a:spLocks noChangeArrowheads="1"/>
          </p:cNvSpPr>
          <p:nvPr/>
        </p:nvSpPr>
        <p:spPr bwMode="auto">
          <a:xfrm>
            <a:off x="4284663" y="4149725"/>
            <a:ext cx="215900" cy="6477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  <p:bldP spid="5132" grpId="0" autoUpdateAnimBg="0"/>
      <p:bldP spid="5133" grpId="0" autoUpdateAnimBg="0"/>
      <p:bldP spid="5134" grpId="0" autoUpdateAnimBg="0"/>
      <p:bldP spid="5135" grpId="0" animBg="1" autoUpdateAnimBg="0"/>
      <p:bldP spid="513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51050" y="1484313"/>
            <a:ext cx="4665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异分母的分式加减法法则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18530" y="2348880"/>
            <a:ext cx="7932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        异分母的两个分式加（减），先通分，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变为同分母的分式</a:t>
            </a:r>
            <a:r>
              <a:rPr lang="en-US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再加（减）</a:t>
            </a:r>
            <a:r>
              <a:rPr lang="en-US" sz="3200" b="1" dirty="0">
                <a:latin typeface="Times New Roman" panose="02020603050405020304" pitchFamily="18" charset="0"/>
              </a:rPr>
              <a:t>. 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2024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</a:rPr>
              <a:t>例</a:t>
            </a:r>
            <a:r>
              <a:rPr lang="en-US" sz="3200" b="1"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</a:rPr>
              <a:t>　计算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160588" y="692150"/>
          <a:ext cx="2516187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r:id="rId3" imgW="723900" imgH="419100" progId="Equation.DSMT4">
                  <p:embed/>
                </p:oleObj>
              </mc:Choice>
              <mc:Fallback>
                <p:oleObj r:id="rId3" imgW="7239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692150"/>
                        <a:ext cx="2516187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190750" y="2420938"/>
          <a:ext cx="2644775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5" imgW="749935" imgH="419735" progId="Equation.DSMT4">
                  <p:embed/>
                </p:oleObj>
              </mc:Choice>
              <mc:Fallback>
                <p:oleObj r:id="rId5" imgW="749935" imgH="4197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2420938"/>
                        <a:ext cx="2644775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2024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</a:rPr>
              <a:t>例</a:t>
            </a:r>
            <a:r>
              <a:rPr lang="en-US" sz="3200" b="1">
                <a:latin typeface="Times New Roman" panose="02020603050405020304" pitchFamily="18" charset="0"/>
              </a:rPr>
              <a:t>4</a:t>
            </a:r>
            <a:r>
              <a:rPr lang="zh-CN" altLang="en-US" sz="3200" b="1">
                <a:latin typeface="Times New Roman" panose="02020603050405020304" pitchFamily="18" charset="0"/>
              </a:rPr>
              <a:t>　计算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674813" y="736600"/>
          <a:ext cx="348773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4" imgW="1003935" imgH="393700" progId="Equation.DSMT4">
                  <p:embed/>
                </p:oleObj>
              </mc:Choice>
              <mc:Fallback>
                <p:oleObj r:id="rId4" imgW="1003935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736600"/>
                        <a:ext cx="3487737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587500" y="2465388"/>
          <a:ext cx="5289550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6" imgW="1498600" imgH="393700" progId="Equation.DSMT4">
                  <p:embed/>
                </p:oleObj>
              </mc:Choice>
              <mc:Fallback>
                <p:oleObj r:id="rId6" imgW="14986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2465388"/>
                        <a:ext cx="5289550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 bwMode="auto">
          <a:xfrm>
            <a:off x="323850" y="0"/>
            <a:ext cx="3000375" cy="1143000"/>
            <a:chOff x="0" y="0"/>
            <a:chExt cx="1890" cy="720"/>
          </a:xfrm>
        </p:grpSpPr>
        <p:pic>
          <p:nvPicPr>
            <p:cNvPr id="9219" name="Picture 3" descr="004"/>
            <p:cNvPicPr>
              <a:picLocks noChangeAspect="1" noChangeArrowheads="1"/>
            </p:cNvPicPr>
            <p:nvPr/>
          </p:nvPicPr>
          <p:blipFill>
            <a:blip r:embed="rId3">
              <a:lum bright="36000"/>
            </a:blip>
            <a:srcRect/>
            <a:stretch>
              <a:fillRect/>
            </a:stretch>
          </p:blipFill>
          <p:spPr bwMode="auto">
            <a:xfrm>
              <a:off x="0" y="0"/>
              <a:ext cx="72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64" y="105"/>
              <a:ext cx="1640" cy="513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700" b="1">
                  <a:solidFill>
                    <a:srgbClr val="FF0000"/>
                  </a:solidFill>
                  <a:latin typeface="Arial" panose="020B0604020202020204" pitchFamily="34" charset="0"/>
                  <a:ea typeface="华文行楷" panose="02010800040101010101" pitchFamily="2" charset="-122"/>
                </a:rPr>
                <a:t>能力提高</a:t>
              </a:r>
            </a:p>
          </p:txBody>
        </p:sp>
      </p:grp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971550" y="1125538"/>
            <a:ext cx="1303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latin typeface="Times New Roman" panose="02020603050405020304" pitchFamily="18" charset="0"/>
              </a:rPr>
              <a:t>1.</a:t>
            </a:r>
            <a:r>
              <a:rPr lang="zh-CN" altLang="en-US" sz="3200" b="1">
                <a:latin typeface="Times New Roman" panose="02020603050405020304" pitchFamily="18" charset="0"/>
              </a:rPr>
              <a:t>计算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195513" y="1844675"/>
          <a:ext cx="300355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r:id="rId4" imgW="851535" imgH="393700" progId="Equation.DSMT4">
                  <p:embed/>
                </p:oleObj>
              </mc:Choice>
              <mc:Fallback>
                <p:oleObj r:id="rId4" imgW="851535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844675"/>
                        <a:ext cx="3003550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323850" y="0"/>
            <a:ext cx="3000375" cy="1143000"/>
            <a:chOff x="0" y="0"/>
            <a:chExt cx="1890" cy="720"/>
          </a:xfrm>
        </p:grpSpPr>
        <p:pic>
          <p:nvPicPr>
            <p:cNvPr id="10243" name="Picture 3" descr="004"/>
            <p:cNvPicPr>
              <a:picLocks noChangeAspect="1" noChangeArrowheads="1"/>
            </p:cNvPicPr>
            <p:nvPr/>
          </p:nvPicPr>
          <p:blipFill>
            <a:blip r:embed="rId3">
              <a:lum bright="36000"/>
            </a:blip>
            <a:srcRect/>
            <a:stretch>
              <a:fillRect/>
            </a:stretch>
          </p:blipFill>
          <p:spPr bwMode="auto">
            <a:xfrm>
              <a:off x="0" y="0"/>
              <a:ext cx="72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264" y="105"/>
              <a:ext cx="1640" cy="513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defTabSz="968375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700" b="1" dirty="0">
                  <a:solidFill>
                    <a:srgbClr val="FF0000"/>
                  </a:solidFill>
                  <a:latin typeface="Arial" panose="020B0604020202020204" pitchFamily="34" charset="0"/>
                  <a:ea typeface="华文行楷" panose="02010800040101010101" pitchFamily="2" charset="-122"/>
                </a:rPr>
                <a:t>能力提高</a:t>
              </a:r>
            </a:p>
          </p:txBody>
        </p:sp>
      </p:grp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79216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上山和下山的路程都是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s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，一个人上山的速度为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v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，下山的速度为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v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这个人上下山的平均速度为多少？</a:t>
            </a:r>
            <a:endParaRPr lang="zh-CN" altLang="en-US" sz="900" dirty="0">
              <a:solidFill>
                <a:schemeClr val="bg1"/>
              </a:solidFill>
            </a:endParaRPr>
          </a:p>
        </p:txBody>
      </p:sp>
      <p:grpSp>
        <p:nvGrpSpPr>
          <p:cNvPr id="10246" name="Group 22"/>
          <p:cNvGrpSpPr/>
          <p:nvPr/>
        </p:nvGrpSpPr>
        <p:grpSpPr bwMode="auto">
          <a:xfrm>
            <a:off x="3995738" y="0"/>
            <a:ext cx="3240087" cy="1223963"/>
            <a:chOff x="0" y="0"/>
            <a:chExt cx="2041" cy="771"/>
          </a:xfrm>
        </p:grpSpPr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362" y="0"/>
            <a:ext cx="1588" cy="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2" r:id="rId4" imgW="838200" imgH="406400" progId="Equation.DSMT4">
                    <p:embed/>
                  </p:oleObj>
                </mc:Choice>
                <mc:Fallback>
                  <p:oleObj r:id="rId4" imgW="838200" imgH="406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" y="0"/>
                          <a:ext cx="1588" cy="7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0" y="0"/>
              <a:ext cx="2041" cy="771"/>
            </a:xfrm>
            <a:prstGeom prst="wedgeEllipseCallout">
              <a:avLst>
                <a:gd name="adj1" fmla="val 47208"/>
                <a:gd name="adj2" fmla="val 53111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770063" y="2854325"/>
          <a:ext cx="2484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r:id="rId6" imgW="1245870" imgH="419735" progId="Equation.DSMT4">
                  <p:embed/>
                </p:oleObj>
              </mc:Choice>
              <mc:Fallback>
                <p:oleObj r:id="rId6" imgW="1245870" imgH="4197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2854325"/>
                        <a:ext cx="2484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-34925" y="4186238"/>
          <a:ext cx="2374900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r:id="rId8" imgW="915035" imgH="482600" progId="Equation.DSMT4">
                  <p:embed/>
                </p:oleObj>
              </mc:Choice>
              <mc:Fallback>
                <p:oleObj r:id="rId8" imgW="915035" imgH="482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925" y="4186238"/>
                        <a:ext cx="2374900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541838" y="3022600"/>
          <a:ext cx="125412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10" imgW="483235" imgH="432435" progId="Equation.DSMT4">
                  <p:embed/>
                </p:oleObj>
              </mc:Choice>
              <mc:Fallback>
                <p:oleObj r:id="rId10" imgW="483235" imgH="43243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3022600"/>
                        <a:ext cx="125412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4908550" y="2535238"/>
          <a:ext cx="4968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r:id="rId12" imgW="191135" imgH="177800" progId="Equation.DSMT4">
                  <p:embed/>
                </p:oleObj>
              </mc:Choice>
              <mc:Fallback>
                <p:oleObj r:id="rId12" imgW="191135" imgH="177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2535238"/>
                        <a:ext cx="4968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2268538" y="4221163"/>
          <a:ext cx="2576512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r:id="rId14" imgW="991235" imgH="444500" progId="Equation.DSMT4">
                  <p:embed/>
                </p:oleObj>
              </mc:Choice>
              <mc:Fallback>
                <p:oleObj r:id="rId14" imgW="991235" imgH="4445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221163"/>
                        <a:ext cx="2576512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4859338" y="4221163"/>
          <a:ext cx="254317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r:id="rId16" imgW="978535" imgH="444500" progId="Equation.DSMT4">
                  <p:embed/>
                </p:oleObj>
              </mc:Choice>
              <mc:Fallback>
                <p:oleObj r:id="rId16" imgW="978535" imgH="4445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221163"/>
                        <a:ext cx="254317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7300913" y="4221163"/>
          <a:ext cx="1519237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r:id="rId18" imgW="584200" imgH="444500" progId="Equation.DSMT4">
                  <p:embed/>
                </p:oleObj>
              </mc:Choice>
              <mc:Fallback>
                <p:oleObj r:id="rId18" imgW="584200" imgH="4445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0913" y="4221163"/>
                        <a:ext cx="1519237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7088" y="586075"/>
            <a:ext cx="51283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3200" b="1" i="1" dirty="0">
                <a:solidFill>
                  <a:srgbClr val="0000FF"/>
                </a:solidFill>
              </a:rPr>
              <a:t>确定最简公分母的一般步</a:t>
            </a:r>
            <a:r>
              <a:rPr lang="zh-CN" altLang="en-US" sz="3200" b="1" i="1" dirty="0" smtClean="0">
                <a:solidFill>
                  <a:srgbClr val="0000FF"/>
                </a:solidFill>
              </a:rPr>
              <a:t>骤</a:t>
            </a:r>
            <a:endParaRPr lang="zh-CN" altLang="en-US" sz="3200" b="1" i="1" dirty="0">
              <a:solidFill>
                <a:srgbClr val="0000FF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55663" y="1484313"/>
            <a:ext cx="6265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0000FF"/>
                </a:solidFill>
              </a:rPr>
              <a:t>（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  <a:r>
              <a:rPr lang="zh-CN" altLang="en-US" sz="2400" dirty="0">
                <a:solidFill>
                  <a:srgbClr val="0000FF"/>
                </a:solidFill>
              </a:rPr>
              <a:t>）找系数：如果各分母的系数都是整数，        那么取它们的（最小公倍数。</a:t>
            </a:r>
            <a:endParaRPr lang="zh-CN" altLang="en-US" sz="800" dirty="0">
              <a:solidFill>
                <a:srgbClr val="0000FF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77640" y="2776538"/>
            <a:ext cx="63579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0000FF"/>
                </a:solidFill>
              </a:rPr>
              <a:t>（</a:t>
            </a:r>
            <a:r>
              <a:rPr lang="en-US" sz="2400" dirty="0">
                <a:solidFill>
                  <a:srgbClr val="0000FF"/>
                </a:solidFill>
              </a:rPr>
              <a:t>2</a:t>
            </a:r>
            <a:r>
              <a:rPr lang="zh-CN" altLang="en-US" sz="2400" dirty="0">
                <a:solidFill>
                  <a:srgbClr val="0000FF"/>
                </a:solidFill>
              </a:rPr>
              <a:t>）找字母：凡各分母因式中出现的所有字母或含字母的式子都要选取</a:t>
            </a:r>
            <a:r>
              <a:rPr lang="zh-CN" altLang="en-US" sz="2400" dirty="0" smtClean="0">
                <a:solidFill>
                  <a:srgbClr val="0000FF"/>
                </a:solidFill>
              </a:rPr>
              <a:t>。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95600" y="3578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67038" y="3578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27088" y="4293096"/>
            <a:ext cx="76565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0000FF"/>
                </a:solidFill>
              </a:rPr>
              <a:t>（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zh-CN" altLang="en-US" sz="2400" dirty="0">
                <a:solidFill>
                  <a:srgbClr val="0000FF"/>
                </a:solidFill>
              </a:rPr>
              <a:t>）找指数：取分母因式中出现的所有字母或含字母的式子中指数最大的。</a:t>
            </a:r>
          </a:p>
          <a:p>
            <a:r>
              <a:rPr lang="zh-CN" altLang="en-US" sz="2400" dirty="0">
                <a:solidFill>
                  <a:srgbClr val="0000FF"/>
                </a:solidFill>
              </a:rPr>
              <a:t>这样取出的因式的积，就是最简公分母</a:t>
            </a:r>
            <a:r>
              <a:rPr lang="zh-CN" altLang="en-US" sz="2400" dirty="0" smtClean="0">
                <a:solidFill>
                  <a:srgbClr val="0000FF"/>
                </a:solidFill>
              </a:rPr>
              <a:t>。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153400" cy="908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3600" b="1" i="1" dirty="0">
                <a:solidFill>
                  <a:srgbClr val="0000FF"/>
                </a:solidFill>
              </a:rPr>
              <a:t>注意</a:t>
            </a:r>
          </a:p>
          <a:p>
            <a:pPr>
              <a:lnSpc>
                <a:spcPct val="80000"/>
              </a:lnSpc>
            </a:pPr>
            <a:r>
              <a:rPr lang="zh-CN" altLang="en-US" sz="3600" b="1" dirty="0">
                <a:solidFill>
                  <a:srgbClr val="0000FF"/>
                </a:solidFill>
              </a:rPr>
              <a:t>分式通分时，要注意几点：</a:t>
            </a:r>
          </a:p>
          <a:p>
            <a:pPr>
              <a:lnSpc>
                <a:spcPct val="80000"/>
              </a:lnSpc>
            </a:pP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125538"/>
            <a:ext cx="9144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</a:rPr>
              <a:t>）如果各分母的系数都是整数时通分，常取它们的系数的最小公倍数，作为最简公分母的系数；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2565400"/>
            <a:ext cx="8820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</a:rPr>
              <a:t>）若分母的系数不是整数时，先用分式的基本性质将其化为整数，再求最小公倍数；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3644900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sz="2800" b="1" dirty="0">
                <a:solidFill>
                  <a:srgbClr val="0000FF"/>
                </a:solidFill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</a:rPr>
              <a:t>）分母的系数若是负数时，应利用符号法则，把负号提取到分式前面；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4797425"/>
            <a:ext cx="89646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sz="2800" b="1" dirty="0">
                <a:solidFill>
                  <a:srgbClr val="0000FF"/>
                </a:solidFill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</a:rPr>
              <a:t>）若分母是多项式时，先按某一字母顺序排列，然后再进行因式分解，再确定最简公分母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。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全屏显示(4:3)</PresentationFormat>
  <Paragraphs>29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华文行楷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2022-01-07T07:13:10Z</dcterms:created>
  <dcterms:modified xsi:type="dcterms:W3CDTF">2023-01-16T14:09:42Z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D17A29B5E3F546459FB5F97EF45FAD95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