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handoutMasterIdLst>
    <p:handoutMasterId r:id="rId52"/>
  </p:handoutMasterIdLst>
  <p:sldIdLst>
    <p:sldId id="381" r:id="rId2"/>
    <p:sldId id="258" r:id="rId3"/>
    <p:sldId id="260" r:id="rId4"/>
    <p:sldId id="259" r:id="rId5"/>
    <p:sldId id="261" r:id="rId6"/>
    <p:sldId id="266" r:id="rId7"/>
    <p:sldId id="329" r:id="rId8"/>
    <p:sldId id="330" r:id="rId9"/>
    <p:sldId id="262" r:id="rId10"/>
    <p:sldId id="331" r:id="rId11"/>
    <p:sldId id="332" r:id="rId12"/>
    <p:sldId id="334" r:id="rId13"/>
    <p:sldId id="336" r:id="rId14"/>
    <p:sldId id="335" r:id="rId15"/>
    <p:sldId id="333" r:id="rId16"/>
    <p:sldId id="263" r:id="rId17"/>
    <p:sldId id="267" r:id="rId18"/>
    <p:sldId id="338" r:id="rId19"/>
    <p:sldId id="337" r:id="rId20"/>
    <p:sldId id="339" r:id="rId21"/>
    <p:sldId id="340" r:id="rId22"/>
    <p:sldId id="342" r:id="rId23"/>
    <p:sldId id="343" r:id="rId24"/>
    <p:sldId id="344" r:id="rId25"/>
    <p:sldId id="345" r:id="rId26"/>
    <p:sldId id="346" r:id="rId27"/>
    <p:sldId id="355" r:id="rId28"/>
    <p:sldId id="347" r:id="rId29"/>
    <p:sldId id="348" r:id="rId30"/>
    <p:sldId id="357" r:id="rId31"/>
    <p:sldId id="356" r:id="rId32"/>
    <p:sldId id="349" r:id="rId33"/>
    <p:sldId id="358" r:id="rId34"/>
    <p:sldId id="360" r:id="rId35"/>
    <p:sldId id="351" r:id="rId36"/>
    <p:sldId id="361" r:id="rId37"/>
    <p:sldId id="362" r:id="rId38"/>
    <p:sldId id="265" r:id="rId39"/>
    <p:sldId id="363" r:id="rId40"/>
    <p:sldId id="364" r:id="rId41"/>
    <p:sldId id="365" r:id="rId42"/>
    <p:sldId id="366" r:id="rId43"/>
    <p:sldId id="367" r:id="rId44"/>
    <p:sldId id="375" r:id="rId45"/>
    <p:sldId id="376" r:id="rId46"/>
    <p:sldId id="377" r:id="rId47"/>
    <p:sldId id="378" r:id="rId48"/>
    <p:sldId id="379" r:id="rId49"/>
    <p:sldId id="374" r:id="rId50"/>
  </p:sldIdLst>
  <p:sldSz cx="9144000" cy="5143500" type="screen16x9"/>
  <p:notesSz cx="6858000" cy="9144000"/>
  <p:custDataLst>
    <p:tags r:id="rId53"/>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p15:clr>
            <a:srgbClr val="A4A3A4"/>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EEEEBD"/>
    <a:srgbClr val="ED7D31"/>
    <a:srgbClr val="2EA5DF"/>
    <a:srgbClr val="2EA7E0"/>
    <a:srgbClr val="008DCA"/>
    <a:srgbClr val="82C1EA"/>
    <a:srgbClr val="3B4449"/>
    <a:srgbClr val="DFEEFA"/>
    <a:srgbClr val="BBDC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48" autoAdjust="0"/>
    <p:restoredTop sz="96314" autoAdjust="0"/>
  </p:normalViewPr>
  <p:slideViewPr>
    <p:cSldViewPr snapToGrid="0" showGuides="1">
      <p:cViewPr varScale="1">
        <p:scale>
          <a:sx n="143" d="100"/>
          <a:sy n="143" d="100"/>
        </p:scale>
        <p:origin x="864" y="102"/>
      </p:cViewPr>
      <p:guideLst>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3A228-F372-4F65-A7A2-F5607A3C50E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37AAFA-26FE-4FFD-959A-17F2447D6A9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2C8F5AA-9C31-4ED1-824B-C860FDEFBFC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7D3D76-8748-43E7-921F-3DC1B5B43AF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A37AAFA-26FE-4FFD-959A-17F2447D6A9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标题幻灯片">
    <p:bg>
      <p:bgPr>
        <a:gradFill>
          <a:gsLst>
            <a:gs pos="0">
              <a:schemeClr val="bg1"/>
            </a:gs>
            <a:gs pos="51000">
              <a:schemeClr val="bg1">
                <a:lumMod val="95000"/>
              </a:schemeClr>
            </a:gs>
            <a:gs pos="100000">
              <a:schemeClr val="bg1">
                <a:lumMod val="75000"/>
              </a:schemeClr>
            </a:gs>
          </a:gsLst>
          <a:lin ang="18900000" scaled="0"/>
        </a:gra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764DE79-268F-4C1A-8933-263129D2AF90}" type="datetimeFigureOut">
              <a:rPr lang="en-US" dirty="0"/>
              <a:t>1/10/2023</a:t>
            </a:fld>
            <a:endParaRPr lang="en-US" dirty="0"/>
          </a:p>
        </p:txBody>
      </p:sp>
      <p:sp>
        <p:nvSpPr>
          <p:cNvPr id="3" name="页脚占位符 2"/>
          <p:cNvSpPr>
            <a:spLocks noGrp="1"/>
          </p:cNvSpPr>
          <p:nvPr>
            <p:ph type="ftr" sz="quarter" idx="11"/>
          </p:nvPr>
        </p:nvSpPr>
        <p:spPr/>
        <p:txBody>
          <a:bodyPr/>
          <a:lstStyle/>
          <a:p>
            <a:endParaRPr lang="en-US" dirty="0"/>
          </a:p>
        </p:txBody>
      </p:sp>
      <p:sp>
        <p:nvSpPr>
          <p:cNvPr id="4" name="灯片编号占位符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标题和内容">
    <p:spTree>
      <p:nvGrpSpPr>
        <p:cNvPr id="1" name=""/>
        <p:cNvGrpSpPr/>
        <p:nvPr/>
      </p:nvGrpSpPr>
      <p:grpSpPr>
        <a:xfrm>
          <a:off x="0" y="0"/>
          <a:ext cx="0" cy="0"/>
          <a:chOff x="0" y="0"/>
          <a:chExt cx="0" cy="0"/>
        </a:xfrm>
      </p:grpSpPr>
    </p:spTree>
  </p:cSld>
  <p:clrMapOvr>
    <a:masterClrMapping/>
  </p:clrMapOvr>
  <p:transition>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1/10/2023</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
        <p:nvSpPr>
          <p:cNvPr id="7" name="矩形 6"/>
          <p:cNvSpPr/>
          <p:nvPr userDrawn="1"/>
        </p:nvSpPr>
        <p:spPr>
          <a:xfrm>
            <a:off x="0" y="172643"/>
            <a:ext cx="911269" cy="5037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矩形 7"/>
          <p:cNvSpPr/>
          <p:nvPr userDrawn="1"/>
        </p:nvSpPr>
        <p:spPr>
          <a:xfrm>
            <a:off x="911269" y="172641"/>
            <a:ext cx="8232731" cy="50376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直角三角形 8"/>
          <p:cNvSpPr/>
          <p:nvPr userDrawn="1"/>
        </p:nvSpPr>
        <p:spPr>
          <a:xfrm>
            <a:off x="8837362" y="236076"/>
            <a:ext cx="80979" cy="83780"/>
          </a:xfrm>
          <a:prstGeom prst="rtTriangle">
            <a:avLst/>
          </a:prstGeom>
          <a:solidFill>
            <a:srgbClr val="F8F8F8">
              <a:alpha val="84706"/>
            </a:srgbClr>
          </a:solidFill>
          <a:ln w="3175" cap="flat" cmpd="sng" algn="ctr">
            <a:noFill/>
            <a:prstDash val="solid"/>
          </a:ln>
          <a:effectLst>
            <a:outerShdw blurRad="50800" dist="38100" dir="5400000" algn="t" rotWithShape="0">
              <a:prstClr val="black">
                <a:alpha val="40000"/>
              </a:prstClr>
            </a:outerShdw>
          </a:effectLst>
        </p:spPr>
        <p:txBody>
          <a:bodyPr anchor="ctr"/>
          <a:lstStyle/>
          <a:p>
            <a:pPr marR="0" lvl="0" indent="0" algn="ctr" fontAlgn="auto">
              <a:lnSpc>
                <a:spcPct val="120000"/>
              </a:lnSpc>
              <a:spcBef>
                <a:spcPts val="0"/>
              </a:spcBef>
              <a:spcAft>
                <a:spcPts val="0"/>
              </a:spcAft>
              <a:buClrTx/>
              <a:buSzTx/>
              <a:buFontTx/>
              <a:buNone/>
            </a:pPr>
            <a:endParaRPr kumimoji="0" lang="zh-CN" altLang="en-US" sz="1350" b="1" i="0" u="none" strike="noStrike" kern="0" cap="none" spc="0" normalizeH="0" baseline="0">
              <a:ln>
                <a:noFill/>
              </a:ln>
              <a:solidFill>
                <a:srgbClr val="F9F9F9"/>
              </a:solidFill>
              <a:effectLst/>
              <a:uLnTx/>
              <a:uFillTx/>
              <a:latin typeface="微软雅黑" panose="020B0503020204020204" pitchFamily="34" charset="-122"/>
              <a:ea typeface="微软雅黑" panose="020B0503020204020204" pitchFamily="34" charset="-122"/>
            </a:endParaRPr>
          </a:p>
        </p:txBody>
      </p:sp>
      <p:sp>
        <p:nvSpPr>
          <p:cNvPr id="10" name="Rectangle 5"/>
          <p:cNvSpPr>
            <a:spLocks noChangeArrowheads="1"/>
          </p:cNvSpPr>
          <p:nvPr userDrawn="1"/>
        </p:nvSpPr>
        <p:spPr bwMode="auto">
          <a:xfrm rot="16200000">
            <a:off x="8230581" y="141579"/>
            <a:ext cx="708406" cy="505158"/>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marR="0" lvl="0" indent="0" algn="ctr" fontAlgn="auto">
              <a:lnSpc>
                <a:spcPct val="120000"/>
              </a:lnSpc>
              <a:spcBef>
                <a:spcPts val="0"/>
              </a:spcBef>
              <a:spcAft>
                <a:spcPts val="0"/>
              </a:spcAft>
              <a:buClrTx/>
              <a:buSzTx/>
              <a:buFontTx/>
              <a:buNone/>
            </a:pPr>
            <a:endParaRPr kumimoji="0" lang="zh-CN" altLang="en-US" sz="1350" b="1" i="0" u="none" strike="noStrike" kern="0" cap="none" spc="0" normalizeH="0" baseline="0" dirty="0">
              <a:ln>
                <a:noFill/>
              </a:ln>
              <a:solidFill>
                <a:srgbClr val="F9F9F9"/>
              </a:solidFill>
              <a:effectLst/>
              <a:uLnTx/>
              <a:uFillTx/>
              <a:latin typeface="微软雅黑" panose="020B0503020204020204" pitchFamily="34" charset="-122"/>
              <a:ea typeface="微软雅黑" panose="020B0503020204020204" pitchFamily="34" charset="-122"/>
            </a:endParaRPr>
          </a:p>
        </p:txBody>
      </p:sp>
      <p:sp>
        <p:nvSpPr>
          <p:cNvPr id="11" name="TextBox 15"/>
          <p:cNvSpPr txBox="1"/>
          <p:nvPr userDrawn="1"/>
        </p:nvSpPr>
        <p:spPr>
          <a:xfrm>
            <a:off x="8332205" y="348107"/>
            <a:ext cx="505158" cy="369332"/>
          </a:xfrm>
          <a:prstGeom prst="rect">
            <a:avLst/>
          </a:prstGeom>
          <a:noFill/>
        </p:spPr>
        <p:txBody>
          <a:bodyPr wrap="square" rtlCol="0">
            <a:spAutoFit/>
          </a:bodyPr>
          <a:lstStyle/>
          <a:p>
            <a:pPr algn="ctr"/>
            <a:fld id="{2EEF1883-7A0E-4F66-9932-E581691AD397}" type="slidenum">
              <a:rPr lang="zh-CN" altLang="en-US" sz="1800" smtClean="0">
                <a:solidFill>
                  <a:schemeClr val="accent2"/>
                </a:solidFill>
                <a:latin typeface="Arial" panose="020B0604020202020204" pitchFamily="34" charset="0"/>
                <a:ea typeface="Arial Unicode MS" panose="020B0604020202020204" pitchFamily="34" charset="-122"/>
                <a:cs typeface="Arial" panose="020B0604020202020204" pitchFamily="34" charset="0"/>
              </a:rPr>
              <a:t>‹#›</a:t>
            </a:fld>
            <a:r>
              <a:rPr lang="zh-CN" altLang="en-US" sz="1800" dirty="0">
                <a:solidFill>
                  <a:schemeClr val="accent2"/>
                </a:solidFill>
                <a:latin typeface="Arial" panose="020B0604020202020204" pitchFamily="34" charset="0"/>
                <a:ea typeface="Arial Unicode MS" panose="020B0604020202020204" pitchFamily="34" charset="-122"/>
                <a:cs typeface="Arial" panose="020B0604020202020204" pitchFamily="34" charset="0"/>
              </a:rPr>
              <a:t> </a:t>
            </a:r>
            <a:endParaRPr lang="zh-CN" altLang="en-US" sz="1800" b="0" dirty="0">
              <a:solidFill>
                <a:schemeClr val="accent2"/>
              </a:solidFill>
              <a:latin typeface="Arial" panose="020B0604020202020204" pitchFamily="34" charset="0"/>
              <a:ea typeface="Arial Unicode MS" panose="020B0604020202020204" pitchFamily="34" charset="-122"/>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6497899" y="1552408"/>
            <a:ext cx="2367533" cy="2137654"/>
            <a:chOff x="304800" y="673100"/>
            <a:chExt cx="4000500" cy="4000500"/>
          </a:xfrm>
          <a:solidFill>
            <a:srgbClr val="C0504D"/>
          </a:solidFill>
          <a:effectLst>
            <a:outerShdw blurRad="444500" dist="254000" dir="8100000" algn="tr" rotWithShape="0">
              <a:prstClr val="black">
                <a:alpha val="50000"/>
              </a:prstClr>
            </a:outerShdw>
          </a:effectLst>
        </p:grpSpPr>
        <p:sp>
          <p:nvSpPr>
            <p:cNvPr id="34" name="同心圆 12"/>
            <p:cNvSpPr/>
            <p:nvPr/>
          </p:nvSpPr>
          <p:spPr>
            <a:xfrm>
              <a:off x="304800" y="673100"/>
              <a:ext cx="4000500" cy="4000500"/>
            </a:xfrm>
            <a:prstGeom prst="hexagon">
              <a:avLst/>
            </a:prstGeom>
            <a:grpFill/>
            <a:ln w="25400" cap="flat" cmpd="sng" algn="ctr">
              <a:noFill/>
              <a:prstDash val="solid"/>
            </a:ln>
            <a:effectLst/>
          </p:spPr>
          <p:txBody>
            <a:bodyPr rtlCol="0" anchor="ctr"/>
            <a:lstStyle/>
            <a:p>
              <a:pPr defTabSz="914400">
                <a:defRPr/>
              </a:pPr>
              <a:endParaRPr lang="zh-CN" altLang="en-US" sz="1800" kern="0">
                <a:solidFill>
                  <a:schemeClr val="accent3">
                    <a:lumMod val="50000"/>
                  </a:schemeClr>
                </a:solidFill>
                <a:latin typeface="Calibri" panose="020F0502020204030204"/>
                <a:ea typeface="宋体" panose="02010600030101010101" pitchFamily="2" charset="-122"/>
              </a:endParaRPr>
            </a:p>
          </p:txBody>
        </p:sp>
        <p:sp>
          <p:nvSpPr>
            <p:cNvPr id="35" name="椭圆 13"/>
            <p:cNvSpPr/>
            <p:nvPr/>
          </p:nvSpPr>
          <p:spPr>
            <a:xfrm>
              <a:off x="392112" y="760411"/>
              <a:ext cx="3825872" cy="3825873"/>
            </a:xfrm>
            <a:prstGeom prst="hexagon">
              <a:avLst/>
            </a:prstGeom>
            <a:grpFill/>
            <a:ln w="25400" cap="flat" cmpd="sng" algn="ctr">
              <a:noFill/>
              <a:prstDash val="solid"/>
            </a:ln>
            <a:effectLst/>
          </p:spPr>
          <p:txBody>
            <a:bodyPr rtlCol="0" anchor="ctr"/>
            <a:lstStyle/>
            <a:p>
              <a:pPr defTabSz="914400">
                <a:defRPr/>
              </a:pPr>
              <a:endParaRPr lang="zh-CN" altLang="en-US" sz="1800" kern="0">
                <a:solidFill>
                  <a:schemeClr val="accent3">
                    <a:lumMod val="50000"/>
                  </a:schemeClr>
                </a:solidFill>
                <a:latin typeface="Calibri" panose="020F0502020204030204"/>
                <a:ea typeface="宋体" panose="02010600030101010101" pitchFamily="2" charset="-122"/>
              </a:endParaRPr>
            </a:p>
          </p:txBody>
        </p:sp>
      </p:grpSp>
      <p:grpSp>
        <p:nvGrpSpPr>
          <p:cNvPr id="36" name="组合 35"/>
          <p:cNvGrpSpPr/>
          <p:nvPr/>
        </p:nvGrpSpPr>
        <p:grpSpPr>
          <a:xfrm>
            <a:off x="7869082" y="1065282"/>
            <a:ext cx="955712" cy="862913"/>
            <a:chOff x="304800" y="673100"/>
            <a:chExt cx="4000500" cy="4000500"/>
          </a:xfrm>
          <a:effectLst>
            <a:outerShdw blurRad="444500" dist="254000" dir="8100000" algn="tr" rotWithShape="0">
              <a:prstClr val="black">
                <a:alpha val="50000"/>
              </a:prstClr>
            </a:outerShdw>
          </a:effectLst>
        </p:grpSpPr>
        <p:sp>
          <p:nvSpPr>
            <p:cNvPr id="37" name="同心圆 20"/>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38" name="椭圆 21"/>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400">
                <a:defRPr/>
              </a:pPr>
              <a:endParaRPr lang="zh-CN" altLang="en-US" sz="1800" kern="0">
                <a:solidFill>
                  <a:sysClr val="window" lastClr="FFFFFF"/>
                </a:solidFill>
                <a:latin typeface="Calibri" panose="020F0502020204030204"/>
                <a:ea typeface="宋体" panose="02010600030101010101" pitchFamily="2" charset="-122"/>
              </a:endParaRPr>
            </a:p>
          </p:txBody>
        </p:sp>
      </p:grpSp>
      <p:grpSp>
        <p:nvGrpSpPr>
          <p:cNvPr id="39" name="组合 38"/>
          <p:cNvGrpSpPr/>
          <p:nvPr/>
        </p:nvGrpSpPr>
        <p:grpSpPr>
          <a:xfrm>
            <a:off x="6896122" y="3345643"/>
            <a:ext cx="1125314" cy="1016049"/>
            <a:chOff x="304800" y="673100"/>
            <a:chExt cx="4000500" cy="4000500"/>
          </a:xfrm>
          <a:effectLst>
            <a:outerShdw blurRad="444500" dist="254000" dir="8100000" algn="tr" rotWithShape="0">
              <a:prstClr val="black">
                <a:alpha val="50000"/>
              </a:prstClr>
            </a:outerShdw>
          </a:effectLst>
        </p:grpSpPr>
        <p:sp>
          <p:nvSpPr>
            <p:cNvPr id="40" name="同心圆 2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41" name="椭圆 27"/>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400">
                <a:defRPr/>
              </a:pPr>
              <a:endParaRPr lang="zh-CN" altLang="en-US" sz="1800" kern="0">
                <a:solidFill>
                  <a:sysClr val="window" lastClr="FFFFFF"/>
                </a:solidFill>
                <a:latin typeface="Calibri" panose="020F0502020204030204"/>
                <a:ea typeface="宋体" panose="02010600030101010101" pitchFamily="2" charset="-122"/>
              </a:endParaRPr>
            </a:p>
          </p:txBody>
        </p:sp>
      </p:grpSp>
      <p:grpSp>
        <p:nvGrpSpPr>
          <p:cNvPr id="42" name="组合 41"/>
          <p:cNvGrpSpPr/>
          <p:nvPr/>
        </p:nvGrpSpPr>
        <p:grpSpPr>
          <a:xfrm>
            <a:off x="5325089" y="4339516"/>
            <a:ext cx="398863" cy="360135"/>
            <a:chOff x="304800" y="673100"/>
            <a:chExt cx="4000500" cy="4000500"/>
          </a:xfrm>
          <a:effectLst>
            <a:outerShdw blurRad="444500" dist="254000" dir="8100000" algn="tr" rotWithShape="0">
              <a:prstClr val="black">
                <a:alpha val="50000"/>
              </a:prstClr>
            </a:outerShdw>
          </a:effectLst>
        </p:grpSpPr>
        <p:sp>
          <p:nvSpPr>
            <p:cNvPr id="43" name="同心圆 29"/>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44" name="椭圆 30"/>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400">
                <a:defRPr/>
              </a:pPr>
              <a:endParaRPr lang="zh-CN" altLang="en-US" sz="1800" kern="0">
                <a:solidFill>
                  <a:sysClr val="window" lastClr="FFFFFF"/>
                </a:solidFill>
                <a:latin typeface="Calibri" panose="020F0502020204030204"/>
                <a:ea typeface="宋体" panose="02010600030101010101" pitchFamily="2" charset="-122"/>
              </a:endParaRPr>
            </a:p>
          </p:txBody>
        </p:sp>
      </p:grpSp>
      <p:grpSp>
        <p:nvGrpSpPr>
          <p:cNvPr id="45" name="组合 44"/>
          <p:cNvGrpSpPr/>
          <p:nvPr/>
        </p:nvGrpSpPr>
        <p:grpSpPr>
          <a:xfrm>
            <a:off x="6220744" y="3743198"/>
            <a:ext cx="398863" cy="360135"/>
            <a:chOff x="304800" y="673100"/>
            <a:chExt cx="4000500" cy="4000500"/>
          </a:xfrm>
          <a:effectLst>
            <a:outerShdw blurRad="444500" dist="254000" dir="8100000" algn="tr" rotWithShape="0">
              <a:prstClr val="black">
                <a:alpha val="50000"/>
              </a:prstClr>
            </a:outerShdw>
          </a:effectLst>
        </p:grpSpPr>
        <p:sp>
          <p:nvSpPr>
            <p:cNvPr id="46" name="同心圆 7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47" name="椭圆 7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400">
                <a:defRPr/>
              </a:pPr>
              <a:endParaRPr lang="zh-CN" altLang="en-US" sz="1800" kern="0">
                <a:solidFill>
                  <a:sysClr val="window" lastClr="FFFFFF"/>
                </a:solidFill>
                <a:latin typeface="Calibri" panose="020F0502020204030204"/>
                <a:ea typeface="宋体" panose="02010600030101010101" pitchFamily="2" charset="-122"/>
              </a:endParaRPr>
            </a:p>
          </p:txBody>
        </p:sp>
      </p:grpSp>
      <p:sp>
        <p:nvSpPr>
          <p:cNvPr id="48" name="矩形 47"/>
          <p:cNvSpPr/>
          <p:nvPr/>
        </p:nvSpPr>
        <p:spPr>
          <a:xfrm>
            <a:off x="8029062" y="1155610"/>
            <a:ext cx="903086" cy="646309"/>
          </a:xfrm>
          <a:prstGeom prst="rect">
            <a:avLst/>
          </a:prstGeom>
        </p:spPr>
        <p:txBody>
          <a:bodyPr wrap="square" lIns="91418" tIns="45709" rIns="91418" bIns="45709">
            <a:spAutoFit/>
          </a:bodyPr>
          <a:lstStyle/>
          <a:p>
            <a:pPr defTabSz="914400">
              <a:defRPr/>
            </a:pPr>
            <a:r>
              <a:rPr lang="zh-CN" altLang="en-US" sz="1800" kern="0" dirty="0">
                <a:solidFill>
                  <a:srgbClr val="0099A9"/>
                </a:solidFill>
                <a:latin typeface="微软雅黑" panose="020B0503020204020204" pitchFamily="34" charset="-122"/>
                <a:ea typeface="微软雅黑" panose="020B0503020204020204" pitchFamily="34" charset="-122"/>
              </a:rPr>
              <a:t>安全</a:t>
            </a:r>
            <a:endParaRPr lang="en-US" altLang="zh-CN" sz="1800" kern="0" dirty="0">
              <a:solidFill>
                <a:srgbClr val="0099A9"/>
              </a:solidFill>
              <a:latin typeface="微软雅黑" panose="020B0503020204020204" pitchFamily="34" charset="-122"/>
              <a:ea typeface="微软雅黑" panose="020B0503020204020204" pitchFamily="34" charset="-122"/>
            </a:endParaRPr>
          </a:p>
          <a:p>
            <a:pPr defTabSz="914400">
              <a:defRPr/>
            </a:pPr>
            <a:r>
              <a:rPr lang="zh-CN" altLang="en-US" sz="1800" kern="0" dirty="0">
                <a:solidFill>
                  <a:srgbClr val="0099A9"/>
                </a:solidFill>
                <a:latin typeface="微软雅黑" panose="020B0503020204020204" pitchFamily="34" charset="-122"/>
                <a:ea typeface="微软雅黑" panose="020B0503020204020204" pitchFamily="34" charset="-122"/>
              </a:rPr>
              <a:t>管理</a:t>
            </a:r>
          </a:p>
        </p:txBody>
      </p:sp>
      <p:sp>
        <p:nvSpPr>
          <p:cNvPr id="49" name="矩形 48"/>
          <p:cNvSpPr/>
          <p:nvPr/>
        </p:nvSpPr>
        <p:spPr>
          <a:xfrm>
            <a:off x="7127604" y="3548401"/>
            <a:ext cx="813311" cy="646309"/>
          </a:xfrm>
          <a:prstGeom prst="rect">
            <a:avLst/>
          </a:prstGeom>
          <a:ln>
            <a:noFill/>
          </a:ln>
        </p:spPr>
        <p:txBody>
          <a:bodyPr wrap="square" lIns="91418" tIns="45709" rIns="91418" bIns="45709">
            <a:spAutoFit/>
          </a:bodyPr>
          <a:lstStyle/>
          <a:p>
            <a:pPr defTabSz="914400">
              <a:defRPr/>
            </a:pPr>
            <a:r>
              <a:rPr lang="zh-CN" altLang="en-US" sz="1800" kern="0" dirty="0">
                <a:solidFill>
                  <a:srgbClr val="0070C0"/>
                </a:solidFill>
                <a:latin typeface="微软雅黑" panose="020B0503020204020204" pitchFamily="34" charset="-122"/>
                <a:ea typeface="微软雅黑" panose="020B0503020204020204" pitchFamily="34" charset="-122"/>
              </a:rPr>
              <a:t>预防为主</a:t>
            </a:r>
          </a:p>
        </p:txBody>
      </p:sp>
      <p:grpSp>
        <p:nvGrpSpPr>
          <p:cNvPr id="51" name="组合 50"/>
          <p:cNvGrpSpPr/>
          <p:nvPr/>
        </p:nvGrpSpPr>
        <p:grpSpPr>
          <a:xfrm>
            <a:off x="5912485" y="2388821"/>
            <a:ext cx="781208" cy="705354"/>
            <a:chOff x="304800" y="673100"/>
            <a:chExt cx="4000500" cy="4000500"/>
          </a:xfrm>
          <a:effectLst>
            <a:outerShdw blurRad="444500" dist="254000" dir="8100000" algn="tr" rotWithShape="0">
              <a:prstClr val="black">
                <a:alpha val="50000"/>
              </a:prstClr>
            </a:outerShdw>
          </a:effectLst>
        </p:grpSpPr>
        <p:sp>
          <p:nvSpPr>
            <p:cNvPr id="78" name="同心圆 10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79" name="椭圆 10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400">
                <a:defRPr/>
              </a:pPr>
              <a:endParaRPr lang="zh-CN" altLang="en-US" sz="1800" kern="0">
                <a:solidFill>
                  <a:sysClr val="window" lastClr="FFFFFF"/>
                </a:solidFill>
                <a:latin typeface="Calibri" panose="020F0502020204030204"/>
                <a:ea typeface="宋体" panose="02010600030101010101" pitchFamily="2" charset="-122"/>
              </a:endParaRPr>
            </a:p>
          </p:txBody>
        </p:sp>
      </p:grpSp>
      <p:sp>
        <p:nvSpPr>
          <p:cNvPr id="80" name="矩形 79"/>
          <p:cNvSpPr/>
          <p:nvPr/>
        </p:nvSpPr>
        <p:spPr>
          <a:xfrm>
            <a:off x="6015824" y="2488613"/>
            <a:ext cx="750210" cy="530892"/>
          </a:xfrm>
          <a:prstGeom prst="rect">
            <a:avLst/>
          </a:prstGeom>
        </p:spPr>
        <p:txBody>
          <a:bodyPr wrap="square" lIns="91418" tIns="45709" rIns="91418" bIns="45709">
            <a:spAutoFit/>
          </a:bodyPr>
          <a:lstStyle/>
          <a:p>
            <a:pPr defTabSz="914400">
              <a:defRPr/>
            </a:pPr>
            <a:r>
              <a:rPr lang="zh-CN" altLang="en-US" sz="1425" kern="0" dirty="0">
                <a:solidFill>
                  <a:srgbClr val="EA6103"/>
                </a:solidFill>
                <a:latin typeface="微软雅黑" panose="020B0503020204020204" pitchFamily="34" charset="-122"/>
                <a:ea typeface="微软雅黑" panose="020B0503020204020204" pitchFamily="34" charset="-122"/>
              </a:rPr>
              <a:t>安全</a:t>
            </a:r>
            <a:endParaRPr lang="en-US" altLang="zh-CN" sz="1425" kern="0" dirty="0">
              <a:solidFill>
                <a:srgbClr val="EA6103"/>
              </a:solidFill>
              <a:latin typeface="微软雅黑" panose="020B0503020204020204" pitchFamily="34" charset="-122"/>
              <a:ea typeface="微软雅黑" panose="020B0503020204020204" pitchFamily="34" charset="-122"/>
            </a:endParaRPr>
          </a:p>
          <a:p>
            <a:pPr defTabSz="914400">
              <a:defRPr/>
            </a:pPr>
            <a:r>
              <a:rPr lang="zh-CN" altLang="en-US" sz="1425" kern="0" dirty="0">
                <a:solidFill>
                  <a:srgbClr val="EA6103"/>
                </a:solidFill>
                <a:latin typeface="微软雅黑" panose="020B0503020204020204" pitchFamily="34" charset="-122"/>
                <a:ea typeface="微软雅黑" panose="020B0503020204020204" pitchFamily="34" charset="-122"/>
              </a:rPr>
              <a:t>生产</a:t>
            </a:r>
          </a:p>
        </p:txBody>
      </p:sp>
      <p:sp>
        <p:nvSpPr>
          <p:cNvPr id="81" name="Rectangle 370" descr="2"/>
          <p:cNvSpPr>
            <a:spLocks noChangeArrowheads="1"/>
          </p:cNvSpPr>
          <p:nvPr/>
        </p:nvSpPr>
        <p:spPr bwMode="gray">
          <a:xfrm>
            <a:off x="6845560" y="2109689"/>
            <a:ext cx="1672208" cy="984863"/>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none" lIns="91418" tIns="45709" rIns="91418" bIns="45709">
            <a:spAutoFit/>
          </a:bodyPr>
          <a:lstStyle/>
          <a:p>
            <a:pPr defTabSz="457200"/>
            <a:r>
              <a:rPr lang="zh-CN" altLang="en-US" sz="5800" dirty="0">
                <a:solidFill>
                  <a:schemeClr val="bg1"/>
                </a:solidFill>
                <a:latin typeface="冬青黑体简体中文 W6" panose="020B0600000000000000" pitchFamily="34" charset="-122"/>
                <a:ea typeface="冬青黑体简体中文 W6" panose="020B0600000000000000" pitchFamily="34" charset="-122"/>
              </a:rPr>
              <a:t>安全</a:t>
            </a:r>
          </a:p>
        </p:txBody>
      </p:sp>
      <p:grpSp>
        <p:nvGrpSpPr>
          <p:cNvPr id="84" name="组合 83"/>
          <p:cNvGrpSpPr/>
          <p:nvPr/>
        </p:nvGrpSpPr>
        <p:grpSpPr>
          <a:xfrm>
            <a:off x="5954134" y="902954"/>
            <a:ext cx="1239953" cy="1119556"/>
            <a:chOff x="304800" y="673100"/>
            <a:chExt cx="4000500" cy="4000500"/>
          </a:xfrm>
          <a:effectLst>
            <a:outerShdw blurRad="444500" dist="254000" dir="8100000" algn="tr" rotWithShape="0">
              <a:prstClr val="black">
                <a:alpha val="50000"/>
              </a:prstClr>
            </a:outerShdw>
          </a:effectLst>
        </p:grpSpPr>
        <p:sp>
          <p:nvSpPr>
            <p:cNvPr id="85" name="同心圆 23"/>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1800" kern="0">
                <a:solidFill>
                  <a:sysClr val="windowText" lastClr="000000"/>
                </a:solidFill>
                <a:latin typeface="Calibri" panose="020F0502020204030204"/>
                <a:ea typeface="宋体" panose="02010600030101010101" pitchFamily="2" charset="-122"/>
              </a:endParaRPr>
            </a:p>
          </p:txBody>
        </p:sp>
        <p:sp>
          <p:nvSpPr>
            <p:cNvPr id="86" name="椭圆 24"/>
            <p:cNvSpPr/>
            <p:nvPr/>
          </p:nvSpPr>
          <p:spPr>
            <a:xfrm>
              <a:off x="392112" y="760411"/>
              <a:ext cx="3825874" cy="3825873"/>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400">
                <a:defRPr/>
              </a:pPr>
              <a:endParaRPr lang="zh-CN" altLang="en-US" sz="1800" kern="0">
                <a:solidFill>
                  <a:sysClr val="window" lastClr="FFFFFF"/>
                </a:solidFill>
                <a:latin typeface="Calibri" panose="020F0502020204030204"/>
                <a:ea typeface="宋体" panose="02010600030101010101" pitchFamily="2" charset="-122"/>
              </a:endParaRPr>
            </a:p>
          </p:txBody>
        </p:sp>
      </p:grpSp>
      <p:sp>
        <p:nvSpPr>
          <p:cNvPr id="50" name="矩形 49"/>
          <p:cNvSpPr/>
          <p:nvPr/>
        </p:nvSpPr>
        <p:spPr>
          <a:xfrm>
            <a:off x="6276762" y="1131206"/>
            <a:ext cx="870665" cy="646309"/>
          </a:xfrm>
          <a:prstGeom prst="rect">
            <a:avLst/>
          </a:prstGeom>
          <a:ln>
            <a:noFill/>
          </a:ln>
        </p:spPr>
        <p:txBody>
          <a:bodyPr wrap="square" lIns="91418" tIns="45709" rIns="91418" bIns="45709">
            <a:spAutoFit/>
          </a:bodyPr>
          <a:lstStyle/>
          <a:p>
            <a:pPr defTabSz="914400">
              <a:defRPr/>
            </a:pPr>
            <a:r>
              <a:rPr lang="zh-CN" altLang="en-US" sz="1800" kern="0" dirty="0">
                <a:solidFill>
                  <a:srgbClr val="EA5E66"/>
                </a:solidFill>
                <a:latin typeface="微软雅黑" panose="020B0503020204020204" pitchFamily="34" charset="-122"/>
                <a:ea typeface="微软雅黑" panose="020B0503020204020204" pitchFamily="34" charset="-122"/>
              </a:rPr>
              <a:t>企业</a:t>
            </a:r>
            <a:endParaRPr lang="en-US" altLang="zh-CN" sz="1800" kern="0" dirty="0">
              <a:solidFill>
                <a:srgbClr val="EA5E66"/>
              </a:solidFill>
              <a:latin typeface="微软雅黑" panose="020B0503020204020204" pitchFamily="34" charset="-122"/>
              <a:ea typeface="微软雅黑" panose="020B0503020204020204" pitchFamily="34" charset="-122"/>
            </a:endParaRPr>
          </a:p>
          <a:p>
            <a:pPr defTabSz="914400">
              <a:defRPr/>
            </a:pPr>
            <a:r>
              <a:rPr lang="zh-CN" altLang="en-US" sz="1800" kern="0" dirty="0">
                <a:solidFill>
                  <a:srgbClr val="EA5E66"/>
                </a:solidFill>
                <a:latin typeface="微软雅黑" panose="020B0503020204020204" pitchFamily="34" charset="-122"/>
                <a:ea typeface="微软雅黑" panose="020B0503020204020204" pitchFamily="34" charset="-122"/>
              </a:rPr>
              <a:t>生命</a:t>
            </a:r>
          </a:p>
        </p:txBody>
      </p:sp>
      <p:sp>
        <p:nvSpPr>
          <p:cNvPr id="52" name="圆角矩形 51"/>
          <p:cNvSpPr/>
          <p:nvPr/>
        </p:nvSpPr>
        <p:spPr>
          <a:xfrm>
            <a:off x="423459" y="2003610"/>
            <a:ext cx="5200197" cy="69900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53" name="Rectangle 3"/>
          <p:cNvSpPr txBox="1">
            <a:spLocks noChangeArrowheads="1"/>
          </p:cNvSpPr>
          <p:nvPr/>
        </p:nvSpPr>
        <p:spPr bwMode="auto">
          <a:xfrm>
            <a:off x="549697" y="1907678"/>
            <a:ext cx="5134457" cy="8908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4400" b="1" spc="300" dirty="0">
                <a:solidFill>
                  <a:schemeClr val="bg1"/>
                </a:solidFill>
                <a:latin typeface="微软雅黑" panose="020B0503020204020204" pitchFamily="34" charset="-122"/>
                <a:ea typeface="微软雅黑" panose="020B0503020204020204" pitchFamily="34" charset="-122"/>
              </a:rPr>
              <a:t>安全生产培训课件</a:t>
            </a:r>
          </a:p>
        </p:txBody>
      </p:sp>
      <p:sp>
        <p:nvSpPr>
          <p:cNvPr id="54" name="Rectangle 4"/>
          <p:cNvSpPr txBox="1">
            <a:spLocks noChangeArrowheads="1"/>
          </p:cNvSpPr>
          <p:nvPr/>
        </p:nvSpPr>
        <p:spPr bwMode="auto">
          <a:xfrm>
            <a:off x="549697" y="1454360"/>
            <a:ext cx="4139879" cy="415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400" dirty="0">
                <a:solidFill>
                  <a:schemeClr val="tx1">
                    <a:lumMod val="65000"/>
                    <a:lumOff val="35000"/>
                  </a:schemeClr>
                </a:solidFill>
                <a:latin typeface="方正宋三简体" panose="02010601030101010101" pitchFamily="2" charset="-122"/>
                <a:ea typeface="方正宋三简体" panose="02010601030101010101" pitchFamily="2" charset="-122"/>
              </a:rPr>
              <a:t>安全是企业的生命线</a:t>
            </a:r>
            <a:endParaRPr lang="zh-CN" altLang="zh-CN" sz="2400" dirty="0">
              <a:solidFill>
                <a:schemeClr val="tx1">
                  <a:lumMod val="65000"/>
                  <a:lumOff val="35000"/>
                </a:schemeClr>
              </a:solidFill>
              <a:latin typeface="方正宋三简体" panose="02010601030101010101" pitchFamily="2" charset="-122"/>
              <a:ea typeface="方正宋三简体" panose="02010601030101010101" pitchFamily="2" charset="-122"/>
            </a:endParaRPr>
          </a:p>
        </p:txBody>
      </p:sp>
      <p:sp>
        <p:nvSpPr>
          <p:cNvPr id="55" name="六边形 54"/>
          <p:cNvSpPr/>
          <p:nvPr/>
        </p:nvSpPr>
        <p:spPr>
          <a:xfrm flipH="1">
            <a:off x="603689" y="2999970"/>
            <a:ext cx="1511774" cy="323952"/>
          </a:xfrm>
          <a:prstGeom prst="hexagon">
            <a:avLst/>
          </a:prstGeom>
          <a:solidFill>
            <a:schemeClr val="accent2"/>
          </a:solidFill>
          <a:ln w="19050">
            <a:gradFill>
              <a:gsLst>
                <a:gs pos="0">
                  <a:schemeClr val="bg1"/>
                </a:gs>
                <a:gs pos="100000">
                  <a:srgbClr val="CBCBCB"/>
                </a:gs>
              </a:gsLst>
              <a:lin ang="5400000" scaled="0"/>
            </a:grad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56" name="Rectangle 4"/>
          <p:cNvSpPr txBox="1">
            <a:spLocks noChangeArrowheads="1"/>
          </p:cNvSpPr>
          <p:nvPr/>
        </p:nvSpPr>
        <p:spPr bwMode="auto">
          <a:xfrm>
            <a:off x="549697" y="2980180"/>
            <a:ext cx="1619758" cy="361746"/>
          </a:xfrm>
          <a:prstGeom prst="rect">
            <a:avLst/>
          </a:prstGeom>
          <a:solidFill>
            <a:schemeClr val="accent2"/>
          </a:solidFill>
          <a:ln>
            <a:noFill/>
          </a:ln>
          <a:effectLst/>
        </p:spPr>
        <p:txBody>
          <a:bodyPr vert="horz" wrap="square" lIns="68562" tIns="34281" rIns="68562" bIns="34281"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350" b="0" smtClean="0">
                <a:latin typeface="微软雅黑" panose="020B0503020204020204" pitchFamily="34" charset="-122"/>
                <a:ea typeface="微软雅黑" panose="020B0503020204020204" pitchFamily="34" charset="-122"/>
              </a:rPr>
              <a:t>讲  师：</a:t>
            </a:r>
            <a:r>
              <a:rPr lang="en-US" altLang="zh-CN" sz="1350" b="0" smtClean="0">
                <a:latin typeface="微软雅黑" panose="020B0503020204020204" pitchFamily="34" charset="-122"/>
                <a:ea typeface="微软雅黑" panose="020B0503020204020204" pitchFamily="34" charset="-122"/>
              </a:rPr>
              <a:t>PPT818</a:t>
            </a:r>
            <a:endParaRPr lang="zh-CN" altLang="zh-CN" sz="1350" b="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anim calcmode="lin" valueType="num">
                                      <p:cBhvr>
                                        <p:cTn id="8" dur="500" fill="hold"/>
                                        <p:tgtEl>
                                          <p:spTgt spid="33"/>
                                        </p:tgtEl>
                                        <p:attrNameLst>
                                          <p:attrName>ppt_x</p:attrName>
                                        </p:attrNameLst>
                                      </p:cBhvr>
                                      <p:tavLst>
                                        <p:tav tm="0">
                                          <p:val>
                                            <p:strVal val="#ppt_x"/>
                                          </p:val>
                                        </p:tav>
                                        <p:tav tm="100000">
                                          <p:val>
                                            <p:strVal val="#ppt_x"/>
                                          </p:val>
                                        </p:tav>
                                      </p:tavLst>
                                    </p:anim>
                                    <p:anim calcmode="lin" valueType="num">
                                      <p:cBhvr>
                                        <p:cTn id="9" dur="500" fill="hold"/>
                                        <p:tgtEl>
                                          <p:spTgt spid="3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40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0-#ppt_w/2"/>
                                          </p:val>
                                        </p:tav>
                                        <p:tav tm="100000">
                                          <p:val>
                                            <p:strVal val="#ppt_x"/>
                                          </p:val>
                                        </p:tav>
                                      </p:tavLst>
                                    </p:anim>
                                    <p:anim calcmode="lin" valueType="num">
                                      <p:cBhvr additive="base">
                                        <p:cTn id="13" dur="500" fill="hold"/>
                                        <p:tgtEl>
                                          <p:spTgt spid="36"/>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40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ppt_x"/>
                                          </p:val>
                                        </p:tav>
                                        <p:tav tm="100000">
                                          <p:val>
                                            <p:strVal val="#ppt_x"/>
                                          </p:val>
                                        </p:tav>
                                      </p:tavLst>
                                    </p:anim>
                                    <p:anim calcmode="lin" valueType="num">
                                      <p:cBhvr additive="base">
                                        <p:cTn id="17" dur="500" fill="hold"/>
                                        <p:tgtEl>
                                          <p:spTgt spid="39"/>
                                        </p:tgtEl>
                                        <p:attrNameLst>
                                          <p:attrName>ppt_y</p:attrName>
                                        </p:attrNameLst>
                                      </p:cBhvr>
                                      <p:tavLst>
                                        <p:tav tm="0">
                                          <p:val>
                                            <p:strVal val="0-#ppt_h/2"/>
                                          </p:val>
                                        </p:tav>
                                        <p:tav tm="100000">
                                          <p:val>
                                            <p:strVal val="#ppt_y"/>
                                          </p:val>
                                        </p:tav>
                                      </p:tavLst>
                                    </p:anim>
                                  </p:childTnLst>
                                </p:cTn>
                              </p:par>
                              <p:par>
                                <p:cTn id="18" presetID="2" presetClass="entr" presetSubtype="3" fill="hold" nodeType="withEffect">
                                  <p:stCondLst>
                                    <p:cond delay="100"/>
                                  </p:stCondLst>
                                  <p:childTnLst>
                                    <p:set>
                                      <p:cBhvr>
                                        <p:cTn id="19" dur="1" fill="hold">
                                          <p:stCondLst>
                                            <p:cond delay="0"/>
                                          </p:stCondLst>
                                        </p:cTn>
                                        <p:tgtEl>
                                          <p:spTgt spid="42"/>
                                        </p:tgtEl>
                                        <p:attrNameLst>
                                          <p:attrName>style.visibility</p:attrName>
                                        </p:attrNameLst>
                                      </p:cBhvr>
                                      <p:to>
                                        <p:strVal val="visible"/>
                                      </p:to>
                                    </p:set>
                                    <p:anim calcmode="lin" valueType="num">
                                      <p:cBhvr additive="base">
                                        <p:cTn id="20" dur="500" fill="hold"/>
                                        <p:tgtEl>
                                          <p:spTgt spid="42"/>
                                        </p:tgtEl>
                                        <p:attrNameLst>
                                          <p:attrName>ppt_x</p:attrName>
                                        </p:attrNameLst>
                                      </p:cBhvr>
                                      <p:tavLst>
                                        <p:tav tm="0">
                                          <p:val>
                                            <p:strVal val="1+#ppt_w/2"/>
                                          </p:val>
                                        </p:tav>
                                        <p:tav tm="100000">
                                          <p:val>
                                            <p:strVal val="#ppt_x"/>
                                          </p:val>
                                        </p:tav>
                                      </p:tavLst>
                                    </p:anim>
                                    <p:anim calcmode="lin" valueType="num">
                                      <p:cBhvr additive="base">
                                        <p:cTn id="21" dur="500" fill="hold"/>
                                        <p:tgtEl>
                                          <p:spTgt spid="42"/>
                                        </p:tgtEl>
                                        <p:attrNameLst>
                                          <p:attrName>ppt_y</p:attrName>
                                        </p:attrNameLst>
                                      </p:cBhvr>
                                      <p:tavLst>
                                        <p:tav tm="0">
                                          <p:val>
                                            <p:strVal val="0-#ppt_h/2"/>
                                          </p:val>
                                        </p:tav>
                                        <p:tav tm="100000">
                                          <p:val>
                                            <p:strVal val="#ppt_y"/>
                                          </p:val>
                                        </p:tav>
                                      </p:tavLst>
                                    </p:anim>
                                  </p:childTnLst>
                                </p:cTn>
                              </p:par>
                              <p:par>
                                <p:cTn id="22" presetID="2" presetClass="entr" presetSubtype="2" fill="hold" nodeType="withEffect">
                                  <p:stCondLst>
                                    <p:cond delay="30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1+#ppt_w/2"/>
                                          </p:val>
                                        </p:tav>
                                        <p:tav tm="100000">
                                          <p:val>
                                            <p:strVal val="#ppt_x"/>
                                          </p:val>
                                        </p:tav>
                                      </p:tavLst>
                                    </p:anim>
                                    <p:anim calcmode="lin" valueType="num">
                                      <p:cBhvr additive="base">
                                        <p:cTn id="25" dur="500" fill="hold"/>
                                        <p:tgtEl>
                                          <p:spTgt spid="45"/>
                                        </p:tgtEl>
                                        <p:attrNameLst>
                                          <p:attrName>ppt_y</p:attrName>
                                        </p:attrNameLst>
                                      </p:cBhvr>
                                      <p:tavLst>
                                        <p:tav tm="0">
                                          <p:val>
                                            <p:strVal val="#ppt_y"/>
                                          </p:val>
                                        </p:tav>
                                        <p:tav tm="100000">
                                          <p:val>
                                            <p:strVal val="#ppt_y"/>
                                          </p:val>
                                        </p:tav>
                                      </p:tavLst>
                                    </p:anim>
                                  </p:childTnLst>
                                </p:cTn>
                              </p:par>
                              <p:par>
                                <p:cTn id="26" presetID="2" presetClass="entr" presetSubtype="6" fill="hold" nodeType="withEffect">
                                  <p:stCondLst>
                                    <p:cond delay="400"/>
                                  </p:stCondLst>
                                  <p:childTnLst>
                                    <p:set>
                                      <p:cBhvr>
                                        <p:cTn id="27" dur="1" fill="hold">
                                          <p:stCondLst>
                                            <p:cond delay="0"/>
                                          </p:stCondLst>
                                        </p:cTn>
                                        <p:tgtEl>
                                          <p:spTgt spid="51"/>
                                        </p:tgtEl>
                                        <p:attrNameLst>
                                          <p:attrName>style.visibility</p:attrName>
                                        </p:attrNameLst>
                                      </p:cBhvr>
                                      <p:to>
                                        <p:strVal val="visible"/>
                                      </p:to>
                                    </p:set>
                                    <p:anim calcmode="lin" valueType="num">
                                      <p:cBhvr additive="base">
                                        <p:cTn id="28" dur="500" fill="hold"/>
                                        <p:tgtEl>
                                          <p:spTgt spid="51"/>
                                        </p:tgtEl>
                                        <p:attrNameLst>
                                          <p:attrName>ppt_x</p:attrName>
                                        </p:attrNameLst>
                                      </p:cBhvr>
                                      <p:tavLst>
                                        <p:tav tm="0">
                                          <p:val>
                                            <p:strVal val="1+#ppt_w/2"/>
                                          </p:val>
                                        </p:tav>
                                        <p:tav tm="100000">
                                          <p:val>
                                            <p:strVal val="#ppt_x"/>
                                          </p:val>
                                        </p:tav>
                                      </p:tavLst>
                                    </p:anim>
                                    <p:anim calcmode="lin" valueType="num">
                                      <p:cBhvr additive="base">
                                        <p:cTn id="29" dur="500" fill="hold"/>
                                        <p:tgtEl>
                                          <p:spTgt spid="51"/>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3" presetClass="entr" presetSubtype="528" fill="hold" grpId="0" nodeType="afterEffect">
                                  <p:stCondLst>
                                    <p:cond delay="0"/>
                                  </p:stCondLst>
                                  <p:iterate type="lt">
                                    <p:tmPct val="60000"/>
                                  </p:iterate>
                                  <p:childTnLst>
                                    <p:set>
                                      <p:cBhvr>
                                        <p:cTn id="32" dur="1" fill="hold">
                                          <p:stCondLst>
                                            <p:cond delay="0"/>
                                          </p:stCondLst>
                                        </p:cTn>
                                        <p:tgtEl>
                                          <p:spTgt spid="81"/>
                                        </p:tgtEl>
                                        <p:attrNameLst>
                                          <p:attrName>style.visibility</p:attrName>
                                        </p:attrNameLst>
                                      </p:cBhvr>
                                      <p:to>
                                        <p:strVal val="visible"/>
                                      </p:to>
                                    </p:set>
                                    <p:anim calcmode="lin" valueType="num">
                                      <p:cBhvr>
                                        <p:cTn id="33" dur="600" fill="hold"/>
                                        <p:tgtEl>
                                          <p:spTgt spid="81"/>
                                        </p:tgtEl>
                                        <p:attrNameLst>
                                          <p:attrName>ppt_w</p:attrName>
                                        </p:attrNameLst>
                                      </p:cBhvr>
                                      <p:tavLst>
                                        <p:tav tm="0">
                                          <p:val>
                                            <p:fltVal val="0"/>
                                          </p:val>
                                        </p:tav>
                                        <p:tav tm="100000">
                                          <p:val>
                                            <p:strVal val="#ppt_w"/>
                                          </p:val>
                                        </p:tav>
                                      </p:tavLst>
                                    </p:anim>
                                    <p:anim calcmode="lin" valueType="num">
                                      <p:cBhvr>
                                        <p:cTn id="34" dur="600" fill="hold"/>
                                        <p:tgtEl>
                                          <p:spTgt spid="81"/>
                                        </p:tgtEl>
                                        <p:attrNameLst>
                                          <p:attrName>ppt_h</p:attrName>
                                        </p:attrNameLst>
                                      </p:cBhvr>
                                      <p:tavLst>
                                        <p:tav tm="0">
                                          <p:val>
                                            <p:fltVal val="0"/>
                                          </p:val>
                                        </p:tav>
                                        <p:tav tm="100000">
                                          <p:val>
                                            <p:strVal val="#ppt_h"/>
                                          </p:val>
                                        </p:tav>
                                      </p:tavLst>
                                    </p:anim>
                                    <p:anim calcmode="lin" valueType="num">
                                      <p:cBhvr>
                                        <p:cTn id="35" dur="600" fill="hold"/>
                                        <p:tgtEl>
                                          <p:spTgt spid="81"/>
                                        </p:tgtEl>
                                        <p:attrNameLst>
                                          <p:attrName>ppt_x</p:attrName>
                                        </p:attrNameLst>
                                      </p:cBhvr>
                                      <p:tavLst>
                                        <p:tav tm="0">
                                          <p:val>
                                            <p:fltVal val="0.5"/>
                                          </p:val>
                                        </p:tav>
                                        <p:tav tm="100000">
                                          <p:val>
                                            <p:strVal val="#ppt_x"/>
                                          </p:val>
                                        </p:tav>
                                      </p:tavLst>
                                    </p:anim>
                                    <p:anim calcmode="lin" valueType="num">
                                      <p:cBhvr>
                                        <p:cTn id="36" dur="600" fill="hold"/>
                                        <p:tgtEl>
                                          <p:spTgt spid="81"/>
                                        </p:tgtEl>
                                        <p:attrNameLst>
                                          <p:attrName>ppt_y</p:attrName>
                                        </p:attrNameLst>
                                      </p:cBhvr>
                                      <p:tavLst>
                                        <p:tav tm="0">
                                          <p:val>
                                            <p:fltVal val="0.5"/>
                                          </p:val>
                                        </p:tav>
                                        <p:tav tm="100000">
                                          <p:val>
                                            <p:strVal val="#ppt_y"/>
                                          </p:val>
                                        </p:tav>
                                      </p:tavLst>
                                    </p:anim>
                                  </p:childTnLst>
                                </p:cTn>
                              </p:par>
                            </p:childTnLst>
                          </p:cTn>
                        </p:par>
                        <p:par>
                          <p:cTn id="37" fill="hold">
                            <p:stCondLst>
                              <p:cond delay="1860"/>
                            </p:stCondLst>
                            <p:childTnLst>
                              <p:par>
                                <p:cTn id="38" presetID="53" presetClass="entr" presetSubtype="16"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500" fill="hold"/>
                                        <p:tgtEl>
                                          <p:spTgt spid="50"/>
                                        </p:tgtEl>
                                        <p:attrNameLst>
                                          <p:attrName>ppt_w</p:attrName>
                                        </p:attrNameLst>
                                      </p:cBhvr>
                                      <p:tavLst>
                                        <p:tav tm="0">
                                          <p:val>
                                            <p:fltVal val="0"/>
                                          </p:val>
                                        </p:tav>
                                        <p:tav tm="100000">
                                          <p:val>
                                            <p:strVal val="#ppt_w"/>
                                          </p:val>
                                        </p:tav>
                                      </p:tavLst>
                                    </p:anim>
                                    <p:anim calcmode="lin" valueType="num">
                                      <p:cBhvr>
                                        <p:cTn id="41" dur="500" fill="hold"/>
                                        <p:tgtEl>
                                          <p:spTgt spid="50"/>
                                        </p:tgtEl>
                                        <p:attrNameLst>
                                          <p:attrName>ppt_h</p:attrName>
                                        </p:attrNameLst>
                                      </p:cBhvr>
                                      <p:tavLst>
                                        <p:tav tm="0">
                                          <p:val>
                                            <p:fltVal val="0"/>
                                          </p:val>
                                        </p:tav>
                                        <p:tav tm="100000">
                                          <p:val>
                                            <p:strVal val="#ppt_h"/>
                                          </p:val>
                                        </p:tav>
                                      </p:tavLst>
                                    </p:anim>
                                    <p:animEffect transition="in" filter="fade">
                                      <p:cBhvr>
                                        <p:cTn id="42" dur="500"/>
                                        <p:tgtEl>
                                          <p:spTgt spid="50"/>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par>
                                <p:cTn id="58" presetID="2" presetClass="entr" presetSubtype="12" fill="hold" nodeType="withEffect">
                                  <p:stCondLst>
                                    <p:cond delay="200"/>
                                  </p:stCondLst>
                                  <p:childTnLst>
                                    <p:set>
                                      <p:cBhvr>
                                        <p:cTn id="59" dur="1" fill="hold">
                                          <p:stCondLst>
                                            <p:cond delay="0"/>
                                          </p:stCondLst>
                                        </p:cTn>
                                        <p:tgtEl>
                                          <p:spTgt spid="84"/>
                                        </p:tgtEl>
                                        <p:attrNameLst>
                                          <p:attrName>style.visibility</p:attrName>
                                        </p:attrNameLst>
                                      </p:cBhvr>
                                      <p:to>
                                        <p:strVal val="visible"/>
                                      </p:to>
                                    </p:set>
                                    <p:anim calcmode="lin" valueType="num">
                                      <p:cBhvr additive="base">
                                        <p:cTn id="60" dur="500" fill="hold"/>
                                        <p:tgtEl>
                                          <p:spTgt spid="84"/>
                                        </p:tgtEl>
                                        <p:attrNameLst>
                                          <p:attrName>ppt_x</p:attrName>
                                        </p:attrNameLst>
                                      </p:cBhvr>
                                      <p:tavLst>
                                        <p:tav tm="0">
                                          <p:val>
                                            <p:strVal val="0-#ppt_w/2"/>
                                          </p:val>
                                        </p:tav>
                                        <p:tav tm="100000">
                                          <p:val>
                                            <p:strVal val="#ppt_x"/>
                                          </p:val>
                                        </p:tav>
                                      </p:tavLst>
                                    </p:anim>
                                    <p:anim calcmode="lin" valueType="num">
                                      <p:cBhvr additive="base">
                                        <p:cTn id="61" dur="500" fill="hold"/>
                                        <p:tgtEl>
                                          <p:spTgt spid="84"/>
                                        </p:tgtEl>
                                        <p:attrNameLst>
                                          <p:attrName>ppt_y</p:attrName>
                                        </p:attrNameLst>
                                      </p:cBhvr>
                                      <p:tavLst>
                                        <p:tav tm="0">
                                          <p:val>
                                            <p:strVal val="1+#ppt_h/2"/>
                                          </p:val>
                                        </p:tav>
                                        <p:tav tm="100000">
                                          <p:val>
                                            <p:strVal val="#ppt_y"/>
                                          </p:val>
                                        </p:tav>
                                      </p:tavLst>
                                    </p:anim>
                                  </p:childTnLst>
                                </p:cTn>
                              </p:par>
                            </p:childTnLst>
                          </p:cTn>
                        </p:par>
                        <p:par>
                          <p:cTn id="62" fill="hold">
                            <p:stCondLst>
                              <p:cond delay="2360"/>
                            </p:stCondLst>
                            <p:childTnLst>
                              <p:par>
                                <p:cTn id="63" presetID="42"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anim calcmode="lin" valueType="num">
                                      <p:cBhvr>
                                        <p:cTn id="66" dur="1000" fill="hold"/>
                                        <p:tgtEl>
                                          <p:spTgt spid="52"/>
                                        </p:tgtEl>
                                        <p:attrNameLst>
                                          <p:attrName>ppt_x</p:attrName>
                                        </p:attrNameLst>
                                      </p:cBhvr>
                                      <p:tavLst>
                                        <p:tav tm="0">
                                          <p:val>
                                            <p:strVal val="#ppt_x"/>
                                          </p:val>
                                        </p:tav>
                                        <p:tav tm="100000">
                                          <p:val>
                                            <p:strVal val="#ppt_x"/>
                                          </p:val>
                                        </p:tav>
                                      </p:tavLst>
                                    </p:anim>
                                    <p:anim calcmode="lin" valueType="num">
                                      <p:cBhvr>
                                        <p:cTn id="67" dur="1000" fill="hold"/>
                                        <p:tgtEl>
                                          <p:spTgt spid="52"/>
                                        </p:tgtEl>
                                        <p:attrNameLst>
                                          <p:attrName>ppt_y</p:attrName>
                                        </p:attrNameLst>
                                      </p:cBhvr>
                                      <p:tavLst>
                                        <p:tav tm="0">
                                          <p:val>
                                            <p:strVal val="#ppt_y+.1"/>
                                          </p:val>
                                        </p:tav>
                                        <p:tav tm="100000">
                                          <p:val>
                                            <p:strVal val="#ppt_y"/>
                                          </p:val>
                                        </p:tav>
                                      </p:tavLst>
                                    </p:anim>
                                  </p:childTnLst>
                                </p:cTn>
                              </p:par>
                            </p:childTnLst>
                          </p:cTn>
                        </p:par>
                        <p:par>
                          <p:cTn id="68" fill="hold">
                            <p:stCondLst>
                              <p:cond delay="3360"/>
                            </p:stCondLst>
                            <p:childTnLst>
                              <p:par>
                                <p:cTn id="69" presetID="56" presetClass="entr" presetSubtype="0" fill="hold" grpId="0" nodeType="afterEffect">
                                  <p:stCondLst>
                                    <p:cond delay="0"/>
                                  </p:stCondLst>
                                  <p:iterate type="lt">
                                    <p:tmPct val="10000"/>
                                  </p:iterate>
                                  <p:childTnLst>
                                    <p:set>
                                      <p:cBhvr>
                                        <p:cTn id="70" dur="1" fill="hold">
                                          <p:stCondLst>
                                            <p:cond delay="0"/>
                                          </p:stCondLst>
                                        </p:cTn>
                                        <p:tgtEl>
                                          <p:spTgt spid="53"/>
                                        </p:tgtEl>
                                        <p:attrNameLst>
                                          <p:attrName>style.visibility</p:attrName>
                                        </p:attrNameLst>
                                      </p:cBhvr>
                                      <p:to>
                                        <p:strVal val="visible"/>
                                      </p:to>
                                    </p:set>
                                    <p:anim by="(-#ppt_w*2)" calcmode="lin" valueType="num">
                                      <p:cBhvr rctx="PPT">
                                        <p:cTn id="71" dur="500" autoRev="1" fill="hold">
                                          <p:stCondLst>
                                            <p:cond delay="0"/>
                                          </p:stCondLst>
                                        </p:cTn>
                                        <p:tgtEl>
                                          <p:spTgt spid="53"/>
                                        </p:tgtEl>
                                        <p:attrNameLst>
                                          <p:attrName>ppt_w</p:attrName>
                                        </p:attrNameLst>
                                      </p:cBhvr>
                                    </p:anim>
                                    <p:anim by="(#ppt_w*0.50)" calcmode="lin" valueType="num">
                                      <p:cBhvr>
                                        <p:cTn id="72" dur="500" decel="50000" autoRev="1" fill="hold">
                                          <p:stCondLst>
                                            <p:cond delay="0"/>
                                          </p:stCondLst>
                                        </p:cTn>
                                        <p:tgtEl>
                                          <p:spTgt spid="53"/>
                                        </p:tgtEl>
                                        <p:attrNameLst>
                                          <p:attrName>ppt_x</p:attrName>
                                        </p:attrNameLst>
                                      </p:cBhvr>
                                    </p:anim>
                                    <p:anim from="(-#ppt_h/2)" to="(#ppt_y)" calcmode="lin" valueType="num">
                                      <p:cBhvr>
                                        <p:cTn id="73" dur="1000" fill="hold">
                                          <p:stCondLst>
                                            <p:cond delay="0"/>
                                          </p:stCondLst>
                                        </p:cTn>
                                        <p:tgtEl>
                                          <p:spTgt spid="53"/>
                                        </p:tgtEl>
                                        <p:attrNameLst>
                                          <p:attrName>ppt_y</p:attrName>
                                        </p:attrNameLst>
                                      </p:cBhvr>
                                    </p:anim>
                                    <p:animRot by="21600000">
                                      <p:cBhvr>
                                        <p:cTn id="74" dur="1000" fill="hold">
                                          <p:stCondLst>
                                            <p:cond delay="0"/>
                                          </p:stCondLst>
                                        </p:cTn>
                                        <p:tgtEl>
                                          <p:spTgt spid="53"/>
                                        </p:tgtEl>
                                        <p:attrNameLst>
                                          <p:attrName>r</p:attrName>
                                        </p:attrNameLst>
                                      </p:cBhvr>
                                    </p:animRot>
                                  </p:childTnLst>
                                </p:cTn>
                              </p:par>
                            </p:childTnLst>
                          </p:cTn>
                        </p:par>
                        <p:par>
                          <p:cTn id="75" fill="hold">
                            <p:stCondLst>
                              <p:cond delay="5260"/>
                            </p:stCondLst>
                            <p:childTnLst>
                              <p:par>
                                <p:cTn id="76" presetID="22" presetClass="entr" presetSubtype="8" fill="hold" grpId="0" nodeType="after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wipe(left)">
                                      <p:cBhvr>
                                        <p:cTn id="78" dur="500"/>
                                        <p:tgtEl>
                                          <p:spTgt spid="54"/>
                                        </p:tgtEl>
                                      </p:cBhvr>
                                    </p:animEffect>
                                  </p:childTnLst>
                                </p:cTn>
                              </p:par>
                            </p:childTnLst>
                          </p:cTn>
                        </p:par>
                        <p:par>
                          <p:cTn id="79" fill="hold">
                            <p:stCondLst>
                              <p:cond delay="5760"/>
                            </p:stCondLst>
                            <p:childTnLst>
                              <p:par>
                                <p:cTn id="80" presetID="10" presetClass="entr" presetSubtype="0" fill="hold" grpId="0" nodeType="after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fade">
                                      <p:cBhvr>
                                        <p:cTn id="82" dur="500"/>
                                        <p:tgtEl>
                                          <p:spTgt spid="55"/>
                                        </p:tgtEl>
                                      </p:cBhvr>
                                    </p:animEffect>
                                  </p:childTnLst>
                                </p:cTn>
                              </p:par>
                            </p:childTnLst>
                          </p:cTn>
                        </p:par>
                        <p:par>
                          <p:cTn id="83" fill="hold">
                            <p:stCondLst>
                              <p:cond delay="6260"/>
                            </p:stCondLst>
                            <p:childTnLst>
                              <p:par>
                                <p:cTn id="84" presetID="22" presetClass="entr" presetSubtype="8" fill="hold" grpId="0" nodeType="afterEffect">
                                  <p:stCondLst>
                                    <p:cond delay="0"/>
                                  </p:stCondLst>
                                  <p:childTnLst>
                                    <p:set>
                                      <p:cBhvr>
                                        <p:cTn id="85" dur="1" fill="hold">
                                          <p:stCondLst>
                                            <p:cond delay="0"/>
                                          </p:stCondLst>
                                        </p:cTn>
                                        <p:tgtEl>
                                          <p:spTgt spid="56"/>
                                        </p:tgtEl>
                                        <p:attrNameLst>
                                          <p:attrName>style.visibility</p:attrName>
                                        </p:attrNameLst>
                                      </p:cBhvr>
                                      <p:to>
                                        <p:strVal val="visible"/>
                                      </p:to>
                                    </p:set>
                                    <p:animEffect transition="in" filter="wipe(left)">
                                      <p:cBhvr>
                                        <p:cTn id="8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80" grpId="0"/>
      <p:bldP spid="81" grpId="0"/>
      <p:bldP spid="50" grpId="0"/>
      <p:bldP spid="52" grpId="0" animBg="1"/>
      <p:bldP spid="53" grpId="0"/>
      <p:bldP spid="54" grpId="0"/>
      <p:bldP spid="55" grpId="0" animBg="1"/>
      <p:bldP spid="5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19688" y="2276246"/>
            <a:ext cx="1335946" cy="1335946"/>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accent2"/>
                </a:solidFill>
              </a:endParaRPr>
            </a:p>
          </p:txBody>
        </p:sp>
        <p:sp>
          <p:nvSpPr>
            <p:cNvPr id="6" name="椭圆 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accent2"/>
                  </a:solidFill>
                  <a:latin typeface="方正兰亭粗黑简体" panose="02000000000000000000" pitchFamily="2" charset="-122"/>
                  <a:ea typeface="方正兰亭粗黑简体" panose="02000000000000000000" pitchFamily="2" charset="-122"/>
                </a:rPr>
                <a:t>安全</a:t>
              </a:r>
              <a:endParaRPr lang="en-US" altLang="zh-CN" sz="2400" b="1" dirty="0">
                <a:solidFill>
                  <a:schemeClr val="accent2"/>
                </a:solidFill>
                <a:latin typeface="方正兰亭粗黑简体" panose="02000000000000000000" pitchFamily="2" charset="-122"/>
                <a:ea typeface="方正兰亭粗黑简体" panose="02000000000000000000" pitchFamily="2" charset="-122"/>
              </a:endParaRPr>
            </a:p>
            <a:p>
              <a:pPr algn="ctr"/>
              <a:r>
                <a:rPr lang="zh-CN" altLang="en-US" sz="2400" b="1" dirty="0">
                  <a:solidFill>
                    <a:schemeClr val="accent2"/>
                  </a:solidFill>
                  <a:latin typeface="方正兰亭粗黑简体" panose="02000000000000000000" pitchFamily="2" charset="-122"/>
                  <a:ea typeface="方正兰亭粗黑简体" panose="02000000000000000000" pitchFamily="2" charset="-122"/>
                </a:rPr>
                <a:t>培训</a:t>
              </a:r>
            </a:p>
          </p:txBody>
        </p:sp>
      </p:grpSp>
      <p:sp>
        <p:nvSpPr>
          <p:cNvPr id="7" name="椭圆 6"/>
          <p:cNvSpPr/>
          <p:nvPr/>
        </p:nvSpPr>
        <p:spPr>
          <a:xfrm>
            <a:off x="2706448" y="1163553"/>
            <a:ext cx="727041" cy="727041"/>
          </a:xfrm>
          <a:prstGeom prst="ellipse">
            <a:avLst/>
          </a:pr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8" name="组合 7"/>
          <p:cNvGrpSpPr/>
          <p:nvPr/>
        </p:nvGrpSpPr>
        <p:grpSpPr>
          <a:xfrm>
            <a:off x="2727183" y="2497084"/>
            <a:ext cx="811400" cy="811400"/>
            <a:chOff x="304800" y="673100"/>
            <a:chExt cx="4000500" cy="4000500"/>
          </a:xfrm>
          <a:effectLst>
            <a:outerShdw blurRad="317500" dist="1905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mn-ea"/>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mn-ea"/>
              </a:endParaRPr>
            </a:p>
          </p:txBody>
        </p:sp>
      </p:grpSp>
      <p:sp>
        <p:nvSpPr>
          <p:cNvPr id="11" name="左大括号 10"/>
          <p:cNvSpPr/>
          <p:nvPr/>
        </p:nvSpPr>
        <p:spPr>
          <a:xfrm>
            <a:off x="2070395" y="1462863"/>
            <a:ext cx="370707" cy="2934157"/>
          </a:xfrm>
          <a:prstGeom prst="leftBrace">
            <a:avLst/>
          </a:prstGeom>
          <a:ln w="38100">
            <a:solidFill>
              <a:schemeClr val="accent2"/>
            </a:solidFill>
          </a:ln>
          <a:effectLst>
            <a:outerShdw blurRad="139700" dist="63500" dir="8100000" sx="98000" sy="98000" algn="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椭圆 11"/>
          <p:cNvSpPr/>
          <p:nvPr/>
        </p:nvSpPr>
        <p:spPr>
          <a:xfrm>
            <a:off x="2791518" y="4019588"/>
            <a:ext cx="727041" cy="727041"/>
          </a:xfrm>
          <a:prstGeom prst="ellipse">
            <a:avLst/>
          </a:pr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3" name="TextBox 2"/>
          <p:cNvSpPr txBox="1"/>
          <p:nvPr/>
        </p:nvSpPr>
        <p:spPr>
          <a:xfrm>
            <a:off x="2729308" y="1357647"/>
            <a:ext cx="1028700" cy="338554"/>
          </a:xfrm>
          <a:prstGeom prst="rect">
            <a:avLst/>
          </a:prstGeom>
          <a:noFill/>
        </p:spPr>
        <p:txBody>
          <a:bodyPr wrap="square" rtlCol="0">
            <a:spAutoFit/>
          </a:bodyPr>
          <a:lstStyle/>
          <a:p>
            <a:r>
              <a:rPr lang="zh-CN" altLang="en-US" sz="1600" dirty="0">
                <a:solidFill>
                  <a:schemeClr val="bg1"/>
                </a:solidFill>
                <a:latin typeface="+mn-ea"/>
              </a:rPr>
              <a:t>原因一</a:t>
            </a:r>
          </a:p>
        </p:txBody>
      </p:sp>
      <p:sp>
        <p:nvSpPr>
          <p:cNvPr id="14" name="TextBox 40"/>
          <p:cNvSpPr txBox="1"/>
          <p:nvPr/>
        </p:nvSpPr>
        <p:spPr>
          <a:xfrm>
            <a:off x="2719496" y="2733507"/>
            <a:ext cx="1028700" cy="338554"/>
          </a:xfrm>
          <a:prstGeom prst="rect">
            <a:avLst/>
          </a:prstGeom>
          <a:noFill/>
        </p:spPr>
        <p:txBody>
          <a:bodyPr wrap="square" rtlCol="0">
            <a:spAutoFit/>
          </a:bodyPr>
          <a:lstStyle/>
          <a:p>
            <a:r>
              <a:rPr lang="zh-CN" altLang="en-US" sz="1600" dirty="0">
                <a:solidFill>
                  <a:schemeClr val="accent2"/>
                </a:solidFill>
                <a:latin typeface="+mn-ea"/>
              </a:rPr>
              <a:t>原因二</a:t>
            </a:r>
          </a:p>
        </p:txBody>
      </p:sp>
      <p:sp>
        <p:nvSpPr>
          <p:cNvPr id="15" name="TextBox 44"/>
          <p:cNvSpPr txBox="1"/>
          <p:nvPr/>
        </p:nvSpPr>
        <p:spPr>
          <a:xfrm>
            <a:off x="2772566" y="4189643"/>
            <a:ext cx="1028700" cy="338554"/>
          </a:xfrm>
          <a:prstGeom prst="rect">
            <a:avLst/>
          </a:prstGeom>
          <a:noFill/>
        </p:spPr>
        <p:txBody>
          <a:bodyPr wrap="square" rtlCol="0">
            <a:spAutoFit/>
          </a:bodyPr>
          <a:lstStyle/>
          <a:p>
            <a:r>
              <a:rPr lang="zh-CN" altLang="en-US" sz="1600" dirty="0">
                <a:solidFill>
                  <a:schemeClr val="bg1"/>
                </a:solidFill>
                <a:latin typeface="+mn-ea"/>
              </a:rPr>
              <a:t>原因三</a:t>
            </a:r>
          </a:p>
        </p:txBody>
      </p:sp>
      <p:sp>
        <p:nvSpPr>
          <p:cNvPr id="16" name="TextBox 3"/>
          <p:cNvSpPr txBox="1"/>
          <p:nvPr/>
        </p:nvSpPr>
        <p:spPr>
          <a:xfrm>
            <a:off x="3748195" y="1362890"/>
            <a:ext cx="4570482" cy="458459"/>
          </a:xfrm>
          <a:prstGeom prst="rect">
            <a:avLst/>
          </a:prstGeom>
          <a:noFill/>
        </p:spPr>
        <p:txBody>
          <a:bodyPr wrap="none" rtlCol="0">
            <a:spAutoFit/>
          </a:bodyPr>
          <a:lstStyle>
            <a:defPPr>
              <a:defRPr lang="zh-CN"/>
            </a:defPPr>
            <a:lvl1pPr>
              <a:lnSpc>
                <a:spcPct val="150000"/>
              </a:lnSpc>
              <a:defRPr sz="2700" b="1">
                <a:solidFill>
                  <a:schemeClr val="tx1">
                    <a:lumMod val="65000"/>
                    <a:lumOff val="35000"/>
                  </a:schemeClr>
                </a:solidFill>
                <a:cs typeface="+mn-ea"/>
              </a:defRPr>
            </a:lvl1pPr>
          </a:lstStyle>
          <a:p>
            <a:r>
              <a:rPr lang="zh-CN" altLang="en-US" sz="1800" b="0" dirty="0"/>
              <a:t>对员工进行安全教育是国家法律法规的要求</a:t>
            </a:r>
          </a:p>
        </p:txBody>
      </p:sp>
      <p:sp>
        <p:nvSpPr>
          <p:cNvPr id="17" name="TextBox 46"/>
          <p:cNvSpPr txBox="1"/>
          <p:nvPr/>
        </p:nvSpPr>
        <p:spPr>
          <a:xfrm>
            <a:off x="3758008" y="2810451"/>
            <a:ext cx="4570482" cy="458459"/>
          </a:xfrm>
          <a:prstGeom prst="rect">
            <a:avLst/>
          </a:prstGeom>
          <a:noFill/>
        </p:spPr>
        <p:txBody>
          <a:bodyPr wrap="none" rtlCol="0">
            <a:spAutoFit/>
          </a:bodyPr>
          <a:lstStyle>
            <a:defPPr>
              <a:defRPr lang="zh-CN"/>
            </a:defPPr>
            <a:lvl1pPr>
              <a:lnSpc>
                <a:spcPct val="150000"/>
              </a:lnSpc>
              <a:defRPr sz="2700" b="1">
                <a:solidFill>
                  <a:schemeClr val="tx1">
                    <a:lumMod val="65000"/>
                    <a:lumOff val="35000"/>
                  </a:schemeClr>
                </a:solidFill>
                <a:cs typeface="+mn-ea"/>
              </a:defRPr>
            </a:lvl1pPr>
          </a:lstStyle>
          <a:p>
            <a:r>
              <a:rPr lang="zh-CN" altLang="en-US" sz="1800" b="0" dirty="0"/>
              <a:t>对员工进行安全教育是企业生存发展的需求</a:t>
            </a:r>
          </a:p>
        </p:txBody>
      </p:sp>
      <p:sp>
        <p:nvSpPr>
          <p:cNvPr id="18" name="TextBox 47"/>
          <p:cNvSpPr txBox="1"/>
          <p:nvPr/>
        </p:nvSpPr>
        <p:spPr>
          <a:xfrm>
            <a:off x="3748196" y="4224591"/>
            <a:ext cx="4570482" cy="507831"/>
          </a:xfrm>
          <a:prstGeom prst="rect">
            <a:avLst/>
          </a:prstGeom>
          <a:noFill/>
        </p:spPr>
        <p:txBody>
          <a:bodyPr wrap="none" rtlCol="0">
            <a:spAutoFit/>
          </a:bodyPr>
          <a:lstStyle>
            <a:defPPr>
              <a:defRPr lang="zh-CN"/>
            </a:defPPr>
            <a:lvl1pPr>
              <a:lnSpc>
                <a:spcPct val="150000"/>
              </a:lnSpc>
              <a:defRPr sz="2700" b="1">
                <a:solidFill>
                  <a:schemeClr val="tx1">
                    <a:lumMod val="65000"/>
                    <a:lumOff val="35000"/>
                  </a:schemeClr>
                </a:solidFill>
                <a:cs typeface="+mn-ea"/>
              </a:defRPr>
            </a:lvl1pPr>
          </a:lstStyle>
          <a:p>
            <a:r>
              <a:rPr lang="zh-CN" altLang="en-US" sz="1800" b="0" dirty="0"/>
              <a:t>对员工进行安全教育是员工自我保护的需要</a:t>
            </a:r>
          </a:p>
        </p:txBody>
      </p:sp>
      <p:sp>
        <p:nvSpPr>
          <p:cNvPr id="19" name="文本框 18"/>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
        <p:nvSpPr>
          <p:cNvPr id="20" name="TextBox 8"/>
          <p:cNvSpPr txBox="1"/>
          <p:nvPr/>
        </p:nvSpPr>
        <p:spPr>
          <a:xfrm>
            <a:off x="994904" y="247112"/>
            <a:ext cx="4974096" cy="400110"/>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第三章  为什么要进行安全培训</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4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2" presetClass="entr" presetSubtype="8" fill="hold" grpId="0" nodeType="withEffect">
                                  <p:stCondLst>
                                    <p:cond delay="80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53" presetClass="entr" presetSubtype="16" fill="hold" grpId="0" nodeType="with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nodeType="withEffect">
                                  <p:stCondLst>
                                    <p:cond delay="140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10" presetClass="entr" presetSubtype="0" fill="hold" grpId="0" nodeType="withEffect">
                                  <p:stCondLst>
                                    <p:cond delay="14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16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900"/>
                            </p:stCondLst>
                            <p:childTnLst>
                              <p:par>
                                <p:cTn id="30" presetID="53" presetClass="entr" presetSubtype="16"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6" presetClass="entr" presetSubtype="21" fill="hold" grpId="0" nodeType="withEffect">
                                  <p:stCondLst>
                                    <p:cond delay="100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par>
                                <p:cTn id="41" presetID="16" presetClass="entr" presetSubtype="21" fill="hold" grpId="0" nodeType="withEffect">
                                  <p:stCondLst>
                                    <p:cond delay="130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700"/>
                                        <p:tgtEl>
                                          <p:spTgt spid="17"/>
                                        </p:tgtEl>
                                      </p:cBhvr>
                                    </p:animEffect>
                                  </p:childTnLst>
                                </p:cTn>
                              </p:par>
                              <p:par>
                                <p:cTn id="44" presetID="16" presetClass="entr" presetSubtype="21" fill="hold" grpId="0" nodeType="withEffect">
                                  <p:stCondLst>
                                    <p:cond delay="1700"/>
                                  </p:stCondLst>
                                  <p:childTnLst>
                                    <p:set>
                                      <p:cBhvr>
                                        <p:cTn id="45" dur="1" fill="hold">
                                          <p:stCondLst>
                                            <p:cond delay="0"/>
                                          </p:stCondLst>
                                        </p:cTn>
                                        <p:tgtEl>
                                          <p:spTgt spid="18"/>
                                        </p:tgtEl>
                                        <p:attrNameLst>
                                          <p:attrName>style.visibility</p:attrName>
                                        </p:attrNameLst>
                                      </p:cBhvr>
                                      <p:to>
                                        <p:strVal val="visible"/>
                                      </p:to>
                                    </p:set>
                                    <p:animEffect transition="in" filter="barn(inVertical)">
                                      <p:cBhvr>
                                        <p:cTn id="46" dur="500"/>
                                        <p:tgtEl>
                                          <p:spTgt spid="18"/>
                                        </p:tgtEl>
                                      </p:cBhvr>
                                    </p:animEffect>
                                  </p:childTnLst>
                                </p:cTn>
                              </p:par>
                            </p:childTnLst>
                          </p:cTn>
                        </p:par>
                        <p:par>
                          <p:cTn id="47" fill="hold">
                            <p:stCondLst>
                              <p:cond delay="1400"/>
                            </p:stCondLst>
                            <p:childTnLst>
                              <p:par>
                                <p:cTn id="48" presetID="2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down)">
                                      <p:cBhvr>
                                        <p:cTn id="5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28650" y="921544"/>
            <a:ext cx="7886700" cy="99417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zh-CN" altLang="en-US" sz="3150" b="1" dirty="0">
              <a:solidFill>
                <a:schemeClr val="hlink"/>
              </a:solidFill>
            </a:endParaRPr>
          </a:p>
        </p:txBody>
      </p:sp>
      <p:sp>
        <p:nvSpPr>
          <p:cNvPr id="3" name="Rectangle 3"/>
          <p:cNvSpPr txBox="1">
            <a:spLocks noChangeArrowheads="1"/>
          </p:cNvSpPr>
          <p:nvPr/>
        </p:nvSpPr>
        <p:spPr>
          <a:xfrm>
            <a:off x="2369345" y="2208015"/>
            <a:ext cx="6212680" cy="238804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altLang="zh-CN" sz="1800" b="1" dirty="0">
                <a:solidFill>
                  <a:schemeClr val="accent2"/>
                </a:solidFill>
                <a:latin typeface="微软雅黑" panose="020B0503020204020204" pitchFamily="34" charset="-122"/>
                <a:ea typeface="微软雅黑" panose="020B0503020204020204" pitchFamily="34" charset="-122"/>
              </a:rPr>
              <a:t>《</a:t>
            </a:r>
            <a:r>
              <a:rPr lang="zh-CN" altLang="en-US" sz="1800" b="1" dirty="0">
                <a:solidFill>
                  <a:schemeClr val="accent2"/>
                </a:solidFill>
                <a:latin typeface="微软雅黑" panose="020B0503020204020204" pitchFamily="34" charset="-122"/>
                <a:ea typeface="微软雅黑" panose="020B0503020204020204" pitchFamily="34" charset="-122"/>
              </a:rPr>
              <a:t>中华人民共和国劳动法</a:t>
            </a:r>
            <a:r>
              <a:rPr lang="en-US" altLang="zh-CN" sz="1800" b="1" dirty="0">
                <a:solidFill>
                  <a:schemeClr val="accent2"/>
                </a:solidFill>
                <a:latin typeface="微软雅黑" panose="020B0503020204020204" pitchFamily="34" charset="-122"/>
                <a:ea typeface="微软雅黑" panose="020B0503020204020204" pitchFamily="34" charset="-122"/>
              </a:rPr>
              <a:t>》</a:t>
            </a:r>
          </a:p>
          <a:p>
            <a:pPr marL="0" indent="0">
              <a:lnSpc>
                <a:spcPct val="150000"/>
              </a:lnSpc>
              <a:buNone/>
            </a:pPr>
            <a:r>
              <a:rPr lang="en-US" altLang="zh-CN" sz="1800" b="1" dirty="0">
                <a:solidFill>
                  <a:schemeClr val="accent2"/>
                </a:solidFill>
                <a:latin typeface="微软雅黑" panose="020B0503020204020204" pitchFamily="34" charset="-122"/>
                <a:ea typeface="微软雅黑" panose="020B0503020204020204" pitchFamily="34" charset="-122"/>
              </a:rPr>
              <a:t>    </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rPr>
              <a:t>1995</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rPr>
              <a:t>1</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月</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rPr>
              <a:t>1</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日施行，目的保障为了保护劳动者的合法权益，调整劳动关系，建立和维护适应社会主义市场经济的劳动制度，促进经济发展和社会进步，明确了从业人员享有的劳动权利和应履行的劳动义务</a:t>
            </a:r>
          </a:p>
        </p:txBody>
      </p:sp>
      <p:sp>
        <p:nvSpPr>
          <p:cNvPr id="4" name="圆角矩形 3"/>
          <p:cNvSpPr/>
          <p:nvPr/>
        </p:nvSpPr>
        <p:spPr>
          <a:xfrm>
            <a:off x="-8335" y="921544"/>
            <a:ext cx="9152335" cy="561975"/>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3200" b="1" dirty="0">
                <a:solidFill>
                  <a:schemeClr val="accent2"/>
                </a:solidFill>
                <a:cs typeface="+mn-ea"/>
              </a:rPr>
              <a:t>安全生产有关法规</a:t>
            </a:r>
          </a:p>
        </p:txBody>
      </p:sp>
      <p:sp>
        <p:nvSpPr>
          <p:cNvPr id="6" name="文本框 5"/>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grpSp>
        <p:nvGrpSpPr>
          <p:cNvPr id="7" name="组合 6"/>
          <p:cNvGrpSpPr/>
          <p:nvPr/>
        </p:nvGrpSpPr>
        <p:grpSpPr>
          <a:xfrm>
            <a:off x="628650" y="1915716"/>
            <a:ext cx="1458686" cy="2149248"/>
            <a:chOff x="628650" y="1915716"/>
            <a:chExt cx="1458686" cy="2149248"/>
          </a:xfrm>
        </p:grpSpPr>
        <p:sp>
          <p:nvSpPr>
            <p:cNvPr id="8" name="矩形 7"/>
            <p:cNvSpPr/>
            <p:nvPr/>
          </p:nvSpPr>
          <p:spPr>
            <a:xfrm>
              <a:off x="628650" y="1915716"/>
              <a:ext cx="1458686" cy="2149248"/>
            </a:xfrm>
            <a:prstGeom prst="rect">
              <a:avLst/>
            </a:prstGeom>
            <a:solidFill>
              <a:srgbClr val="EEE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13017" y="2571750"/>
              <a:ext cx="1291096" cy="507831"/>
            </a:xfrm>
            <a:prstGeom prst="rect">
              <a:avLst/>
            </a:prstGeom>
            <a:noFill/>
          </p:spPr>
          <p:txBody>
            <a:bodyPr wrap="square" rtlCol="0">
              <a:spAutoFit/>
            </a:bodyPr>
            <a:lstStyle/>
            <a:p>
              <a:r>
                <a:rPr lang="zh-CN" altLang="en-US" dirty="0">
                  <a:solidFill>
                    <a:srgbClr val="C0504D"/>
                  </a:solidFill>
                </a:rPr>
                <a:t>中华人民共和国劳动法</a:t>
              </a:r>
            </a:p>
          </p:txBody>
        </p:sp>
      </p:grpSp>
      <p:sp>
        <p:nvSpPr>
          <p:cNvPr id="10" name="TextBox 8"/>
          <p:cNvSpPr txBox="1"/>
          <p:nvPr/>
        </p:nvSpPr>
        <p:spPr>
          <a:xfrm>
            <a:off x="994904" y="247112"/>
            <a:ext cx="4974096" cy="400110"/>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第三章  为什么要进行安全培训</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549"/>
                            </p:stCondLst>
                            <p:childTnLst>
                              <p:par>
                                <p:cTn id="13" presetID="22" presetClass="entr" presetSubtype="8" fill="hold" grpId="0" nodeType="after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par>
                          <p:cTn id="16" fill="hold">
                            <p:stCondLst>
                              <p:cond delay="68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1000"/>
                                        <p:tgtEl>
                                          <p:spTgt spid="6"/>
                                        </p:tgtEl>
                                      </p:cBhvr>
                                    </p:animEffect>
                                  </p:childTnLst>
                                </p:cTn>
                              </p:par>
                            </p:childTnLst>
                          </p:cTn>
                        </p:par>
                        <p:par>
                          <p:cTn id="20" fill="hold">
                            <p:stCondLst>
                              <p:cond delay="7800"/>
                            </p:stCondLst>
                            <p:childTnLst>
                              <p:par>
                                <p:cTn id="21" presetID="22" presetClass="entr" presetSubtype="4"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15028" y="2146633"/>
            <a:ext cx="6567714" cy="2149248"/>
          </a:xfrm>
          <a:prstGeom prst="rect">
            <a:avLst/>
          </a:prstGeom>
        </p:spPr>
        <p:txBody>
          <a:bodyPr/>
          <a:lstStyle/>
          <a:p>
            <a:pPr>
              <a:lnSpc>
                <a:spcPct val="150000"/>
              </a:lnSpc>
              <a:spcBef>
                <a:spcPts val="750"/>
              </a:spcBef>
              <a:buFont typeface="Arial" panose="020B0604020202020204" pitchFamily="34" charset="0"/>
              <a:buNone/>
            </a:pPr>
            <a:r>
              <a:rPr lang="en-US" altLang="zh-CN" sz="1800" b="1" dirty="0">
                <a:solidFill>
                  <a:schemeClr val="accent2"/>
                </a:solidFill>
                <a:latin typeface="微软雅黑" panose="020B0503020204020204" pitchFamily="34" charset="-122"/>
                <a:ea typeface="微软雅黑" panose="020B0503020204020204" pitchFamily="34" charset="-122"/>
              </a:rPr>
              <a:t>《</a:t>
            </a:r>
            <a:r>
              <a:rPr lang="zh-CN" altLang="en-US" sz="1800" b="1" dirty="0">
                <a:solidFill>
                  <a:schemeClr val="accent2"/>
                </a:solidFill>
                <a:latin typeface="微软雅黑" panose="020B0503020204020204" pitchFamily="34" charset="-122"/>
                <a:ea typeface="微软雅黑" panose="020B0503020204020204" pitchFamily="34" charset="-122"/>
              </a:rPr>
              <a:t>中华人民共和国安全生产法</a:t>
            </a:r>
            <a:r>
              <a:rPr lang="en-US" altLang="zh-CN" sz="1800" b="1" dirty="0">
                <a:solidFill>
                  <a:schemeClr val="accent2"/>
                </a:solidFill>
                <a:latin typeface="微软雅黑" panose="020B0503020204020204" pitchFamily="34" charset="-122"/>
                <a:ea typeface="微软雅黑" panose="020B0503020204020204" pitchFamily="34" charset="-122"/>
              </a:rPr>
              <a:t>》</a:t>
            </a:r>
          </a:p>
          <a:p>
            <a:pPr>
              <a:lnSpc>
                <a:spcPct val="150000"/>
              </a:lnSpc>
              <a:spcBef>
                <a:spcPts val="750"/>
              </a:spcBef>
              <a:buFont typeface="Arial" panose="020B0604020202020204" pitchFamily="34" charset="0"/>
              <a:buNone/>
            </a:pPr>
            <a:r>
              <a:rPr lang="en-US" altLang="zh-CN" sz="1800" b="1" dirty="0">
                <a:solidFill>
                  <a:schemeClr val="accent2"/>
                </a:solidFill>
                <a:latin typeface="微软雅黑" panose="020B0503020204020204" pitchFamily="34" charset="-122"/>
                <a:ea typeface="微软雅黑" panose="020B0503020204020204" pitchFamily="34" charset="-122"/>
              </a:rPr>
              <a:t>    </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rPr>
              <a:t>2002</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rPr>
              <a:t>11</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月</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rPr>
              <a:t>1</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日施行，目的是为了加强安全生产监督管理，防止和减少生产安全事故，保障人民群众生命和财产安全，促进经济发展，明确了安全责任制并规定了从业人员的权利和义务。</a:t>
            </a:r>
          </a:p>
        </p:txBody>
      </p:sp>
      <p:sp>
        <p:nvSpPr>
          <p:cNvPr id="4" name="Rectangle 2"/>
          <p:cNvSpPr txBox="1">
            <a:spLocks noChangeArrowheads="1"/>
          </p:cNvSpPr>
          <p:nvPr/>
        </p:nvSpPr>
        <p:spPr>
          <a:xfrm>
            <a:off x="628650" y="921544"/>
            <a:ext cx="7886700" cy="99417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zh-CN" altLang="en-US" sz="3150" b="1" dirty="0">
              <a:solidFill>
                <a:schemeClr val="hlink"/>
              </a:solidFill>
            </a:endParaRPr>
          </a:p>
        </p:txBody>
      </p:sp>
      <p:sp>
        <p:nvSpPr>
          <p:cNvPr id="5" name="圆角矩形 4"/>
          <p:cNvSpPr/>
          <p:nvPr/>
        </p:nvSpPr>
        <p:spPr>
          <a:xfrm>
            <a:off x="-8335" y="921544"/>
            <a:ext cx="9152335" cy="561975"/>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3200" b="1" dirty="0">
                <a:solidFill>
                  <a:schemeClr val="accent2"/>
                </a:solidFill>
                <a:cs typeface="+mn-ea"/>
              </a:rPr>
              <a:t>安全生产有关法规</a:t>
            </a:r>
          </a:p>
        </p:txBody>
      </p:sp>
      <p:sp>
        <p:nvSpPr>
          <p:cNvPr id="6" name="文本框 5"/>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grpSp>
        <p:nvGrpSpPr>
          <p:cNvPr id="8" name="组合 7"/>
          <p:cNvGrpSpPr/>
          <p:nvPr/>
        </p:nvGrpSpPr>
        <p:grpSpPr>
          <a:xfrm>
            <a:off x="628650" y="1915716"/>
            <a:ext cx="1458686" cy="2149248"/>
            <a:chOff x="628650" y="1915716"/>
            <a:chExt cx="1458686" cy="2149248"/>
          </a:xfrm>
        </p:grpSpPr>
        <p:sp>
          <p:nvSpPr>
            <p:cNvPr id="3" name="矩形 2"/>
            <p:cNvSpPr/>
            <p:nvPr/>
          </p:nvSpPr>
          <p:spPr>
            <a:xfrm>
              <a:off x="628650" y="1915716"/>
              <a:ext cx="1458686" cy="2149248"/>
            </a:xfrm>
            <a:prstGeom prst="rect">
              <a:avLst/>
            </a:prstGeom>
            <a:solidFill>
              <a:srgbClr val="EEE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13017" y="2571750"/>
              <a:ext cx="1291096" cy="507831"/>
            </a:xfrm>
            <a:prstGeom prst="rect">
              <a:avLst/>
            </a:prstGeom>
            <a:noFill/>
          </p:spPr>
          <p:txBody>
            <a:bodyPr wrap="square" rtlCol="0">
              <a:spAutoFit/>
            </a:bodyPr>
            <a:lstStyle/>
            <a:p>
              <a:r>
                <a:rPr lang="zh-CN" altLang="en-US" dirty="0">
                  <a:solidFill>
                    <a:srgbClr val="C0504D"/>
                  </a:solidFill>
                </a:rPr>
                <a:t>中华人名共和国安全生产法</a:t>
              </a:r>
            </a:p>
          </p:txBody>
        </p:sp>
      </p:grpSp>
      <p:sp>
        <p:nvSpPr>
          <p:cNvPr id="9" name="TextBox 8"/>
          <p:cNvSpPr txBox="1"/>
          <p:nvPr/>
        </p:nvSpPr>
        <p:spPr>
          <a:xfrm>
            <a:off x="994904" y="247112"/>
            <a:ext cx="4974096" cy="400110"/>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第三章  为什么要进行安全培训</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6599"/>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15028" y="2146633"/>
            <a:ext cx="6567714" cy="2149248"/>
          </a:xfrm>
          <a:prstGeom prst="rect">
            <a:avLst/>
          </a:prstGeom>
        </p:spPr>
        <p:txBody>
          <a:bodyPr/>
          <a:lstStyle/>
          <a:p>
            <a:pPr>
              <a:lnSpc>
                <a:spcPct val="150000"/>
              </a:lnSpc>
              <a:spcBef>
                <a:spcPts val="750"/>
              </a:spcBef>
              <a:buFont typeface="Arial" panose="020B0604020202020204" pitchFamily="34" charset="0"/>
              <a:buNone/>
            </a:pPr>
            <a:r>
              <a:rPr lang="en-US" altLang="zh-CN" sz="1800" b="1" dirty="0">
                <a:solidFill>
                  <a:schemeClr val="accent2"/>
                </a:solidFill>
                <a:latin typeface="微软雅黑" panose="020B0503020204020204" pitchFamily="34" charset="-122"/>
                <a:ea typeface="微软雅黑" panose="020B0503020204020204" pitchFamily="34" charset="-122"/>
              </a:rPr>
              <a:t>《</a:t>
            </a:r>
            <a:r>
              <a:rPr lang="zh-CN" altLang="en-US" sz="1800" b="1" dirty="0">
                <a:solidFill>
                  <a:schemeClr val="accent2"/>
                </a:solidFill>
                <a:latin typeface="微软雅黑" panose="020B0503020204020204" pitchFamily="34" charset="-122"/>
                <a:ea typeface="微软雅黑" panose="020B0503020204020204" pitchFamily="34" charset="-122"/>
              </a:rPr>
              <a:t>中华人民共和国消防法</a:t>
            </a:r>
            <a:r>
              <a:rPr lang="en-US" altLang="zh-CN" sz="1800" b="1" dirty="0">
                <a:solidFill>
                  <a:schemeClr val="accent2"/>
                </a:solidFill>
                <a:latin typeface="微软雅黑" panose="020B0503020204020204" pitchFamily="34" charset="-122"/>
                <a:ea typeface="微软雅黑" panose="020B0503020204020204" pitchFamily="34" charset="-122"/>
              </a:rPr>
              <a:t>》</a:t>
            </a:r>
          </a:p>
          <a:p>
            <a:pPr>
              <a:lnSpc>
                <a:spcPct val="150000"/>
              </a:lnSpc>
              <a:spcBef>
                <a:spcPts val="750"/>
              </a:spcBef>
              <a:buFont typeface="Arial" panose="020B0604020202020204" pitchFamily="34" charset="0"/>
              <a:buNone/>
            </a:pPr>
            <a:r>
              <a:rPr lang="en-US" altLang="zh-CN" sz="1800" b="1" dirty="0">
                <a:solidFill>
                  <a:schemeClr val="accent2"/>
                </a:solidFill>
                <a:latin typeface="微软雅黑" panose="020B0503020204020204" pitchFamily="34" charset="-122"/>
                <a:ea typeface="微软雅黑" panose="020B0503020204020204" pitchFamily="34" charset="-122"/>
              </a:rPr>
              <a:t>  </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rPr>
              <a:t>1998</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rPr>
              <a:t>9</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月</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rPr>
              <a:t>1</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日施行，目的为了预防火灾和减少火灾危害，保护公民人身、公共财产和公民财产的安全，维护公共安全，保障社会主义现代化建设的顺利进行，明确规定了任何单位、成年公民都有参加有组织的灭火工作的义务</a:t>
            </a:r>
          </a:p>
        </p:txBody>
      </p:sp>
      <p:sp>
        <p:nvSpPr>
          <p:cNvPr id="4" name="Rectangle 2"/>
          <p:cNvSpPr txBox="1">
            <a:spLocks noChangeArrowheads="1"/>
          </p:cNvSpPr>
          <p:nvPr/>
        </p:nvSpPr>
        <p:spPr>
          <a:xfrm>
            <a:off x="628650" y="921544"/>
            <a:ext cx="7886700" cy="99417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zh-CN" altLang="en-US" sz="3150" b="1" dirty="0">
              <a:solidFill>
                <a:schemeClr val="hlink"/>
              </a:solidFill>
            </a:endParaRPr>
          </a:p>
        </p:txBody>
      </p:sp>
      <p:sp>
        <p:nvSpPr>
          <p:cNvPr id="5" name="圆角矩形 4"/>
          <p:cNvSpPr/>
          <p:nvPr/>
        </p:nvSpPr>
        <p:spPr>
          <a:xfrm>
            <a:off x="-8335" y="921544"/>
            <a:ext cx="9152335" cy="561975"/>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3200" b="1" dirty="0">
                <a:solidFill>
                  <a:schemeClr val="accent2"/>
                </a:solidFill>
                <a:cs typeface="+mn-ea"/>
              </a:rPr>
              <a:t>安全生产有关法规</a:t>
            </a:r>
          </a:p>
        </p:txBody>
      </p:sp>
      <p:sp>
        <p:nvSpPr>
          <p:cNvPr id="6" name="文本框 5"/>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grpSp>
        <p:nvGrpSpPr>
          <p:cNvPr id="7" name="组合 6"/>
          <p:cNvGrpSpPr/>
          <p:nvPr/>
        </p:nvGrpSpPr>
        <p:grpSpPr>
          <a:xfrm>
            <a:off x="628650" y="1915716"/>
            <a:ext cx="1458686" cy="2149248"/>
            <a:chOff x="628650" y="1915716"/>
            <a:chExt cx="1458686" cy="2149248"/>
          </a:xfrm>
        </p:grpSpPr>
        <p:sp>
          <p:nvSpPr>
            <p:cNvPr id="8" name="矩形 7"/>
            <p:cNvSpPr/>
            <p:nvPr/>
          </p:nvSpPr>
          <p:spPr>
            <a:xfrm>
              <a:off x="628650" y="1915716"/>
              <a:ext cx="1458686" cy="2149248"/>
            </a:xfrm>
            <a:prstGeom prst="rect">
              <a:avLst/>
            </a:prstGeom>
            <a:solidFill>
              <a:srgbClr val="EEE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13017" y="2571750"/>
              <a:ext cx="1291096" cy="507831"/>
            </a:xfrm>
            <a:prstGeom prst="rect">
              <a:avLst/>
            </a:prstGeom>
            <a:noFill/>
          </p:spPr>
          <p:txBody>
            <a:bodyPr wrap="square" rtlCol="0">
              <a:spAutoFit/>
            </a:bodyPr>
            <a:lstStyle/>
            <a:p>
              <a:r>
                <a:rPr lang="zh-CN" altLang="en-US" dirty="0">
                  <a:solidFill>
                    <a:srgbClr val="C0504D"/>
                  </a:solidFill>
                </a:rPr>
                <a:t>中华人民共和国消防法</a:t>
              </a:r>
            </a:p>
          </p:txBody>
        </p:sp>
      </p:grpSp>
      <p:sp>
        <p:nvSpPr>
          <p:cNvPr id="10" name="TextBox 8"/>
          <p:cNvSpPr txBox="1"/>
          <p:nvPr/>
        </p:nvSpPr>
        <p:spPr>
          <a:xfrm>
            <a:off x="994904" y="247112"/>
            <a:ext cx="4974096" cy="400110"/>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第三章  为什么要进行安全培训</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7199"/>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15028" y="2146633"/>
            <a:ext cx="6567714" cy="2149248"/>
          </a:xfrm>
          <a:prstGeom prst="rect">
            <a:avLst/>
          </a:prstGeom>
        </p:spPr>
        <p:txBody>
          <a:bodyPr/>
          <a:lstStyle/>
          <a:p>
            <a:pPr>
              <a:lnSpc>
                <a:spcPct val="150000"/>
              </a:lnSpc>
              <a:spcBef>
                <a:spcPts val="750"/>
              </a:spcBef>
              <a:buFont typeface="Arial" panose="020B0604020202020204" pitchFamily="34" charset="0"/>
              <a:buNone/>
            </a:pPr>
            <a:r>
              <a:rPr lang="en-US" altLang="zh-CN" sz="1800" b="1" dirty="0">
                <a:solidFill>
                  <a:schemeClr val="accent2"/>
                </a:solidFill>
                <a:latin typeface="微软雅黑" panose="020B0503020204020204" pitchFamily="34" charset="-122"/>
                <a:ea typeface="微软雅黑" panose="020B0503020204020204" pitchFamily="34" charset="-122"/>
              </a:rPr>
              <a:t>《</a:t>
            </a:r>
            <a:r>
              <a:rPr lang="zh-CN" altLang="en-US" sz="1800" b="1" dirty="0">
                <a:solidFill>
                  <a:schemeClr val="accent2"/>
                </a:solidFill>
                <a:latin typeface="微软雅黑" panose="020B0503020204020204" pitchFamily="34" charset="-122"/>
                <a:ea typeface="微软雅黑" panose="020B0503020204020204" pitchFamily="34" charset="-122"/>
              </a:rPr>
              <a:t>中华人民共和国安全生产法</a:t>
            </a:r>
            <a:r>
              <a:rPr lang="en-US" altLang="zh-CN" sz="1800" b="1" dirty="0">
                <a:solidFill>
                  <a:schemeClr val="accent2"/>
                </a:solidFill>
                <a:latin typeface="微软雅黑" panose="020B0503020204020204" pitchFamily="34" charset="-122"/>
                <a:ea typeface="微软雅黑" panose="020B0503020204020204" pitchFamily="34" charset="-122"/>
              </a:rPr>
              <a:t>》</a:t>
            </a:r>
          </a:p>
          <a:p>
            <a:pPr>
              <a:lnSpc>
                <a:spcPct val="150000"/>
              </a:lnSpc>
              <a:spcBef>
                <a:spcPts val="750"/>
              </a:spcBef>
              <a:buFont typeface="Arial" panose="020B0604020202020204" pitchFamily="34" charset="0"/>
              <a:buNone/>
            </a:pPr>
            <a:r>
              <a:rPr lang="en-US" altLang="zh-CN" sz="1800" b="1" dirty="0">
                <a:solidFill>
                  <a:schemeClr val="accent2"/>
                </a:solidFill>
                <a:latin typeface="微软雅黑" panose="020B0503020204020204" pitchFamily="34" charset="-122"/>
                <a:ea typeface="微软雅黑" panose="020B0503020204020204" pitchFamily="34" charset="-122"/>
              </a:rPr>
              <a:t>    </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rPr>
              <a:t>2002</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rPr>
              <a:t>11</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月</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rPr>
              <a:t>1</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日施行，目的是为了加强安全生产监督管理，防止和减少生产安全事故，保障人民群众生命和财产安全，促进经济发展，明确了安全责任制并规定了从业人员的权利和义务。</a:t>
            </a:r>
          </a:p>
        </p:txBody>
      </p:sp>
      <p:sp>
        <p:nvSpPr>
          <p:cNvPr id="4" name="Rectangle 2"/>
          <p:cNvSpPr txBox="1">
            <a:spLocks noChangeArrowheads="1"/>
          </p:cNvSpPr>
          <p:nvPr/>
        </p:nvSpPr>
        <p:spPr>
          <a:xfrm>
            <a:off x="628650" y="921544"/>
            <a:ext cx="7886700" cy="99417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zh-CN" altLang="en-US" sz="3150" b="1" dirty="0">
              <a:solidFill>
                <a:schemeClr val="hlink"/>
              </a:solidFill>
            </a:endParaRPr>
          </a:p>
        </p:txBody>
      </p:sp>
      <p:sp>
        <p:nvSpPr>
          <p:cNvPr id="5" name="圆角矩形 4"/>
          <p:cNvSpPr/>
          <p:nvPr/>
        </p:nvSpPr>
        <p:spPr>
          <a:xfrm>
            <a:off x="-8335" y="921544"/>
            <a:ext cx="9152335" cy="561975"/>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3200" b="1" dirty="0">
                <a:solidFill>
                  <a:schemeClr val="accent2"/>
                </a:solidFill>
                <a:cs typeface="+mn-ea"/>
              </a:rPr>
              <a:t>安全生产有关法规</a:t>
            </a:r>
          </a:p>
        </p:txBody>
      </p:sp>
      <p:sp>
        <p:nvSpPr>
          <p:cNvPr id="6" name="文本框 5"/>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grpSp>
        <p:nvGrpSpPr>
          <p:cNvPr id="7" name="组合 6"/>
          <p:cNvGrpSpPr/>
          <p:nvPr/>
        </p:nvGrpSpPr>
        <p:grpSpPr>
          <a:xfrm>
            <a:off x="628650" y="1915716"/>
            <a:ext cx="1458686" cy="2149248"/>
            <a:chOff x="628650" y="1915716"/>
            <a:chExt cx="1458686" cy="2149248"/>
          </a:xfrm>
        </p:grpSpPr>
        <p:sp>
          <p:nvSpPr>
            <p:cNvPr id="8" name="矩形 7"/>
            <p:cNvSpPr/>
            <p:nvPr/>
          </p:nvSpPr>
          <p:spPr>
            <a:xfrm>
              <a:off x="628650" y="1915716"/>
              <a:ext cx="1458686" cy="2149248"/>
            </a:xfrm>
            <a:prstGeom prst="rect">
              <a:avLst/>
            </a:prstGeom>
            <a:solidFill>
              <a:srgbClr val="EEE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13017" y="2571750"/>
              <a:ext cx="1291096" cy="507831"/>
            </a:xfrm>
            <a:prstGeom prst="rect">
              <a:avLst/>
            </a:prstGeom>
            <a:noFill/>
          </p:spPr>
          <p:txBody>
            <a:bodyPr wrap="square" rtlCol="0">
              <a:spAutoFit/>
            </a:bodyPr>
            <a:lstStyle/>
            <a:p>
              <a:r>
                <a:rPr lang="zh-CN" altLang="en-US" dirty="0">
                  <a:solidFill>
                    <a:srgbClr val="C0504D"/>
                  </a:solidFill>
                </a:rPr>
                <a:t>中华人民共和国安全生产法</a:t>
              </a:r>
            </a:p>
          </p:txBody>
        </p:sp>
      </p:grpSp>
      <p:sp>
        <p:nvSpPr>
          <p:cNvPr id="10" name="TextBox 8"/>
          <p:cNvSpPr txBox="1"/>
          <p:nvPr/>
        </p:nvSpPr>
        <p:spPr>
          <a:xfrm>
            <a:off x="994904" y="247112"/>
            <a:ext cx="4974096" cy="400110"/>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第三章  为什么要进行安全培训</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6099"/>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1000"/>
                                        <p:tgtEl>
                                          <p:spTgt spid="6"/>
                                        </p:tgtEl>
                                      </p:cBhvr>
                                    </p:animEffect>
                                  </p:childTnLst>
                                </p:cTn>
                              </p:par>
                            </p:childTnLst>
                          </p:cTn>
                        </p:par>
                        <p:par>
                          <p:cTn id="16" fill="hold">
                            <p:stCondLst>
                              <p:cond delay="7099"/>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501900" y="1538506"/>
            <a:ext cx="6013450" cy="2014319"/>
          </a:xfrm>
          <a:prstGeom prst="rect">
            <a:avLst/>
          </a:prstGeom>
        </p:spPr>
        <p:txBody>
          <a:bodyPr/>
          <a:lstStyle>
            <a:defPPr>
              <a:defRPr lang="zh-CN"/>
            </a:defPPr>
            <a:lvl1pPr>
              <a:lnSpc>
                <a:spcPct val="150000"/>
              </a:lnSpc>
              <a:spcBef>
                <a:spcPts val="750"/>
              </a:spcBef>
              <a:buFont typeface="Arial" panose="020B0604020202020204" pitchFamily="34" charset="0"/>
              <a:buNone/>
              <a:defRPr sz="1800" b="1">
                <a:solidFill>
                  <a:schemeClr val="accent2"/>
                </a:solidFill>
                <a:latin typeface="微软雅黑" panose="020B0503020204020204" pitchFamily="34" charset="-122"/>
                <a:ea typeface="微软雅黑" panose="020B0503020204020204" pitchFamily="34" charset="-122"/>
              </a:defRPr>
            </a:lvl1pPr>
          </a:lstStyle>
          <a:p>
            <a:endParaRPr lang="zh-CN" altLang="en-US" dirty="0"/>
          </a:p>
          <a:p>
            <a:r>
              <a:rPr lang="en-US" altLang="zh-CN" dirty="0"/>
              <a:t>《</a:t>
            </a:r>
            <a:r>
              <a:rPr lang="zh-CN" altLang="en-US" dirty="0"/>
              <a:t>中华人民共和国职业病防治法</a:t>
            </a:r>
            <a:r>
              <a:rPr lang="en-US" altLang="zh-CN" dirty="0"/>
              <a:t>》</a:t>
            </a:r>
          </a:p>
          <a:p>
            <a:r>
              <a:rPr lang="en-US" altLang="zh-CN" dirty="0"/>
              <a:t>   </a:t>
            </a:r>
            <a:r>
              <a:rPr lang="en-US" altLang="zh-CN" b="0" dirty="0">
                <a:solidFill>
                  <a:schemeClr val="tx1">
                    <a:lumMod val="50000"/>
                    <a:lumOff val="50000"/>
                  </a:schemeClr>
                </a:solidFill>
              </a:rPr>
              <a:t>2002</a:t>
            </a:r>
            <a:r>
              <a:rPr lang="zh-CN" altLang="en-US" b="0" dirty="0">
                <a:solidFill>
                  <a:schemeClr val="tx1">
                    <a:lumMod val="50000"/>
                    <a:lumOff val="50000"/>
                  </a:schemeClr>
                </a:solidFill>
              </a:rPr>
              <a:t>年</a:t>
            </a:r>
            <a:r>
              <a:rPr lang="en-US" altLang="zh-CN" b="0" dirty="0">
                <a:solidFill>
                  <a:schemeClr val="tx1">
                    <a:lumMod val="50000"/>
                    <a:lumOff val="50000"/>
                  </a:schemeClr>
                </a:solidFill>
              </a:rPr>
              <a:t>5</a:t>
            </a:r>
            <a:r>
              <a:rPr lang="zh-CN" altLang="en-US" b="0" dirty="0">
                <a:solidFill>
                  <a:schemeClr val="tx1">
                    <a:lumMod val="50000"/>
                    <a:lumOff val="50000"/>
                  </a:schemeClr>
                </a:solidFill>
              </a:rPr>
              <a:t>月</a:t>
            </a:r>
            <a:r>
              <a:rPr lang="en-US" altLang="zh-CN" b="0" dirty="0">
                <a:solidFill>
                  <a:schemeClr val="tx1">
                    <a:lumMod val="50000"/>
                    <a:lumOff val="50000"/>
                  </a:schemeClr>
                </a:solidFill>
              </a:rPr>
              <a:t>1</a:t>
            </a:r>
            <a:r>
              <a:rPr lang="zh-CN" altLang="en-US" b="0" dirty="0">
                <a:solidFill>
                  <a:schemeClr val="tx1">
                    <a:lumMod val="50000"/>
                    <a:lumOff val="50000"/>
                  </a:schemeClr>
                </a:solidFill>
              </a:rPr>
              <a:t>日施行，目的为了预防、控制和消除职业病危害，防治职业病，保护劳动者健康及其相关权益。</a:t>
            </a:r>
          </a:p>
          <a:p>
            <a:endParaRPr lang="en-US" altLang="zh-CN" b="0" dirty="0">
              <a:solidFill>
                <a:schemeClr val="tx1">
                  <a:lumMod val="50000"/>
                  <a:lumOff val="50000"/>
                </a:schemeClr>
              </a:solidFill>
            </a:endParaRPr>
          </a:p>
        </p:txBody>
      </p:sp>
      <p:sp>
        <p:nvSpPr>
          <p:cNvPr id="3" name="Rectangle 2"/>
          <p:cNvSpPr txBox="1">
            <a:spLocks noChangeArrowheads="1"/>
          </p:cNvSpPr>
          <p:nvPr/>
        </p:nvSpPr>
        <p:spPr>
          <a:xfrm>
            <a:off x="628650" y="921544"/>
            <a:ext cx="7886700" cy="99417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zh-CN" altLang="en-US" sz="3150" b="1" dirty="0">
              <a:solidFill>
                <a:schemeClr val="hlink"/>
              </a:solidFill>
            </a:endParaRPr>
          </a:p>
        </p:txBody>
      </p:sp>
      <p:sp>
        <p:nvSpPr>
          <p:cNvPr id="4" name="圆角矩形 3"/>
          <p:cNvSpPr/>
          <p:nvPr/>
        </p:nvSpPr>
        <p:spPr>
          <a:xfrm>
            <a:off x="-8335" y="921544"/>
            <a:ext cx="9152335" cy="561975"/>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3200" b="1" dirty="0">
                <a:solidFill>
                  <a:schemeClr val="accent2"/>
                </a:solidFill>
                <a:cs typeface="+mn-ea"/>
              </a:rPr>
              <a:t>安全生产有关法规</a:t>
            </a:r>
          </a:p>
        </p:txBody>
      </p:sp>
      <p:sp>
        <p:nvSpPr>
          <p:cNvPr id="6" name="文本框 5"/>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grpSp>
        <p:nvGrpSpPr>
          <p:cNvPr id="7" name="组合 6"/>
          <p:cNvGrpSpPr/>
          <p:nvPr/>
        </p:nvGrpSpPr>
        <p:grpSpPr>
          <a:xfrm>
            <a:off x="628650" y="1915716"/>
            <a:ext cx="1458686" cy="2149248"/>
            <a:chOff x="628650" y="1915716"/>
            <a:chExt cx="1458686" cy="2149248"/>
          </a:xfrm>
        </p:grpSpPr>
        <p:sp>
          <p:nvSpPr>
            <p:cNvPr id="8" name="矩形 7"/>
            <p:cNvSpPr/>
            <p:nvPr/>
          </p:nvSpPr>
          <p:spPr>
            <a:xfrm>
              <a:off x="628650" y="1915716"/>
              <a:ext cx="1458686" cy="2149248"/>
            </a:xfrm>
            <a:prstGeom prst="rect">
              <a:avLst/>
            </a:prstGeom>
            <a:solidFill>
              <a:srgbClr val="EEE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13017" y="2571750"/>
              <a:ext cx="1291096" cy="715581"/>
            </a:xfrm>
            <a:prstGeom prst="rect">
              <a:avLst/>
            </a:prstGeom>
            <a:noFill/>
          </p:spPr>
          <p:txBody>
            <a:bodyPr wrap="square" rtlCol="0">
              <a:spAutoFit/>
            </a:bodyPr>
            <a:lstStyle/>
            <a:p>
              <a:r>
                <a:rPr lang="zh-CN" altLang="en-US" dirty="0">
                  <a:solidFill>
                    <a:srgbClr val="C0504D"/>
                  </a:solidFill>
                </a:rPr>
                <a:t>中华人民共和国职业病防治法</a:t>
              </a:r>
            </a:p>
          </p:txBody>
        </p:sp>
      </p:grpSp>
      <p:sp>
        <p:nvSpPr>
          <p:cNvPr id="10" name="TextBox 8"/>
          <p:cNvSpPr txBox="1"/>
          <p:nvPr/>
        </p:nvSpPr>
        <p:spPr>
          <a:xfrm>
            <a:off x="994904" y="247112"/>
            <a:ext cx="4974096" cy="400110"/>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第三章  为什么要进行安全培训</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4349"/>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1000"/>
                                        <p:tgtEl>
                                          <p:spTgt spid="6"/>
                                        </p:tgtEl>
                                      </p:cBhvr>
                                    </p:animEffect>
                                  </p:childTnLst>
                                </p:cTn>
                              </p:par>
                            </p:childTnLst>
                          </p:cTn>
                        </p:par>
                        <p:par>
                          <p:cTn id="16" fill="hold">
                            <p:stCondLst>
                              <p:cond delay="5349"/>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257175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2" name="Freeform 6"/>
          <p:cNvSpPr>
            <a:spLocks noEditPoints="1"/>
          </p:cNvSpPr>
          <p:nvPr/>
        </p:nvSpPr>
        <p:spPr bwMode="auto">
          <a:xfrm>
            <a:off x="3280025" y="2571750"/>
            <a:ext cx="2583951" cy="1297146"/>
          </a:xfrm>
          <a:custGeom>
            <a:avLst/>
            <a:gdLst>
              <a:gd name="T0" fmla="*/ 48 w 13537"/>
              <a:gd name="T1" fmla="*/ 24 h 6793"/>
              <a:gd name="T2" fmla="*/ 68 w 13537"/>
              <a:gd name="T3" fmla="*/ 542 h 6793"/>
              <a:gd name="T4" fmla="*/ 126 w 13537"/>
              <a:gd name="T5" fmla="*/ 1048 h 6793"/>
              <a:gd name="T6" fmla="*/ 260 w 13537"/>
              <a:gd name="T7" fmla="*/ 1705 h 6793"/>
              <a:gd name="T8" fmla="*/ 577 w 13537"/>
              <a:gd name="T9" fmla="*/ 2641 h 6793"/>
              <a:gd name="T10" fmla="*/ 1022 w 13537"/>
              <a:gd name="T11" fmla="*/ 3510 h 6793"/>
              <a:gd name="T12" fmla="*/ 1583 w 13537"/>
              <a:gd name="T13" fmla="*/ 4300 h 6793"/>
              <a:gd name="T14" fmla="*/ 2250 w 13537"/>
              <a:gd name="T15" fmla="*/ 5000 h 6793"/>
              <a:gd name="T16" fmla="*/ 3012 w 13537"/>
              <a:gd name="T17" fmla="*/ 5598 h 6793"/>
              <a:gd name="T18" fmla="*/ 3855 w 13537"/>
              <a:gd name="T19" fmla="*/ 6083 h 6793"/>
              <a:gd name="T20" fmla="*/ 4771 w 13537"/>
              <a:gd name="T21" fmla="*/ 6443 h 6793"/>
              <a:gd name="T22" fmla="*/ 5579 w 13537"/>
              <a:gd name="T23" fmla="*/ 6640 h 6793"/>
              <a:gd name="T24" fmla="*/ 6082 w 13537"/>
              <a:gd name="T25" fmla="*/ 6710 h 6793"/>
              <a:gd name="T26" fmla="*/ 6595 w 13537"/>
              <a:gd name="T27" fmla="*/ 6743 h 6793"/>
              <a:gd name="T28" fmla="*/ 7115 w 13537"/>
              <a:gd name="T29" fmla="*/ 6736 h 6793"/>
              <a:gd name="T30" fmla="*/ 7625 w 13537"/>
              <a:gd name="T31" fmla="*/ 6691 h 6793"/>
              <a:gd name="T32" fmla="*/ 8123 w 13537"/>
              <a:gd name="T33" fmla="*/ 6608 h 6793"/>
              <a:gd name="T34" fmla="*/ 9080 w 13537"/>
              <a:gd name="T35" fmla="*/ 6337 h 6793"/>
              <a:gd name="T36" fmla="*/ 9973 w 13537"/>
              <a:gd name="T37" fmla="*/ 5934 h 6793"/>
              <a:gd name="T38" fmla="*/ 10790 w 13537"/>
              <a:gd name="T39" fmla="*/ 5410 h 6793"/>
              <a:gd name="T40" fmla="*/ 11521 w 13537"/>
              <a:gd name="T41" fmla="*/ 4776 h 6793"/>
              <a:gd name="T42" fmla="*/ 12154 w 13537"/>
              <a:gd name="T43" fmla="*/ 4045 h 6793"/>
              <a:gd name="T44" fmla="*/ 12678 w 13537"/>
              <a:gd name="T45" fmla="*/ 3227 h 6793"/>
              <a:gd name="T46" fmla="*/ 13081 w 13537"/>
              <a:gd name="T47" fmla="*/ 2335 h 6793"/>
              <a:gd name="T48" fmla="*/ 13353 w 13537"/>
              <a:gd name="T49" fmla="*/ 1378 h 6793"/>
              <a:gd name="T50" fmla="*/ 13435 w 13537"/>
              <a:gd name="T51" fmla="*/ 880 h 6793"/>
              <a:gd name="T52" fmla="*/ 13480 w 13537"/>
              <a:gd name="T53" fmla="*/ 370 h 6793"/>
              <a:gd name="T54" fmla="*/ 13513 w 13537"/>
              <a:gd name="T55" fmla="*/ 48 h 6793"/>
              <a:gd name="T56" fmla="*/ 13530 w 13537"/>
              <a:gd name="T57" fmla="*/ 8 h 6793"/>
              <a:gd name="T58" fmla="*/ 13528 w 13537"/>
              <a:gd name="T59" fmla="*/ 373 h 6793"/>
              <a:gd name="T60" fmla="*/ 13482 w 13537"/>
              <a:gd name="T61" fmla="*/ 887 h 6793"/>
              <a:gd name="T62" fmla="*/ 13399 w 13537"/>
              <a:gd name="T63" fmla="*/ 1389 h 6793"/>
              <a:gd name="T64" fmla="*/ 13126 w 13537"/>
              <a:gd name="T65" fmla="*/ 2352 h 6793"/>
              <a:gd name="T66" fmla="*/ 12720 w 13537"/>
              <a:gd name="T67" fmla="*/ 3251 h 6793"/>
              <a:gd name="T68" fmla="*/ 12192 w 13537"/>
              <a:gd name="T69" fmla="*/ 4075 h 6793"/>
              <a:gd name="T70" fmla="*/ 11554 w 13537"/>
              <a:gd name="T71" fmla="*/ 4811 h 6793"/>
              <a:gd name="T72" fmla="*/ 10818 w 13537"/>
              <a:gd name="T73" fmla="*/ 5449 h 6793"/>
              <a:gd name="T74" fmla="*/ 9994 w 13537"/>
              <a:gd name="T75" fmla="*/ 5976 h 6793"/>
              <a:gd name="T76" fmla="*/ 9095 w 13537"/>
              <a:gd name="T77" fmla="*/ 6382 h 6793"/>
              <a:gd name="T78" fmla="*/ 8132 w 13537"/>
              <a:gd name="T79" fmla="*/ 6656 h 6793"/>
              <a:gd name="T80" fmla="*/ 7630 w 13537"/>
              <a:gd name="T81" fmla="*/ 6739 h 6793"/>
              <a:gd name="T82" fmla="*/ 7116 w 13537"/>
              <a:gd name="T83" fmla="*/ 6784 h 6793"/>
              <a:gd name="T84" fmla="*/ 6594 w 13537"/>
              <a:gd name="T85" fmla="*/ 6791 h 6793"/>
              <a:gd name="T86" fmla="*/ 6076 w 13537"/>
              <a:gd name="T87" fmla="*/ 6758 h 6793"/>
              <a:gd name="T88" fmla="*/ 5570 w 13537"/>
              <a:gd name="T89" fmla="*/ 6687 h 6793"/>
              <a:gd name="T90" fmla="*/ 4755 w 13537"/>
              <a:gd name="T91" fmla="*/ 6488 h 6793"/>
              <a:gd name="T92" fmla="*/ 3834 w 13537"/>
              <a:gd name="T93" fmla="*/ 6125 h 6793"/>
              <a:gd name="T94" fmla="*/ 2984 w 13537"/>
              <a:gd name="T95" fmla="*/ 5637 h 6793"/>
              <a:gd name="T96" fmla="*/ 2217 w 13537"/>
              <a:gd name="T97" fmla="*/ 5034 h 6793"/>
              <a:gd name="T98" fmla="*/ 1545 w 13537"/>
              <a:gd name="T99" fmla="*/ 4330 h 6793"/>
              <a:gd name="T100" fmla="*/ 980 w 13537"/>
              <a:gd name="T101" fmla="*/ 3534 h 6793"/>
              <a:gd name="T102" fmla="*/ 532 w 13537"/>
              <a:gd name="T103" fmla="*/ 2659 h 6793"/>
              <a:gd name="T104" fmla="*/ 213 w 13537"/>
              <a:gd name="T105" fmla="*/ 1715 h 6793"/>
              <a:gd name="T106" fmla="*/ 78 w 13537"/>
              <a:gd name="T107" fmla="*/ 1055 h 6793"/>
              <a:gd name="T108" fmla="*/ 20 w 13537"/>
              <a:gd name="T109" fmla="*/ 545 h 6793"/>
              <a:gd name="T110" fmla="*/ 0 w 13537"/>
              <a:gd name="T111" fmla="*/ 25 h 6793"/>
              <a:gd name="T112" fmla="*/ 6768 w 13537"/>
              <a:gd name="T113" fmla="*/ 0 h 6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537" h="6793">
                <a:moveTo>
                  <a:pt x="6768" y="48"/>
                </a:moveTo>
                <a:lnTo>
                  <a:pt x="24" y="48"/>
                </a:lnTo>
                <a:lnTo>
                  <a:pt x="48" y="24"/>
                </a:lnTo>
                <a:lnTo>
                  <a:pt x="50" y="198"/>
                </a:lnTo>
                <a:lnTo>
                  <a:pt x="57" y="371"/>
                </a:lnTo>
                <a:lnTo>
                  <a:pt x="68" y="542"/>
                </a:lnTo>
                <a:lnTo>
                  <a:pt x="83" y="712"/>
                </a:lnTo>
                <a:lnTo>
                  <a:pt x="102" y="881"/>
                </a:lnTo>
                <a:lnTo>
                  <a:pt x="126" y="1048"/>
                </a:lnTo>
                <a:lnTo>
                  <a:pt x="153" y="1215"/>
                </a:lnTo>
                <a:lnTo>
                  <a:pt x="185" y="1379"/>
                </a:lnTo>
                <a:lnTo>
                  <a:pt x="260" y="1705"/>
                </a:lnTo>
                <a:lnTo>
                  <a:pt x="351" y="2024"/>
                </a:lnTo>
                <a:lnTo>
                  <a:pt x="456" y="2336"/>
                </a:lnTo>
                <a:lnTo>
                  <a:pt x="577" y="2641"/>
                </a:lnTo>
                <a:lnTo>
                  <a:pt x="711" y="2939"/>
                </a:lnTo>
                <a:lnTo>
                  <a:pt x="860" y="3229"/>
                </a:lnTo>
                <a:lnTo>
                  <a:pt x="1022" y="3510"/>
                </a:lnTo>
                <a:lnTo>
                  <a:pt x="1196" y="3783"/>
                </a:lnTo>
                <a:lnTo>
                  <a:pt x="1384" y="4046"/>
                </a:lnTo>
                <a:lnTo>
                  <a:pt x="1583" y="4300"/>
                </a:lnTo>
                <a:lnTo>
                  <a:pt x="1794" y="4544"/>
                </a:lnTo>
                <a:lnTo>
                  <a:pt x="2017" y="4777"/>
                </a:lnTo>
                <a:lnTo>
                  <a:pt x="2250" y="5000"/>
                </a:lnTo>
                <a:lnTo>
                  <a:pt x="2494" y="5211"/>
                </a:lnTo>
                <a:lnTo>
                  <a:pt x="2748" y="5410"/>
                </a:lnTo>
                <a:lnTo>
                  <a:pt x="3012" y="5598"/>
                </a:lnTo>
                <a:lnTo>
                  <a:pt x="3284" y="5772"/>
                </a:lnTo>
                <a:lnTo>
                  <a:pt x="3566" y="5934"/>
                </a:lnTo>
                <a:lnTo>
                  <a:pt x="3855" y="6083"/>
                </a:lnTo>
                <a:lnTo>
                  <a:pt x="4153" y="6217"/>
                </a:lnTo>
                <a:lnTo>
                  <a:pt x="4458" y="6337"/>
                </a:lnTo>
                <a:lnTo>
                  <a:pt x="4771" y="6443"/>
                </a:lnTo>
                <a:lnTo>
                  <a:pt x="5090" y="6534"/>
                </a:lnTo>
                <a:lnTo>
                  <a:pt x="5415" y="6609"/>
                </a:lnTo>
                <a:lnTo>
                  <a:pt x="5579" y="6640"/>
                </a:lnTo>
                <a:lnTo>
                  <a:pt x="5745" y="6668"/>
                </a:lnTo>
                <a:lnTo>
                  <a:pt x="5913" y="6691"/>
                </a:lnTo>
                <a:lnTo>
                  <a:pt x="6082" y="6710"/>
                </a:lnTo>
                <a:lnTo>
                  <a:pt x="6252" y="6725"/>
                </a:lnTo>
                <a:lnTo>
                  <a:pt x="6423" y="6736"/>
                </a:lnTo>
                <a:lnTo>
                  <a:pt x="6595" y="6743"/>
                </a:lnTo>
                <a:lnTo>
                  <a:pt x="6769" y="6745"/>
                </a:lnTo>
                <a:lnTo>
                  <a:pt x="6942" y="6743"/>
                </a:lnTo>
                <a:lnTo>
                  <a:pt x="7115" y="6736"/>
                </a:lnTo>
                <a:lnTo>
                  <a:pt x="7286" y="6725"/>
                </a:lnTo>
                <a:lnTo>
                  <a:pt x="7456" y="6710"/>
                </a:lnTo>
                <a:lnTo>
                  <a:pt x="7625" y="6691"/>
                </a:lnTo>
                <a:lnTo>
                  <a:pt x="7792" y="6667"/>
                </a:lnTo>
                <a:lnTo>
                  <a:pt x="7959" y="6640"/>
                </a:lnTo>
                <a:lnTo>
                  <a:pt x="8123" y="6608"/>
                </a:lnTo>
                <a:lnTo>
                  <a:pt x="8449" y="6533"/>
                </a:lnTo>
                <a:lnTo>
                  <a:pt x="8768" y="6443"/>
                </a:lnTo>
                <a:lnTo>
                  <a:pt x="9080" y="6337"/>
                </a:lnTo>
                <a:lnTo>
                  <a:pt x="9385" y="6217"/>
                </a:lnTo>
                <a:lnTo>
                  <a:pt x="9683" y="6082"/>
                </a:lnTo>
                <a:lnTo>
                  <a:pt x="9973" y="5934"/>
                </a:lnTo>
                <a:lnTo>
                  <a:pt x="10254" y="5772"/>
                </a:lnTo>
                <a:lnTo>
                  <a:pt x="10527" y="5597"/>
                </a:lnTo>
                <a:lnTo>
                  <a:pt x="10790" y="5410"/>
                </a:lnTo>
                <a:lnTo>
                  <a:pt x="11044" y="5210"/>
                </a:lnTo>
                <a:lnTo>
                  <a:pt x="11288" y="4999"/>
                </a:lnTo>
                <a:lnTo>
                  <a:pt x="11521" y="4776"/>
                </a:lnTo>
                <a:lnTo>
                  <a:pt x="11744" y="4543"/>
                </a:lnTo>
                <a:lnTo>
                  <a:pt x="11955" y="4299"/>
                </a:lnTo>
                <a:lnTo>
                  <a:pt x="12154" y="4045"/>
                </a:lnTo>
                <a:lnTo>
                  <a:pt x="12342" y="3782"/>
                </a:lnTo>
                <a:lnTo>
                  <a:pt x="12516" y="3509"/>
                </a:lnTo>
                <a:lnTo>
                  <a:pt x="12678" y="3227"/>
                </a:lnTo>
                <a:lnTo>
                  <a:pt x="12827" y="2938"/>
                </a:lnTo>
                <a:lnTo>
                  <a:pt x="12961" y="2640"/>
                </a:lnTo>
                <a:lnTo>
                  <a:pt x="13081" y="2335"/>
                </a:lnTo>
                <a:lnTo>
                  <a:pt x="13187" y="2023"/>
                </a:lnTo>
                <a:lnTo>
                  <a:pt x="13278" y="1703"/>
                </a:lnTo>
                <a:lnTo>
                  <a:pt x="13353" y="1378"/>
                </a:lnTo>
                <a:lnTo>
                  <a:pt x="13384" y="1214"/>
                </a:lnTo>
                <a:lnTo>
                  <a:pt x="13412" y="1048"/>
                </a:lnTo>
                <a:lnTo>
                  <a:pt x="13435" y="880"/>
                </a:lnTo>
                <a:lnTo>
                  <a:pt x="13454" y="711"/>
                </a:lnTo>
                <a:lnTo>
                  <a:pt x="13469" y="541"/>
                </a:lnTo>
                <a:lnTo>
                  <a:pt x="13480" y="370"/>
                </a:lnTo>
                <a:lnTo>
                  <a:pt x="13487" y="198"/>
                </a:lnTo>
                <a:lnTo>
                  <a:pt x="13489" y="24"/>
                </a:lnTo>
                <a:lnTo>
                  <a:pt x="13513" y="48"/>
                </a:lnTo>
                <a:lnTo>
                  <a:pt x="6768" y="48"/>
                </a:lnTo>
                <a:close/>
                <a:moveTo>
                  <a:pt x="13513" y="0"/>
                </a:moveTo>
                <a:cubicBezTo>
                  <a:pt x="13519" y="0"/>
                  <a:pt x="13526" y="3"/>
                  <a:pt x="13530" y="8"/>
                </a:cubicBezTo>
                <a:cubicBezTo>
                  <a:pt x="13535" y="12"/>
                  <a:pt x="13537" y="18"/>
                  <a:pt x="13537" y="25"/>
                </a:cubicBezTo>
                <a:lnTo>
                  <a:pt x="13535" y="199"/>
                </a:lnTo>
                <a:lnTo>
                  <a:pt x="13528" y="373"/>
                </a:lnTo>
                <a:lnTo>
                  <a:pt x="13517" y="546"/>
                </a:lnTo>
                <a:lnTo>
                  <a:pt x="13502" y="717"/>
                </a:lnTo>
                <a:lnTo>
                  <a:pt x="13482" y="887"/>
                </a:lnTo>
                <a:lnTo>
                  <a:pt x="13459" y="1056"/>
                </a:lnTo>
                <a:lnTo>
                  <a:pt x="13431" y="1223"/>
                </a:lnTo>
                <a:lnTo>
                  <a:pt x="13399" y="1389"/>
                </a:lnTo>
                <a:lnTo>
                  <a:pt x="13324" y="1717"/>
                </a:lnTo>
                <a:lnTo>
                  <a:pt x="13232" y="2038"/>
                </a:lnTo>
                <a:lnTo>
                  <a:pt x="13126" y="2352"/>
                </a:lnTo>
                <a:lnTo>
                  <a:pt x="13005" y="2660"/>
                </a:lnTo>
                <a:lnTo>
                  <a:pt x="12869" y="2959"/>
                </a:lnTo>
                <a:lnTo>
                  <a:pt x="12720" y="3251"/>
                </a:lnTo>
                <a:lnTo>
                  <a:pt x="12557" y="3535"/>
                </a:lnTo>
                <a:lnTo>
                  <a:pt x="12381" y="3809"/>
                </a:lnTo>
                <a:lnTo>
                  <a:pt x="12192" y="4075"/>
                </a:lnTo>
                <a:lnTo>
                  <a:pt x="11991" y="4330"/>
                </a:lnTo>
                <a:lnTo>
                  <a:pt x="11778" y="4576"/>
                </a:lnTo>
                <a:lnTo>
                  <a:pt x="11554" y="4811"/>
                </a:lnTo>
                <a:lnTo>
                  <a:pt x="11319" y="5035"/>
                </a:lnTo>
                <a:lnTo>
                  <a:pt x="11074" y="5248"/>
                </a:lnTo>
                <a:lnTo>
                  <a:pt x="10818" y="5449"/>
                </a:lnTo>
                <a:lnTo>
                  <a:pt x="10552" y="5637"/>
                </a:lnTo>
                <a:lnTo>
                  <a:pt x="10278" y="5813"/>
                </a:lnTo>
                <a:lnTo>
                  <a:pt x="9994" y="5976"/>
                </a:lnTo>
                <a:lnTo>
                  <a:pt x="9702" y="6126"/>
                </a:lnTo>
                <a:lnTo>
                  <a:pt x="9403" y="6261"/>
                </a:lnTo>
                <a:lnTo>
                  <a:pt x="9095" y="6382"/>
                </a:lnTo>
                <a:lnTo>
                  <a:pt x="8781" y="6489"/>
                </a:lnTo>
                <a:lnTo>
                  <a:pt x="8459" y="6580"/>
                </a:lnTo>
                <a:lnTo>
                  <a:pt x="8132" y="6656"/>
                </a:lnTo>
                <a:lnTo>
                  <a:pt x="7966" y="6687"/>
                </a:lnTo>
                <a:lnTo>
                  <a:pt x="7799" y="6715"/>
                </a:lnTo>
                <a:lnTo>
                  <a:pt x="7630" y="6739"/>
                </a:lnTo>
                <a:lnTo>
                  <a:pt x="7460" y="6758"/>
                </a:lnTo>
                <a:lnTo>
                  <a:pt x="7289" y="6773"/>
                </a:lnTo>
                <a:lnTo>
                  <a:pt x="7116" y="6784"/>
                </a:lnTo>
                <a:lnTo>
                  <a:pt x="6943" y="6791"/>
                </a:lnTo>
                <a:lnTo>
                  <a:pt x="6768" y="6793"/>
                </a:lnTo>
                <a:lnTo>
                  <a:pt x="6594" y="6791"/>
                </a:lnTo>
                <a:lnTo>
                  <a:pt x="6420" y="6784"/>
                </a:lnTo>
                <a:lnTo>
                  <a:pt x="6247" y="6773"/>
                </a:lnTo>
                <a:lnTo>
                  <a:pt x="6076" y="6758"/>
                </a:lnTo>
                <a:lnTo>
                  <a:pt x="5906" y="6738"/>
                </a:lnTo>
                <a:lnTo>
                  <a:pt x="5738" y="6715"/>
                </a:lnTo>
                <a:lnTo>
                  <a:pt x="5570" y="6687"/>
                </a:lnTo>
                <a:lnTo>
                  <a:pt x="5404" y="6655"/>
                </a:lnTo>
                <a:lnTo>
                  <a:pt x="5076" y="6580"/>
                </a:lnTo>
                <a:lnTo>
                  <a:pt x="4755" y="6488"/>
                </a:lnTo>
                <a:lnTo>
                  <a:pt x="4441" y="6382"/>
                </a:lnTo>
                <a:lnTo>
                  <a:pt x="4133" y="6261"/>
                </a:lnTo>
                <a:lnTo>
                  <a:pt x="3834" y="6125"/>
                </a:lnTo>
                <a:lnTo>
                  <a:pt x="3542" y="5976"/>
                </a:lnTo>
                <a:lnTo>
                  <a:pt x="3258" y="5813"/>
                </a:lnTo>
                <a:lnTo>
                  <a:pt x="2984" y="5637"/>
                </a:lnTo>
                <a:lnTo>
                  <a:pt x="2718" y="5448"/>
                </a:lnTo>
                <a:lnTo>
                  <a:pt x="2463" y="5247"/>
                </a:lnTo>
                <a:lnTo>
                  <a:pt x="2217" y="5034"/>
                </a:lnTo>
                <a:lnTo>
                  <a:pt x="1982" y="4810"/>
                </a:lnTo>
                <a:lnTo>
                  <a:pt x="1758" y="4575"/>
                </a:lnTo>
                <a:lnTo>
                  <a:pt x="1545" y="4330"/>
                </a:lnTo>
                <a:lnTo>
                  <a:pt x="1344" y="4074"/>
                </a:lnTo>
                <a:lnTo>
                  <a:pt x="1156" y="3808"/>
                </a:lnTo>
                <a:lnTo>
                  <a:pt x="980" y="3534"/>
                </a:lnTo>
                <a:lnTo>
                  <a:pt x="817" y="3250"/>
                </a:lnTo>
                <a:lnTo>
                  <a:pt x="667" y="2958"/>
                </a:lnTo>
                <a:lnTo>
                  <a:pt x="532" y="2659"/>
                </a:lnTo>
                <a:lnTo>
                  <a:pt x="411" y="2351"/>
                </a:lnTo>
                <a:lnTo>
                  <a:pt x="304" y="2037"/>
                </a:lnTo>
                <a:lnTo>
                  <a:pt x="213" y="1715"/>
                </a:lnTo>
                <a:lnTo>
                  <a:pt x="138" y="1388"/>
                </a:lnTo>
                <a:lnTo>
                  <a:pt x="106" y="1222"/>
                </a:lnTo>
                <a:lnTo>
                  <a:pt x="78" y="1055"/>
                </a:lnTo>
                <a:lnTo>
                  <a:pt x="55" y="886"/>
                </a:lnTo>
                <a:lnTo>
                  <a:pt x="35" y="716"/>
                </a:lnTo>
                <a:lnTo>
                  <a:pt x="20" y="545"/>
                </a:lnTo>
                <a:lnTo>
                  <a:pt x="9" y="372"/>
                </a:lnTo>
                <a:lnTo>
                  <a:pt x="2" y="199"/>
                </a:lnTo>
                <a:lnTo>
                  <a:pt x="0" y="25"/>
                </a:lnTo>
                <a:cubicBezTo>
                  <a:pt x="0" y="18"/>
                  <a:pt x="3" y="12"/>
                  <a:pt x="7" y="8"/>
                </a:cubicBezTo>
                <a:cubicBezTo>
                  <a:pt x="12" y="3"/>
                  <a:pt x="18" y="0"/>
                  <a:pt x="24" y="0"/>
                </a:cubicBezTo>
                <a:lnTo>
                  <a:pt x="6768" y="0"/>
                </a:lnTo>
                <a:lnTo>
                  <a:pt x="13513" y="0"/>
                </a:lnTo>
                <a:close/>
              </a:path>
            </a:pathLst>
          </a:custGeom>
          <a:solidFill>
            <a:srgbClr val="FFFFFF"/>
          </a:solidFill>
          <a:ln w="635" cap="flat">
            <a:solidFill>
              <a:srgbClr val="FFFFFF"/>
            </a:solidFill>
            <a:prstDash val="solid"/>
            <a:bevel/>
          </a:ln>
        </p:spPr>
        <p:txBody>
          <a:bodyPr vert="horz" wrap="square" lIns="68580" tIns="34290" rIns="68580" bIns="34290" numCol="1" anchor="t" anchorCtr="0" compatLnSpc="1"/>
          <a:lstStyle/>
          <a:p>
            <a:endParaRPr lang="zh-CN" altLang="en-US" sz="1015"/>
          </a:p>
        </p:txBody>
      </p:sp>
      <p:sp>
        <p:nvSpPr>
          <p:cNvPr id="23" name="TextBox 15"/>
          <p:cNvSpPr txBox="1"/>
          <p:nvPr/>
        </p:nvSpPr>
        <p:spPr>
          <a:xfrm>
            <a:off x="3934871" y="3156589"/>
            <a:ext cx="1241492" cy="276999"/>
          </a:xfrm>
          <a:prstGeom prst="rect">
            <a:avLst/>
          </a:prstGeom>
          <a:noFill/>
        </p:spPr>
        <p:txBody>
          <a:bodyPr wrap="square" rtlCol="0">
            <a:spAutoFit/>
          </a:bodyPr>
          <a:lstStyle/>
          <a:p>
            <a:pPr algn="ctr"/>
            <a:r>
              <a:rPr lang="en-US" altLang="zh-CN" sz="1200" dirty="0">
                <a:solidFill>
                  <a:schemeClr val="bg1"/>
                </a:solidFill>
                <a:latin typeface="Agency FB" panose="020B0503020202020204" pitchFamily="34" charset="0"/>
                <a:ea typeface="Adobe 宋体 Std L" pitchFamily="18" charset="-122"/>
              </a:rPr>
              <a:t>Transition Page</a:t>
            </a:r>
          </a:p>
        </p:txBody>
      </p:sp>
      <p:sp>
        <p:nvSpPr>
          <p:cNvPr id="25" name="文本框 13"/>
          <p:cNvSpPr txBox="1"/>
          <p:nvPr/>
        </p:nvSpPr>
        <p:spPr>
          <a:xfrm>
            <a:off x="3934871" y="2826191"/>
            <a:ext cx="1241492" cy="369332"/>
          </a:xfrm>
          <a:prstGeom prst="rect">
            <a:avLst/>
          </a:prstGeom>
          <a:noFill/>
        </p:spPr>
        <p:txBody>
          <a:bodyPr wrap="square" rtlCol="0">
            <a:spAutoFit/>
          </a:bodyPr>
          <a:lstStyle/>
          <a:p>
            <a:pPr algn="ctr"/>
            <a:r>
              <a:rPr lang="zh-CN" altLang="en-US" sz="1800" b="1" dirty="0">
                <a:solidFill>
                  <a:schemeClr val="bg1"/>
                </a:solidFill>
                <a:ea typeface="微软雅黑" panose="020B0503020204020204" pitchFamily="34" charset="-122"/>
              </a:rPr>
              <a:t>过渡页</a:t>
            </a:r>
          </a:p>
        </p:txBody>
      </p:sp>
      <p:sp>
        <p:nvSpPr>
          <p:cNvPr id="24" name="文本框 23"/>
          <p:cNvSpPr txBox="1"/>
          <p:nvPr/>
        </p:nvSpPr>
        <p:spPr>
          <a:xfrm>
            <a:off x="3209568" y="3880154"/>
            <a:ext cx="2608406" cy="667170"/>
          </a:xfrm>
          <a:prstGeom prst="rect">
            <a:avLst/>
          </a:prstGeom>
          <a:noFill/>
        </p:spPr>
        <p:txBody>
          <a:bodyPr wrap="none" rtlCol="0">
            <a:spAutoFit/>
          </a:bodyPr>
          <a:lstStyle/>
          <a:p>
            <a:pPr>
              <a:lnSpc>
                <a:spcPct val="120000"/>
              </a:lnSpc>
            </a:pPr>
            <a:r>
              <a:rPr lang="zh-CN" altLang="en-US" sz="1015" dirty="0">
                <a:solidFill>
                  <a:schemeClr val="bg1"/>
                </a:solidFill>
                <a:cs typeface="+mn-ea"/>
              </a:rPr>
              <a:t>第四章 </a:t>
            </a:r>
            <a:endParaRPr lang="en-US" altLang="zh-CN" sz="1015" dirty="0">
              <a:solidFill>
                <a:schemeClr val="bg1"/>
              </a:solidFill>
              <a:cs typeface="+mn-ea"/>
            </a:endParaRPr>
          </a:p>
          <a:p>
            <a:pPr>
              <a:lnSpc>
                <a:spcPct val="120000"/>
              </a:lnSpc>
            </a:pPr>
            <a:r>
              <a:rPr lang="zh-CN" altLang="en-US" sz="2100" b="1" dirty="0">
                <a:solidFill>
                  <a:schemeClr val="bg1"/>
                </a:solidFill>
                <a:cs typeface="+mn-ea"/>
              </a:rPr>
              <a:t>安全管理的基本概念</a:t>
            </a:r>
          </a:p>
        </p:txBody>
      </p:sp>
      <p:sp>
        <p:nvSpPr>
          <p:cNvPr id="26" name="Freeform 5"/>
          <p:cNvSpPr/>
          <p:nvPr/>
        </p:nvSpPr>
        <p:spPr bwMode="auto">
          <a:xfrm>
            <a:off x="4571601" y="1278780"/>
            <a:ext cx="646086" cy="1292970"/>
          </a:xfrm>
          <a:custGeom>
            <a:avLst/>
            <a:gdLst>
              <a:gd name="T0" fmla="*/ 0 w 6745"/>
              <a:gd name="T1" fmla="*/ 13488 h 13488"/>
              <a:gd name="T2" fmla="*/ 6745 w 6745"/>
              <a:gd name="T3" fmla="*/ 1807 h 13488"/>
              <a:gd name="T4" fmla="*/ 0 w 6745"/>
              <a:gd name="T5" fmla="*/ 0 h 13488"/>
              <a:gd name="T6" fmla="*/ 0 w 6745"/>
              <a:gd name="T7" fmla="*/ 13488 h 13488"/>
            </a:gdLst>
            <a:ahLst/>
            <a:cxnLst>
              <a:cxn ang="0">
                <a:pos x="T0" y="T1"/>
              </a:cxn>
              <a:cxn ang="0">
                <a:pos x="T2" y="T3"/>
              </a:cxn>
              <a:cxn ang="0">
                <a:pos x="T4" y="T5"/>
              </a:cxn>
              <a:cxn ang="0">
                <a:pos x="T6" y="T7"/>
              </a:cxn>
            </a:cxnLst>
            <a:rect l="0" t="0" r="r" b="b"/>
            <a:pathLst>
              <a:path w="6745" h="13488">
                <a:moveTo>
                  <a:pt x="0" y="13488"/>
                </a:moveTo>
                <a:lnTo>
                  <a:pt x="6745" y="1807"/>
                </a:lnTo>
                <a:cubicBezTo>
                  <a:pt x="4694" y="623"/>
                  <a:pt x="2368" y="0"/>
                  <a:pt x="0" y="0"/>
                </a:cubicBezTo>
                <a:lnTo>
                  <a:pt x="0" y="13488"/>
                </a:lnTo>
                <a:close/>
              </a:path>
            </a:pathLst>
          </a:custGeom>
          <a:solidFill>
            <a:srgbClr val="C55A11"/>
          </a:solidFill>
          <a:ln w="0">
            <a:noFill/>
            <a:prstDash val="solid"/>
            <a:round/>
          </a:ln>
        </p:spPr>
        <p:txBody>
          <a:bodyPr vert="horz" wrap="square" lIns="68580" tIns="34290" rIns="68580" bIns="34290" numCol="1" anchor="t" anchorCtr="0" compatLnSpc="1"/>
          <a:lstStyle/>
          <a:p>
            <a:endParaRPr lang="zh-CN" altLang="en-US" sz="1015">
              <a:cs typeface="+mn-ea"/>
            </a:endParaRPr>
          </a:p>
        </p:txBody>
      </p:sp>
      <p:sp>
        <p:nvSpPr>
          <p:cNvPr id="27" name="Freeform 6"/>
          <p:cNvSpPr>
            <a:spLocks noEditPoints="1"/>
          </p:cNvSpPr>
          <p:nvPr/>
        </p:nvSpPr>
        <p:spPr bwMode="auto">
          <a:xfrm>
            <a:off x="4566809" y="1273988"/>
            <a:ext cx="655670" cy="1302554"/>
          </a:xfrm>
          <a:custGeom>
            <a:avLst/>
            <a:gdLst>
              <a:gd name="T0" fmla="*/ 7 w 6843"/>
              <a:gd name="T1" fmla="*/ 13512 h 13588"/>
              <a:gd name="T2" fmla="*/ 6769 w 6843"/>
              <a:gd name="T3" fmla="*/ 1897 h 13588"/>
              <a:gd name="T4" fmla="*/ 6382 w 6843"/>
              <a:gd name="T5" fmla="*/ 1682 h 13588"/>
              <a:gd name="T6" fmla="*/ 5990 w 6843"/>
              <a:gd name="T7" fmla="*/ 1480 h 13588"/>
              <a:gd name="T8" fmla="*/ 5592 w 6843"/>
              <a:gd name="T9" fmla="*/ 1292 h 13588"/>
              <a:gd name="T10" fmla="*/ 5188 w 6843"/>
              <a:gd name="T11" fmla="*/ 1117 h 13588"/>
              <a:gd name="T12" fmla="*/ 4780 w 6843"/>
              <a:gd name="T13" fmla="*/ 956 h 13588"/>
              <a:gd name="T14" fmla="*/ 4367 w 6843"/>
              <a:gd name="T15" fmla="*/ 808 h 13588"/>
              <a:gd name="T16" fmla="*/ 3949 w 6843"/>
              <a:gd name="T17" fmla="*/ 674 h 13588"/>
              <a:gd name="T18" fmla="*/ 3527 w 6843"/>
              <a:gd name="T19" fmla="*/ 554 h 13588"/>
              <a:gd name="T20" fmla="*/ 3102 w 6843"/>
              <a:gd name="T21" fmla="*/ 447 h 13588"/>
              <a:gd name="T22" fmla="*/ 2673 w 6843"/>
              <a:gd name="T23" fmla="*/ 354 h 13588"/>
              <a:gd name="T24" fmla="*/ 2241 w 6843"/>
              <a:gd name="T25" fmla="*/ 276 h 13588"/>
              <a:gd name="T26" fmla="*/ 1806 w 6843"/>
              <a:gd name="T27" fmla="*/ 212 h 13588"/>
              <a:gd name="T28" fmla="*/ 1369 w 6843"/>
              <a:gd name="T29" fmla="*/ 161 h 13588"/>
              <a:gd name="T30" fmla="*/ 930 w 6843"/>
              <a:gd name="T31" fmla="*/ 125 h 13588"/>
              <a:gd name="T32" fmla="*/ 490 w 6843"/>
              <a:gd name="T33" fmla="*/ 103 h 13588"/>
              <a:gd name="T34" fmla="*/ 48 w 6843"/>
              <a:gd name="T35" fmla="*/ 96 h 13588"/>
              <a:gd name="T36" fmla="*/ 96 w 6843"/>
              <a:gd name="T37" fmla="*/ 13536 h 13588"/>
              <a:gd name="T38" fmla="*/ 15 w 6843"/>
              <a:gd name="T39" fmla="*/ 14 h 13588"/>
              <a:gd name="T40" fmla="*/ 271 w 6843"/>
              <a:gd name="T41" fmla="*/ 2 h 13588"/>
              <a:gd name="T42" fmla="*/ 716 w 6843"/>
              <a:gd name="T43" fmla="*/ 17 h 13588"/>
              <a:gd name="T44" fmla="*/ 1159 w 6843"/>
              <a:gd name="T45" fmla="*/ 46 h 13588"/>
              <a:gd name="T46" fmla="*/ 1600 w 6843"/>
              <a:gd name="T47" fmla="*/ 89 h 13588"/>
              <a:gd name="T48" fmla="*/ 2039 w 6843"/>
              <a:gd name="T49" fmla="*/ 147 h 13588"/>
              <a:gd name="T50" fmla="*/ 2475 w 6843"/>
              <a:gd name="T51" fmla="*/ 219 h 13588"/>
              <a:gd name="T52" fmla="*/ 2908 w 6843"/>
              <a:gd name="T53" fmla="*/ 306 h 13588"/>
              <a:gd name="T54" fmla="*/ 3338 w 6843"/>
              <a:gd name="T55" fmla="*/ 406 h 13588"/>
              <a:gd name="T56" fmla="*/ 3766 w 6843"/>
              <a:gd name="T57" fmla="*/ 520 h 13588"/>
              <a:gd name="T58" fmla="*/ 4188 w 6843"/>
              <a:gd name="T59" fmla="*/ 648 h 13588"/>
              <a:gd name="T60" fmla="*/ 4606 w 6843"/>
              <a:gd name="T61" fmla="*/ 790 h 13588"/>
              <a:gd name="T62" fmla="*/ 5020 w 6843"/>
              <a:gd name="T63" fmla="*/ 946 h 13588"/>
              <a:gd name="T64" fmla="*/ 5430 w 6843"/>
              <a:gd name="T65" fmla="*/ 1115 h 13588"/>
              <a:gd name="T66" fmla="*/ 5833 w 6843"/>
              <a:gd name="T67" fmla="*/ 1298 h 13588"/>
              <a:gd name="T68" fmla="*/ 6231 w 6843"/>
              <a:gd name="T69" fmla="*/ 1494 h 13588"/>
              <a:gd name="T70" fmla="*/ 6624 w 6843"/>
              <a:gd name="T71" fmla="*/ 1704 h 13588"/>
              <a:gd name="T72" fmla="*/ 6839 w 6843"/>
              <a:gd name="T73" fmla="*/ 1842 h 13588"/>
              <a:gd name="T74" fmla="*/ 90 w 6843"/>
              <a:gd name="T75" fmla="*/ 13560 h 13588"/>
              <a:gd name="T76" fmla="*/ 0 w 6843"/>
              <a:gd name="T77" fmla="*/ 13536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3" h="13588">
                <a:moveTo>
                  <a:pt x="96" y="13536"/>
                </a:moveTo>
                <a:lnTo>
                  <a:pt x="7" y="13512"/>
                </a:lnTo>
                <a:lnTo>
                  <a:pt x="6751" y="1831"/>
                </a:lnTo>
                <a:lnTo>
                  <a:pt x="6769" y="1897"/>
                </a:lnTo>
                <a:lnTo>
                  <a:pt x="6576" y="1787"/>
                </a:lnTo>
                <a:lnTo>
                  <a:pt x="6382" y="1682"/>
                </a:lnTo>
                <a:lnTo>
                  <a:pt x="6187" y="1580"/>
                </a:lnTo>
                <a:lnTo>
                  <a:pt x="5990" y="1480"/>
                </a:lnTo>
                <a:lnTo>
                  <a:pt x="5792" y="1385"/>
                </a:lnTo>
                <a:lnTo>
                  <a:pt x="5592" y="1292"/>
                </a:lnTo>
                <a:lnTo>
                  <a:pt x="5391" y="1203"/>
                </a:lnTo>
                <a:lnTo>
                  <a:pt x="5188" y="1117"/>
                </a:lnTo>
                <a:lnTo>
                  <a:pt x="4985" y="1035"/>
                </a:lnTo>
                <a:lnTo>
                  <a:pt x="4780" y="956"/>
                </a:lnTo>
                <a:lnTo>
                  <a:pt x="4574" y="881"/>
                </a:lnTo>
                <a:lnTo>
                  <a:pt x="4367" y="808"/>
                </a:lnTo>
                <a:lnTo>
                  <a:pt x="4158" y="740"/>
                </a:lnTo>
                <a:lnTo>
                  <a:pt x="3949" y="674"/>
                </a:lnTo>
                <a:lnTo>
                  <a:pt x="3738" y="612"/>
                </a:lnTo>
                <a:lnTo>
                  <a:pt x="3527" y="554"/>
                </a:lnTo>
                <a:lnTo>
                  <a:pt x="3314" y="499"/>
                </a:lnTo>
                <a:lnTo>
                  <a:pt x="3102" y="447"/>
                </a:lnTo>
                <a:lnTo>
                  <a:pt x="2888" y="399"/>
                </a:lnTo>
                <a:lnTo>
                  <a:pt x="2673" y="354"/>
                </a:lnTo>
                <a:lnTo>
                  <a:pt x="2457" y="314"/>
                </a:lnTo>
                <a:lnTo>
                  <a:pt x="2241" y="276"/>
                </a:lnTo>
                <a:lnTo>
                  <a:pt x="2024" y="242"/>
                </a:lnTo>
                <a:lnTo>
                  <a:pt x="1806" y="212"/>
                </a:lnTo>
                <a:lnTo>
                  <a:pt x="1588" y="185"/>
                </a:lnTo>
                <a:lnTo>
                  <a:pt x="1369" y="161"/>
                </a:lnTo>
                <a:lnTo>
                  <a:pt x="1150" y="141"/>
                </a:lnTo>
                <a:lnTo>
                  <a:pt x="930" y="125"/>
                </a:lnTo>
                <a:lnTo>
                  <a:pt x="710" y="112"/>
                </a:lnTo>
                <a:lnTo>
                  <a:pt x="490" y="103"/>
                </a:lnTo>
                <a:lnTo>
                  <a:pt x="269" y="98"/>
                </a:lnTo>
                <a:lnTo>
                  <a:pt x="48" y="96"/>
                </a:lnTo>
                <a:lnTo>
                  <a:pt x="96" y="48"/>
                </a:lnTo>
                <a:lnTo>
                  <a:pt x="96" y="13536"/>
                </a:lnTo>
                <a:close/>
                <a:moveTo>
                  <a:pt x="0" y="48"/>
                </a:moveTo>
                <a:cubicBezTo>
                  <a:pt x="0" y="35"/>
                  <a:pt x="6" y="23"/>
                  <a:pt x="15" y="14"/>
                </a:cubicBezTo>
                <a:cubicBezTo>
                  <a:pt x="24" y="5"/>
                  <a:pt x="36" y="0"/>
                  <a:pt x="49" y="0"/>
                </a:cubicBezTo>
                <a:lnTo>
                  <a:pt x="271" y="2"/>
                </a:lnTo>
                <a:lnTo>
                  <a:pt x="494" y="8"/>
                </a:lnTo>
                <a:lnTo>
                  <a:pt x="716" y="17"/>
                </a:lnTo>
                <a:lnTo>
                  <a:pt x="938" y="29"/>
                </a:lnTo>
                <a:lnTo>
                  <a:pt x="1159" y="46"/>
                </a:lnTo>
                <a:lnTo>
                  <a:pt x="1380" y="66"/>
                </a:lnTo>
                <a:lnTo>
                  <a:pt x="1600" y="89"/>
                </a:lnTo>
                <a:lnTo>
                  <a:pt x="1820" y="116"/>
                </a:lnTo>
                <a:lnTo>
                  <a:pt x="2039" y="147"/>
                </a:lnTo>
                <a:lnTo>
                  <a:pt x="2257" y="181"/>
                </a:lnTo>
                <a:lnTo>
                  <a:pt x="2475" y="219"/>
                </a:lnTo>
                <a:lnTo>
                  <a:pt x="2692" y="260"/>
                </a:lnTo>
                <a:lnTo>
                  <a:pt x="2908" y="306"/>
                </a:lnTo>
                <a:lnTo>
                  <a:pt x="3124" y="354"/>
                </a:lnTo>
                <a:lnTo>
                  <a:pt x="3338" y="406"/>
                </a:lnTo>
                <a:lnTo>
                  <a:pt x="3553" y="461"/>
                </a:lnTo>
                <a:lnTo>
                  <a:pt x="3766" y="520"/>
                </a:lnTo>
                <a:lnTo>
                  <a:pt x="3977" y="583"/>
                </a:lnTo>
                <a:lnTo>
                  <a:pt x="4188" y="648"/>
                </a:lnTo>
                <a:lnTo>
                  <a:pt x="4398" y="718"/>
                </a:lnTo>
                <a:lnTo>
                  <a:pt x="4606" y="790"/>
                </a:lnTo>
                <a:lnTo>
                  <a:pt x="4814" y="866"/>
                </a:lnTo>
                <a:lnTo>
                  <a:pt x="5020" y="946"/>
                </a:lnTo>
                <a:lnTo>
                  <a:pt x="5226" y="1029"/>
                </a:lnTo>
                <a:lnTo>
                  <a:pt x="5430" y="1115"/>
                </a:lnTo>
                <a:lnTo>
                  <a:pt x="5632" y="1205"/>
                </a:lnTo>
                <a:lnTo>
                  <a:pt x="5833" y="1298"/>
                </a:lnTo>
                <a:lnTo>
                  <a:pt x="6033" y="1395"/>
                </a:lnTo>
                <a:lnTo>
                  <a:pt x="6231" y="1494"/>
                </a:lnTo>
                <a:lnTo>
                  <a:pt x="6428" y="1597"/>
                </a:lnTo>
                <a:lnTo>
                  <a:pt x="6624" y="1704"/>
                </a:lnTo>
                <a:lnTo>
                  <a:pt x="6817" y="1813"/>
                </a:lnTo>
                <a:cubicBezTo>
                  <a:pt x="6828" y="1820"/>
                  <a:pt x="6836" y="1830"/>
                  <a:pt x="6839" y="1842"/>
                </a:cubicBezTo>
                <a:cubicBezTo>
                  <a:pt x="6843" y="1855"/>
                  <a:pt x="6841" y="1868"/>
                  <a:pt x="6835" y="1879"/>
                </a:cubicBezTo>
                <a:lnTo>
                  <a:pt x="90" y="13560"/>
                </a:lnTo>
                <a:cubicBezTo>
                  <a:pt x="79" y="13579"/>
                  <a:pt x="57" y="13588"/>
                  <a:pt x="36" y="13583"/>
                </a:cubicBezTo>
                <a:cubicBezTo>
                  <a:pt x="15" y="13577"/>
                  <a:pt x="0" y="13558"/>
                  <a:pt x="0" y="13536"/>
                </a:cubicBezTo>
                <a:lnTo>
                  <a:pt x="0" y="48"/>
                </a:lnTo>
                <a:close/>
              </a:path>
            </a:pathLst>
          </a:custGeom>
          <a:solidFill>
            <a:srgbClr val="FFFFFF"/>
          </a:solidFill>
          <a:ln w="1588" cap="flat">
            <a:noFill/>
            <a:prstDash val="solid"/>
            <a:bevel/>
          </a:ln>
        </p:spPr>
        <p:txBody>
          <a:bodyPr vert="horz" wrap="square" lIns="68580" tIns="34290" rIns="68580" bIns="34290" numCol="1" anchor="t" anchorCtr="0" compatLnSpc="1"/>
          <a:lstStyle/>
          <a:p>
            <a:endParaRPr lang="zh-CN" altLang="en-US" sz="1015">
              <a:cs typeface="+mn-ea"/>
            </a:endParaRPr>
          </a:p>
        </p:txBody>
      </p:sp>
      <p:sp>
        <p:nvSpPr>
          <p:cNvPr id="28" name="Freeform 7"/>
          <p:cNvSpPr/>
          <p:nvPr/>
        </p:nvSpPr>
        <p:spPr bwMode="auto">
          <a:xfrm>
            <a:off x="4571601" y="1452081"/>
            <a:ext cx="1119669" cy="1119669"/>
          </a:xfrm>
          <a:custGeom>
            <a:avLst/>
            <a:gdLst>
              <a:gd name="T0" fmla="*/ 0 w 5841"/>
              <a:gd name="T1" fmla="*/ 5840 h 5840"/>
              <a:gd name="T2" fmla="*/ 5841 w 5841"/>
              <a:gd name="T3" fmla="*/ 2468 h 5840"/>
              <a:gd name="T4" fmla="*/ 3373 w 5841"/>
              <a:gd name="T5" fmla="*/ 0 h 5840"/>
              <a:gd name="T6" fmla="*/ 0 w 5841"/>
              <a:gd name="T7" fmla="*/ 5840 h 5840"/>
            </a:gdLst>
            <a:ahLst/>
            <a:cxnLst>
              <a:cxn ang="0">
                <a:pos x="T0" y="T1"/>
              </a:cxn>
              <a:cxn ang="0">
                <a:pos x="T2" y="T3"/>
              </a:cxn>
              <a:cxn ang="0">
                <a:pos x="T4" y="T5"/>
              </a:cxn>
              <a:cxn ang="0">
                <a:pos x="T6" y="T7"/>
              </a:cxn>
            </a:cxnLst>
            <a:rect l="0" t="0" r="r" b="b"/>
            <a:pathLst>
              <a:path w="5841" h="5840">
                <a:moveTo>
                  <a:pt x="0" y="5840"/>
                </a:moveTo>
                <a:lnTo>
                  <a:pt x="5841" y="2468"/>
                </a:lnTo>
                <a:cubicBezTo>
                  <a:pt x="5249" y="1443"/>
                  <a:pt x="4398" y="592"/>
                  <a:pt x="3373" y="0"/>
                </a:cubicBezTo>
                <a:lnTo>
                  <a:pt x="0" y="5840"/>
                </a:lnTo>
                <a:close/>
              </a:path>
            </a:pathLst>
          </a:custGeom>
          <a:solidFill>
            <a:schemeClr val="bg1">
              <a:lumMod val="85000"/>
            </a:schemeClr>
          </a:solidFill>
          <a:ln w="0">
            <a:noFill/>
            <a:prstDash val="solid"/>
            <a:round/>
          </a:ln>
        </p:spPr>
        <p:txBody>
          <a:bodyPr vert="horz" wrap="square" lIns="68580" tIns="34290" rIns="68580" bIns="34290" numCol="1" anchor="t" anchorCtr="0" compatLnSpc="1"/>
          <a:lstStyle/>
          <a:p>
            <a:endParaRPr lang="zh-CN" altLang="en-US" sz="1015">
              <a:cs typeface="+mn-ea"/>
            </a:endParaRPr>
          </a:p>
        </p:txBody>
      </p:sp>
      <p:sp>
        <p:nvSpPr>
          <p:cNvPr id="37" name="Freeform 8"/>
          <p:cNvSpPr>
            <a:spLocks noEditPoints="1"/>
          </p:cNvSpPr>
          <p:nvPr/>
        </p:nvSpPr>
        <p:spPr bwMode="auto">
          <a:xfrm>
            <a:off x="4566809" y="1447289"/>
            <a:ext cx="1129253" cy="1129253"/>
          </a:xfrm>
          <a:custGeom>
            <a:avLst/>
            <a:gdLst>
              <a:gd name="T0" fmla="*/ 47 w 5892"/>
              <a:gd name="T1" fmla="*/ 5877 h 5892"/>
              <a:gd name="T2" fmla="*/ 14 w 5892"/>
              <a:gd name="T3" fmla="*/ 5845 h 5892"/>
              <a:gd name="T4" fmla="*/ 5855 w 5892"/>
              <a:gd name="T5" fmla="*/ 2473 h 5892"/>
              <a:gd name="T6" fmla="*/ 5847 w 5892"/>
              <a:gd name="T7" fmla="*/ 2506 h 5892"/>
              <a:gd name="T8" fmla="*/ 5791 w 5892"/>
              <a:gd name="T9" fmla="*/ 2410 h 5892"/>
              <a:gd name="T10" fmla="*/ 5733 w 5892"/>
              <a:gd name="T11" fmla="*/ 2316 h 5892"/>
              <a:gd name="T12" fmla="*/ 5613 w 5892"/>
              <a:gd name="T13" fmla="*/ 2130 h 5892"/>
              <a:gd name="T14" fmla="*/ 5488 w 5892"/>
              <a:gd name="T15" fmla="*/ 1949 h 5892"/>
              <a:gd name="T16" fmla="*/ 5357 w 5892"/>
              <a:gd name="T17" fmla="*/ 1773 h 5892"/>
              <a:gd name="T18" fmla="*/ 5220 w 5892"/>
              <a:gd name="T19" fmla="*/ 1601 h 5892"/>
              <a:gd name="T20" fmla="*/ 5078 w 5892"/>
              <a:gd name="T21" fmla="*/ 1433 h 5892"/>
              <a:gd name="T22" fmla="*/ 4931 w 5892"/>
              <a:gd name="T23" fmla="*/ 1271 h 5892"/>
              <a:gd name="T24" fmla="*/ 4778 w 5892"/>
              <a:gd name="T25" fmla="*/ 1113 h 5892"/>
              <a:gd name="T26" fmla="*/ 4621 w 5892"/>
              <a:gd name="T27" fmla="*/ 961 h 5892"/>
              <a:gd name="T28" fmla="*/ 4458 w 5892"/>
              <a:gd name="T29" fmla="*/ 814 h 5892"/>
              <a:gd name="T30" fmla="*/ 4291 w 5892"/>
              <a:gd name="T31" fmla="*/ 671 h 5892"/>
              <a:gd name="T32" fmla="*/ 4119 w 5892"/>
              <a:gd name="T33" fmla="*/ 535 h 5892"/>
              <a:gd name="T34" fmla="*/ 3942 w 5892"/>
              <a:gd name="T35" fmla="*/ 404 h 5892"/>
              <a:gd name="T36" fmla="*/ 3761 w 5892"/>
              <a:gd name="T37" fmla="*/ 278 h 5892"/>
              <a:gd name="T38" fmla="*/ 3576 w 5892"/>
              <a:gd name="T39" fmla="*/ 159 h 5892"/>
              <a:gd name="T40" fmla="*/ 3482 w 5892"/>
              <a:gd name="T41" fmla="*/ 101 h 5892"/>
              <a:gd name="T42" fmla="*/ 3387 w 5892"/>
              <a:gd name="T43" fmla="*/ 45 h 5892"/>
              <a:gd name="T44" fmla="*/ 3420 w 5892"/>
              <a:gd name="T45" fmla="*/ 37 h 5892"/>
              <a:gd name="T46" fmla="*/ 47 w 5892"/>
              <a:gd name="T47" fmla="*/ 5877 h 5892"/>
              <a:gd name="T48" fmla="*/ 3378 w 5892"/>
              <a:gd name="T49" fmla="*/ 13 h 5892"/>
              <a:gd name="T50" fmla="*/ 3393 w 5892"/>
              <a:gd name="T51" fmla="*/ 2 h 5892"/>
              <a:gd name="T52" fmla="*/ 3411 w 5892"/>
              <a:gd name="T53" fmla="*/ 4 h 5892"/>
              <a:gd name="T54" fmla="*/ 3507 w 5892"/>
              <a:gd name="T55" fmla="*/ 60 h 5892"/>
              <a:gd name="T56" fmla="*/ 3602 w 5892"/>
              <a:gd name="T57" fmla="*/ 119 h 5892"/>
              <a:gd name="T58" fmla="*/ 3788 w 5892"/>
              <a:gd name="T59" fmla="*/ 239 h 5892"/>
              <a:gd name="T60" fmla="*/ 3971 w 5892"/>
              <a:gd name="T61" fmla="*/ 365 h 5892"/>
              <a:gd name="T62" fmla="*/ 4149 w 5892"/>
              <a:gd name="T63" fmla="*/ 497 h 5892"/>
              <a:gd name="T64" fmla="*/ 4322 w 5892"/>
              <a:gd name="T65" fmla="*/ 635 h 5892"/>
              <a:gd name="T66" fmla="*/ 4490 w 5892"/>
              <a:gd name="T67" fmla="*/ 778 h 5892"/>
              <a:gd name="T68" fmla="*/ 4654 w 5892"/>
              <a:gd name="T69" fmla="*/ 926 h 5892"/>
              <a:gd name="T70" fmla="*/ 4813 w 5892"/>
              <a:gd name="T71" fmla="*/ 1080 h 5892"/>
              <a:gd name="T72" fmla="*/ 4967 w 5892"/>
              <a:gd name="T73" fmla="*/ 1239 h 5892"/>
              <a:gd name="T74" fmla="*/ 5115 w 5892"/>
              <a:gd name="T75" fmla="*/ 1402 h 5892"/>
              <a:gd name="T76" fmla="*/ 5258 w 5892"/>
              <a:gd name="T77" fmla="*/ 1571 h 5892"/>
              <a:gd name="T78" fmla="*/ 5395 w 5892"/>
              <a:gd name="T79" fmla="*/ 1744 h 5892"/>
              <a:gd name="T80" fmla="*/ 5527 w 5892"/>
              <a:gd name="T81" fmla="*/ 1922 h 5892"/>
              <a:gd name="T82" fmla="*/ 5654 w 5892"/>
              <a:gd name="T83" fmla="*/ 2104 h 5892"/>
              <a:gd name="T84" fmla="*/ 5774 w 5892"/>
              <a:gd name="T85" fmla="*/ 2291 h 5892"/>
              <a:gd name="T86" fmla="*/ 5832 w 5892"/>
              <a:gd name="T87" fmla="*/ 2386 h 5892"/>
              <a:gd name="T88" fmla="*/ 5888 w 5892"/>
              <a:gd name="T89" fmla="*/ 2481 h 5892"/>
              <a:gd name="T90" fmla="*/ 5891 w 5892"/>
              <a:gd name="T91" fmla="*/ 2500 h 5892"/>
              <a:gd name="T92" fmla="*/ 5879 w 5892"/>
              <a:gd name="T93" fmla="*/ 2514 h 5892"/>
              <a:gd name="T94" fmla="*/ 38 w 5892"/>
              <a:gd name="T95" fmla="*/ 5886 h 5892"/>
              <a:gd name="T96" fmla="*/ 9 w 5892"/>
              <a:gd name="T97" fmla="*/ 5882 h 5892"/>
              <a:gd name="T98" fmla="*/ 6 w 5892"/>
              <a:gd name="T99" fmla="*/ 5853 h 5892"/>
              <a:gd name="T100" fmla="*/ 3378 w 5892"/>
              <a:gd name="T101" fmla="*/ 13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92" h="5892">
                <a:moveTo>
                  <a:pt x="47" y="5877"/>
                </a:moveTo>
                <a:lnTo>
                  <a:pt x="14" y="5845"/>
                </a:lnTo>
                <a:lnTo>
                  <a:pt x="5855" y="2473"/>
                </a:lnTo>
                <a:lnTo>
                  <a:pt x="5847" y="2506"/>
                </a:lnTo>
                <a:lnTo>
                  <a:pt x="5791" y="2410"/>
                </a:lnTo>
                <a:lnTo>
                  <a:pt x="5733" y="2316"/>
                </a:lnTo>
                <a:lnTo>
                  <a:pt x="5613" y="2130"/>
                </a:lnTo>
                <a:lnTo>
                  <a:pt x="5488" y="1949"/>
                </a:lnTo>
                <a:lnTo>
                  <a:pt x="5357" y="1773"/>
                </a:lnTo>
                <a:lnTo>
                  <a:pt x="5220" y="1601"/>
                </a:lnTo>
                <a:lnTo>
                  <a:pt x="5078" y="1433"/>
                </a:lnTo>
                <a:lnTo>
                  <a:pt x="4931" y="1271"/>
                </a:lnTo>
                <a:lnTo>
                  <a:pt x="4778" y="1113"/>
                </a:lnTo>
                <a:lnTo>
                  <a:pt x="4621" y="961"/>
                </a:lnTo>
                <a:lnTo>
                  <a:pt x="4458" y="814"/>
                </a:lnTo>
                <a:lnTo>
                  <a:pt x="4291" y="671"/>
                </a:lnTo>
                <a:lnTo>
                  <a:pt x="4119" y="535"/>
                </a:lnTo>
                <a:lnTo>
                  <a:pt x="3942" y="404"/>
                </a:lnTo>
                <a:lnTo>
                  <a:pt x="3761" y="278"/>
                </a:lnTo>
                <a:lnTo>
                  <a:pt x="3576" y="159"/>
                </a:lnTo>
                <a:lnTo>
                  <a:pt x="3482" y="101"/>
                </a:lnTo>
                <a:lnTo>
                  <a:pt x="3387" y="45"/>
                </a:lnTo>
                <a:lnTo>
                  <a:pt x="3420" y="37"/>
                </a:lnTo>
                <a:lnTo>
                  <a:pt x="47" y="5877"/>
                </a:lnTo>
                <a:close/>
                <a:moveTo>
                  <a:pt x="3378" y="13"/>
                </a:moveTo>
                <a:cubicBezTo>
                  <a:pt x="3381" y="7"/>
                  <a:pt x="3386" y="3"/>
                  <a:pt x="3393" y="2"/>
                </a:cubicBezTo>
                <a:cubicBezTo>
                  <a:pt x="3399" y="0"/>
                  <a:pt x="3405" y="1"/>
                  <a:pt x="3411" y="4"/>
                </a:cubicBezTo>
                <a:lnTo>
                  <a:pt x="3507" y="60"/>
                </a:lnTo>
                <a:lnTo>
                  <a:pt x="3602" y="119"/>
                </a:lnTo>
                <a:lnTo>
                  <a:pt x="3788" y="239"/>
                </a:lnTo>
                <a:lnTo>
                  <a:pt x="3971" y="365"/>
                </a:lnTo>
                <a:lnTo>
                  <a:pt x="4149" y="497"/>
                </a:lnTo>
                <a:lnTo>
                  <a:pt x="4322" y="635"/>
                </a:lnTo>
                <a:lnTo>
                  <a:pt x="4490" y="778"/>
                </a:lnTo>
                <a:lnTo>
                  <a:pt x="4654" y="926"/>
                </a:lnTo>
                <a:lnTo>
                  <a:pt x="4813" y="1080"/>
                </a:lnTo>
                <a:lnTo>
                  <a:pt x="4967" y="1239"/>
                </a:lnTo>
                <a:lnTo>
                  <a:pt x="5115" y="1402"/>
                </a:lnTo>
                <a:lnTo>
                  <a:pt x="5258" y="1571"/>
                </a:lnTo>
                <a:lnTo>
                  <a:pt x="5395" y="1744"/>
                </a:lnTo>
                <a:lnTo>
                  <a:pt x="5527" y="1922"/>
                </a:lnTo>
                <a:lnTo>
                  <a:pt x="5654" y="2104"/>
                </a:lnTo>
                <a:lnTo>
                  <a:pt x="5774" y="2291"/>
                </a:lnTo>
                <a:lnTo>
                  <a:pt x="5832" y="2386"/>
                </a:lnTo>
                <a:lnTo>
                  <a:pt x="5888" y="2481"/>
                </a:lnTo>
                <a:cubicBezTo>
                  <a:pt x="5891" y="2487"/>
                  <a:pt x="5892" y="2493"/>
                  <a:pt x="5891" y="2500"/>
                </a:cubicBezTo>
                <a:cubicBezTo>
                  <a:pt x="5889" y="2506"/>
                  <a:pt x="5885" y="2511"/>
                  <a:pt x="5879" y="2514"/>
                </a:cubicBezTo>
                <a:lnTo>
                  <a:pt x="38" y="5886"/>
                </a:lnTo>
                <a:cubicBezTo>
                  <a:pt x="29" y="5892"/>
                  <a:pt x="17" y="5890"/>
                  <a:pt x="9" y="5882"/>
                </a:cubicBezTo>
                <a:cubicBezTo>
                  <a:pt x="2" y="5875"/>
                  <a:pt x="0" y="5863"/>
                  <a:pt x="6" y="5853"/>
                </a:cubicBezTo>
                <a:lnTo>
                  <a:pt x="3378" y="13"/>
                </a:lnTo>
                <a:close/>
              </a:path>
            </a:pathLst>
          </a:custGeom>
          <a:solidFill>
            <a:srgbClr val="FFFFFF"/>
          </a:solidFill>
          <a:ln w="1588" cap="flat">
            <a:noFill/>
            <a:prstDash val="solid"/>
            <a:bevel/>
          </a:ln>
        </p:spPr>
        <p:txBody>
          <a:bodyPr vert="horz" wrap="square" lIns="68580" tIns="34290" rIns="68580" bIns="34290" numCol="1" anchor="t" anchorCtr="0" compatLnSpc="1"/>
          <a:lstStyle/>
          <a:p>
            <a:endParaRPr lang="zh-CN" altLang="en-US" sz="1015">
              <a:cs typeface="+mn-ea"/>
            </a:endParaRPr>
          </a:p>
        </p:txBody>
      </p:sp>
      <p:sp>
        <p:nvSpPr>
          <p:cNvPr id="38" name="Freeform 9"/>
          <p:cNvSpPr/>
          <p:nvPr/>
        </p:nvSpPr>
        <p:spPr bwMode="auto">
          <a:xfrm>
            <a:off x="4571601" y="1924866"/>
            <a:ext cx="1292970" cy="646884"/>
          </a:xfrm>
          <a:custGeom>
            <a:avLst/>
            <a:gdLst>
              <a:gd name="T0" fmla="*/ 0 w 6745"/>
              <a:gd name="T1" fmla="*/ 3372 h 3372"/>
              <a:gd name="T2" fmla="*/ 6745 w 6745"/>
              <a:gd name="T3" fmla="*/ 3372 h 3372"/>
              <a:gd name="T4" fmla="*/ 5841 w 6745"/>
              <a:gd name="T5" fmla="*/ 0 h 3372"/>
              <a:gd name="T6" fmla="*/ 0 w 6745"/>
              <a:gd name="T7" fmla="*/ 3372 h 3372"/>
            </a:gdLst>
            <a:ahLst/>
            <a:cxnLst>
              <a:cxn ang="0">
                <a:pos x="T0" y="T1"/>
              </a:cxn>
              <a:cxn ang="0">
                <a:pos x="T2" y="T3"/>
              </a:cxn>
              <a:cxn ang="0">
                <a:pos x="T4" y="T5"/>
              </a:cxn>
              <a:cxn ang="0">
                <a:pos x="T6" y="T7"/>
              </a:cxn>
            </a:cxnLst>
            <a:rect l="0" t="0" r="r" b="b"/>
            <a:pathLst>
              <a:path w="6745" h="3372">
                <a:moveTo>
                  <a:pt x="0" y="3372"/>
                </a:moveTo>
                <a:lnTo>
                  <a:pt x="6745" y="3372"/>
                </a:lnTo>
                <a:cubicBezTo>
                  <a:pt x="6745" y="2189"/>
                  <a:pt x="6433" y="1026"/>
                  <a:pt x="5841" y="0"/>
                </a:cubicBezTo>
                <a:lnTo>
                  <a:pt x="0" y="3372"/>
                </a:lnTo>
                <a:close/>
              </a:path>
            </a:pathLst>
          </a:custGeom>
          <a:solidFill>
            <a:schemeClr val="bg1">
              <a:lumMod val="85000"/>
            </a:schemeClr>
          </a:solidFill>
          <a:ln w="0">
            <a:noFill/>
            <a:prstDash val="solid"/>
            <a:round/>
          </a:ln>
        </p:spPr>
        <p:txBody>
          <a:bodyPr vert="horz" wrap="square" lIns="68580" tIns="34290" rIns="68580" bIns="34290" numCol="1" anchor="t" anchorCtr="0" compatLnSpc="1"/>
          <a:lstStyle/>
          <a:p>
            <a:endParaRPr lang="zh-CN" altLang="en-US" sz="1015">
              <a:cs typeface="+mn-ea"/>
            </a:endParaRPr>
          </a:p>
        </p:txBody>
      </p:sp>
      <p:sp>
        <p:nvSpPr>
          <p:cNvPr id="39" name="Freeform 10"/>
          <p:cNvSpPr>
            <a:spLocks noEditPoints="1"/>
          </p:cNvSpPr>
          <p:nvPr/>
        </p:nvSpPr>
        <p:spPr bwMode="auto">
          <a:xfrm>
            <a:off x="4566809" y="1920872"/>
            <a:ext cx="1302554" cy="655670"/>
          </a:xfrm>
          <a:custGeom>
            <a:avLst/>
            <a:gdLst>
              <a:gd name="T0" fmla="*/ 26 w 6795"/>
              <a:gd name="T1" fmla="*/ 3372 h 3420"/>
              <a:gd name="T2" fmla="*/ 6747 w 6795"/>
              <a:gd name="T3" fmla="*/ 3397 h 3420"/>
              <a:gd name="T4" fmla="*/ 6743 w 6795"/>
              <a:gd name="T5" fmla="*/ 3175 h 3420"/>
              <a:gd name="T6" fmla="*/ 6733 w 6795"/>
              <a:gd name="T7" fmla="*/ 2955 h 3420"/>
              <a:gd name="T8" fmla="*/ 6714 w 6795"/>
              <a:gd name="T9" fmla="*/ 2736 h 3420"/>
              <a:gd name="T10" fmla="*/ 6689 w 6795"/>
              <a:gd name="T11" fmla="*/ 2517 h 3420"/>
              <a:gd name="T12" fmla="*/ 6657 w 6795"/>
              <a:gd name="T13" fmla="*/ 2300 h 3420"/>
              <a:gd name="T14" fmla="*/ 6618 w 6795"/>
              <a:gd name="T15" fmla="*/ 2084 h 3420"/>
              <a:gd name="T16" fmla="*/ 6571 w 6795"/>
              <a:gd name="T17" fmla="*/ 1870 h 3420"/>
              <a:gd name="T18" fmla="*/ 6518 w 6795"/>
              <a:gd name="T19" fmla="*/ 1657 h 3420"/>
              <a:gd name="T20" fmla="*/ 6458 w 6795"/>
              <a:gd name="T21" fmla="*/ 1446 h 3420"/>
              <a:gd name="T22" fmla="*/ 6391 w 6795"/>
              <a:gd name="T23" fmla="*/ 1237 h 3420"/>
              <a:gd name="T24" fmla="*/ 6317 w 6795"/>
              <a:gd name="T25" fmla="*/ 1031 h 3420"/>
              <a:gd name="T26" fmla="*/ 6236 w 6795"/>
              <a:gd name="T27" fmla="*/ 826 h 3420"/>
              <a:gd name="T28" fmla="*/ 6149 w 6795"/>
              <a:gd name="T29" fmla="*/ 625 h 3420"/>
              <a:gd name="T30" fmla="*/ 6055 w 6795"/>
              <a:gd name="T31" fmla="*/ 426 h 3420"/>
              <a:gd name="T32" fmla="*/ 5954 w 6795"/>
              <a:gd name="T33" fmla="*/ 229 h 3420"/>
              <a:gd name="T34" fmla="*/ 5847 w 6795"/>
              <a:gd name="T35" fmla="*/ 36 h 3420"/>
              <a:gd name="T36" fmla="*/ 38 w 6795"/>
              <a:gd name="T37" fmla="*/ 3417 h 3420"/>
              <a:gd name="T38" fmla="*/ 5874 w 6795"/>
              <a:gd name="T39" fmla="*/ 1 h 3420"/>
              <a:gd name="T40" fmla="*/ 5943 w 6795"/>
              <a:gd name="T41" fmla="*/ 109 h 3420"/>
              <a:gd name="T42" fmla="*/ 6048 w 6795"/>
              <a:gd name="T43" fmla="*/ 306 h 3420"/>
              <a:gd name="T44" fmla="*/ 6146 w 6795"/>
              <a:gd name="T45" fmla="*/ 505 h 3420"/>
              <a:gd name="T46" fmla="*/ 6238 w 6795"/>
              <a:gd name="T47" fmla="*/ 706 h 3420"/>
              <a:gd name="T48" fmla="*/ 6322 w 6795"/>
              <a:gd name="T49" fmla="*/ 911 h 3420"/>
              <a:gd name="T50" fmla="*/ 6400 w 6795"/>
              <a:gd name="T51" fmla="*/ 1118 h 3420"/>
              <a:gd name="T52" fmla="*/ 6471 w 6795"/>
              <a:gd name="T53" fmla="*/ 1327 h 3420"/>
              <a:gd name="T54" fmla="*/ 6535 w 6795"/>
              <a:gd name="T55" fmla="*/ 1539 h 3420"/>
              <a:gd name="T56" fmla="*/ 6592 w 6795"/>
              <a:gd name="T57" fmla="*/ 1752 h 3420"/>
              <a:gd name="T58" fmla="*/ 6642 w 6795"/>
              <a:gd name="T59" fmla="*/ 1967 h 3420"/>
              <a:gd name="T60" fmla="*/ 6685 w 6795"/>
              <a:gd name="T61" fmla="*/ 2184 h 3420"/>
              <a:gd name="T62" fmla="*/ 6721 w 6795"/>
              <a:gd name="T63" fmla="*/ 2402 h 3420"/>
              <a:gd name="T64" fmla="*/ 6750 w 6795"/>
              <a:gd name="T65" fmla="*/ 2621 h 3420"/>
              <a:gd name="T66" fmla="*/ 6772 w 6795"/>
              <a:gd name="T67" fmla="*/ 2842 h 3420"/>
              <a:gd name="T68" fmla="*/ 6787 w 6795"/>
              <a:gd name="T69" fmla="*/ 3063 h 3420"/>
              <a:gd name="T70" fmla="*/ 6794 w 6795"/>
              <a:gd name="T71" fmla="*/ 3285 h 3420"/>
              <a:gd name="T72" fmla="*/ 6788 w 6795"/>
              <a:gd name="T73" fmla="*/ 3413 h 3420"/>
              <a:gd name="T74" fmla="*/ 26 w 6795"/>
              <a:gd name="T75" fmla="*/ 3420 h 3420"/>
              <a:gd name="T76" fmla="*/ 14 w 6795"/>
              <a:gd name="T77" fmla="*/ 3376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95" h="3420">
                <a:moveTo>
                  <a:pt x="38" y="3417"/>
                </a:moveTo>
                <a:lnTo>
                  <a:pt x="26" y="3372"/>
                </a:lnTo>
                <a:lnTo>
                  <a:pt x="6771" y="3372"/>
                </a:lnTo>
                <a:lnTo>
                  <a:pt x="6747" y="3397"/>
                </a:lnTo>
                <a:lnTo>
                  <a:pt x="6746" y="3286"/>
                </a:lnTo>
                <a:lnTo>
                  <a:pt x="6743" y="3175"/>
                </a:lnTo>
                <a:lnTo>
                  <a:pt x="6739" y="3065"/>
                </a:lnTo>
                <a:lnTo>
                  <a:pt x="6733" y="2955"/>
                </a:lnTo>
                <a:lnTo>
                  <a:pt x="6724" y="2845"/>
                </a:lnTo>
                <a:lnTo>
                  <a:pt x="6714" y="2736"/>
                </a:lnTo>
                <a:lnTo>
                  <a:pt x="6703" y="2626"/>
                </a:lnTo>
                <a:lnTo>
                  <a:pt x="6689" y="2517"/>
                </a:lnTo>
                <a:lnTo>
                  <a:pt x="6674" y="2409"/>
                </a:lnTo>
                <a:lnTo>
                  <a:pt x="6657" y="2300"/>
                </a:lnTo>
                <a:lnTo>
                  <a:pt x="6638" y="2192"/>
                </a:lnTo>
                <a:lnTo>
                  <a:pt x="6618" y="2084"/>
                </a:lnTo>
                <a:lnTo>
                  <a:pt x="6595" y="1977"/>
                </a:lnTo>
                <a:lnTo>
                  <a:pt x="6571" y="1870"/>
                </a:lnTo>
                <a:lnTo>
                  <a:pt x="6545" y="1763"/>
                </a:lnTo>
                <a:lnTo>
                  <a:pt x="6518" y="1657"/>
                </a:lnTo>
                <a:lnTo>
                  <a:pt x="6489" y="1551"/>
                </a:lnTo>
                <a:lnTo>
                  <a:pt x="6458" y="1446"/>
                </a:lnTo>
                <a:lnTo>
                  <a:pt x="6425" y="1342"/>
                </a:lnTo>
                <a:lnTo>
                  <a:pt x="6391" y="1237"/>
                </a:lnTo>
                <a:lnTo>
                  <a:pt x="6355" y="1134"/>
                </a:lnTo>
                <a:lnTo>
                  <a:pt x="6317" y="1031"/>
                </a:lnTo>
                <a:lnTo>
                  <a:pt x="6277" y="928"/>
                </a:lnTo>
                <a:lnTo>
                  <a:pt x="6236" y="826"/>
                </a:lnTo>
                <a:lnTo>
                  <a:pt x="6193" y="725"/>
                </a:lnTo>
                <a:lnTo>
                  <a:pt x="6149" y="625"/>
                </a:lnTo>
                <a:lnTo>
                  <a:pt x="6102" y="525"/>
                </a:lnTo>
                <a:lnTo>
                  <a:pt x="6055" y="426"/>
                </a:lnTo>
                <a:lnTo>
                  <a:pt x="6005" y="327"/>
                </a:lnTo>
                <a:lnTo>
                  <a:pt x="5954" y="229"/>
                </a:lnTo>
                <a:lnTo>
                  <a:pt x="5901" y="132"/>
                </a:lnTo>
                <a:lnTo>
                  <a:pt x="5847" y="36"/>
                </a:lnTo>
                <a:lnTo>
                  <a:pt x="5879" y="45"/>
                </a:lnTo>
                <a:lnTo>
                  <a:pt x="38" y="3417"/>
                </a:lnTo>
                <a:close/>
                <a:moveTo>
                  <a:pt x="5855" y="4"/>
                </a:moveTo>
                <a:cubicBezTo>
                  <a:pt x="5861" y="0"/>
                  <a:pt x="5868" y="0"/>
                  <a:pt x="5874" y="1"/>
                </a:cubicBezTo>
                <a:cubicBezTo>
                  <a:pt x="5880" y="3"/>
                  <a:pt x="5885" y="7"/>
                  <a:pt x="5888" y="13"/>
                </a:cubicBezTo>
                <a:lnTo>
                  <a:pt x="5943" y="109"/>
                </a:lnTo>
                <a:lnTo>
                  <a:pt x="5996" y="207"/>
                </a:lnTo>
                <a:lnTo>
                  <a:pt x="6048" y="306"/>
                </a:lnTo>
                <a:lnTo>
                  <a:pt x="6098" y="405"/>
                </a:lnTo>
                <a:lnTo>
                  <a:pt x="6146" y="505"/>
                </a:lnTo>
                <a:lnTo>
                  <a:pt x="6193" y="605"/>
                </a:lnTo>
                <a:lnTo>
                  <a:pt x="6238" y="706"/>
                </a:lnTo>
                <a:lnTo>
                  <a:pt x="6281" y="808"/>
                </a:lnTo>
                <a:lnTo>
                  <a:pt x="6322" y="911"/>
                </a:lnTo>
                <a:lnTo>
                  <a:pt x="6362" y="1014"/>
                </a:lnTo>
                <a:lnTo>
                  <a:pt x="6400" y="1118"/>
                </a:lnTo>
                <a:lnTo>
                  <a:pt x="6436" y="1222"/>
                </a:lnTo>
                <a:lnTo>
                  <a:pt x="6471" y="1327"/>
                </a:lnTo>
                <a:lnTo>
                  <a:pt x="6504" y="1433"/>
                </a:lnTo>
                <a:lnTo>
                  <a:pt x="6535" y="1539"/>
                </a:lnTo>
                <a:lnTo>
                  <a:pt x="6564" y="1645"/>
                </a:lnTo>
                <a:lnTo>
                  <a:pt x="6592" y="1752"/>
                </a:lnTo>
                <a:lnTo>
                  <a:pt x="6618" y="1859"/>
                </a:lnTo>
                <a:lnTo>
                  <a:pt x="6642" y="1967"/>
                </a:lnTo>
                <a:lnTo>
                  <a:pt x="6665" y="2075"/>
                </a:lnTo>
                <a:lnTo>
                  <a:pt x="6685" y="2184"/>
                </a:lnTo>
                <a:lnTo>
                  <a:pt x="6704" y="2293"/>
                </a:lnTo>
                <a:lnTo>
                  <a:pt x="6721" y="2402"/>
                </a:lnTo>
                <a:lnTo>
                  <a:pt x="6737" y="2512"/>
                </a:lnTo>
                <a:lnTo>
                  <a:pt x="6750" y="2621"/>
                </a:lnTo>
                <a:lnTo>
                  <a:pt x="6762" y="2731"/>
                </a:lnTo>
                <a:lnTo>
                  <a:pt x="6772" y="2842"/>
                </a:lnTo>
                <a:lnTo>
                  <a:pt x="6780" y="2952"/>
                </a:lnTo>
                <a:lnTo>
                  <a:pt x="6787" y="3063"/>
                </a:lnTo>
                <a:lnTo>
                  <a:pt x="6791" y="3174"/>
                </a:lnTo>
                <a:lnTo>
                  <a:pt x="6794" y="3285"/>
                </a:lnTo>
                <a:lnTo>
                  <a:pt x="6795" y="3396"/>
                </a:lnTo>
                <a:cubicBezTo>
                  <a:pt x="6795" y="3403"/>
                  <a:pt x="6793" y="3409"/>
                  <a:pt x="6788" y="3413"/>
                </a:cubicBezTo>
                <a:cubicBezTo>
                  <a:pt x="6784" y="3418"/>
                  <a:pt x="6777" y="3420"/>
                  <a:pt x="6771" y="3420"/>
                </a:cubicBezTo>
                <a:lnTo>
                  <a:pt x="26" y="3420"/>
                </a:lnTo>
                <a:cubicBezTo>
                  <a:pt x="16" y="3420"/>
                  <a:pt x="6" y="3413"/>
                  <a:pt x="3" y="3403"/>
                </a:cubicBezTo>
                <a:cubicBezTo>
                  <a:pt x="0" y="3392"/>
                  <a:pt x="5" y="3381"/>
                  <a:pt x="14" y="3376"/>
                </a:cubicBezTo>
                <a:lnTo>
                  <a:pt x="5855" y="4"/>
                </a:lnTo>
                <a:close/>
              </a:path>
            </a:pathLst>
          </a:custGeom>
          <a:solidFill>
            <a:srgbClr val="FFFFFF"/>
          </a:solidFill>
          <a:ln w="1588" cap="flat">
            <a:noFill/>
            <a:prstDash val="solid"/>
            <a:bevel/>
          </a:ln>
        </p:spPr>
        <p:txBody>
          <a:bodyPr vert="horz" wrap="square" lIns="68580" tIns="34290" rIns="68580" bIns="34290" numCol="1" anchor="t" anchorCtr="0" compatLnSpc="1"/>
          <a:lstStyle/>
          <a:p>
            <a:endParaRPr lang="zh-CN" altLang="en-US" sz="1015">
              <a:cs typeface="+mn-ea"/>
            </a:endParaRPr>
          </a:p>
        </p:txBody>
      </p:sp>
      <p:sp>
        <p:nvSpPr>
          <p:cNvPr id="40" name="Freeform 23"/>
          <p:cNvSpPr/>
          <p:nvPr/>
        </p:nvSpPr>
        <p:spPr bwMode="auto">
          <a:xfrm>
            <a:off x="3278631" y="1924866"/>
            <a:ext cx="1292970" cy="646884"/>
          </a:xfrm>
          <a:custGeom>
            <a:avLst/>
            <a:gdLst>
              <a:gd name="T0" fmla="*/ 13488 w 13488"/>
              <a:gd name="T1" fmla="*/ 6744 h 6744"/>
              <a:gd name="T2" fmla="*/ 1807 w 13488"/>
              <a:gd name="T3" fmla="*/ 0 h 6744"/>
              <a:gd name="T4" fmla="*/ 0 w 13488"/>
              <a:gd name="T5" fmla="*/ 6744 h 6744"/>
              <a:gd name="T6" fmla="*/ 13488 w 13488"/>
              <a:gd name="T7" fmla="*/ 6744 h 6744"/>
            </a:gdLst>
            <a:ahLst/>
            <a:cxnLst>
              <a:cxn ang="0">
                <a:pos x="T0" y="T1"/>
              </a:cxn>
              <a:cxn ang="0">
                <a:pos x="T2" y="T3"/>
              </a:cxn>
              <a:cxn ang="0">
                <a:pos x="T4" y="T5"/>
              </a:cxn>
              <a:cxn ang="0">
                <a:pos x="T6" y="T7"/>
              </a:cxn>
            </a:cxnLst>
            <a:rect l="0" t="0" r="r" b="b"/>
            <a:pathLst>
              <a:path w="13488" h="6744">
                <a:moveTo>
                  <a:pt x="13488" y="6744"/>
                </a:moveTo>
                <a:lnTo>
                  <a:pt x="1807" y="0"/>
                </a:lnTo>
                <a:cubicBezTo>
                  <a:pt x="623" y="2051"/>
                  <a:pt x="0" y="4377"/>
                  <a:pt x="0" y="6744"/>
                </a:cubicBezTo>
                <a:lnTo>
                  <a:pt x="13488" y="6744"/>
                </a:lnTo>
                <a:close/>
              </a:path>
            </a:pathLst>
          </a:custGeom>
          <a:solidFill>
            <a:schemeClr val="bg1">
              <a:lumMod val="85000"/>
            </a:schemeClr>
          </a:solidFill>
          <a:ln w="0">
            <a:noFill/>
            <a:prstDash val="solid"/>
            <a:round/>
          </a:ln>
        </p:spPr>
        <p:txBody>
          <a:bodyPr vert="horz" wrap="square" lIns="68580" tIns="34290" rIns="68580" bIns="34290" numCol="1" anchor="t" anchorCtr="0" compatLnSpc="1"/>
          <a:lstStyle/>
          <a:p>
            <a:endParaRPr lang="zh-CN" altLang="en-US" sz="1015">
              <a:cs typeface="+mn-ea"/>
            </a:endParaRPr>
          </a:p>
        </p:txBody>
      </p:sp>
      <p:sp>
        <p:nvSpPr>
          <p:cNvPr id="41" name="Freeform 24"/>
          <p:cNvSpPr>
            <a:spLocks noEditPoints="1"/>
          </p:cNvSpPr>
          <p:nvPr/>
        </p:nvSpPr>
        <p:spPr bwMode="auto">
          <a:xfrm>
            <a:off x="3274638" y="1920872"/>
            <a:ext cx="1301755" cy="655670"/>
          </a:xfrm>
          <a:custGeom>
            <a:avLst/>
            <a:gdLst>
              <a:gd name="T0" fmla="*/ 13512 w 13588"/>
              <a:gd name="T1" fmla="*/ 6835 h 6841"/>
              <a:gd name="T2" fmla="*/ 1897 w 13588"/>
              <a:gd name="T3" fmla="*/ 73 h 6841"/>
              <a:gd name="T4" fmla="*/ 1682 w 13588"/>
              <a:gd name="T5" fmla="*/ 460 h 6841"/>
              <a:gd name="T6" fmla="*/ 1480 w 13588"/>
              <a:gd name="T7" fmla="*/ 853 h 6841"/>
              <a:gd name="T8" fmla="*/ 1292 w 13588"/>
              <a:gd name="T9" fmla="*/ 1251 h 6841"/>
              <a:gd name="T10" fmla="*/ 1117 w 13588"/>
              <a:gd name="T11" fmla="*/ 1654 h 6841"/>
              <a:gd name="T12" fmla="*/ 956 w 13588"/>
              <a:gd name="T13" fmla="*/ 2063 h 6841"/>
              <a:gd name="T14" fmla="*/ 808 w 13588"/>
              <a:gd name="T15" fmla="*/ 2476 h 6841"/>
              <a:gd name="T16" fmla="*/ 674 w 13588"/>
              <a:gd name="T17" fmla="*/ 2894 h 6841"/>
              <a:gd name="T18" fmla="*/ 554 w 13588"/>
              <a:gd name="T19" fmla="*/ 3315 h 6841"/>
              <a:gd name="T20" fmla="*/ 447 w 13588"/>
              <a:gd name="T21" fmla="*/ 3741 h 6841"/>
              <a:gd name="T22" fmla="*/ 354 w 13588"/>
              <a:gd name="T23" fmla="*/ 4170 h 6841"/>
              <a:gd name="T24" fmla="*/ 276 w 13588"/>
              <a:gd name="T25" fmla="*/ 4602 h 6841"/>
              <a:gd name="T26" fmla="*/ 212 w 13588"/>
              <a:gd name="T27" fmla="*/ 5036 h 6841"/>
              <a:gd name="T28" fmla="*/ 161 w 13588"/>
              <a:gd name="T29" fmla="*/ 5473 h 6841"/>
              <a:gd name="T30" fmla="*/ 125 w 13588"/>
              <a:gd name="T31" fmla="*/ 5912 h 6841"/>
              <a:gd name="T32" fmla="*/ 103 w 13588"/>
              <a:gd name="T33" fmla="*/ 6352 h 6841"/>
              <a:gd name="T34" fmla="*/ 96 w 13588"/>
              <a:gd name="T35" fmla="*/ 6794 h 6841"/>
              <a:gd name="T36" fmla="*/ 13536 w 13588"/>
              <a:gd name="T37" fmla="*/ 6745 h 6841"/>
              <a:gd name="T38" fmla="*/ 14 w 13588"/>
              <a:gd name="T39" fmla="*/ 6827 h 6841"/>
              <a:gd name="T40" fmla="*/ 2 w 13588"/>
              <a:gd name="T41" fmla="*/ 6570 h 6841"/>
              <a:gd name="T42" fmla="*/ 17 w 13588"/>
              <a:gd name="T43" fmla="*/ 6126 h 6841"/>
              <a:gd name="T44" fmla="*/ 46 w 13588"/>
              <a:gd name="T45" fmla="*/ 5683 h 6841"/>
              <a:gd name="T46" fmla="*/ 89 w 13588"/>
              <a:gd name="T47" fmla="*/ 5242 h 6841"/>
              <a:gd name="T48" fmla="*/ 147 w 13588"/>
              <a:gd name="T49" fmla="*/ 4804 h 6841"/>
              <a:gd name="T50" fmla="*/ 219 w 13588"/>
              <a:gd name="T51" fmla="*/ 4367 h 6841"/>
              <a:gd name="T52" fmla="*/ 306 w 13588"/>
              <a:gd name="T53" fmla="*/ 3934 h 6841"/>
              <a:gd name="T54" fmla="*/ 406 w 13588"/>
              <a:gd name="T55" fmla="*/ 3503 h 6841"/>
              <a:gd name="T56" fmla="*/ 520 w 13588"/>
              <a:gd name="T57" fmla="*/ 3077 h 6841"/>
              <a:gd name="T58" fmla="*/ 648 w 13588"/>
              <a:gd name="T59" fmla="*/ 2654 h 6841"/>
              <a:gd name="T60" fmla="*/ 790 w 13588"/>
              <a:gd name="T61" fmla="*/ 2235 h 6841"/>
              <a:gd name="T62" fmla="*/ 946 w 13588"/>
              <a:gd name="T63" fmla="*/ 1822 h 6841"/>
              <a:gd name="T64" fmla="*/ 1115 w 13588"/>
              <a:gd name="T65" fmla="*/ 1412 h 6841"/>
              <a:gd name="T66" fmla="*/ 1298 w 13588"/>
              <a:gd name="T67" fmla="*/ 1009 h 6841"/>
              <a:gd name="T68" fmla="*/ 1494 w 13588"/>
              <a:gd name="T69" fmla="*/ 611 h 6841"/>
              <a:gd name="T70" fmla="*/ 1704 w 13588"/>
              <a:gd name="T71" fmla="*/ 219 h 6841"/>
              <a:gd name="T72" fmla="*/ 1842 w 13588"/>
              <a:gd name="T73" fmla="*/ 3 h 6841"/>
              <a:gd name="T74" fmla="*/ 13560 w 13588"/>
              <a:gd name="T75" fmla="*/ 6752 h 6841"/>
              <a:gd name="T76" fmla="*/ 13536 w 13588"/>
              <a:gd name="T77" fmla="*/ 6841 h 6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88" h="6841">
                <a:moveTo>
                  <a:pt x="13536" y="6745"/>
                </a:moveTo>
                <a:lnTo>
                  <a:pt x="13512" y="6835"/>
                </a:lnTo>
                <a:lnTo>
                  <a:pt x="1831" y="91"/>
                </a:lnTo>
                <a:lnTo>
                  <a:pt x="1897" y="73"/>
                </a:lnTo>
                <a:lnTo>
                  <a:pt x="1787" y="266"/>
                </a:lnTo>
                <a:lnTo>
                  <a:pt x="1682" y="460"/>
                </a:lnTo>
                <a:lnTo>
                  <a:pt x="1580" y="656"/>
                </a:lnTo>
                <a:lnTo>
                  <a:pt x="1480" y="853"/>
                </a:lnTo>
                <a:lnTo>
                  <a:pt x="1385" y="1051"/>
                </a:lnTo>
                <a:lnTo>
                  <a:pt x="1292" y="1251"/>
                </a:lnTo>
                <a:lnTo>
                  <a:pt x="1203" y="1451"/>
                </a:lnTo>
                <a:lnTo>
                  <a:pt x="1117" y="1654"/>
                </a:lnTo>
                <a:lnTo>
                  <a:pt x="1035" y="1858"/>
                </a:lnTo>
                <a:lnTo>
                  <a:pt x="956" y="2063"/>
                </a:lnTo>
                <a:lnTo>
                  <a:pt x="881" y="2268"/>
                </a:lnTo>
                <a:lnTo>
                  <a:pt x="808" y="2476"/>
                </a:lnTo>
                <a:lnTo>
                  <a:pt x="740" y="2684"/>
                </a:lnTo>
                <a:lnTo>
                  <a:pt x="674" y="2894"/>
                </a:lnTo>
                <a:lnTo>
                  <a:pt x="612" y="3104"/>
                </a:lnTo>
                <a:lnTo>
                  <a:pt x="554" y="3315"/>
                </a:lnTo>
                <a:lnTo>
                  <a:pt x="499" y="3527"/>
                </a:lnTo>
                <a:lnTo>
                  <a:pt x="447" y="3741"/>
                </a:lnTo>
                <a:lnTo>
                  <a:pt x="399" y="3955"/>
                </a:lnTo>
                <a:lnTo>
                  <a:pt x="354" y="4170"/>
                </a:lnTo>
                <a:lnTo>
                  <a:pt x="314" y="4385"/>
                </a:lnTo>
                <a:lnTo>
                  <a:pt x="276" y="4602"/>
                </a:lnTo>
                <a:lnTo>
                  <a:pt x="242" y="4818"/>
                </a:lnTo>
                <a:lnTo>
                  <a:pt x="212" y="5036"/>
                </a:lnTo>
                <a:lnTo>
                  <a:pt x="185" y="5254"/>
                </a:lnTo>
                <a:lnTo>
                  <a:pt x="161" y="5473"/>
                </a:lnTo>
                <a:lnTo>
                  <a:pt x="141" y="5692"/>
                </a:lnTo>
                <a:lnTo>
                  <a:pt x="125" y="5912"/>
                </a:lnTo>
                <a:lnTo>
                  <a:pt x="112" y="6132"/>
                </a:lnTo>
                <a:lnTo>
                  <a:pt x="103" y="6352"/>
                </a:lnTo>
                <a:lnTo>
                  <a:pt x="98" y="6573"/>
                </a:lnTo>
                <a:lnTo>
                  <a:pt x="96" y="6794"/>
                </a:lnTo>
                <a:lnTo>
                  <a:pt x="48" y="6745"/>
                </a:lnTo>
                <a:lnTo>
                  <a:pt x="13536" y="6745"/>
                </a:lnTo>
                <a:close/>
                <a:moveTo>
                  <a:pt x="48" y="6841"/>
                </a:moveTo>
                <a:cubicBezTo>
                  <a:pt x="35" y="6841"/>
                  <a:pt x="23" y="6836"/>
                  <a:pt x="14" y="6827"/>
                </a:cubicBezTo>
                <a:cubicBezTo>
                  <a:pt x="5" y="6818"/>
                  <a:pt x="0" y="6806"/>
                  <a:pt x="0" y="6793"/>
                </a:cubicBezTo>
                <a:lnTo>
                  <a:pt x="2" y="6570"/>
                </a:lnTo>
                <a:lnTo>
                  <a:pt x="8" y="6348"/>
                </a:lnTo>
                <a:lnTo>
                  <a:pt x="17" y="6126"/>
                </a:lnTo>
                <a:lnTo>
                  <a:pt x="29" y="5904"/>
                </a:lnTo>
                <a:lnTo>
                  <a:pt x="46" y="5683"/>
                </a:lnTo>
                <a:lnTo>
                  <a:pt x="66" y="5462"/>
                </a:lnTo>
                <a:lnTo>
                  <a:pt x="89" y="5242"/>
                </a:lnTo>
                <a:lnTo>
                  <a:pt x="116" y="5023"/>
                </a:lnTo>
                <a:lnTo>
                  <a:pt x="147" y="4804"/>
                </a:lnTo>
                <a:lnTo>
                  <a:pt x="181" y="4585"/>
                </a:lnTo>
                <a:lnTo>
                  <a:pt x="219" y="4367"/>
                </a:lnTo>
                <a:lnTo>
                  <a:pt x="260" y="4150"/>
                </a:lnTo>
                <a:lnTo>
                  <a:pt x="306" y="3934"/>
                </a:lnTo>
                <a:lnTo>
                  <a:pt x="354" y="3718"/>
                </a:lnTo>
                <a:lnTo>
                  <a:pt x="406" y="3503"/>
                </a:lnTo>
                <a:lnTo>
                  <a:pt x="461" y="3290"/>
                </a:lnTo>
                <a:lnTo>
                  <a:pt x="520" y="3077"/>
                </a:lnTo>
                <a:lnTo>
                  <a:pt x="583" y="2865"/>
                </a:lnTo>
                <a:lnTo>
                  <a:pt x="648" y="2654"/>
                </a:lnTo>
                <a:lnTo>
                  <a:pt x="718" y="2444"/>
                </a:lnTo>
                <a:lnTo>
                  <a:pt x="790" y="2235"/>
                </a:lnTo>
                <a:lnTo>
                  <a:pt x="866" y="2028"/>
                </a:lnTo>
                <a:lnTo>
                  <a:pt x="946" y="1822"/>
                </a:lnTo>
                <a:lnTo>
                  <a:pt x="1029" y="1617"/>
                </a:lnTo>
                <a:lnTo>
                  <a:pt x="1115" y="1412"/>
                </a:lnTo>
                <a:lnTo>
                  <a:pt x="1205" y="1210"/>
                </a:lnTo>
                <a:lnTo>
                  <a:pt x="1298" y="1009"/>
                </a:lnTo>
                <a:lnTo>
                  <a:pt x="1395" y="809"/>
                </a:lnTo>
                <a:lnTo>
                  <a:pt x="1494" y="611"/>
                </a:lnTo>
                <a:lnTo>
                  <a:pt x="1597" y="414"/>
                </a:lnTo>
                <a:lnTo>
                  <a:pt x="1704" y="219"/>
                </a:lnTo>
                <a:lnTo>
                  <a:pt x="1813" y="26"/>
                </a:lnTo>
                <a:cubicBezTo>
                  <a:pt x="1820" y="15"/>
                  <a:pt x="1830" y="7"/>
                  <a:pt x="1842" y="3"/>
                </a:cubicBezTo>
                <a:cubicBezTo>
                  <a:pt x="1855" y="0"/>
                  <a:pt x="1868" y="2"/>
                  <a:pt x="1879" y="8"/>
                </a:cubicBezTo>
                <a:lnTo>
                  <a:pt x="13560" y="6752"/>
                </a:lnTo>
                <a:cubicBezTo>
                  <a:pt x="13579" y="6763"/>
                  <a:pt x="13588" y="6785"/>
                  <a:pt x="13583" y="6806"/>
                </a:cubicBezTo>
                <a:cubicBezTo>
                  <a:pt x="13577" y="6827"/>
                  <a:pt x="13558" y="6841"/>
                  <a:pt x="13536" y="6841"/>
                </a:cubicBezTo>
                <a:lnTo>
                  <a:pt x="48" y="6841"/>
                </a:lnTo>
                <a:close/>
              </a:path>
            </a:pathLst>
          </a:custGeom>
          <a:solidFill>
            <a:srgbClr val="FFFFFF"/>
          </a:solidFill>
          <a:ln w="1588" cap="flat">
            <a:noFill/>
            <a:prstDash val="solid"/>
            <a:bevel/>
          </a:ln>
        </p:spPr>
        <p:txBody>
          <a:bodyPr vert="horz" wrap="square" lIns="68580" tIns="34290" rIns="68580" bIns="34290" numCol="1" anchor="t" anchorCtr="0" compatLnSpc="1"/>
          <a:lstStyle/>
          <a:p>
            <a:endParaRPr lang="zh-CN" altLang="en-US" sz="1015">
              <a:cs typeface="+mn-ea"/>
            </a:endParaRPr>
          </a:p>
        </p:txBody>
      </p:sp>
      <p:sp>
        <p:nvSpPr>
          <p:cNvPr id="42" name="Freeform 25"/>
          <p:cNvSpPr/>
          <p:nvPr/>
        </p:nvSpPr>
        <p:spPr bwMode="auto">
          <a:xfrm>
            <a:off x="3451932" y="1452081"/>
            <a:ext cx="1119669" cy="1119669"/>
          </a:xfrm>
          <a:custGeom>
            <a:avLst/>
            <a:gdLst>
              <a:gd name="T0" fmla="*/ 11681 w 11681"/>
              <a:gd name="T1" fmla="*/ 11681 h 11681"/>
              <a:gd name="T2" fmla="*/ 4937 w 11681"/>
              <a:gd name="T3" fmla="*/ 0 h 11681"/>
              <a:gd name="T4" fmla="*/ 0 w 11681"/>
              <a:gd name="T5" fmla="*/ 4937 h 11681"/>
              <a:gd name="T6" fmla="*/ 11681 w 11681"/>
              <a:gd name="T7" fmla="*/ 11681 h 11681"/>
            </a:gdLst>
            <a:ahLst/>
            <a:cxnLst>
              <a:cxn ang="0">
                <a:pos x="T0" y="T1"/>
              </a:cxn>
              <a:cxn ang="0">
                <a:pos x="T2" y="T3"/>
              </a:cxn>
              <a:cxn ang="0">
                <a:pos x="T4" y="T5"/>
              </a:cxn>
              <a:cxn ang="0">
                <a:pos x="T6" y="T7"/>
              </a:cxn>
            </a:cxnLst>
            <a:rect l="0" t="0" r="r" b="b"/>
            <a:pathLst>
              <a:path w="11681" h="11681">
                <a:moveTo>
                  <a:pt x="11681" y="11681"/>
                </a:moveTo>
                <a:lnTo>
                  <a:pt x="4937" y="0"/>
                </a:lnTo>
                <a:cubicBezTo>
                  <a:pt x="2886" y="1184"/>
                  <a:pt x="1184" y="2886"/>
                  <a:pt x="0" y="4937"/>
                </a:cubicBezTo>
                <a:lnTo>
                  <a:pt x="11681" y="11681"/>
                </a:lnTo>
                <a:close/>
              </a:path>
            </a:pathLst>
          </a:custGeom>
          <a:solidFill>
            <a:schemeClr val="bg1">
              <a:lumMod val="85000"/>
            </a:schemeClr>
          </a:solidFill>
          <a:ln w="0">
            <a:noFill/>
            <a:prstDash val="solid"/>
            <a:round/>
          </a:ln>
        </p:spPr>
        <p:txBody>
          <a:bodyPr vert="horz" wrap="square" lIns="68580" tIns="34290" rIns="68580" bIns="34290" numCol="1" anchor="t" anchorCtr="0" compatLnSpc="1"/>
          <a:lstStyle/>
          <a:p>
            <a:endParaRPr lang="zh-CN" altLang="en-US" sz="1015">
              <a:cs typeface="+mn-ea"/>
            </a:endParaRPr>
          </a:p>
        </p:txBody>
      </p:sp>
      <p:sp>
        <p:nvSpPr>
          <p:cNvPr id="43" name="Freeform 26"/>
          <p:cNvSpPr>
            <a:spLocks noEditPoints="1"/>
          </p:cNvSpPr>
          <p:nvPr/>
        </p:nvSpPr>
        <p:spPr bwMode="auto">
          <a:xfrm>
            <a:off x="3447140" y="1447289"/>
            <a:ext cx="1129253" cy="1129253"/>
          </a:xfrm>
          <a:custGeom>
            <a:avLst/>
            <a:gdLst>
              <a:gd name="T0" fmla="*/ 11755 w 11784"/>
              <a:gd name="T1" fmla="*/ 11690 h 11784"/>
              <a:gd name="T2" fmla="*/ 11690 w 11784"/>
              <a:gd name="T3" fmla="*/ 11755 h 11784"/>
              <a:gd name="T4" fmla="*/ 4946 w 11784"/>
              <a:gd name="T5" fmla="*/ 74 h 11784"/>
              <a:gd name="T6" fmla="*/ 5012 w 11784"/>
              <a:gd name="T7" fmla="*/ 91 h 11784"/>
              <a:gd name="T8" fmla="*/ 4820 w 11784"/>
              <a:gd name="T9" fmla="*/ 204 h 11784"/>
              <a:gd name="T10" fmla="*/ 4632 w 11784"/>
              <a:gd name="T11" fmla="*/ 319 h 11784"/>
              <a:gd name="T12" fmla="*/ 4261 w 11784"/>
              <a:gd name="T13" fmla="*/ 558 h 11784"/>
              <a:gd name="T14" fmla="*/ 3899 w 11784"/>
              <a:gd name="T15" fmla="*/ 809 h 11784"/>
              <a:gd name="T16" fmla="*/ 3546 w 11784"/>
              <a:gd name="T17" fmla="*/ 1071 h 11784"/>
              <a:gd name="T18" fmla="*/ 3202 w 11784"/>
              <a:gd name="T19" fmla="*/ 1344 h 11784"/>
              <a:gd name="T20" fmla="*/ 2867 w 11784"/>
              <a:gd name="T21" fmla="*/ 1629 h 11784"/>
              <a:gd name="T22" fmla="*/ 2542 w 11784"/>
              <a:gd name="T23" fmla="*/ 1923 h 11784"/>
              <a:gd name="T24" fmla="*/ 2227 w 11784"/>
              <a:gd name="T25" fmla="*/ 2228 h 11784"/>
              <a:gd name="T26" fmla="*/ 1922 w 11784"/>
              <a:gd name="T27" fmla="*/ 2543 h 11784"/>
              <a:gd name="T28" fmla="*/ 1628 w 11784"/>
              <a:gd name="T29" fmla="*/ 2868 h 11784"/>
              <a:gd name="T30" fmla="*/ 1343 w 11784"/>
              <a:gd name="T31" fmla="*/ 3203 h 11784"/>
              <a:gd name="T32" fmla="*/ 1070 w 11784"/>
              <a:gd name="T33" fmla="*/ 3547 h 11784"/>
              <a:gd name="T34" fmla="*/ 808 w 11784"/>
              <a:gd name="T35" fmla="*/ 3900 h 11784"/>
              <a:gd name="T36" fmla="*/ 557 w 11784"/>
              <a:gd name="T37" fmla="*/ 4262 h 11784"/>
              <a:gd name="T38" fmla="*/ 318 w 11784"/>
              <a:gd name="T39" fmla="*/ 4633 h 11784"/>
              <a:gd name="T40" fmla="*/ 203 w 11784"/>
              <a:gd name="T41" fmla="*/ 4821 h 11784"/>
              <a:gd name="T42" fmla="*/ 91 w 11784"/>
              <a:gd name="T43" fmla="*/ 5012 h 11784"/>
              <a:gd name="T44" fmla="*/ 74 w 11784"/>
              <a:gd name="T45" fmla="*/ 4946 h 11784"/>
              <a:gd name="T46" fmla="*/ 11755 w 11784"/>
              <a:gd name="T47" fmla="*/ 11690 h 11784"/>
              <a:gd name="T48" fmla="*/ 26 w 11784"/>
              <a:gd name="T49" fmla="*/ 5029 h 11784"/>
              <a:gd name="T50" fmla="*/ 4 w 11784"/>
              <a:gd name="T51" fmla="*/ 5000 h 11784"/>
              <a:gd name="T52" fmla="*/ 9 w 11784"/>
              <a:gd name="T53" fmla="*/ 4963 h 11784"/>
              <a:gd name="T54" fmla="*/ 122 w 11784"/>
              <a:gd name="T55" fmla="*/ 4771 h 11784"/>
              <a:gd name="T56" fmla="*/ 238 w 11784"/>
              <a:gd name="T57" fmla="*/ 4581 h 11784"/>
              <a:gd name="T58" fmla="*/ 478 w 11784"/>
              <a:gd name="T59" fmla="*/ 4208 h 11784"/>
              <a:gd name="T60" fmla="*/ 731 w 11784"/>
              <a:gd name="T61" fmla="*/ 3843 h 11784"/>
              <a:gd name="T62" fmla="*/ 995 w 11784"/>
              <a:gd name="T63" fmla="*/ 3487 h 11784"/>
              <a:gd name="T64" fmla="*/ 1270 w 11784"/>
              <a:gd name="T65" fmla="*/ 3141 h 11784"/>
              <a:gd name="T66" fmla="*/ 1556 w 11784"/>
              <a:gd name="T67" fmla="*/ 2804 h 11784"/>
              <a:gd name="T68" fmla="*/ 1853 w 11784"/>
              <a:gd name="T69" fmla="*/ 2477 h 11784"/>
              <a:gd name="T70" fmla="*/ 2160 w 11784"/>
              <a:gd name="T71" fmla="*/ 2159 h 11784"/>
              <a:gd name="T72" fmla="*/ 2478 w 11784"/>
              <a:gd name="T73" fmla="*/ 1852 h 11784"/>
              <a:gd name="T74" fmla="*/ 2805 w 11784"/>
              <a:gd name="T75" fmla="*/ 1555 h 11784"/>
              <a:gd name="T76" fmla="*/ 3142 w 11784"/>
              <a:gd name="T77" fmla="*/ 1269 h 11784"/>
              <a:gd name="T78" fmla="*/ 3489 w 11784"/>
              <a:gd name="T79" fmla="*/ 994 h 11784"/>
              <a:gd name="T80" fmla="*/ 3844 w 11784"/>
              <a:gd name="T81" fmla="*/ 730 h 11784"/>
              <a:gd name="T82" fmla="*/ 4209 w 11784"/>
              <a:gd name="T83" fmla="*/ 478 h 11784"/>
              <a:gd name="T84" fmla="*/ 4582 w 11784"/>
              <a:gd name="T85" fmla="*/ 237 h 11784"/>
              <a:gd name="T86" fmla="*/ 4772 w 11784"/>
              <a:gd name="T87" fmla="*/ 121 h 11784"/>
              <a:gd name="T88" fmla="*/ 4963 w 11784"/>
              <a:gd name="T89" fmla="*/ 9 h 11784"/>
              <a:gd name="T90" fmla="*/ 5000 w 11784"/>
              <a:gd name="T91" fmla="*/ 4 h 11784"/>
              <a:gd name="T92" fmla="*/ 5029 w 11784"/>
              <a:gd name="T93" fmla="*/ 26 h 11784"/>
              <a:gd name="T94" fmla="*/ 11773 w 11784"/>
              <a:gd name="T95" fmla="*/ 11707 h 11784"/>
              <a:gd name="T96" fmla="*/ 11765 w 11784"/>
              <a:gd name="T97" fmla="*/ 11765 h 11784"/>
              <a:gd name="T98" fmla="*/ 11707 w 11784"/>
              <a:gd name="T99" fmla="*/ 11773 h 11784"/>
              <a:gd name="T100" fmla="*/ 26 w 11784"/>
              <a:gd name="T101" fmla="*/ 5029 h 1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84" h="11784">
                <a:moveTo>
                  <a:pt x="11755" y="11690"/>
                </a:moveTo>
                <a:lnTo>
                  <a:pt x="11690" y="11755"/>
                </a:lnTo>
                <a:lnTo>
                  <a:pt x="4946" y="74"/>
                </a:lnTo>
                <a:lnTo>
                  <a:pt x="5012" y="91"/>
                </a:lnTo>
                <a:lnTo>
                  <a:pt x="4820" y="204"/>
                </a:lnTo>
                <a:lnTo>
                  <a:pt x="4632" y="319"/>
                </a:lnTo>
                <a:lnTo>
                  <a:pt x="4261" y="558"/>
                </a:lnTo>
                <a:lnTo>
                  <a:pt x="3899" y="809"/>
                </a:lnTo>
                <a:lnTo>
                  <a:pt x="3546" y="1071"/>
                </a:lnTo>
                <a:lnTo>
                  <a:pt x="3202" y="1344"/>
                </a:lnTo>
                <a:lnTo>
                  <a:pt x="2867" y="1629"/>
                </a:lnTo>
                <a:lnTo>
                  <a:pt x="2542" y="1923"/>
                </a:lnTo>
                <a:lnTo>
                  <a:pt x="2227" y="2228"/>
                </a:lnTo>
                <a:lnTo>
                  <a:pt x="1922" y="2543"/>
                </a:lnTo>
                <a:lnTo>
                  <a:pt x="1628" y="2868"/>
                </a:lnTo>
                <a:lnTo>
                  <a:pt x="1343" y="3203"/>
                </a:lnTo>
                <a:lnTo>
                  <a:pt x="1070" y="3547"/>
                </a:lnTo>
                <a:lnTo>
                  <a:pt x="808" y="3900"/>
                </a:lnTo>
                <a:lnTo>
                  <a:pt x="557" y="4262"/>
                </a:lnTo>
                <a:lnTo>
                  <a:pt x="318" y="4633"/>
                </a:lnTo>
                <a:lnTo>
                  <a:pt x="203" y="4821"/>
                </a:lnTo>
                <a:lnTo>
                  <a:pt x="91" y="5012"/>
                </a:lnTo>
                <a:lnTo>
                  <a:pt x="74" y="4946"/>
                </a:lnTo>
                <a:lnTo>
                  <a:pt x="11755" y="11690"/>
                </a:lnTo>
                <a:close/>
                <a:moveTo>
                  <a:pt x="26" y="5029"/>
                </a:moveTo>
                <a:cubicBezTo>
                  <a:pt x="15" y="5023"/>
                  <a:pt x="7" y="5012"/>
                  <a:pt x="4" y="5000"/>
                </a:cubicBezTo>
                <a:cubicBezTo>
                  <a:pt x="0" y="4987"/>
                  <a:pt x="2" y="4974"/>
                  <a:pt x="9" y="4963"/>
                </a:cubicBezTo>
                <a:lnTo>
                  <a:pt x="122" y="4771"/>
                </a:lnTo>
                <a:lnTo>
                  <a:pt x="238" y="4581"/>
                </a:lnTo>
                <a:lnTo>
                  <a:pt x="478" y="4208"/>
                </a:lnTo>
                <a:lnTo>
                  <a:pt x="731" y="3843"/>
                </a:lnTo>
                <a:lnTo>
                  <a:pt x="995" y="3487"/>
                </a:lnTo>
                <a:lnTo>
                  <a:pt x="1270" y="3141"/>
                </a:lnTo>
                <a:lnTo>
                  <a:pt x="1556" y="2804"/>
                </a:lnTo>
                <a:lnTo>
                  <a:pt x="1853" y="2477"/>
                </a:lnTo>
                <a:lnTo>
                  <a:pt x="2160" y="2159"/>
                </a:lnTo>
                <a:lnTo>
                  <a:pt x="2478" y="1852"/>
                </a:lnTo>
                <a:lnTo>
                  <a:pt x="2805" y="1555"/>
                </a:lnTo>
                <a:lnTo>
                  <a:pt x="3142" y="1269"/>
                </a:lnTo>
                <a:lnTo>
                  <a:pt x="3489" y="994"/>
                </a:lnTo>
                <a:lnTo>
                  <a:pt x="3844" y="730"/>
                </a:lnTo>
                <a:lnTo>
                  <a:pt x="4209" y="478"/>
                </a:lnTo>
                <a:lnTo>
                  <a:pt x="4582" y="237"/>
                </a:lnTo>
                <a:lnTo>
                  <a:pt x="4772" y="121"/>
                </a:lnTo>
                <a:lnTo>
                  <a:pt x="4963" y="9"/>
                </a:lnTo>
                <a:cubicBezTo>
                  <a:pt x="4974" y="2"/>
                  <a:pt x="4987" y="0"/>
                  <a:pt x="5000" y="4"/>
                </a:cubicBezTo>
                <a:cubicBezTo>
                  <a:pt x="5012" y="7"/>
                  <a:pt x="5023" y="15"/>
                  <a:pt x="5029" y="26"/>
                </a:cubicBezTo>
                <a:lnTo>
                  <a:pt x="11773" y="11707"/>
                </a:lnTo>
                <a:cubicBezTo>
                  <a:pt x="11784" y="11726"/>
                  <a:pt x="11781" y="11750"/>
                  <a:pt x="11765" y="11765"/>
                </a:cubicBezTo>
                <a:cubicBezTo>
                  <a:pt x="11750" y="11781"/>
                  <a:pt x="11726" y="11784"/>
                  <a:pt x="11707" y="11773"/>
                </a:cubicBezTo>
                <a:lnTo>
                  <a:pt x="26" y="5029"/>
                </a:lnTo>
                <a:close/>
              </a:path>
            </a:pathLst>
          </a:custGeom>
          <a:solidFill>
            <a:srgbClr val="FFFFFF"/>
          </a:solidFill>
          <a:ln w="1588" cap="flat">
            <a:noFill/>
            <a:prstDash val="solid"/>
            <a:bevel/>
          </a:ln>
        </p:spPr>
        <p:txBody>
          <a:bodyPr vert="horz" wrap="square" lIns="68580" tIns="34290" rIns="68580" bIns="34290" numCol="1" anchor="t" anchorCtr="0" compatLnSpc="1"/>
          <a:lstStyle/>
          <a:p>
            <a:endParaRPr lang="zh-CN" altLang="en-US" sz="1015">
              <a:cs typeface="+mn-ea"/>
            </a:endParaRPr>
          </a:p>
        </p:txBody>
      </p:sp>
      <p:sp>
        <p:nvSpPr>
          <p:cNvPr id="44" name="Freeform 27"/>
          <p:cNvSpPr/>
          <p:nvPr/>
        </p:nvSpPr>
        <p:spPr bwMode="auto">
          <a:xfrm>
            <a:off x="3925516" y="1278780"/>
            <a:ext cx="646086" cy="1292970"/>
          </a:xfrm>
          <a:custGeom>
            <a:avLst/>
            <a:gdLst>
              <a:gd name="T0" fmla="*/ 6744 w 6744"/>
              <a:gd name="T1" fmla="*/ 13488 h 13488"/>
              <a:gd name="T2" fmla="*/ 6744 w 6744"/>
              <a:gd name="T3" fmla="*/ 0 h 13488"/>
              <a:gd name="T4" fmla="*/ 0 w 6744"/>
              <a:gd name="T5" fmla="*/ 1807 h 13488"/>
              <a:gd name="T6" fmla="*/ 6744 w 6744"/>
              <a:gd name="T7" fmla="*/ 13488 h 13488"/>
            </a:gdLst>
            <a:ahLst/>
            <a:cxnLst>
              <a:cxn ang="0">
                <a:pos x="T0" y="T1"/>
              </a:cxn>
              <a:cxn ang="0">
                <a:pos x="T2" y="T3"/>
              </a:cxn>
              <a:cxn ang="0">
                <a:pos x="T4" y="T5"/>
              </a:cxn>
              <a:cxn ang="0">
                <a:pos x="T6" y="T7"/>
              </a:cxn>
            </a:cxnLst>
            <a:rect l="0" t="0" r="r" b="b"/>
            <a:pathLst>
              <a:path w="6744" h="13488">
                <a:moveTo>
                  <a:pt x="6744" y="13488"/>
                </a:moveTo>
                <a:lnTo>
                  <a:pt x="6744" y="0"/>
                </a:lnTo>
                <a:cubicBezTo>
                  <a:pt x="4377" y="0"/>
                  <a:pt x="2051" y="623"/>
                  <a:pt x="0" y="1807"/>
                </a:cubicBezTo>
                <a:lnTo>
                  <a:pt x="6744" y="13488"/>
                </a:lnTo>
                <a:close/>
              </a:path>
            </a:pathLst>
          </a:custGeom>
          <a:solidFill>
            <a:schemeClr val="bg1">
              <a:lumMod val="85000"/>
            </a:schemeClr>
          </a:solidFill>
          <a:ln w="0">
            <a:noFill/>
            <a:prstDash val="solid"/>
            <a:round/>
          </a:ln>
        </p:spPr>
        <p:txBody>
          <a:bodyPr vert="horz" wrap="square" lIns="68580" tIns="34290" rIns="68580" bIns="34290" numCol="1" anchor="t" anchorCtr="0" compatLnSpc="1"/>
          <a:lstStyle/>
          <a:p>
            <a:endParaRPr lang="zh-CN" altLang="en-US" sz="1015">
              <a:cs typeface="+mn-ea"/>
            </a:endParaRPr>
          </a:p>
        </p:txBody>
      </p:sp>
      <p:sp>
        <p:nvSpPr>
          <p:cNvPr id="45" name="Freeform 28"/>
          <p:cNvSpPr>
            <a:spLocks noEditPoints="1"/>
          </p:cNvSpPr>
          <p:nvPr/>
        </p:nvSpPr>
        <p:spPr bwMode="auto">
          <a:xfrm>
            <a:off x="3920724" y="1273988"/>
            <a:ext cx="655670" cy="1302554"/>
          </a:xfrm>
          <a:custGeom>
            <a:avLst/>
            <a:gdLst>
              <a:gd name="T0" fmla="*/ 6745 w 6841"/>
              <a:gd name="T1" fmla="*/ 13536 h 13588"/>
              <a:gd name="T2" fmla="*/ 6794 w 6841"/>
              <a:gd name="T3" fmla="*/ 96 h 13588"/>
              <a:gd name="T4" fmla="*/ 6351 w 6841"/>
              <a:gd name="T5" fmla="*/ 103 h 13588"/>
              <a:gd name="T6" fmla="*/ 5911 w 6841"/>
              <a:gd name="T7" fmla="*/ 125 h 13588"/>
              <a:gd name="T8" fmla="*/ 5472 w 6841"/>
              <a:gd name="T9" fmla="*/ 161 h 13588"/>
              <a:gd name="T10" fmla="*/ 5035 w 6841"/>
              <a:gd name="T11" fmla="*/ 212 h 13588"/>
              <a:gd name="T12" fmla="*/ 4601 w 6841"/>
              <a:gd name="T13" fmla="*/ 276 h 13588"/>
              <a:gd name="T14" fmla="*/ 4169 w 6841"/>
              <a:gd name="T15" fmla="*/ 355 h 13588"/>
              <a:gd name="T16" fmla="*/ 3740 w 6841"/>
              <a:gd name="T17" fmla="*/ 447 h 13588"/>
              <a:gd name="T18" fmla="*/ 3314 w 6841"/>
              <a:gd name="T19" fmla="*/ 554 h 13588"/>
              <a:gd name="T20" fmla="*/ 2893 w 6841"/>
              <a:gd name="T21" fmla="*/ 674 h 13588"/>
              <a:gd name="T22" fmla="*/ 2475 w 6841"/>
              <a:gd name="T23" fmla="*/ 809 h 13588"/>
              <a:gd name="T24" fmla="*/ 2062 w 6841"/>
              <a:gd name="T25" fmla="*/ 956 h 13588"/>
              <a:gd name="T26" fmla="*/ 1653 w 6841"/>
              <a:gd name="T27" fmla="*/ 1117 h 13588"/>
              <a:gd name="T28" fmla="*/ 1250 w 6841"/>
              <a:gd name="T29" fmla="*/ 1292 h 13588"/>
              <a:gd name="T30" fmla="*/ 852 w 6841"/>
              <a:gd name="T31" fmla="*/ 1481 h 13588"/>
              <a:gd name="T32" fmla="*/ 459 w 6841"/>
              <a:gd name="T33" fmla="*/ 1682 h 13588"/>
              <a:gd name="T34" fmla="*/ 73 w 6841"/>
              <a:gd name="T35" fmla="*/ 1897 h 13588"/>
              <a:gd name="T36" fmla="*/ 6835 w 6841"/>
              <a:gd name="T37" fmla="*/ 13512 h 13588"/>
              <a:gd name="T38" fmla="*/ 3 w 6841"/>
              <a:gd name="T39" fmla="*/ 1842 h 13588"/>
              <a:gd name="T40" fmla="*/ 219 w 6841"/>
              <a:gd name="T41" fmla="*/ 1703 h 13588"/>
              <a:gd name="T42" fmla="*/ 612 w 6841"/>
              <a:gd name="T43" fmla="*/ 1494 h 13588"/>
              <a:gd name="T44" fmla="*/ 1010 w 6841"/>
              <a:gd name="T45" fmla="*/ 1298 h 13588"/>
              <a:gd name="T46" fmla="*/ 1413 w 6841"/>
              <a:gd name="T47" fmla="*/ 1115 h 13588"/>
              <a:gd name="T48" fmla="*/ 1823 w 6841"/>
              <a:gd name="T49" fmla="*/ 946 h 13588"/>
              <a:gd name="T50" fmla="*/ 2236 w 6841"/>
              <a:gd name="T51" fmla="*/ 790 h 13588"/>
              <a:gd name="T52" fmla="*/ 2655 w 6841"/>
              <a:gd name="T53" fmla="*/ 648 h 13588"/>
              <a:gd name="T54" fmla="*/ 3078 w 6841"/>
              <a:gd name="T55" fmla="*/ 520 h 13588"/>
              <a:gd name="T56" fmla="*/ 3504 w 6841"/>
              <a:gd name="T57" fmla="*/ 406 h 13588"/>
              <a:gd name="T58" fmla="*/ 3935 w 6841"/>
              <a:gd name="T59" fmla="*/ 305 h 13588"/>
              <a:gd name="T60" fmla="*/ 4368 w 6841"/>
              <a:gd name="T61" fmla="*/ 219 h 13588"/>
              <a:gd name="T62" fmla="*/ 4804 w 6841"/>
              <a:gd name="T63" fmla="*/ 147 h 13588"/>
              <a:gd name="T64" fmla="*/ 5243 w 6841"/>
              <a:gd name="T65" fmla="*/ 89 h 13588"/>
              <a:gd name="T66" fmla="*/ 5684 w 6841"/>
              <a:gd name="T67" fmla="*/ 46 h 13588"/>
              <a:gd name="T68" fmla="*/ 6127 w 6841"/>
              <a:gd name="T69" fmla="*/ 17 h 13588"/>
              <a:gd name="T70" fmla="*/ 6571 w 6841"/>
              <a:gd name="T71" fmla="*/ 2 h 13588"/>
              <a:gd name="T72" fmla="*/ 6827 w 6841"/>
              <a:gd name="T73" fmla="*/ 14 h 13588"/>
              <a:gd name="T74" fmla="*/ 6841 w 6841"/>
              <a:gd name="T75" fmla="*/ 13536 h 13588"/>
              <a:gd name="T76" fmla="*/ 6752 w 6841"/>
              <a:gd name="T77" fmla="*/ 13560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1" h="13588">
                <a:moveTo>
                  <a:pt x="6835" y="13512"/>
                </a:moveTo>
                <a:lnTo>
                  <a:pt x="6745" y="13536"/>
                </a:lnTo>
                <a:lnTo>
                  <a:pt x="6745" y="48"/>
                </a:lnTo>
                <a:lnTo>
                  <a:pt x="6794" y="96"/>
                </a:lnTo>
                <a:lnTo>
                  <a:pt x="6572" y="98"/>
                </a:lnTo>
                <a:lnTo>
                  <a:pt x="6351" y="103"/>
                </a:lnTo>
                <a:lnTo>
                  <a:pt x="6131" y="112"/>
                </a:lnTo>
                <a:lnTo>
                  <a:pt x="5911" y="125"/>
                </a:lnTo>
                <a:lnTo>
                  <a:pt x="5691" y="141"/>
                </a:lnTo>
                <a:lnTo>
                  <a:pt x="5472" y="161"/>
                </a:lnTo>
                <a:lnTo>
                  <a:pt x="5253" y="185"/>
                </a:lnTo>
                <a:lnTo>
                  <a:pt x="5035" y="212"/>
                </a:lnTo>
                <a:lnTo>
                  <a:pt x="4818" y="242"/>
                </a:lnTo>
                <a:lnTo>
                  <a:pt x="4601" y="276"/>
                </a:lnTo>
                <a:lnTo>
                  <a:pt x="4384" y="314"/>
                </a:lnTo>
                <a:lnTo>
                  <a:pt x="4169" y="355"/>
                </a:lnTo>
                <a:lnTo>
                  <a:pt x="3954" y="399"/>
                </a:lnTo>
                <a:lnTo>
                  <a:pt x="3740" y="447"/>
                </a:lnTo>
                <a:lnTo>
                  <a:pt x="3527" y="499"/>
                </a:lnTo>
                <a:lnTo>
                  <a:pt x="3314" y="554"/>
                </a:lnTo>
                <a:lnTo>
                  <a:pt x="3103" y="612"/>
                </a:lnTo>
                <a:lnTo>
                  <a:pt x="2893" y="674"/>
                </a:lnTo>
                <a:lnTo>
                  <a:pt x="2684" y="740"/>
                </a:lnTo>
                <a:lnTo>
                  <a:pt x="2475" y="809"/>
                </a:lnTo>
                <a:lnTo>
                  <a:pt x="2268" y="881"/>
                </a:lnTo>
                <a:lnTo>
                  <a:pt x="2062" y="956"/>
                </a:lnTo>
                <a:lnTo>
                  <a:pt x="1857" y="1035"/>
                </a:lnTo>
                <a:lnTo>
                  <a:pt x="1653" y="1117"/>
                </a:lnTo>
                <a:lnTo>
                  <a:pt x="1451" y="1203"/>
                </a:lnTo>
                <a:lnTo>
                  <a:pt x="1250" y="1292"/>
                </a:lnTo>
                <a:lnTo>
                  <a:pt x="1050" y="1385"/>
                </a:lnTo>
                <a:lnTo>
                  <a:pt x="852" y="1481"/>
                </a:lnTo>
                <a:lnTo>
                  <a:pt x="655" y="1580"/>
                </a:lnTo>
                <a:lnTo>
                  <a:pt x="459" y="1682"/>
                </a:lnTo>
                <a:lnTo>
                  <a:pt x="265" y="1788"/>
                </a:lnTo>
                <a:lnTo>
                  <a:pt x="73" y="1897"/>
                </a:lnTo>
                <a:lnTo>
                  <a:pt x="91" y="1831"/>
                </a:lnTo>
                <a:lnTo>
                  <a:pt x="6835" y="13512"/>
                </a:lnTo>
                <a:close/>
                <a:moveTo>
                  <a:pt x="8" y="1879"/>
                </a:moveTo>
                <a:cubicBezTo>
                  <a:pt x="2" y="1868"/>
                  <a:pt x="0" y="1855"/>
                  <a:pt x="3" y="1842"/>
                </a:cubicBezTo>
                <a:cubicBezTo>
                  <a:pt x="7" y="1830"/>
                  <a:pt x="15" y="1820"/>
                  <a:pt x="26" y="1813"/>
                </a:cubicBezTo>
                <a:lnTo>
                  <a:pt x="219" y="1703"/>
                </a:lnTo>
                <a:lnTo>
                  <a:pt x="415" y="1597"/>
                </a:lnTo>
                <a:lnTo>
                  <a:pt x="612" y="1494"/>
                </a:lnTo>
                <a:lnTo>
                  <a:pt x="810" y="1394"/>
                </a:lnTo>
                <a:lnTo>
                  <a:pt x="1010" y="1298"/>
                </a:lnTo>
                <a:lnTo>
                  <a:pt x="1211" y="1205"/>
                </a:lnTo>
                <a:lnTo>
                  <a:pt x="1413" y="1115"/>
                </a:lnTo>
                <a:lnTo>
                  <a:pt x="1618" y="1028"/>
                </a:lnTo>
                <a:lnTo>
                  <a:pt x="1823" y="946"/>
                </a:lnTo>
                <a:lnTo>
                  <a:pt x="2029" y="866"/>
                </a:lnTo>
                <a:lnTo>
                  <a:pt x="2236" y="790"/>
                </a:lnTo>
                <a:lnTo>
                  <a:pt x="2445" y="717"/>
                </a:lnTo>
                <a:lnTo>
                  <a:pt x="2655" y="648"/>
                </a:lnTo>
                <a:lnTo>
                  <a:pt x="2866" y="582"/>
                </a:lnTo>
                <a:lnTo>
                  <a:pt x="3078" y="520"/>
                </a:lnTo>
                <a:lnTo>
                  <a:pt x="3290" y="461"/>
                </a:lnTo>
                <a:lnTo>
                  <a:pt x="3504" y="406"/>
                </a:lnTo>
                <a:lnTo>
                  <a:pt x="3719" y="354"/>
                </a:lnTo>
                <a:lnTo>
                  <a:pt x="3935" y="305"/>
                </a:lnTo>
                <a:lnTo>
                  <a:pt x="4151" y="260"/>
                </a:lnTo>
                <a:lnTo>
                  <a:pt x="4368" y="219"/>
                </a:lnTo>
                <a:lnTo>
                  <a:pt x="4586" y="181"/>
                </a:lnTo>
                <a:lnTo>
                  <a:pt x="4804" y="147"/>
                </a:lnTo>
                <a:lnTo>
                  <a:pt x="5024" y="116"/>
                </a:lnTo>
                <a:lnTo>
                  <a:pt x="5243" y="89"/>
                </a:lnTo>
                <a:lnTo>
                  <a:pt x="5463" y="66"/>
                </a:lnTo>
                <a:lnTo>
                  <a:pt x="5684" y="46"/>
                </a:lnTo>
                <a:lnTo>
                  <a:pt x="5905" y="29"/>
                </a:lnTo>
                <a:lnTo>
                  <a:pt x="6127" y="17"/>
                </a:lnTo>
                <a:lnTo>
                  <a:pt x="6349" y="7"/>
                </a:lnTo>
                <a:lnTo>
                  <a:pt x="6571" y="2"/>
                </a:lnTo>
                <a:lnTo>
                  <a:pt x="6793" y="0"/>
                </a:lnTo>
                <a:cubicBezTo>
                  <a:pt x="6806" y="0"/>
                  <a:pt x="6818" y="5"/>
                  <a:pt x="6827" y="14"/>
                </a:cubicBezTo>
                <a:cubicBezTo>
                  <a:pt x="6836" y="23"/>
                  <a:pt x="6841" y="35"/>
                  <a:pt x="6841" y="48"/>
                </a:cubicBezTo>
                <a:lnTo>
                  <a:pt x="6841" y="13536"/>
                </a:lnTo>
                <a:cubicBezTo>
                  <a:pt x="6841" y="13558"/>
                  <a:pt x="6827" y="13577"/>
                  <a:pt x="6806" y="13583"/>
                </a:cubicBezTo>
                <a:cubicBezTo>
                  <a:pt x="6785" y="13588"/>
                  <a:pt x="6763" y="13579"/>
                  <a:pt x="6752" y="13560"/>
                </a:cubicBezTo>
                <a:lnTo>
                  <a:pt x="8" y="1879"/>
                </a:lnTo>
                <a:close/>
              </a:path>
            </a:pathLst>
          </a:custGeom>
          <a:solidFill>
            <a:srgbClr val="FFFFFF"/>
          </a:solidFill>
          <a:ln w="1588" cap="flat">
            <a:noFill/>
            <a:prstDash val="solid"/>
            <a:bevel/>
          </a:ln>
        </p:spPr>
        <p:txBody>
          <a:bodyPr vert="horz" wrap="square" lIns="68580" tIns="34290" rIns="68580" bIns="34290" numCol="1" anchor="t" anchorCtr="0" compatLnSpc="1"/>
          <a:lstStyle/>
          <a:p>
            <a:endParaRPr lang="zh-CN" altLang="en-US" sz="1015">
              <a:cs typeface="+mn-ea"/>
            </a:endParaRPr>
          </a:p>
        </p:txBody>
      </p:sp>
      <p:grpSp>
        <p:nvGrpSpPr>
          <p:cNvPr id="85" name="组合 84"/>
          <p:cNvGrpSpPr/>
          <p:nvPr/>
        </p:nvGrpSpPr>
        <p:grpSpPr>
          <a:xfrm>
            <a:off x="2600583" y="4018477"/>
            <a:ext cx="467633" cy="462741"/>
            <a:chOff x="5278438" y="2973388"/>
            <a:chExt cx="1344613" cy="1247775"/>
          </a:xfrm>
          <a:solidFill>
            <a:schemeClr val="bg1"/>
          </a:solidFill>
        </p:grpSpPr>
        <p:sp>
          <p:nvSpPr>
            <p:cNvPr id="86"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87"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88"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89"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grpSp>
      <p:sp>
        <p:nvSpPr>
          <p:cNvPr id="20" name="文本框 19"/>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randombar(horizontal)">
                                          <p:cBhvr>
                                            <p:cTn id="13" dur="500"/>
                                            <p:tgtEl>
                                              <p:spTgt spid="2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randombar(horizontal)">
                                          <p:cBhvr>
                                            <p:cTn id="16" dur="500"/>
                                            <p:tgtEl>
                                              <p:spTgt spid="3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randombar(horizontal)">
                                          <p:cBhvr>
                                            <p:cTn id="19" dur="500"/>
                                            <p:tgtEl>
                                              <p:spTgt spid="3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randombar(horizontal)">
                                          <p:cBhvr>
                                            <p:cTn id="22" dur="500"/>
                                            <p:tgtEl>
                                              <p:spTgt spid="3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randombar(horizontal)">
                                          <p:cBhvr>
                                            <p:cTn id="25" dur="500"/>
                                            <p:tgtEl>
                                              <p:spTgt spid="4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randombar(horizontal)">
                                          <p:cBhvr>
                                            <p:cTn id="28" dur="500"/>
                                            <p:tgtEl>
                                              <p:spTgt spid="4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randombar(horizontal)">
                                          <p:cBhvr>
                                            <p:cTn id="31" dur="500"/>
                                            <p:tgtEl>
                                              <p:spTgt spid="4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randombar(horizontal)">
                                          <p:cBhvr>
                                            <p:cTn id="34" dur="500"/>
                                            <p:tgtEl>
                                              <p:spTgt spid="43"/>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randombar(horizontal)">
                                          <p:cBhvr>
                                            <p:cTn id="37" dur="500"/>
                                            <p:tgtEl>
                                              <p:spTgt spid="4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randombar(horizontal)">
                                          <p:cBhvr>
                                            <p:cTn id="40" dur="500"/>
                                            <p:tgtEl>
                                              <p:spTgt spid="45"/>
                                            </p:tgtEl>
                                          </p:cBhvr>
                                        </p:animEffect>
                                      </p:childTnLst>
                                    </p:cTn>
                                  </p:par>
                                </p:childTnLst>
                              </p:cTn>
                            </p:par>
                            <p:par>
                              <p:cTn id="41" fill="hold">
                                <p:stCondLst>
                                  <p:cond delay="500"/>
                                </p:stCondLst>
                                <p:childTnLst>
                                  <p:par>
                                    <p:cTn id="42" presetID="2" presetClass="entr" presetSubtype="4" accel="50000" fill="hold" nodeType="afterEffect" p14:presetBounceEnd="50000">
                                      <p:stCondLst>
                                        <p:cond delay="0"/>
                                      </p:stCondLst>
                                      <p:childTnLst>
                                        <p:set>
                                          <p:cBhvr>
                                            <p:cTn id="43" dur="1" fill="hold">
                                              <p:stCondLst>
                                                <p:cond delay="0"/>
                                              </p:stCondLst>
                                            </p:cTn>
                                            <p:tgtEl>
                                              <p:spTgt spid="85"/>
                                            </p:tgtEl>
                                            <p:attrNameLst>
                                              <p:attrName>style.visibility</p:attrName>
                                            </p:attrNameLst>
                                          </p:cBhvr>
                                          <p:to>
                                            <p:strVal val="visible"/>
                                          </p:to>
                                        </p:set>
                                        <p:anim calcmode="lin" valueType="num" p14:bounceEnd="50000">
                                          <p:cBhvr additive="base">
                                            <p:cTn id="44" dur="1000" fill="hold"/>
                                            <p:tgtEl>
                                              <p:spTgt spid="85"/>
                                            </p:tgtEl>
                                            <p:attrNameLst>
                                              <p:attrName>ppt_x</p:attrName>
                                            </p:attrNameLst>
                                          </p:cBhvr>
                                          <p:tavLst>
                                            <p:tav tm="0">
                                              <p:val>
                                                <p:strVal val="#ppt_x"/>
                                              </p:val>
                                            </p:tav>
                                            <p:tav tm="100000">
                                              <p:val>
                                                <p:strVal val="#ppt_x"/>
                                              </p:val>
                                            </p:tav>
                                          </p:tavLst>
                                        </p:anim>
                                        <p:anim calcmode="lin" valueType="num" p14:bounceEnd="50000">
                                          <p:cBhvr additive="base">
                                            <p:cTn id="45" dur="1000" fill="hold"/>
                                            <p:tgtEl>
                                              <p:spTgt spid="85"/>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1250"/>
                                            <p:tgtEl>
                                              <p:spTgt spid="24"/>
                                            </p:tgtEl>
                                          </p:cBhvr>
                                        </p:animEffect>
                                      </p:childTnLst>
                                    </p:cTn>
                                  </p:par>
                                </p:childTnLst>
                              </p:cTn>
                            </p:par>
                            <p:par>
                              <p:cTn id="50" fill="hold">
                                <p:stCondLst>
                                  <p:cond delay="3000"/>
                                </p:stCondLst>
                                <p:childTnLst>
                                  <p:par>
                                    <p:cTn id="51" presetID="2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down)">
                                          <p:cBhvr>
                                            <p:cTn id="53" dur="1000"/>
                                            <p:tgtEl>
                                              <p:spTgt spid="20"/>
                                            </p:tgtEl>
                                          </p:cBhvr>
                                        </p:animEffect>
                                      </p:childTnLst>
                                    </p:cTn>
                                  </p:par>
                                </p:childTnLst>
                              </p:cTn>
                            </p:par>
                            <p:par>
                              <p:cTn id="54" fill="hold">
                                <p:stCondLst>
                                  <p:cond delay="4000"/>
                                </p:stCondLst>
                                <p:childTnLst>
                                  <p:par>
                                    <p:cTn id="55" presetID="21" presetClass="entr" presetSubtype="1"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heel(1)">
                                          <p:cBhvr>
                                            <p:cTn id="57" dur="1000"/>
                                            <p:tgtEl>
                                              <p:spTgt spid="22"/>
                                            </p:tgtEl>
                                          </p:cBhvr>
                                        </p:animEffect>
                                      </p:childTnLst>
                                    </p:cTn>
                                  </p:par>
                                </p:childTnLst>
                              </p:cTn>
                            </p:par>
                            <p:par>
                              <p:cTn id="58" fill="hold">
                                <p:stCondLst>
                                  <p:cond delay="50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25"/>
                                            </p:tgtEl>
                                            <p:attrNameLst>
                                              <p:attrName>style.visibility</p:attrName>
                                            </p:attrNameLst>
                                          </p:cBhvr>
                                          <p:to>
                                            <p:strVal val="visible"/>
                                          </p:to>
                                        </p:set>
                                        <p:anim calcmode="lin" valueType="num">
                                          <p:cBhvr>
                                            <p:cTn id="61"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5"/>
                                            </p:tgtEl>
                                            <p:attrNameLst>
                                              <p:attrName>ppt_y</p:attrName>
                                            </p:attrNameLst>
                                          </p:cBhvr>
                                          <p:tavLst>
                                            <p:tav tm="0">
                                              <p:val>
                                                <p:strVal val="#ppt_y"/>
                                              </p:val>
                                            </p:tav>
                                            <p:tav tm="100000">
                                              <p:val>
                                                <p:strVal val="#ppt_y"/>
                                              </p:val>
                                            </p:tav>
                                          </p:tavLst>
                                        </p:anim>
                                        <p:anim calcmode="lin" valueType="num">
                                          <p:cBhvr>
                                            <p:cTn id="63"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25"/>
                                            </p:tgtEl>
                                          </p:cBhvr>
                                        </p:animEffect>
                                      </p:childTnLst>
                                    </p:cTn>
                                  </p:par>
                                  <p:par>
                                    <p:cTn id="66" presetID="41" presetClass="entr" presetSubtype="0" fill="hold" grpId="0" nodeType="withEffect">
                                      <p:stCondLst>
                                        <p:cond delay="0"/>
                                      </p:stCondLst>
                                      <p:iterate type="lt">
                                        <p:tmPct val="10000"/>
                                      </p:iterate>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23"/>
                                            </p:tgtEl>
                                            <p:attrNameLst>
                                              <p:attrName>ppt_y</p:attrName>
                                            </p:attrNameLst>
                                          </p:cBhvr>
                                          <p:tavLst>
                                            <p:tav tm="0">
                                              <p:val>
                                                <p:strVal val="#ppt_y"/>
                                              </p:val>
                                            </p:tav>
                                            <p:tav tm="100000">
                                              <p:val>
                                                <p:strVal val="#ppt_y"/>
                                              </p:val>
                                            </p:tav>
                                          </p:tavLst>
                                        </p:anim>
                                        <p:anim calcmode="lin" valueType="num">
                                          <p:cBhvr>
                                            <p:cTn id="70"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5" grpId="0"/>
          <p:bldP spid="24" grpId="0"/>
          <p:bldP spid="26" grpId="0" animBg="1"/>
          <p:bldP spid="27" grpId="0" animBg="1"/>
          <p:bldP spid="28" grpId="0" animBg="1"/>
          <p:bldP spid="37" grpId="0" animBg="1"/>
          <p:bldP spid="38" grpId="0" animBg="1"/>
          <p:bldP spid="39" grpId="0" animBg="1"/>
          <p:bldP spid="40" grpId="0" animBg="1"/>
          <p:bldP spid="41" grpId="0" animBg="1"/>
          <p:bldP spid="42" grpId="0" animBg="1"/>
          <p:bldP spid="43" grpId="0" animBg="1"/>
          <p:bldP spid="44" grpId="0" animBg="1"/>
          <p:bldP spid="45" grpId="0" animBg="1"/>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randombar(horizontal)">
                                          <p:cBhvr>
                                            <p:cTn id="13" dur="500"/>
                                            <p:tgtEl>
                                              <p:spTgt spid="2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randombar(horizontal)">
                                          <p:cBhvr>
                                            <p:cTn id="16" dur="500"/>
                                            <p:tgtEl>
                                              <p:spTgt spid="3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randombar(horizontal)">
                                          <p:cBhvr>
                                            <p:cTn id="19" dur="500"/>
                                            <p:tgtEl>
                                              <p:spTgt spid="3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randombar(horizontal)">
                                          <p:cBhvr>
                                            <p:cTn id="22" dur="500"/>
                                            <p:tgtEl>
                                              <p:spTgt spid="3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randombar(horizontal)">
                                          <p:cBhvr>
                                            <p:cTn id="25" dur="500"/>
                                            <p:tgtEl>
                                              <p:spTgt spid="4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randombar(horizontal)">
                                          <p:cBhvr>
                                            <p:cTn id="28" dur="500"/>
                                            <p:tgtEl>
                                              <p:spTgt spid="4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randombar(horizontal)">
                                          <p:cBhvr>
                                            <p:cTn id="31" dur="500"/>
                                            <p:tgtEl>
                                              <p:spTgt spid="4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randombar(horizontal)">
                                          <p:cBhvr>
                                            <p:cTn id="34" dur="500"/>
                                            <p:tgtEl>
                                              <p:spTgt spid="43"/>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randombar(horizontal)">
                                          <p:cBhvr>
                                            <p:cTn id="37" dur="500"/>
                                            <p:tgtEl>
                                              <p:spTgt spid="4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randombar(horizontal)">
                                          <p:cBhvr>
                                            <p:cTn id="40" dur="500"/>
                                            <p:tgtEl>
                                              <p:spTgt spid="45"/>
                                            </p:tgtEl>
                                          </p:cBhvr>
                                        </p:animEffect>
                                      </p:childTnLst>
                                    </p:cTn>
                                  </p:par>
                                </p:childTnLst>
                              </p:cTn>
                            </p:par>
                            <p:par>
                              <p:cTn id="41" fill="hold">
                                <p:stCondLst>
                                  <p:cond delay="500"/>
                                </p:stCondLst>
                                <p:childTnLst>
                                  <p:par>
                                    <p:cTn id="42" presetID="2" presetClass="entr" presetSubtype="4" accel="50000" fill="hold" nodeType="afterEffect">
                                      <p:stCondLst>
                                        <p:cond delay="0"/>
                                      </p:stCondLst>
                                      <p:childTnLst>
                                        <p:set>
                                          <p:cBhvr>
                                            <p:cTn id="43" dur="1" fill="hold">
                                              <p:stCondLst>
                                                <p:cond delay="0"/>
                                              </p:stCondLst>
                                            </p:cTn>
                                            <p:tgtEl>
                                              <p:spTgt spid="85"/>
                                            </p:tgtEl>
                                            <p:attrNameLst>
                                              <p:attrName>style.visibility</p:attrName>
                                            </p:attrNameLst>
                                          </p:cBhvr>
                                          <p:to>
                                            <p:strVal val="visible"/>
                                          </p:to>
                                        </p:set>
                                        <p:anim calcmode="lin" valueType="num">
                                          <p:cBhvr additive="base">
                                            <p:cTn id="44" dur="1000" fill="hold"/>
                                            <p:tgtEl>
                                              <p:spTgt spid="85"/>
                                            </p:tgtEl>
                                            <p:attrNameLst>
                                              <p:attrName>ppt_x</p:attrName>
                                            </p:attrNameLst>
                                          </p:cBhvr>
                                          <p:tavLst>
                                            <p:tav tm="0">
                                              <p:val>
                                                <p:strVal val="#ppt_x"/>
                                              </p:val>
                                            </p:tav>
                                            <p:tav tm="100000">
                                              <p:val>
                                                <p:strVal val="#ppt_x"/>
                                              </p:val>
                                            </p:tav>
                                          </p:tavLst>
                                        </p:anim>
                                        <p:anim calcmode="lin" valueType="num">
                                          <p:cBhvr additive="base">
                                            <p:cTn id="45" dur="1000" fill="hold"/>
                                            <p:tgtEl>
                                              <p:spTgt spid="85"/>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1250"/>
                                            <p:tgtEl>
                                              <p:spTgt spid="24"/>
                                            </p:tgtEl>
                                          </p:cBhvr>
                                        </p:animEffect>
                                      </p:childTnLst>
                                    </p:cTn>
                                  </p:par>
                                </p:childTnLst>
                              </p:cTn>
                            </p:par>
                            <p:par>
                              <p:cTn id="50" fill="hold">
                                <p:stCondLst>
                                  <p:cond delay="3000"/>
                                </p:stCondLst>
                                <p:childTnLst>
                                  <p:par>
                                    <p:cTn id="51" presetID="2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down)">
                                          <p:cBhvr>
                                            <p:cTn id="53" dur="1000"/>
                                            <p:tgtEl>
                                              <p:spTgt spid="20"/>
                                            </p:tgtEl>
                                          </p:cBhvr>
                                        </p:animEffect>
                                      </p:childTnLst>
                                    </p:cTn>
                                  </p:par>
                                </p:childTnLst>
                              </p:cTn>
                            </p:par>
                            <p:par>
                              <p:cTn id="54" fill="hold">
                                <p:stCondLst>
                                  <p:cond delay="4000"/>
                                </p:stCondLst>
                                <p:childTnLst>
                                  <p:par>
                                    <p:cTn id="55" presetID="21" presetClass="entr" presetSubtype="1"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heel(1)">
                                          <p:cBhvr>
                                            <p:cTn id="57" dur="1000"/>
                                            <p:tgtEl>
                                              <p:spTgt spid="22"/>
                                            </p:tgtEl>
                                          </p:cBhvr>
                                        </p:animEffect>
                                      </p:childTnLst>
                                    </p:cTn>
                                  </p:par>
                                </p:childTnLst>
                              </p:cTn>
                            </p:par>
                            <p:par>
                              <p:cTn id="58" fill="hold">
                                <p:stCondLst>
                                  <p:cond delay="50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25"/>
                                            </p:tgtEl>
                                            <p:attrNameLst>
                                              <p:attrName>style.visibility</p:attrName>
                                            </p:attrNameLst>
                                          </p:cBhvr>
                                          <p:to>
                                            <p:strVal val="visible"/>
                                          </p:to>
                                        </p:set>
                                        <p:anim calcmode="lin" valueType="num">
                                          <p:cBhvr>
                                            <p:cTn id="61"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5"/>
                                            </p:tgtEl>
                                            <p:attrNameLst>
                                              <p:attrName>ppt_y</p:attrName>
                                            </p:attrNameLst>
                                          </p:cBhvr>
                                          <p:tavLst>
                                            <p:tav tm="0">
                                              <p:val>
                                                <p:strVal val="#ppt_y"/>
                                              </p:val>
                                            </p:tav>
                                            <p:tav tm="100000">
                                              <p:val>
                                                <p:strVal val="#ppt_y"/>
                                              </p:val>
                                            </p:tav>
                                          </p:tavLst>
                                        </p:anim>
                                        <p:anim calcmode="lin" valueType="num">
                                          <p:cBhvr>
                                            <p:cTn id="63"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25"/>
                                            </p:tgtEl>
                                          </p:cBhvr>
                                        </p:animEffect>
                                      </p:childTnLst>
                                    </p:cTn>
                                  </p:par>
                                  <p:par>
                                    <p:cTn id="66" presetID="41" presetClass="entr" presetSubtype="0" fill="hold" grpId="0" nodeType="withEffect">
                                      <p:stCondLst>
                                        <p:cond delay="0"/>
                                      </p:stCondLst>
                                      <p:iterate type="lt">
                                        <p:tmPct val="10000"/>
                                      </p:iterate>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23"/>
                                            </p:tgtEl>
                                            <p:attrNameLst>
                                              <p:attrName>ppt_y</p:attrName>
                                            </p:attrNameLst>
                                          </p:cBhvr>
                                          <p:tavLst>
                                            <p:tav tm="0">
                                              <p:val>
                                                <p:strVal val="#ppt_y"/>
                                              </p:val>
                                            </p:tav>
                                            <p:tav tm="100000">
                                              <p:val>
                                                <p:strVal val="#ppt_y"/>
                                              </p:val>
                                            </p:tav>
                                          </p:tavLst>
                                        </p:anim>
                                        <p:anim calcmode="lin" valueType="num">
                                          <p:cBhvr>
                                            <p:cTn id="70"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5" grpId="0"/>
          <p:bldP spid="24" grpId="0"/>
          <p:bldP spid="26" grpId="0" animBg="1"/>
          <p:bldP spid="27" grpId="0" animBg="1"/>
          <p:bldP spid="28" grpId="0" animBg="1"/>
          <p:bldP spid="37" grpId="0" animBg="1"/>
          <p:bldP spid="38" grpId="0" animBg="1"/>
          <p:bldP spid="39" grpId="0" animBg="1"/>
          <p:bldP spid="40" grpId="0" animBg="1"/>
          <p:bldP spid="41" grpId="0" animBg="1"/>
          <p:bldP spid="42" grpId="0" animBg="1"/>
          <p:bldP spid="43" grpId="0" animBg="1"/>
          <p:bldP spid="44" grpId="0" animBg="1"/>
          <p:bldP spid="45" grpId="0" animBg="1"/>
          <p:bldP spid="20"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3305" t="10693" r="8524" b="11181"/>
          <a:stretch>
            <a:fillRect/>
          </a:stretch>
        </p:blipFill>
        <p:spPr>
          <a:xfrm>
            <a:off x="4295275" y="2081463"/>
            <a:ext cx="4800600" cy="3007895"/>
          </a:xfrm>
          <a:prstGeom prst="rect">
            <a:avLst/>
          </a:prstGeom>
        </p:spPr>
      </p:pic>
      <p:cxnSp>
        <p:nvCxnSpPr>
          <p:cNvPr id="19" name="直接连接符 18"/>
          <p:cNvCxnSpPr/>
          <p:nvPr/>
        </p:nvCxnSpPr>
        <p:spPr>
          <a:xfrm flipV="1">
            <a:off x="1577829" y="1393236"/>
            <a:ext cx="1" cy="553070"/>
          </a:xfrm>
          <a:prstGeom prst="line">
            <a:avLst/>
          </a:prstGeom>
          <a:ln w="28575">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589200" y="1393236"/>
            <a:ext cx="480030" cy="0"/>
          </a:xfrm>
          <a:prstGeom prst="line">
            <a:avLst/>
          </a:prstGeom>
          <a:ln w="28575">
            <a:solidFill>
              <a:schemeClr val="tx1">
                <a:lumMod val="75000"/>
                <a:lumOff val="25000"/>
              </a:schemeClr>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1210651" y="2797392"/>
            <a:ext cx="0" cy="1242138"/>
          </a:xfrm>
          <a:prstGeom prst="line">
            <a:avLst/>
          </a:prstGeom>
          <a:ln w="28575">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1210652" y="4028424"/>
            <a:ext cx="480030" cy="0"/>
          </a:xfrm>
          <a:prstGeom prst="line">
            <a:avLst/>
          </a:prstGeom>
          <a:ln w="28575">
            <a:solidFill>
              <a:schemeClr val="tx1">
                <a:lumMod val="75000"/>
                <a:lumOff val="25000"/>
              </a:schemeClr>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1964672" y="2797392"/>
            <a:ext cx="1" cy="553070"/>
          </a:xfrm>
          <a:prstGeom prst="line">
            <a:avLst/>
          </a:prstGeom>
          <a:ln w="28575">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964673" y="3350462"/>
            <a:ext cx="480030" cy="0"/>
          </a:xfrm>
          <a:prstGeom prst="line">
            <a:avLst/>
          </a:prstGeom>
          <a:ln w="28575">
            <a:solidFill>
              <a:schemeClr val="tx1">
                <a:lumMod val="75000"/>
                <a:lumOff val="25000"/>
              </a:schemeClr>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六边形 24"/>
          <p:cNvSpPr/>
          <p:nvPr/>
        </p:nvSpPr>
        <p:spPr>
          <a:xfrm>
            <a:off x="792048" y="2008550"/>
            <a:ext cx="5443652" cy="756084"/>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六边形 28"/>
          <p:cNvSpPr/>
          <p:nvPr/>
        </p:nvSpPr>
        <p:spPr>
          <a:xfrm>
            <a:off x="2215149" y="2082382"/>
            <a:ext cx="3906251" cy="608420"/>
          </a:xfrm>
          <a:prstGeom prst="hexagon">
            <a:avLst/>
          </a:prstGeom>
          <a:solidFill>
            <a:schemeClr val="accent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Rectangle 7"/>
          <p:cNvSpPr>
            <a:spLocks noChangeArrowheads="1"/>
          </p:cNvSpPr>
          <p:nvPr/>
        </p:nvSpPr>
        <p:spPr bwMode="auto">
          <a:xfrm>
            <a:off x="2823251" y="2149321"/>
            <a:ext cx="3874397" cy="507831"/>
          </a:xfrm>
          <a:prstGeom prst="rect">
            <a:avLst/>
          </a:prstGeom>
          <a:noFill/>
          <a:ln w="9525">
            <a:noFill/>
            <a:miter lim="800000"/>
          </a:ln>
        </p:spPr>
        <p:txBody>
          <a:bodyPr wrap="square">
            <a:spAutoFit/>
          </a:bodyPr>
          <a:lstStyle/>
          <a:p>
            <a:pPr defTabSz="914400" fontAlgn="auto">
              <a:spcBef>
                <a:spcPts val="0"/>
              </a:spcBef>
              <a:spcAft>
                <a:spcPts val="0"/>
              </a:spcAft>
              <a:defRPr/>
            </a:pPr>
            <a:r>
              <a:rPr lang="zh-CN" altLang="en-US" sz="2700" b="1" kern="0" dirty="0">
                <a:solidFill>
                  <a:schemeClr val="bg1"/>
                </a:solidFill>
              </a:rPr>
              <a:t>安全生产基本方针</a:t>
            </a:r>
          </a:p>
        </p:txBody>
      </p:sp>
      <p:sp>
        <p:nvSpPr>
          <p:cNvPr id="33" name="矩形 32"/>
          <p:cNvSpPr/>
          <p:nvPr/>
        </p:nvSpPr>
        <p:spPr>
          <a:xfrm>
            <a:off x="1109169" y="1946306"/>
            <a:ext cx="213521" cy="851086"/>
          </a:xfrm>
          <a:prstGeom prst="rect">
            <a:avLst/>
          </a:prstGeom>
          <a:gradFill>
            <a:gsLst>
              <a:gs pos="0">
                <a:schemeClr val="bg1">
                  <a:lumMod val="85000"/>
                </a:schemeClr>
              </a:gs>
              <a:gs pos="100000">
                <a:schemeClr val="bg1"/>
              </a:gs>
            </a:gsLst>
            <a:lin ang="5400000" scaled="0"/>
          </a:gradFill>
          <a:ln w="38100">
            <a:gradFill>
              <a:gsLst>
                <a:gs pos="100000">
                  <a:schemeClr val="bg1">
                    <a:lumMod val="85000"/>
                  </a:schemeClr>
                </a:gs>
                <a:gs pos="0">
                  <a:schemeClr val="bg1"/>
                </a:gs>
              </a:gsLst>
              <a:lin ang="5400000" scaled="0"/>
            </a:gra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1482440" y="1946306"/>
            <a:ext cx="213521" cy="851086"/>
          </a:xfrm>
          <a:prstGeom prst="rect">
            <a:avLst/>
          </a:prstGeom>
          <a:gradFill>
            <a:gsLst>
              <a:gs pos="0">
                <a:schemeClr val="bg1">
                  <a:lumMod val="85000"/>
                </a:schemeClr>
              </a:gs>
              <a:gs pos="100000">
                <a:schemeClr val="bg1"/>
              </a:gs>
            </a:gsLst>
            <a:lin ang="5400000" scaled="0"/>
          </a:gradFill>
          <a:ln w="38100">
            <a:gradFill>
              <a:gsLst>
                <a:gs pos="100000">
                  <a:schemeClr val="bg1">
                    <a:lumMod val="85000"/>
                  </a:schemeClr>
                </a:gs>
                <a:gs pos="0">
                  <a:schemeClr val="bg1"/>
                </a:gs>
              </a:gsLst>
              <a:lin ang="5400000" scaled="0"/>
            </a:gra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1855710" y="1946306"/>
            <a:ext cx="213521" cy="851086"/>
          </a:xfrm>
          <a:prstGeom prst="rect">
            <a:avLst/>
          </a:prstGeom>
          <a:gradFill>
            <a:gsLst>
              <a:gs pos="0">
                <a:schemeClr val="bg1">
                  <a:lumMod val="85000"/>
                </a:schemeClr>
              </a:gs>
              <a:gs pos="100000">
                <a:schemeClr val="bg1"/>
              </a:gs>
            </a:gsLst>
            <a:lin ang="5400000" scaled="0"/>
          </a:gradFill>
          <a:ln w="38100">
            <a:gradFill>
              <a:gsLst>
                <a:gs pos="100000">
                  <a:schemeClr val="bg1">
                    <a:lumMod val="85000"/>
                  </a:schemeClr>
                </a:gs>
                <a:gs pos="0">
                  <a:schemeClr val="bg1"/>
                </a:gs>
              </a:gsLst>
              <a:lin ang="5400000" scaled="0"/>
            </a:gra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1165317" y="1999941"/>
            <a:ext cx="101225" cy="743814"/>
          </a:xfrm>
          <a:prstGeom prst="rect">
            <a:avLst/>
          </a:prstGeom>
          <a:solidFill>
            <a:schemeClr val="accent2"/>
          </a:solidFill>
          <a:ln w="3810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1538588" y="1999941"/>
            <a:ext cx="101225" cy="743814"/>
          </a:xfrm>
          <a:prstGeom prst="rect">
            <a:avLst/>
          </a:prstGeom>
          <a:solidFill>
            <a:schemeClr val="accent2"/>
          </a:solidFill>
          <a:ln w="3810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1911858" y="1999941"/>
            <a:ext cx="101225" cy="743814"/>
          </a:xfrm>
          <a:prstGeom prst="rect">
            <a:avLst/>
          </a:prstGeom>
          <a:solidFill>
            <a:schemeClr val="accent2"/>
          </a:solidFill>
          <a:ln w="3810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Rectangle 7"/>
          <p:cNvSpPr>
            <a:spLocks noChangeArrowheads="1"/>
          </p:cNvSpPr>
          <p:nvPr/>
        </p:nvSpPr>
        <p:spPr bwMode="auto">
          <a:xfrm>
            <a:off x="1741176" y="3855299"/>
            <a:ext cx="1620180" cy="369332"/>
          </a:xfrm>
          <a:prstGeom prst="rect">
            <a:avLst/>
          </a:prstGeom>
          <a:noFill/>
          <a:ln w="9525">
            <a:noFill/>
            <a:miter lim="800000"/>
          </a:ln>
        </p:spPr>
        <p:txBody>
          <a:bodyPr wrap="square">
            <a:spAutoFit/>
          </a:bodyPr>
          <a:lstStyle/>
          <a:p>
            <a:pPr defTabSz="914400" fontAlgn="auto">
              <a:spcBef>
                <a:spcPts val="0"/>
              </a:spcBef>
              <a:spcAft>
                <a:spcPts val="0"/>
              </a:spcAft>
              <a:defRPr/>
            </a:pPr>
            <a:endParaRPr lang="zh-CN" altLang="en-US" sz="1800" b="1"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Rectangle 7"/>
          <p:cNvSpPr>
            <a:spLocks noChangeArrowheads="1"/>
          </p:cNvSpPr>
          <p:nvPr/>
        </p:nvSpPr>
        <p:spPr bwMode="auto">
          <a:xfrm>
            <a:off x="1693692" y="3855299"/>
            <a:ext cx="1796513" cy="369332"/>
          </a:xfrm>
          <a:prstGeom prst="rect">
            <a:avLst/>
          </a:prstGeom>
          <a:noFill/>
          <a:ln w="9525">
            <a:noFill/>
            <a:miter lim="800000"/>
          </a:ln>
        </p:spPr>
        <p:txBody>
          <a:bodyPr wrap="square">
            <a:spAutoFit/>
          </a:bodyPr>
          <a:lstStyle/>
          <a:p>
            <a:pPr>
              <a:buFontTx/>
              <a:buNone/>
            </a:pPr>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综合治理</a:t>
            </a:r>
          </a:p>
        </p:txBody>
      </p:sp>
      <p:sp>
        <p:nvSpPr>
          <p:cNvPr id="43" name="Rectangle 7"/>
          <p:cNvSpPr>
            <a:spLocks noChangeArrowheads="1"/>
          </p:cNvSpPr>
          <p:nvPr/>
        </p:nvSpPr>
        <p:spPr bwMode="auto">
          <a:xfrm>
            <a:off x="2104653" y="1231218"/>
            <a:ext cx="1817600" cy="369332"/>
          </a:xfrm>
          <a:prstGeom prst="rect">
            <a:avLst/>
          </a:prstGeom>
          <a:noFill/>
          <a:ln w="9525">
            <a:noFill/>
            <a:miter lim="800000"/>
          </a:ln>
        </p:spPr>
        <p:txBody>
          <a:bodyPr wrap="square">
            <a:spAutoFit/>
          </a:bodyPr>
          <a:lstStyle/>
          <a:p>
            <a:pPr>
              <a:buFontTx/>
              <a:buNone/>
            </a:pPr>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安全第一</a:t>
            </a:r>
          </a:p>
        </p:txBody>
      </p:sp>
      <p:sp>
        <p:nvSpPr>
          <p:cNvPr id="44" name="Rectangle 7"/>
          <p:cNvSpPr>
            <a:spLocks noChangeArrowheads="1"/>
          </p:cNvSpPr>
          <p:nvPr/>
        </p:nvSpPr>
        <p:spPr bwMode="auto">
          <a:xfrm>
            <a:off x="2479359" y="3155124"/>
            <a:ext cx="1620180" cy="369332"/>
          </a:xfrm>
          <a:prstGeom prst="rect">
            <a:avLst/>
          </a:prstGeom>
          <a:noFill/>
          <a:ln w="9525">
            <a:noFill/>
            <a:miter lim="800000"/>
          </a:ln>
        </p:spPr>
        <p:txBody>
          <a:bodyPr wrap="square">
            <a:spAutoFit/>
          </a:bodyPr>
          <a:lstStyle/>
          <a:p>
            <a:pPr>
              <a:buFontTx/>
              <a:buNone/>
            </a:pPr>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预防为主</a:t>
            </a:r>
          </a:p>
        </p:txBody>
      </p:sp>
      <p:sp>
        <p:nvSpPr>
          <p:cNvPr id="26" name="文本框 25"/>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
        <p:nvSpPr>
          <p:cNvPr id="27" name="TextBox 8"/>
          <p:cNvSpPr txBox="1"/>
          <p:nvPr/>
        </p:nvSpPr>
        <p:spPr>
          <a:xfrm>
            <a:off x="1020304" y="234412"/>
            <a:ext cx="3456384" cy="400110"/>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第四章  安全管理的基本概念</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0-#ppt_w/2"/>
                                          </p:val>
                                        </p:tav>
                                        <p:tav tm="100000">
                                          <p:val>
                                            <p:strVal val="#ppt_x"/>
                                          </p:val>
                                        </p:tav>
                                      </p:tavLst>
                                    </p:anim>
                                    <p:anim calcmode="lin" valueType="num">
                                      <p:cBhvr additive="base">
                                        <p:cTn id="16" dur="500" fill="hold"/>
                                        <p:tgtEl>
                                          <p:spTgt spid="3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0-#ppt_w/2"/>
                                          </p:val>
                                        </p:tav>
                                        <p:tav tm="100000">
                                          <p:val>
                                            <p:strVal val="#ppt_x"/>
                                          </p:val>
                                        </p:tav>
                                      </p:tavLst>
                                    </p:anim>
                                    <p:anim calcmode="lin" valueType="num">
                                      <p:cBhvr additive="base">
                                        <p:cTn id="24" dur="500" fill="hold"/>
                                        <p:tgtEl>
                                          <p:spTgt spid="3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0-#ppt_w/2"/>
                                          </p:val>
                                        </p:tav>
                                        <p:tav tm="100000">
                                          <p:val>
                                            <p:strVal val="#ppt_x"/>
                                          </p:val>
                                        </p:tav>
                                      </p:tavLst>
                                    </p:anim>
                                    <p:anim calcmode="lin" valueType="num">
                                      <p:cBhvr additive="base">
                                        <p:cTn id="28" dur="500" fill="hold"/>
                                        <p:tgtEl>
                                          <p:spTgt spid="3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0-#ppt_w/2"/>
                                          </p:val>
                                        </p:tav>
                                        <p:tav tm="100000">
                                          <p:val>
                                            <p:strVal val="#ppt_x"/>
                                          </p:val>
                                        </p:tav>
                                      </p:tavLst>
                                    </p:anim>
                                    <p:anim calcmode="lin" valueType="num">
                                      <p:cBhvr additive="base">
                                        <p:cTn id="32" dur="500" fill="hold"/>
                                        <p:tgtEl>
                                          <p:spTgt spid="3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fill="hold"/>
                                        <p:tgtEl>
                                          <p:spTgt spid="39"/>
                                        </p:tgtEl>
                                        <p:attrNameLst>
                                          <p:attrName>ppt_x</p:attrName>
                                        </p:attrNameLst>
                                      </p:cBhvr>
                                      <p:tavLst>
                                        <p:tav tm="0">
                                          <p:val>
                                            <p:strVal val="0-#ppt_w/2"/>
                                          </p:val>
                                        </p:tav>
                                        <p:tav tm="100000">
                                          <p:val>
                                            <p:strVal val="#ppt_x"/>
                                          </p:val>
                                        </p:tav>
                                      </p:tavLst>
                                    </p:anim>
                                    <p:anim calcmode="lin" valueType="num">
                                      <p:cBhvr additive="base">
                                        <p:cTn id="36" dur="500" fill="hold"/>
                                        <p:tgtEl>
                                          <p:spTgt spid="39"/>
                                        </p:tgtEl>
                                        <p:attrNameLst>
                                          <p:attrName>ppt_y</p:attrName>
                                        </p:attrNameLst>
                                      </p:cBhvr>
                                      <p:tavLst>
                                        <p:tav tm="0">
                                          <p:val>
                                            <p:strVal val="#ppt_y"/>
                                          </p:val>
                                        </p:tav>
                                        <p:tav tm="100000">
                                          <p:val>
                                            <p:strVal val="#ppt_y"/>
                                          </p:val>
                                        </p:tav>
                                      </p:tavLst>
                                    </p:anim>
                                  </p:childTnLst>
                                </p:cTn>
                              </p:par>
                            </p:childTnLst>
                          </p:cTn>
                        </p:par>
                        <p:par>
                          <p:cTn id="37" fill="hold">
                            <p:stCondLst>
                              <p:cond delay="10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30"/>
                                        </p:tgtEl>
                                        <p:attrNameLst>
                                          <p:attrName>style.visibility</p:attrName>
                                        </p:attrNameLst>
                                      </p:cBhvr>
                                      <p:to>
                                        <p:strVal val="visible"/>
                                      </p:to>
                                    </p:set>
                                    <p:anim calcmode="lin" valueType="num">
                                      <p:cBhvr>
                                        <p:cTn id="40"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30"/>
                                        </p:tgtEl>
                                        <p:attrNameLst>
                                          <p:attrName>ppt_y</p:attrName>
                                        </p:attrNameLst>
                                      </p:cBhvr>
                                      <p:tavLst>
                                        <p:tav tm="0">
                                          <p:val>
                                            <p:strVal val="#ppt_y"/>
                                          </p:val>
                                        </p:tav>
                                        <p:tav tm="100000">
                                          <p:val>
                                            <p:strVal val="#ppt_y"/>
                                          </p:val>
                                        </p:tav>
                                      </p:tavLst>
                                    </p:anim>
                                    <p:anim calcmode="lin" valueType="num">
                                      <p:cBhvr>
                                        <p:cTn id="42"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30"/>
                                        </p:tgtEl>
                                      </p:cBhvr>
                                    </p:animEffect>
                                  </p:childTnLst>
                                </p:cTn>
                              </p:par>
                            </p:childTnLst>
                          </p:cTn>
                        </p:par>
                        <p:par>
                          <p:cTn id="45" fill="hold">
                            <p:stCondLst>
                              <p:cond delay="1850"/>
                            </p:stCondLst>
                            <p:childTnLst>
                              <p:par>
                                <p:cTn id="46" presetID="22" presetClass="entr" presetSubtype="1"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up)">
                                      <p:cBhvr>
                                        <p:cTn id="48" dur="500"/>
                                        <p:tgtEl>
                                          <p:spTgt spid="21"/>
                                        </p:tgtEl>
                                      </p:cBhvr>
                                    </p:animEffect>
                                  </p:childTnLst>
                                </p:cTn>
                              </p:par>
                            </p:childTnLst>
                          </p:cTn>
                        </p:par>
                        <p:par>
                          <p:cTn id="49" fill="hold">
                            <p:stCondLst>
                              <p:cond delay="2350"/>
                            </p:stCondLst>
                            <p:childTnLst>
                              <p:par>
                                <p:cTn id="50" presetID="22" presetClass="entr" presetSubtype="8"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childTnLst>
                          </p:cTn>
                        </p:par>
                        <p:par>
                          <p:cTn id="53" fill="hold">
                            <p:stCondLst>
                              <p:cond delay="285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42"/>
                                        </p:tgtEl>
                                        <p:attrNameLst>
                                          <p:attrName>style.visibility</p:attrName>
                                        </p:attrNameLst>
                                      </p:cBhvr>
                                      <p:to>
                                        <p:strVal val="visible"/>
                                      </p:to>
                                    </p:set>
                                    <p:anim calcmode="lin" valueType="num">
                                      <p:cBhvr>
                                        <p:cTn id="56"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2"/>
                                        </p:tgtEl>
                                        <p:attrNameLst>
                                          <p:attrName>ppt_y</p:attrName>
                                        </p:attrNameLst>
                                      </p:cBhvr>
                                      <p:tavLst>
                                        <p:tav tm="0">
                                          <p:val>
                                            <p:strVal val="#ppt_y"/>
                                          </p:val>
                                        </p:tav>
                                        <p:tav tm="100000">
                                          <p:val>
                                            <p:strVal val="#ppt_y"/>
                                          </p:val>
                                        </p:tav>
                                      </p:tavLst>
                                    </p:anim>
                                    <p:anim calcmode="lin" valueType="num">
                                      <p:cBhvr>
                                        <p:cTn id="58"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2"/>
                                        </p:tgtEl>
                                      </p:cBhvr>
                                    </p:animEffect>
                                  </p:childTnLst>
                                </p:cTn>
                              </p:par>
                            </p:childTnLst>
                          </p:cTn>
                        </p:par>
                        <p:par>
                          <p:cTn id="61" fill="hold">
                            <p:stCondLst>
                              <p:cond delay="3500"/>
                            </p:stCondLst>
                            <p:childTnLst>
                              <p:par>
                                <p:cTn id="62" presetID="22" presetClass="entr" presetSubtype="4" fill="hold"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down)">
                                      <p:cBhvr>
                                        <p:cTn id="64" dur="500"/>
                                        <p:tgtEl>
                                          <p:spTgt spid="19"/>
                                        </p:tgtEl>
                                      </p:cBhvr>
                                    </p:animEffect>
                                  </p:childTnLst>
                                </p:cTn>
                              </p:par>
                            </p:childTnLst>
                          </p:cTn>
                        </p:par>
                        <p:par>
                          <p:cTn id="65" fill="hold">
                            <p:stCondLst>
                              <p:cond delay="4000"/>
                            </p:stCondLst>
                            <p:childTnLst>
                              <p:par>
                                <p:cTn id="66" presetID="22" presetClass="entr" presetSubtype="8" fill="hold"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500"/>
                                        <p:tgtEl>
                                          <p:spTgt spid="20"/>
                                        </p:tgtEl>
                                      </p:cBhvr>
                                    </p:animEffect>
                                  </p:childTnLst>
                                </p:cTn>
                              </p:par>
                            </p:childTnLst>
                          </p:cTn>
                        </p:par>
                        <p:par>
                          <p:cTn id="69" fill="hold">
                            <p:stCondLst>
                              <p:cond delay="4500"/>
                            </p:stCondLst>
                            <p:childTnLst>
                              <p:par>
                                <p:cTn id="70" presetID="41" presetClass="entr" presetSubtype="0" fill="hold" grpId="0" nodeType="afterEffect">
                                  <p:stCondLst>
                                    <p:cond delay="0"/>
                                  </p:stCondLst>
                                  <p:iterate type="lt">
                                    <p:tmPct val="10000"/>
                                  </p:iterate>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43"/>
                                        </p:tgtEl>
                                        <p:attrNameLst>
                                          <p:attrName>ppt_y</p:attrName>
                                        </p:attrNameLst>
                                      </p:cBhvr>
                                      <p:tavLst>
                                        <p:tav tm="0">
                                          <p:val>
                                            <p:strVal val="#ppt_y"/>
                                          </p:val>
                                        </p:tav>
                                        <p:tav tm="100000">
                                          <p:val>
                                            <p:strVal val="#ppt_y"/>
                                          </p:val>
                                        </p:tav>
                                      </p:tavLst>
                                    </p:anim>
                                    <p:anim calcmode="lin" valueType="num">
                                      <p:cBhvr>
                                        <p:cTn id="74"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43"/>
                                        </p:tgtEl>
                                      </p:cBhvr>
                                    </p:animEffect>
                                  </p:childTnLst>
                                </p:cTn>
                              </p:par>
                            </p:childTnLst>
                          </p:cTn>
                        </p:par>
                        <p:par>
                          <p:cTn id="77" fill="hold">
                            <p:stCondLst>
                              <p:cond delay="5150"/>
                            </p:stCondLst>
                            <p:childTnLst>
                              <p:par>
                                <p:cTn id="78" presetID="22" presetClass="entr" presetSubtype="1" fill="hold"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up)">
                                      <p:cBhvr>
                                        <p:cTn id="80" dur="500"/>
                                        <p:tgtEl>
                                          <p:spTgt spid="23"/>
                                        </p:tgtEl>
                                      </p:cBhvr>
                                    </p:animEffect>
                                  </p:childTnLst>
                                </p:cTn>
                              </p:par>
                            </p:childTnLst>
                          </p:cTn>
                        </p:par>
                        <p:par>
                          <p:cTn id="81" fill="hold">
                            <p:stCondLst>
                              <p:cond delay="5650"/>
                            </p:stCondLst>
                            <p:childTnLst>
                              <p:par>
                                <p:cTn id="82" presetID="22" presetClass="entr" presetSubtype="8" fill="hold"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left)">
                                      <p:cBhvr>
                                        <p:cTn id="84" dur="500"/>
                                        <p:tgtEl>
                                          <p:spTgt spid="24"/>
                                        </p:tgtEl>
                                      </p:cBhvr>
                                    </p:animEffect>
                                  </p:childTnLst>
                                </p:cTn>
                              </p:par>
                            </p:childTnLst>
                          </p:cTn>
                        </p:par>
                        <p:par>
                          <p:cTn id="85" fill="hold">
                            <p:stCondLst>
                              <p:cond delay="6150"/>
                            </p:stCondLst>
                            <p:childTnLst>
                              <p:par>
                                <p:cTn id="86" presetID="41" presetClass="entr" presetSubtype="0" fill="hold" grpId="0" nodeType="afterEffect">
                                  <p:stCondLst>
                                    <p:cond delay="0"/>
                                  </p:stCondLst>
                                  <p:iterate type="lt">
                                    <p:tmPct val="10000"/>
                                  </p:iterate>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44"/>
                                        </p:tgtEl>
                                        <p:attrNameLst>
                                          <p:attrName>ppt_y</p:attrName>
                                        </p:attrNameLst>
                                      </p:cBhvr>
                                      <p:tavLst>
                                        <p:tav tm="0">
                                          <p:val>
                                            <p:strVal val="#ppt_y"/>
                                          </p:val>
                                        </p:tav>
                                        <p:tav tm="100000">
                                          <p:val>
                                            <p:strVal val="#ppt_y"/>
                                          </p:val>
                                        </p:tav>
                                      </p:tavLst>
                                    </p:anim>
                                    <p:anim calcmode="lin" valueType="num">
                                      <p:cBhvr>
                                        <p:cTn id="90"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44"/>
                                        </p:tgtEl>
                                      </p:cBhvr>
                                    </p:animEffect>
                                  </p:childTnLst>
                                </p:cTn>
                              </p:par>
                            </p:childTnLst>
                          </p:cTn>
                        </p:par>
                        <p:par>
                          <p:cTn id="93" fill="hold">
                            <p:stCondLst>
                              <p:cond delay="6799"/>
                            </p:stCondLst>
                            <p:childTnLst>
                              <p:par>
                                <p:cTn id="94" presetID="22" presetClass="entr" presetSubtype="4" fill="hold" grpId="0" nodeType="after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wipe(down)">
                                      <p:cBhvr>
                                        <p:cTn id="96"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animBg="1"/>
      <p:bldP spid="30" grpId="0"/>
      <p:bldP spid="33" grpId="0" animBg="1"/>
      <p:bldP spid="34" grpId="0" animBg="1"/>
      <p:bldP spid="35" grpId="0" animBg="1"/>
      <p:bldP spid="36" grpId="0" animBg="1"/>
      <p:bldP spid="38" grpId="0" animBg="1"/>
      <p:bldP spid="39" grpId="0" animBg="1"/>
      <p:bldP spid="42" grpId="0"/>
      <p:bldP spid="43" grpId="0"/>
      <p:bldP spid="44"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箭头连接符 33"/>
          <p:cNvCxnSpPr/>
          <p:nvPr/>
        </p:nvCxnSpPr>
        <p:spPr>
          <a:xfrm flipV="1">
            <a:off x="6343736" y="1894570"/>
            <a:ext cx="835775" cy="926711"/>
          </a:xfrm>
          <a:prstGeom prst="straightConnector1">
            <a:avLst/>
          </a:prstGeom>
          <a:ln w="28575">
            <a:solidFill>
              <a:srgbClr val="556C9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006" y="2405625"/>
            <a:ext cx="3200000" cy="2793651"/>
          </a:xfrm>
          <a:prstGeom prst="rect">
            <a:avLst/>
          </a:prstGeom>
        </p:spPr>
      </p:pic>
      <p:grpSp>
        <p:nvGrpSpPr>
          <p:cNvPr id="19" name="组合 18"/>
          <p:cNvGrpSpPr/>
          <p:nvPr/>
        </p:nvGrpSpPr>
        <p:grpSpPr>
          <a:xfrm>
            <a:off x="6935618" y="1265354"/>
            <a:ext cx="689764" cy="703685"/>
            <a:chOff x="4056364" y="1384713"/>
            <a:chExt cx="4088570" cy="4088570"/>
          </a:xfrm>
        </p:grpSpPr>
        <p:sp>
          <p:nvSpPr>
            <p:cNvPr id="20" name="椭圆 19"/>
            <p:cNvSpPr/>
            <p:nvPr/>
          </p:nvSpPr>
          <p:spPr>
            <a:xfrm>
              <a:off x="4500033" y="1833033"/>
              <a:ext cx="3191933" cy="3191933"/>
            </a:xfrm>
            <a:prstGeom prst="ellipse">
              <a:avLst/>
            </a:pr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dirty="0">
                <a:cs typeface="+mn-ea"/>
              </a:endParaRPr>
            </a:p>
          </p:txBody>
        </p:sp>
        <p:sp>
          <p:nvSpPr>
            <p:cNvPr id="22" name="同心圆 21"/>
            <p:cNvSpPr/>
            <p:nvPr/>
          </p:nvSpPr>
          <p:spPr>
            <a:xfrm rot="10800000">
              <a:off x="4056364" y="1384713"/>
              <a:ext cx="4088570" cy="4088570"/>
            </a:xfrm>
            <a:prstGeom prst="donut">
              <a:avLst>
                <a:gd name="adj" fmla="val 13901"/>
              </a:avLst>
            </a:prstGeom>
            <a:solidFill>
              <a:schemeClr val="bg1"/>
            </a:solidFill>
            <a:ln w="15875">
              <a:noFill/>
            </a:ln>
            <a:effectLst>
              <a:outerShdw blurRad="165100" dist="88900" dir="5400000" algn="t"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grpSp>
        <p:nvGrpSpPr>
          <p:cNvPr id="23" name="组合 22"/>
          <p:cNvGrpSpPr/>
          <p:nvPr/>
        </p:nvGrpSpPr>
        <p:grpSpPr>
          <a:xfrm>
            <a:off x="5697615" y="2670065"/>
            <a:ext cx="689764" cy="703685"/>
            <a:chOff x="4056364" y="1384713"/>
            <a:chExt cx="4088570" cy="4088570"/>
          </a:xfrm>
        </p:grpSpPr>
        <p:sp>
          <p:nvSpPr>
            <p:cNvPr id="24" name="椭圆 23"/>
            <p:cNvSpPr/>
            <p:nvPr/>
          </p:nvSpPr>
          <p:spPr>
            <a:xfrm>
              <a:off x="4500033" y="1833033"/>
              <a:ext cx="3191933" cy="3191933"/>
            </a:xfrm>
            <a:prstGeom prst="ellipse">
              <a:avLst/>
            </a:prstGeom>
            <a:solidFill>
              <a:srgbClr val="F4925C"/>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dirty="0">
                <a:cs typeface="+mn-ea"/>
              </a:endParaRPr>
            </a:p>
          </p:txBody>
        </p:sp>
        <p:sp>
          <p:nvSpPr>
            <p:cNvPr id="26" name="同心圆 25"/>
            <p:cNvSpPr/>
            <p:nvPr/>
          </p:nvSpPr>
          <p:spPr>
            <a:xfrm rot="10800000">
              <a:off x="4056364" y="1384713"/>
              <a:ext cx="4088570" cy="4088570"/>
            </a:xfrm>
            <a:prstGeom prst="donut">
              <a:avLst>
                <a:gd name="adj" fmla="val 13901"/>
              </a:avLst>
            </a:prstGeom>
            <a:solidFill>
              <a:schemeClr val="bg1"/>
            </a:solidFill>
            <a:ln w="15875">
              <a:noFill/>
            </a:ln>
            <a:effectLst>
              <a:outerShdw blurRad="165100" dist="88900" dir="5400000" algn="t"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cs typeface="+mn-ea"/>
              </a:endParaRPr>
            </a:p>
          </p:txBody>
        </p:sp>
      </p:grpSp>
      <p:grpSp>
        <p:nvGrpSpPr>
          <p:cNvPr id="27" name="组合 26"/>
          <p:cNvGrpSpPr/>
          <p:nvPr/>
        </p:nvGrpSpPr>
        <p:grpSpPr>
          <a:xfrm>
            <a:off x="4415805" y="4011107"/>
            <a:ext cx="689764" cy="703685"/>
            <a:chOff x="4056364" y="1384713"/>
            <a:chExt cx="4088570" cy="4088570"/>
          </a:xfrm>
        </p:grpSpPr>
        <p:sp>
          <p:nvSpPr>
            <p:cNvPr id="28" name="椭圆 27"/>
            <p:cNvSpPr/>
            <p:nvPr/>
          </p:nvSpPr>
          <p:spPr>
            <a:xfrm>
              <a:off x="4500033" y="1833033"/>
              <a:ext cx="3191933" cy="3191933"/>
            </a:xfrm>
            <a:prstGeom prst="ellipse">
              <a:avLst/>
            </a:pr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dirty="0">
                <a:cs typeface="+mn-ea"/>
              </a:endParaRPr>
            </a:p>
          </p:txBody>
        </p:sp>
        <p:sp>
          <p:nvSpPr>
            <p:cNvPr id="30" name="同心圆 29"/>
            <p:cNvSpPr/>
            <p:nvPr/>
          </p:nvSpPr>
          <p:spPr>
            <a:xfrm rot="10800000">
              <a:off x="4056364" y="1384713"/>
              <a:ext cx="4088570" cy="4088570"/>
            </a:xfrm>
            <a:prstGeom prst="donut">
              <a:avLst>
                <a:gd name="adj" fmla="val 13901"/>
              </a:avLst>
            </a:prstGeom>
            <a:solidFill>
              <a:schemeClr val="bg1"/>
            </a:solidFill>
            <a:ln w="15875">
              <a:noFill/>
            </a:ln>
            <a:effectLst>
              <a:outerShdw blurRad="165100" dist="88900" dir="5400000" algn="t"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sp>
        <p:nvSpPr>
          <p:cNvPr id="8" name="文本框 7"/>
          <p:cNvSpPr txBox="1"/>
          <p:nvPr/>
        </p:nvSpPr>
        <p:spPr>
          <a:xfrm>
            <a:off x="4584252" y="4088067"/>
            <a:ext cx="397866" cy="553998"/>
          </a:xfrm>
          <a:prstGeom prst="rect">
            <a:avLst/>
          </a:prstGeom>
          <a:noFill/>
        </p:spPr>
        <p:txBody>
          <a:bodyPr wrap="none" rtlCol="0">
            <a:spAutoFit/>
          </a:bodyPr>
          <a:lstStyle/>
          <a:p>
            <a:r>
              <a:rPr lang="en-US" altLang="zh-CN" sz="3000" b="1" dirty="0">
                <a:solidFill>
                  <a:schemeClr val="bg1"/>
                </a:solidFill>
                <a:cs typeface="+mn-ea"/>
              </a:rPr>
              <a:t>1</a:t>
            </a:r>
            <a:endParaRPr lang="zh-CN" altLang="en-US" sz="3000" b="1" dirty="0">
              <a:solidFill>
                <a:schemeClr val="bg1"/>
              </a:solidFill>
              <a:cs typeface="+mn-ea"/>
            </a:endParaRPr>
          </a:p>
        </p:txBody>
      </p:sp>
      <p:sp>
        <p:nvSpPr>
          <p:cNvPr id="31" name="文本框 30"/>
          <p:cNvSpPr txBox="1"/>
          <p:nvPr/>
        </p:nvSpPr>
        <p:spPr>
          <a:xfrm>
            <a:off x="5866302" y="2745700"/>
            <a:ext cx="397866" cy="553998"/>
          </a:xfrm>
          <a:prstGeom prst="rect">
            <a:avLst/>
          </a:prstGeom>
          <a:noFill/>
        </p:spPr>
        <p:txBody>
          <a:bodyPr wrap="none" rtlCol="0">
            <a:spAutoFit/>
          </a:bodyPr>
          <a:lstStyle/>
          <a:p>
            <a:r>
              <a:rPr lang="en-US" altLang="zh-CN" sz="3000" b="1" dirty="0">
                <a:solidFill>
                  <a:schemeClr val="bg1"/>
                </a:solidFill>
                <a:cs typeface="+mn-ea"/>
              </a:rPr>
              <a:t>2</a:t>
            </a:r>
            <a:endParaRPr lang="zh-CN" altLang="en-US" sz="3000" b="1" dirty="0">
              <a:solidFill>
                <a:schemeClr val="bg1"/>
              </a:solidFill>
              <a:cs typeface="+mn-ea"/>
            </a:endParaRPr>
          </a:p>
        </p:txBody>
      </p:sp>
      <p:sp>
        <p:nvSpPr>
          <p:cNvPr id="32" name="文本框 31"/>
          <p:cNvSpPr txBox="1"/>
          <p:nvPr/>
        </p:nvSpPr>
        <p:spPr>
          <a:xfrm>
            <a:off x="7104065" y="1348570"/>
            <a:ext cx="397866" cy="553998"/>
          </a:xfrm>
          <a:prstGeom prst="rect">
            <a:avLst/>
          </a:prstGeom>
          <a:noFill/>
        </p:spPr>
        <p:txBody>
          <a:bodyPr wrap="none" rtlCol="0">
            <a:spAutoFit/>
          </a:bodyPr>
          <a:lstStyle/>
          <a:p>
            <a:r>
              <a:rPr lang="en-US" altLang="zh-CN" sz="3000" b="1" dirty="0">
                <a:solidFill>
                  <a:schemeClr val="bg1"/>
                </a:solidFill>
                <a:cs typeface="+mn-ea"/>
              </a:rPr>
              <a:t>3</a:t>
            </a:r>
            <a:endParaRPr lang="zh-CN" altLang="en-US" sz="3000" b="1" dirty="0">
              <a:solidFill>
                <a:schemeClr val="bg1"/>
              </a:solidFill>
              <a:cs typeface="+mn-ea"/>
            </a:endParaRPr>
          </a:p>
        </p:txBody>
      </p:sp>
      <p:cxnSp>
        <p:nvCxnSpPr>
          <p:cNvPr id="33" name="直接箭头连接符 32"/>
          <p:cNvCxnSpPr/>
          <p:nvPr/>
        </p:nvCxnSpPr>
        <p:spPr>
          <a:xfrm flipV="1">
            <a:off x="5033372" y="3336898"/>
            <a:ext cx="736439" cy="798430"/>
          </a:xfrm>
          <a:prstGeom prst="straightConnector1">
            <a:avLst/>
          </a:prstGeom>
          <a:ln w="28575">
            <a:solidFill>
              <a:srgbClr val="556C9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2290012" y="1169656"/>
            <a:ext cx="4530384" cy="580415"/>
          </a:xfrm>
          <a:prstGeom prst="rect">
            <a:avLst/>
          </a:prstGeom>
          <a:noFill/>
        </p:spPr>
        <p:txBody>
          <a:bodyPr wrap="square" rtlCol="0">
            <a:spAutoFit/>
          </a:bodyPr>
          <a:lstStyle/>
          <a:p>
            <a:pPr algn="r">
              <a:lnSpc>
                <a:spcPct val="150000"/>
              </a:lnSpc>
            </a:pPr>
            <a:r>
              <a:rPr lang="zh-CN" altLang="en-US" sz="2400" dirty="0">
                <a:solidFill>
                  <a:schemeClr val="tx1">
                    <a:lumMod val="50000"/>
                    <a:lumOff val="50000"/>
                  </a:schemeClr>
                </a:solidFill>
                <a:cs typeface="+mn-ea"/>
              </a:rPr>
              <a:t> 延缓预防在先  监督执法在先</a:t>
            </a:r>
          </a:p>
        </p:txBody>
      </p:sp>
      <p:sp>
        <p:nvSpPr>
          <p:cNvPr id="39" name="文本框 38"/>
          <p:cNvSpPr txBox="1"/>
          <p:nvPr/>
        </p:nvSpPr>
        <p:spPr>
          <a:xfrm>
            <a:off x="969211" y="2523822"/>
            <a:ext cx="4429189" cy="580415"/>
          </a:xfrm>
          <a:prstGeom prst="rect">
            <a:avLst/>
          </a:prstGeom>
          <a:noFill/>
        </p:spPr>
        <p:txBody>
          <a:bodyPr wrap="square" rtlCol="0">
            <a:spAutoFit/>
          </a:bodyPr>
          <a:lstStyle/>
          <a:p>
            <a:pPr algn="r">
              <a:lnSpc>
                <a:spcPct val="150000"/>
              </a:lnSpc>
            </a:pPr>
            <a:r>
              <a:rPr lang="zh-CN" altLang="en-US" sz="2400" dirty="0">
                <a:solidFill>
                  <a:schemeClr val="tx1">
                    <a:lumMod val="50000"/>
                    <a:lumOff val="50000"/>
                  </a:schemeClr>
                </a:solidFill>
                <a:cs typeface="+mn-ea"/>
              </a:rPr>
              <a:t> 安全责任在先  建章立制在先</a:t>
            </a:r>
            <a:endParaRPr lang="en-US" altLang="zh-CN" sz="2400" dirty="0">
              <a:solidFill>
                <a:schemeClr val="tx1">
                  <a:lumMod val="50000"/>
                  <a:lumOff val="50000"/>
                </a:schemeClr>
              </a:solidFill>
              <a:cs typeface="+mn-ea"/>
            </a:endParaRPr>
          </a:p>
        </p:txBody>
      </p:sp>
      <p:sp>
        <p:nvSpPr>
          <p:cNvPr id="41" name="文本框 40"/>
          <p:cNvSpPr txBox="1"/>
          <p:nvPr/>
        </p:nvSpPr>
        <p:spPr>
          <a:xfrm>
            <a:off x="-262105" y="3978907"/>
            <a:ext cx="4388547" cy="580415"/>
          </a:xfrm>
          <a:prstGeom prst="rect">
            <a:avLst/>
          </a:prstGeom>
          <a:noFill/>
        </p:spPr>
        <p:txBody>
          <a:bodyPr wrap="square" rtlCol="0">
            <a:spAutoFit/>
          </a:bodyPr>
          <a:lstStyle/>
          <a:p>
            <a:pPr algn="r">
              <a:lnSpc>
                <a:spcPct val="150000"/>
              </a:lnSpc>
            </a:pPr>
            <a:r>
              <a:rPr lang="zh-CN" altLang="en-US" sz="2400" dirty="0">
                <a:solidFill>
                  <a:schemeClr val="tx1">
                    <a:lumMod val="50000"/>
                    <a:lumOff val="50000"/>
                  </a:schemeClr>
                </a:solidFill>
                <a:cs typeface="+mn-ea"/>
              </a:rPr>
              <a:t> 安全意识在先  安全投入在先</a:t>
            </a:r>
            <a:endParaRPr lang="en-US" altLang="zh-CN" sz="2400" dirty="0">
              <a:solidFill>
                <a:schemeClr val="tx1">
                  <a:lumMod val="50000"/>
                  <a:lumOff val="50000"/>
                </a:schemeClr>
              </a:solidFill>
              <a:cs typeface="+mn-ea"/>
            </a:endParaRPr>
          </a:p>
        </p:txBody>
      </p:sp>
      <p:sp>
        <p:nvSpPr>
          <p:cNvPr id="35" name="文本框 34"/>
          <p:cNvSpPr txBox="1"/>
          <p:nvPr/>
        </p:nvSpPr>
        <p:spPr>
          <a:xfrm>
            <a:off x="9144000" y="7029450"/>
            <a:ext cx="574196" cy="248209"/>
          </a:xfrm>
          <a:prstGeom prst="rect">
            <a:avLst/>
          </a:prstGeom>
          <a:noFill/>
        </p:spPr>
        <p:txBody>
          <a:bodyPr wrap="none" rtlCol="0">
            <a:spAutoFit/>
          </a:bodyPr>
          <a:lstStyle/>
          <a:p>
            <a:r>
              <a:rPr lang="zh-CN" altLang="en-US" sz="1015" dirty="0"/>
              <a:t>延时符</a:t>
            </a:r>
          </a:p>
        </p:txBody>
      </p:sp>
      <p:sp>
        <p:nvSpPr>
          <p:cNvPr id="25" name="文本框 24"/>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
        <p:nvSpPr>
          <p:cNvPr id="29" name="TextBox 8"/>
          <p:cNvSpPr txBox="1"/>
          <p:nvPr/>
        </p:nvSpPr>
        <p:spPr>
          <a:xfrm>
            <a:off x="1020304" y="234412"/>
            <a:ext cx="3456384" cy="400110"/>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第四章  安全管理的基本概念</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randombar(horizontal)">
                                          <p:cBhvr>
                                            <p:cTn id="26" dur="500"/>
                                            <p:tgtEl>
                                              <p:spTgt spid="31"/>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randombar(horizontal)">
                                          <p:cBhvr>
                                            <p:cTn id="29" dur="500"/>
                                            <p:tgtEl>
                                              <p:spTgt spid="32"/>
                                            </p:tgtEl>
                                          </p:cBhvr>
                                        </p:animEffect>
                                      </p:childTnLst>
                                    </p:cTn>
                                  </p:par>
                                </p:childTnLst>
                              </p:cTn>
                            </p:par>
                            <p:par>
                              <p:cTn id="30" fill="hold">
                                <p:stCondLst>
                                  <p:cond delay="1000"/>
                                </p:stCondLst>
                                <p:childTnLst>
                                  <p:par>
                                    <p:cTn id="31" presetID="26" presetClass="emph" presetSubtype="0" fill="hold" nodeType="afterEffect">
                                      <p:stCondLst>
                                        <p:cond delay="0"/>
                                      </p:stCondLst>
                                      <p:childTnLst>
                                        <p:animEffect transition="out" filter="fade">
                                          <p:cBhvr>
                                            <p:cTn id="32" dur="500" tmFilter="0, 0; .2, .5; .8, .5; 1, 0"/>
                                            <p:tgtEl>
                                              <p:spTgt spid="27"/>
                                            </p:tgtEl>
                                          </p:cBhvr>
                                        </p:animEffect>
                                        <p:animScale>
                                          <p:cBhvr>
                                            <p:cTn id="33" dur="250" autoRev="1" fill="hold"/>
                                            <p:tgtEl>
                                              <p:spTgt spid="27"/>
                                            </p:tgtEl>
                                          </p:cBhvr>
                                          <p:by x="105000" y="105000"/>
                                        </p:animScale>
                                      </p:childTnLst>
                                    </p:cTn>
                                  </p:par>
                                </p:childTnLst>
                              </p:cTn>
                            </p:par>
                            <p:par>
                              <p:cTn id="34" fill="hold">
                                <p:stCondLst>
                                  <p:cond delay="1500"/>
                                </p:stCondLst>
                                <p:childTnLst>
                                  <p:par>
                                    <p:cTn id="35" presetID="22" presetClass="entr" presetSubtype="4"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childTnLst>
                              </p:cTn>
                            </p:par>
                            <p:par>
                              <p:cTn id="38" fill="hold">
                                <p:stCondLst>
                                  <p:cond delay="2000"/>
                                </p:stCondLst>
                                <p:childTnLst>
                                  <p:par>
                                    <p:cTn id="39" presetID="26" presetClass="emph" presetSubtype="0" fill="hold" nodeType="afterEffect">
                                      <p:stCondLst>
                                        <p:cond delay="0"/>
                                      </p:stCondLst>
                                      <p:childTnLst>
                                        <p:animEffect transition="out" filter="fade">
                                          <p:cBhvr>
                                            <p:cTn id="40" dur="500" tmFilter="0, 0; .2, .5; .8, .5; 1, 0"/>
                                            <p:tgtEl>
                                              <p:spTgt spid="23"/>
                                            </p:tgtEl>
                                          </p:cBhvr>
                                        </p:animEffect>
                                        <p:animScale>
                                          <p:cBhvr>
                                            <p:cTn id="41" dur="250" autoRev="1" fill="hold"/>
                                            <p:tgtEl>
                                              <p:spTgt spid="23"/>
                                            </p:tgtEl>
                                          </p:cBhvr>
                                          <p:by x="105000" y="105000"/>
                                        </p:animScale>
                                      </p:childTnLst>
                                    </p:cTn>
                                  </p:par>
                                </p:childTnLst>
                              </p:cTn>
                            </p:par>
                            <p:par>
                              <p:cTn id="42" fill="hold">
                                <p:stCondLst>
                                  <p:cond delay="2500"/>
                                </p:stCondLst>
                                <p:childTnLst>
                                  <p:par>
                                    <p:cTn id="43" presetID="22" presetClass="entr" presetSubtype="4"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down)">
                                          <p:cBhvr>
                                            <p:cTn id="45" dur="500"/>
                                            <p:tgtEl>
                                              <p:spTgt spid="34"/>
                                            </p:tgtEl>
                                          </p:cBhvr>
                                        </p:animEffect>
                                      </p:childTnLst>
                                    </p:cTn>
                                  </p:par>
                                </p:childTnLst>
                              </p:cTn>
                            </p:par>
                            <p:par>
                              <p:cTn id="46" fill="hold">
                                <p:stCondLst>
                                  <p:cond delay="3000"/>
                                </p:stCondLst>
                                <p:childTnLst>
                                  <p:par>
                                    <p:cTn id="47" presetID="26" presetClass="emph" presetSubtype="0" fill="hold" nodeType="afterEffect">
                                      <p:stCondLst>
                                        <p:cond delay="0"/>
                                      </p:stCondLst>
                                      <p:childTnLst>
                                        <p:animEffect transition="out" filter="fade">
                                          <p:cBhvr>
                                            <p:cTn id="48" dur="500" tmFilter="0, 0; .2, .5; .8, .5; 1, 0"/>
                                            <p:tgtEl>
                                              <p:spTgt spid="19"/>
                                            </p:tgtEl>
                                          </p:cBhvr>
                                        </p:animEffect>
                                        <p:animScale>
                                          <p:cBhvr>
                                            <p:cTn id="49" dur="250" autoRev="1" fill="hold"/>
                                            <p:tgtEl>
                                              <p:spTgt spid="19"/>
                                            </p:tgtEl>
                                          </p:cBhvr>
                                          <p:by x="105000" y="105000"/>
                                        </p:animScale>
                                      </p:childTnLst>
                                    </p:cTn>
                                  </p:par>
                                </p:childTnLst>
                              </p:cTn>
                            </p:par>
                            <p:par>
                              <p:cTn id="50" fill="hold">
                                <p:stCondLst>
                                  <p:cond delay="3500"/>
                                </p:stCondLst>
                                <p:childTnLst>
                                  <p:par>
                                    <p:cTn id="51" presetID="2" presetClass="entr" presetSubtype="8" accel="50000" fill="hold" grpId="0" nodeType="afterEffect" p14:presetBounceEnd="50000">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14:bounceEnd="50000">
                                          <p:cBhvr additive="base">
                                            <p:cTn id="53" dur="1000" fill="hold"/>
                                            <p:tgtEl>
                                              <p:spTgt spid="41"/>
                                            </p:tgtEl>
                                            <p:attrNameLst>
                                              <p:attrName>ppt_x</p:attrName>
                                            </p:attrNameLst>
                                          </p:cBhvr>
                                          <p:tavLst>
                                            <p:tav tm="0">
                                              <p:val>
                                                <p:strVal val="0-#ppt_w/2"/>
                                              </p:val>
                                            </p:tav>
                                            <p:tav tm="100000">
                                              <p:val>
                                                <p:strVal val="#ppt_x"/>
                                              </p:val>
                                            </p:tav>
                                          </p:tavLst>
                                        </p:anim>
                                        <p:anim calcmode="lin" valueType="num" p14:bounceEnd="50000">
                                          <p:cBhvr additive="base">
                                            <p:cTn id="54" dur="1000" fill="hold"/>
                                            <p:tgtEl>
                                              <p:spTgt spid="41"/>
                                            </p:tgtEl>
                                            <p:attrNameLst>
                                              <p:attrName>ppt_y</p:attrName>
                                            </p:attrNameLst>
                                          </p:cBhvr>
                                          <p:tavLst>
                                            <p:tav tm="0">
                                              <p:val>
                                                <p:strVal val="#ppt_y"/>
                                              </p:val>
                                            </p:tav>
                                            <p:tav tm="100000">
                                              <p:val>
                                                <p:strVal val="#ppt_y"/>
                                              </p:val>
                                            </p:tav>
                                          </p:tavLst>
                                        </p:anim>
                                      </p:childTnLst>
                                    </p:cTn>
                                  </p:par>
                                  <p:par>
                                    <p:cTn id="55" presetID="2" presetClass="entr" presetSubtype="8" accel="50000" fill="hold" grpId="0" nodeType="withEffect" p14:presetBounceEnd="50000">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14:bounceEnd="50000">
                                          <p:cBhvr additive="base">
                                            <p:cTn id="57" dur="1000" fill="hold"/>
                                            <p:tgtEl>
                                              <p:spTgt spid="39"/>
                                            </p:tgtEl>
                                            <p:attrNameLst>
                                              <p:attrName>ppt_x</p:attrName>
                                            </p:attrNameLst>
                                          </p:cBhvr>
                                          <p:tavLst>
                                            <p:tav tm="0">
                                              <p:val>
                                                <p:strVal val="0-#ppt_w/2"/>
                                              </p:val>
                                            </p:tav>
                                            <p:tav tm="100000">
                                              <p:val>
                                                <p:strVal val="#ppt_x"/>
                                              </p:val>
                                            </p:tav>
                                          </p:tavLst>
                                        </p:anim>
                                        <p:anim calcmode="lin" valueType="num" p14:bounceEnd="50000">
                                          <p:cBhvr additive="base">
                                            <p:cTn id="58" dur="1000" fill="hold"/>
                                            <p:tgtEl>
                                              <p:spTgt spid="39"/>
                                            </p:tgtEl>
                                            <p:attrNameLst>
                                              <p:attrName>ppt_y</p:attrName>
                                            </p:attrNameLst>
                                          </p:cBhvr>
                                          <p:tavLst>
                                            <p:tav tm="0">
                                              <p:val>
                                                <p:strVal val="#ppt_y"/>
                                              </p:val>
                                            </p:tav>
                                            <p:tav tm="100000">
                                              <p:val>
                                                <p:strVal val="#ppt_y"/>
                                              </p:val>
                                            </p:tav>
                                          </p:tavLst>
                                        </p:anim>
                                      </p:childTnLst>
                                    </p:cTn>
                                  </p:par>
                                  <p:par>
                                    <p:cTn id="59" presetID="2" presetClass="entr" presetSubtype="8" accel="50000" fill="hold" grpId="0" nodeType="withEffect" p14:presetBounceEnd="50000">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14:bounceEnd="50000">
                                          <p:cBhvr additive="base">
                                            <p:cTn id="61" dur="1000" fill="hold"/>
                                            <p:tgtEl>
                                              <p:spTgt spid="37"/>
                                            </p:tgtEl>
                                            <p:attrNameLst>
                                              <p:attrName>ppt_x</p:attrName>
                                            </p:attrNameLst>
                                          </p:cBhvr>
                                          <p:tavLst>
                                            <p:tav tm="0">
                                              <p:val>
                                                <p:strVal val="0-#ppt_w/2"/>
                                              </p:val>
                                            </p:tav>
                                            <p:tav tm="100000">
                                              <p:val>
                                                <p:strVal val="#ppt_x"/>
                                              </p:val>
                                            </p:tav>
                                          </p:tavLst>
                                        </p:anim>
                                        <p:anim calcmode="lin" valueType="num" p14:bounceEnd="50000">
                                          <p:cBhvr additive="base">
                                            <p:cTn id="62" dur="1000" fill="hold"/>
                                            <p:tgtEl>
                                              <p:spTgt spid="37"/>
                                            </p:tgtEl>
                                            <p:attrNameLst>
                                              <p:attrName>ppt_y</p:attrName>
                                            </p:attrNameLst>
                                          </p:cBhvr>
                                          <p:tavLst>
                                            <p:tav tm="0">
                                              <p:val>
                                                <p:strVal val="#ppt_y"/>
                                              </p:val>
                                            </p:tav>
                                            <p:tav tm="100000">
                                              <p:val>
                                                <p:strVal val="#ppt_y"/>
                                              </p:val>
                                            </p:tav>
                                          </p:tavLst>
                                        </p:anim>
                                      </p:childTnLst>
                                    </p:cTn>
                                  </p:par>
                                </p:childTnLst>
                              </p:cTn>
                            </p:par>
                            <p:par>
                              <p:cTn id="63" fill="hold">
                                <p:stCondLst>
                                  <p:cond delay="4500"/>
                                </p:stCondLst>
                                <p:childTnLst>
                                  <p:par>
                                    <p:cTn id="64" presetID="22" presetClass="entr" presetSubtype="4" fill="hold" grpId="0"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down)">
                                          <p:cBhvr>
                                            <p:cTn id="66"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1" grpId="0"/>
          <p:bldP spid="32" grpId="0"/>
          <p:bldP spid="37" grpId="0"/>
          <p:bldP spid="39" grpId="0"/>
          <p:bldP spid="41" grpId="0"/>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randombar(horizontal)">
                                          <p:cBhvr>
                                            <p:cTn id="26" dur="500"/>
                                            <p:tgtEl>
                                              <p:spTgt spid="31"/>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randombar(horizontal)">
                                          <p:cBhvr>
                                            <p:cTn id="29" dur="500"/>
                                            <p:tgtEl>
                                              <p:spTgt spid="32"/>
                                            </p:tgtEl>
                                          </p:cBhvr>
                                        </p:animEffect>
                                      </p:childTnLst>
                                    </p:cTn>
                                  </p:par>
                                </p:childTnLst>
                              </p:cTn>
                            </p:par>
                            <p:par>
                              <p:cTn id="30" fill="hold">
                                <p:stCondLst>
                                  <p:cond delay="1000"/>
                                </p:stCondLst>
                                <p:childTnLst>
                                  <p:par>
                                    <p:cTn id="31" presetID="26" presetClass="emph" presetSubtype="0" fill="hold" nodeType="afterEffect">
                                      <p:stCondLst>
                                        <p:cond delay="0"/>
                                      </p:stCondLst>
                                      <p:childTnLst>
                                        <p:animEffect transition="out" filter="fade">
                                          <p:cBhvr>
                                            <p:cTn id="32" dur="500" tmFilter="0, 0; .2, .5; .8, .5; 1, 0"/>
                                            <p:tgtEl>
                                              <p:spTgt spid="27"/>
                                            </p:tgtEl>
                                          </p:cBhvr>
                                        </p:animEffect>
                                        <p:animScale>
                                          <p:cBhvr>
                                            <p:cTn id="33" dur="250" autoRev="1" fill="hold"/>
                                            <p:tgtEl>
                                              <p:spTgt spid="27"/>
                                            </p:tgtEl>
                                          </p:cBhvr>
                                          <p:by x="105000" y="105000"/>
                                        </p:animScale>
                                      </p:childTnLst>
                                    </p:cTn>
                                  </p:par>
                                </p:childTnLst>
                              </p:cTn>
                            </p:par>
                            <p:par>
                              <p:cTn id="34" fill="hold">
                                <p:stCondLst>
                                  <p:cond delay="1500"/>
                                </p:stCondLst>
                                <p:childTnLst>
                                  <p:par>
                                    <p:cTn id="35" presetID="22" presetClass="entr" presetSubtype="4"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childTnLst>
                              </p:cTn>
                            </p:par>
                            <p:par>
                              <p:cTn id="38" fill="hold">
                                <p:stCondLst>
                                  <p:cond delay="2000"/>
                                </p:stCondLst>
                                <p:childTnLst>
                                  <p:par>
                                    <p:cTn id="39" presetID="26" presetClass="emph" presetSubtype="0" fill="hold" nodeType="afterEffect">
                                      <p:stCondLst>
                                        <p:cond delay="0"/>
                                      </p:stCondLst>
                                      <p:childTnLst>
                                        <p:animEffect transition="out" filter="fade">
                                          <p:cBhvr>
                                            <p:cTn id="40" dur="500" tmFilter="0, 0; .2, .5; .8, .5; 1, 0"/>
                                            <p:tgtEl>
                                              <p:spTgt spid="23"/>
                                            </p:tgtEl>
                                          </p:cBhvr>
                                        </p:animEffect>
                                        <p:animScale>
                                          <p:cBhvr>
                                            <p:cTn id="41" dur="250" autoRev="1" fill="hold"/>
                                            <p:tgtEl>
                                              <p:spTgt spid="23"/>
                                            </p:tgtEl>
                                          </p:cBhvr>
                                          <p:by x="105000" y="105000"/>
                                        </p:animScale>
                                      </p:childTnLst>
                                    </p:cTn>
                                  </p:par>
                                </p:childTnLst>
                              </p:cTn>
                            </p:par>
                            <p:par>
                              <p:cTn id="42" fill="hold">
                                <p:stCondLst>
                                  <p:cond delay="2500"/>
                                </p:stCondLst>
                                <p:childTnLst>
                                  <p:par>
                                    <p:cTn id="43" presetID="22" presetClass="entr" presetSubtype="4"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down)">
                                          <p:cBhvr>
                                            <p:cTn id="45" dur="500"/>
                                            <p:tgtEl>
                                              <p:spTgt spid="34"/>
                                            </p:tgtEl>
                                          </p:cBhvr>
                                        </p:animEffect>
                                      </p:childTnLst>
                                    </p:cTn>
                                  </p:par>
                                </p:childTnLst>
                              </p:cTn>
                            </p:par>
                            <p:par>
                              <p:cTn id="46" fill="hold">
                                <p:stCondLst>
                                  <p:cond delay="3000"/>
                                </p:stCondLst>
                                <p:childTnLst>
                                  <p:par>
                                    <p:cTn id="47" presetID="26" presetClass="emph" presetSubtype="0" fill="hold" nodeType="afterEffect">
                                      <p:stCondLst>
                                        <p:cond delay="0"/>
                                      </p:stCondLst>
                                      <p:childTnLst>
                                        <p:animEffect transition="out" filter="fade">
                                          <p:cBhvr>
                                            <p:cTn id="48" dur="500" tmFilter="0, 0; .2, .5; .8, .5; 1, 0"/>
                                            <p:tgtEl>
                                              <p:spTgt spid="19"/>
                                            </p:tgtEl>
                                          </p:cBhvr>
                                        </p:animEffect>
                                        <p:animScale>
                                          <p:cBhvr>
                                            <p:cTn id="49" dur="250" autoRev="1" fill="hold"/>
                                            <p:tgtEl>
                                              <p:spTgt spid="19"/>
                                            </p:tgtEl>
                                          </p:cBhvr>
                                          <p:by x="105000" y="105000"/>
                                        </p:animScale>
                                      </p:childTnLst>
                                    </p:cTn>
                                  </p:par>
                                </p:childTnLst>
                              </p:cTn>
                            </p:par>
                            <p:par>
                              <p:cTn id="50" fill="hold">
                                <p:stCondLst>
                                  <p:cond delay="3500"/>
                                </p:stCondLst>
                                <p:childTnLst>
                                  <p:par>
                                    <p:cTn id="51" presetID="2" presetClass="entr" presetSubtype="8" accel="50000"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1000" fill="hold"/>
                                            <p:tgtEl>
                                              <p:spTgt spid="41"/>
                                            </p:tgtEl>
                                            <p:attrNameLst>
                                              <p:attrName>ppt_x</p:attrName>
                                            </p:attrNameLst>
                                          </p:cBhvr>
                                          <p:tavLst>
                                            <p:tav tm="0">
                                              <p:val>
                                                <p:strVal val="0-#ppt_w/2"/>
                                              </p:val>
                                            </p:tav>
                                            <p:tav tm="100000">
                                              <p:val>
                                                <p:strVal val="#ppt_x"/>
                                              </p:val>
                                            </p:tav>
                                          </p:tavLst>
                                        </p:anim>
                                        <p:anim calcmode="lin" valueType="num">
                                          <p:cBhvr additive="base">
                                            <p:cTn id="54" dur="1000" fill="hold"/>
                                            <p:tgtEl>
                                              <p:spTgt spid="41"/>
                                            </p:tgtEl>
                                            <p:attrNameLst>
                                              <p:attrName>ppt_y</p:attrName>
                                            </p:attrNameLst>
                                          </p:cBhvr>
                                          <p:tavLst>
                                            <p:tav tm="0">
                                              <p:val>
                                                <p:strVal val="#ppt_y"/>
                                              </p:val>
                                            </p:tav>
                                            <p:tav tm="100000">
                                              <p:val>
                                                <p:strVal val="#ppt_y"/>
                                              </p:val>
                                            </p:tav>
                                          </p:tavLst>
                                        </p:anim>
                                      </p:childTnLst>
                                    </p:cTn>
                                  </p:par>
                                  <p:par>
                                    <p:cTn id="55" presetID="2" presetClass="entr" presetSubtype="8" accel="5000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additive="base">
                                            <p:cTn id="57" dur="1000" fill="hold"/>
                                            <p:tgtEl>
                                              <p:spTgt spid="39"/>
                                            </p:tgtEl>
                                            <p:attrNameLst>
                                              <p:attrName>ppt_x</p:attrName>
                                            </p:attrNameLst>
                                          </p:cBhvr>
                                          <p:tavLst>
                                            <p:tav tm="0">
                                              <p:val>
                                                <p:strVal val="0-#ppt_w/2"/>
                                              </p:val>
                                            </p:tav>
                                            <p:tav tm="100000">
                                              <p:val>
                                                <p:strVal val="#ppt_x"/>
                                              </p:val>
                                            </p:tav>
                                          </p:tavLst>
                                        </p:anim>
                                        <p:anim calcmode="lin" valueType="num">
                                          <p:cBhvr additive="base">
                                            <p:cTn id="58" dur="1000" fill="hold"/>
                                            <p:tgtEl>
                                              <p:spTgt spid="39"/>
                                            </p:tgtEl>
                                            <p:attrNameLst>
                                              <p:attrName>ppt_y</p:attrName>
                                            </p:attrNameLst>
                                          </p:cBhvr>
                                          <p:tavLst>
                                            <p:tav tm="0">
                                              <p:val>
                                                <p:strVal val="#ppt_y"/>
                                              </p:val>
                                            </p:tav>
                                            <p:tav tm="100000">
                                              <p:val>
                                                <p:strVal val="#ppt_y"/>
                                              </p:val>
                                            </p:tav>
                                          </p:tavLst>
                                        </p:anim>
                                      </p:childTnLst>
                                    </p:cTn>
                                  </p:par>
                                  <p:par>
                                    <p:cTn id="59" presetID="2" presetClass="entr" presetSubtype="8" accel="5000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1000" fill="hold"/>
                                            <p:tgtEl>
                                              <p:spTgt spid="37"/>
                                            </p:tgtEl>
                                            <p:attrNameLst>
                                              <p:attrName>ppt_x</p:attrName>
                                            </p:attrNameLst>
                                          </p:cBhvr>
                                          <p:tavLst>
                                            <p:tav tm="0">
                                              <p:val>
                                                <p:strVal val="0-#ppt_w/2"/>
                                              </p:val>
                                            </p:tav>
                                            <p:tav tm="100000">
                                              <p:val>
                                                <p:strVal val="#ppt_x"/>
                                              </p:val>
                                            </p:tav>
                                          </p:tavLst>
                                        </p:anim>
                                        <p:anim calcmode="lin" valueType="num">
                                          <p:cBhvr additive="base">
                                            <p:cTn id="62" dur="1000" fill="hold"/>
                                            <p:tgtEl>
                                              <p:spTgt spid="37"/>
                                            </p:tgtEl>
                                            <p:attrNameLst>
                                              <p:attrName>ppt_y</p:attrName>
                                            </p:attrNameLst>
                                          </p:cBhvr>
                                          <p:tavLst>
                                            <p:tav tm="0">
                                              <p:val>
                                                <p:strVal val="#ppt_y"/>
                                              </p:val>
                                            </p:tav>
                                            <p:tav tm="100000">
                                              <p:val>
                                                <p:strVal val="#ppt_y"/>
                                              </p:val>
                                            </p:tav>
                                          </p:tavLst>
                                        </p:anim>
                                      </p:childTnLst>
                                    </p:cTn>
                                  </p:par>
                                </p:childTnLst>
                              </p:cTn>
                            </p:par>
                            <p:par>
                              <p:cTn id="63" fill="hold">
                                <p:stCondLst>
                                  <p:cond delay="4500"/>
                                </p:stCondLst>
                                <p:childTnLst>
                                  <p:par>
                                    <p:cTn id="64" presetID="22" presetClass="entr" presetSubtype="4" fill="hold" grpId="0"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down)">
                                          <p:cBhvr>
                                            <p:cTn id="66"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1" grpId="0"/>
          <p:bldP spid="32" grpId="0"/>
          <p:bldP spid="37" grpId="0"/>
          <p:bldP spid="39" grpId="0"/>
          <p:bldP spid="41" grpId="0"/>
          <p:bldP spid="35"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20850" y="1162844"/>
            <a:ext cx="7886700" cy="99417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zh-CN" altLang="en-US" sz="2700" dirty="0">
              <a:solidFill>
                <a:srgbClr val="3399FF"/>
              </a:solidFill>
            </a:endParaRPr>
          </a:p>
        </p:txBody>
      </p:sp>
      <p:sp>
        <p:nvSpPr>
          <p:cNvPr id="3" name="Rectangle 3"/>
          <p:cNvSpPr txBox="1">
            <a:spLocks noChangeArrowheads="1"/>
          </p:cNvSpPr>
          <p:nvPr/>
        </p:nvSpPr>
        <p:spPr>
          <a:xfrm>
            <a:off x="-1149350" y="1054100"/>
            <a:ext cx="7886700" cy="326350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zh-CN" altLang="en-US" dirty="0">
              <a:solidFill>
                <a:srgbClr val="CCFF33"/>
              </a:solidFill>
            </a:endParaRPr>
          </a:p>
        </p:txBody>
      </p:sp>
      <p:sp>
        <p:nvSpPr>
          <p:cNvPr id="5" name="圆角矩形 4"/>
          <p:cNvSpPr/>
          <p:nvPr/>
        </p:nvSpPr>
        <p:spPr bwMode="auto">
          <a:xfrm>
            <a:off x="552450" y="1366389"/>
            <a:ext cx="2144881" cy="1148852"/>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2" name="组合 11"/>
          <p:cNvGrpSpPr/>
          <p:nvPr/>
        </p:nvGrpSpPr>
        <p:grpSpPr>
          <a:xfrm>
            <a:off x="2522050" y="1505603"/>
            <a:ext cx="2073170" cy="849371"/>
            <a:chOff x="4304043" y="1286668"/>
            <a:chExt cx="3837944" cy="2757793"/>
          </a:xfrm>
          <a:solidFill>
            <a:schemeClr val="accent2"/>
          </a:solidFill>
          <a:effectLst>
            <a:outerShdw blurRad="381000" dist="254000" dir="8100000" algn="tr" rotWithShape="0">
              <a:prstClr val="black">
                <a:alpha val="40000"/>
              </a:prstClr>
            </a:outerShdw>
          </a:effectLst>
        </p:grpSpPr>
        <p:sp>
          <p:nvSpPr>
            <p:cNvPr id="13" name="圆角矩形 12"/>
            <p:cNvSpPr/>
            <p:nvPr/>
          </p:nvSpPr>
          <p:spPr>
            <a:xfrm>
              <a:off x="4304043" y="1286668"/>
              <a:ext cx="3837944" cy="2757793"/>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4351931" y="1367703"/>
              <a:ext cx="3742172" cy="2595722"/>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2958455" y="1162844"/>
            <a:ext cx="5688142" cy="1534885"/>
            <a:chOff x="4304043" y="1286668"/>
            <a:chExt cx="3837944" cy="2757793"/>
          </a:xfrm>
          <a:effectLst>
            <a:outerShdw blurRad="381000" dist="254000" dir="8100000" algn="tr" rotWithShape="0">
              <a:prstClr val="black">
                <a:alpha val="40000"/>
              </a:prstClr>
            </a:outerShdw>
          </a:effectLst>
        </p:grpSpPr>
        <p:sp>
          <p:nvSpPr>
            <p:cNvPr id="16" name="圆角矩形 1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TextBox 77"/>
          <p:cNvSpPr txBox="1"/>
          <p:nvPr/>
        </p:nvSpPr>
        <p:spPr>
          <a:xfrm>
            <a:off x="976819" y="1744431"/>
            <a:ext cx="1284107" cy="415472"/>
          </a:xfrm>
          <a:prstGeom prst="rect">
            <a:avLst/>
          </a:prstGeom>
          <a:noFill/>
        </p:spPr>
        <p:txBody>
          <a:bodyPr wrap="square" lIns="68554" tIns="34277" rIns="68554" bIns="34277" rtlCol="0">
            <a:spAutoFit/>
          </a:bodyPr>
          <a:lstStyle/>
          <a:p>
            <a:pPr>
              <a:buNone/>
            </a:pPr>
            <a:r>
              <a:rPr lang="zh-CN" altLang="en-US" sz="2250" b="1" dirty="0">
                <a:solidFill>
                  <a:schemeClr val="accent2"/>
                </a:solidFill>
                <a:latin typeface="微软雅黑" panose="020B0503020204020204" pitchFamily="34" charset="-122"/>
                <a:ea typeface="微软雅黑" panose="020B0503020204020204" pitchFamily="34" charset="-122"/>
                <a:sym typeface="Arial" panose="020B0604020202020204" pitchFamily="34" charset="0"/>
              </a:rPr>
              <a:t>安全生产</a:t>
            </a:r>
          </a:p>
        </p:txBody>
      </p:sp>
      <p:sp>
        <p:nvSpPr>
          <p:cNvPr id="20" name="TextBox 80"/>
          <p:cNvSpPr txBox="1"/>
          <p:nvPr/>
        </p:nvSpPr>
        <p:spPr>
          <a:xfrm>
            <a:off x="3371296" y="1268579"/>
            <a:ext cx="4972604" cy="1361885"/>
          </a:xfrm>
          <a:prstGeom prst="rect">
            <a:avLst/>
          </a:prstGeom>
          <a:noFill/>
        </p:spPr>
        <p:txBody>
          <a:bodyPr wrap="square" lIns="68554" tIns="34277" rIns="68554" bIns="34277" rtlCol="0">
            <a:spAutoFit/>
          </a:bodyPr>
          <a:lstStyle/>
          <a:p>
            <a:pPr>
              <a:lnSpc>
                <a:spcPct val="150000"/>
              </a:lnSpc>
            </a:pPr>
            <a:r>
              <a:rPr lang="zh-CN" altLang="en-US" sz="1400" b="1" dirty="0">
                <a:solidFill>
                  <a:schemeClr val="tx1">
                    <a:lumMod val="50000"/>
                    <a:lumOff val="50000"/>
                  </a:schemeClr>
                </a:solidFill>
              </a:rPr>
              <a:t>是指为了使劳动过程在符合安全要求的物质条件和工作秩序下进行，防止伤亡事故、设备事故及各种灾害的发生，保障劳动者的安全健康和生产作业过程的正常进行而采取的各种措施和从事的一切活动</a:t>
            </a:r>
          </a:p>
        </p:txBody>
      </p:sp>
      <p:sp>
        <p:nvSpPr>
          <p:cNvPr id="22" name="圆角矩形 21"/>
          <p:cNvSpPr/>
          <p:nvPr/>
        </p:nvSpPr>
        <p:spPr bwMode="auto">
          <a:xfrm>
            <a:off x="6501716" y="3213853"/>
            <a:ext cx="2144881" cy="1148852"/>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3" name="组合 22"/>
          <p:cNvGrpSpPr/>
          <p:nvPr/>
        </p:nvGrpSpPr>
        <p:grpSpPr>
          <a:xfrm>
            <a:off x="4636890" y="3390596"/>
            <a:ext cx="2073170" cy="849371"/>
            <a:chOff x="4304043" y="1286668"/>
            <a:chExt cx="3837944" cy="2757793"/>
          </a:xfrm>
          <a:solidFill>
            <a:schemeClr val="accent2"/>
          </a:solidFill>
          <a:effectLst>
            <a:outerShdw blurRad="381000" dist="254000" dir="8100000" algn="tr" rotWithShape="0">
              <a:prstClr val="black">
                <a:alpha val="40000"/>
              </a:prstClr>
            </a:outerShdw>
          </a:effectLst>
        </p:grpSpPr>
        <p:sp>
          <p:nvSpPr>
            <p:cNvPr id="24" name="圆角矩形 23"/>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552450" y="2990748"/>
            <a:ext cx="5711187" cy="1595061"/>
            <a:chOff x="4304043" y="1286668"/>
            <a:chExt cx="3837944" cy="2757793"/>
          </a:xfrm>
          <a:effectLst>
            <a:outerShdw blurRad="381000" dist="254000" dir="8100000" algn="tr" rotWithShape="0">
              <a:prstClr val="black">
                <a:alpha val="40000"/>
              </a:prstClr>
            </a:outerShdw>
          </a:effectLst>
        </p:grpSpPr>
        <p:sp>
          <p:nvSpPr>
            <p:cNvPr id="27" name="圆角矩形 2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TextBox 78"/>
          <p:cNvSpPr txBox="1"/>
          <p:nvPr/>
        </p:nvSpPr>
        <p:spPr>
          <a:xfrm>
            <a:off x="6926085" y="3580543"/>
            <a:ext cx="1417815" cy="438555"/>
          </a:xfrm>
          <a:prstGeom prst="rect">
            <a:avLst/>
          </a:prstGeom>
          <a:noFill/>
        </p:spPr>
        <p:txBody>
          <a:bodyPr wrap="square" lIns="68554" tIns="34277" rIns="68554" bIns="34277" rtlCol="0">
            <a:spAutoFit/>
          </a:bodyPr>
          <a:lstStyle/>
          <a:p>
            <a:pPr>
              <a:buNone/>
            </a:pPr>
            <a:r>
              <a:rPr lang="zh-CN" altLang="en-US" sz="2400" b="1" dirty="0">
                <a:solidFill>
                  <a:schemeClr val="accent2"/>
                </a:solidFill>
              </a:rPr>
              <a:t>安全管理</a:t>
            </a:r>
            <a:endParaRPr lang="zh-CN" altLang="en-US" sz="2250" b="1" dirty="0">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TextBox 81"/>
          <p:cNvSpPr txBox="1"/>
          <p:nvPr/>
        </p:nvSpPr>
        <p:spPr>
          <a:xfrm>
            <a:off x="763820" y="3268918"/>
            <a:ext cx="5105114" cy="1038720"/>
          </a:xfrm>
          <a:prstGeom prst="rect">
            <a:avLst/>
          </a:prstGeom>
          <a:noFill/>
        </p:spPr>
        <p:txBody>
          <a:bodyPr wrap="square" lIns="68554" tIns="34277" rIns="68554" bIns="34277" rtlCol="0">
            <a:spAutoFit/>
          </a:bodyPr>
          <a:lstStyle>
            <a:defPPr>
              <a:defRPr lang="zh-CN"/>
            </a:defPPr>
            <a:lvl1pPr>
              <a:lnSpc>
                <a:spcPct val="150000"/>
              </a:lnSpc>
              <a:defRPr sz="1400" b="1">
                <a:solidFill>
                  <a:schemeClr val="tx1">
                    <a:lumMod val="50000"/>
                    <a:lumOff val="50000"/>
                  </a:schemeClr>
                </a:solidFill>
              </a:defRPr>
            </a:lvl1pPr>
          </a:lstStyle>
          <a:p>
            <a:r>
              <a:rPr lang="zh-CN" altLang="en-US" dirty="0">
                <a:sym typeface="微软雅黑" panose="020B0503020204020204" pitchFamily="34" charset="-122"/>
              </a:rPr>
              <a:t>是以国家法律、法规、规定和技术标准为依据，采取各种手段，对生产经营单位的生产经营活动的安全状况，实施有效制约的一切手段</a:t>
            </a:r>
          </a:p>
        </p:txBody>
      </p:sp>
      <p:sp>
        <p:nvSpPr>
          <p:cNvPr id="31" name="文本框 30"/>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
        <p:nvSpPr>
          <p:cNvPr id="32" name="TextBox 8"/>
          <p:cNvSpPr txBox="1"/>
          <p:nvPr/>
        </p:nvSpPr>
        <p:spPr>
          <a:xfrm>
            <a:off x="1020304" y="234412"/>
            <a:ext cx="3456384" cy="400110"/>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第四章  安全管理的基本概念</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fltVal val="0"/>
                                          </p:val>
                                        </p:tav>
                                        <p:tav tm="100000">
                                          <p:val>
                                            <p:strVal val="#ppt_w"/>
                                          </p:val>
                                        </p:tav>
                                      </p:tavLst>
                                    </p:anim>
                                    <p:anim calcmode="lin" valueType="num">
                                      <p:cBhvr>
                                        <p:cTn id="13" dur="1000" fill="hold"/>
                                        <p:tgtEl>
                                          <p:spTgt spid="18"/>
                                        </p:tgtEl>
                                        <p:attrNameLst>
                                          <p:attrName>ppt_h</p:attrName>
                                        </p:attrNameLst>
                                      </p:cBhvr>
                                      <p:tavLst>
                                        <p:tav tm="0">
                                          <p:val>
                                            <p:fltVal val="0"/>
                                          </p:val>
                                        </p:tav>
                                        <p:tav tm="100000">
                                          <p:val>
                                            <p:strVal val="#ppt_h"/>
                                          </p:val>
                                        </p:tav>
                                      </p:tavLst>
                                    </p:anim>
                                    <p:anim calcmode="lin" valueType="num">
                                      <p:cBhvr>
                                        <p:cTn id="14" dur="1000" fill="hold"/>
                                        <p:tgtEl>
                                          <p:spTgt spid="18"/>
                                        </p:tgtEl>
                                        <p:attrNameLst>
                                          <p:attrName>style.rotation</p:attrName>
                                        </p:attrNameLst>
                                      </p:cBhvr>
                                      <p:tavLst>
                                        <p:tav tm="0">
                                          <p:val>
                                            <p:fltVal val="90"/>
                                          </p:val>
                                        </p:tav>
                                        <p:tav tm="100000">
                                          <p:val>
                                            <p:fltVal val="0"/>
                                          </p:val>
                                        </p:tav>
                                      </p:tavLst>
                                    </p:anim>
                                    <p:animEffect transition="in" filter="fade">
                                      <p:cBhvr>
                                        <p:cTn id="15" dur="1000"/>
                                        <p:tgtEl>
                                          <p:spTgt spid="1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3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childTnLst>
                          </p:cTn>
                        </p:par>
                        <p:par>
                          <p:cTn id="39" fill="hold">
                            <p:stCondLst>
                              <p:cond delay="2500"/>
                            </p:stCondLst>
                            <p:childTnLst>
                              <p:par>
                                <p:cTn id="40" presetID="22" presetClass="entr" presetSubtype="2"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right)">
                                      <p:cBhvr>
                                        <p:cTn id="42" dur="500"/>
                                        <p:tgtEl>
                                          <p:spTgt spid="23"/>
                                        </p:tgtEl>
                                      </p:cBhvr>
                                    </p:animEffect>
                                  </p:childTnLst>
                                </p:cTn>
                              </p:par>
                            </p:childTnLst>
                          </p:cTn>
                        </p:par>
                        <p:par>
                          <p:cTn id="43" fill="hold">
                            <p:stCondLst>
                              <p:cond delay="3000"/>
                            </p:stCondLst>
                            <p:childTnLst>
                              <p:par>
                                <p:cTn id="44" presetID="22" presetClass="entr" presetSubtype="2"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right)">
                                      <p:cBhvr>
                                        <p:cTn id="46" dur="500"/>
                                        <p:tgtEl>
                                          <p:spTgt spid="26"/>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1000" fill="hold"/>
                                        <p:tgtEl>
                                          <p:spTgt spid="30"/>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2" presetClass="entr" presetSubtype="4"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down)">
                                      <p:cBhvr>
                                        <p:cTn id="55"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p:bldP spid="20" grpId="0"/>
      <p:bldP spid="22" grpId="0" animBg="1"/>
      <p:bldP spid="29" grpId="0"/>
      <p:bldP spid="30"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
        <p:nvSpPr>
          <p:cNvPr id="3" name="矩形 2"/>
          <p:cNvSpPr/>
          <p:nvPr/>
        </p:nvSpPr>
        <p:spPr>
          <a:xfrm>
            <a:off x="4583298" y="-14429"/>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4" name="组合 3"/>
          <p:cNvGrpSpPr/>
          <p:nvPr/>
        </p:nvGrpSpPr>
        <p:grpSpPr>
          <a:xfrm>
            <a:off x="5222338" y="2511638"/>
            <a:ext cx="489716" cy="476891"/>
            <a:chOff x="7704137" y="2810669"/>
            <a:chExt cx="1333500" cy="1298575"/>
          </a:xfrm>
          <a:solidFill>
            <a:schemeClr val="bg1"/>
          </a:solidFill>
          <a:effectLst>
            <a:outerShdw blurRad="50800" dist="38100" dir="10800000" algn="r" rotWithShape="0">
              <a:prstClr val="black">
                <a:alpha val="40000"/>
              </a:prstClr>
            </a:outerShdw>
          </a:effectLst>
        </p:grpSpPr>
        <p:sp>
          <p:nvSpPr>
            <p:cNvPr id="5" name="Freeform 44"/>
            <p:cNvSpPr/>
            <p:nvPr/>
          </p:nvSpPr>
          <p:spPr bwMode="auto">
            <a:xfrm>
              <a:off x="7908925" y="3207544"/>
              <a:ext cx="785813" cy="90488"/>
            </a:xfrm>
            <a:custGeom>
              <a:avLst/>
              <a:gdLst>
                <a:gd name="T0" fmla="*/ 293 w 293"/>
                <a:gd name="T1" fmla="*/ 17 h 34"/>
                <a:gd name="T2" fmla="*/ 276 w 293"/>
                <a:gd name="T3" fmla="*/ 34 h 34"/>
                <a:gd name="T4" fmla="*/ 17 w 293"/>
                <a:gd name="T5" fmla="*/ 34 h 34"/>
                <a:gd name="T6" fmla="*/ 0 w 293"/>
                <a:gd name="T7" fmla="*/ 17 h 34"/>
                <a:gd name="T8" fmla="*/ 0 w 293"/>
                <a:gd name="T9" fmla="*/ 17 h 34"/>
                <a:gd name="T10" fmla="*/ 17 w 293"/>
                <a:gd name="T11" fmla="*/ 0 h 34"/>
                <a:gd name="T12" fmla="*/ 276 w 293"/>
                <a:gd name="T13" fmla="*/ 0 h 34"/>
                <a:gd name="T14" fmla="*/ 293 w 293"/>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34">
                  <a:moveTo>
                    <a:pt x="293" y="17"/>
                  </a:moveTo>
                  <a:cubicBezTo>
                    <a:pt x="293" y="26"/>
                    <a:pt x="286" y="34"/>
                    <a:pt x="276" y="34"/>
                  </a:cubicBezTo>
                  <a:cubicBezTo>
                    <a:pt x="17" y="34"/>
                    <a:pt x="17" y="34"/>
                    <a:pt x="17" y="34"/>
                  </a:cubicBezTo>
                  <a:cubicBezTo>
                    <a:pt x="7" y="34"/>
                    <a:pt x="0" y="26"/>
                    <a:pt x="0" y="17"/>
                  </a:cubicBezTo>
                  <a:cubicBezTo>
                    <a:pt x="0" y="17"/>
                    <a:pt x="0" y="17"/>
                    <a:pt x="0" y="17"/>
                  </a:cubicBezTo>
                  <a:cubicBezTo>
                    <a:pt x="0" y="7"/>
                    <a:pt x="7" y="0"/>
                    <a:pt x="17" y="0"/>
                  </a:cubicBezTo>
                  <a:cubicBezTo>
                    <a:pt x="276" y="0"/>
                    <a:pt x="276" y="0"/>
                    <a:pt x="276" y="0"/>
                  </a:cubicBezTo>
                  <a:cubicBezTo>
                    <a:pt x="286" y="0"/>
                    <a:pt x="293" y="7"/>
                    <a:pt x="29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5" b="1"/>
            </a:p>
          </p:txBody>
        </p:sp>
        <p:sp>
          <p:nvSpPr>
            <p:cNvPr id="6" name="Freeform 45"/>
            <p:cNvSpPr/>
            <p:nvPr/>
          </p:nvSpPr>
          <p:spPr bwMode="auto">
            <a:xfrm>
              <a:off x="7908925" y="3026569"/>
              <a:ext cx="638175" cy="92075"/>
            </a:xfrm>
            <a:custGeom>
              <a:avLst/>
              <a:gdLst>
                <a:gd name="T0" fmla="*/ 238 w 238"/>
                <a:gd name="T1" fmla="*/ 17 h 34"/>
                <a:gd name="T2" fmla="*/ 221 w 238"/>
                <a:gd name="T3" fmla="*/ 34 h 34"/>
                <a:gd name="T4" fmla="*/ 17 w 238"/>
                <a:gd name="T5" fmla="*/ 34 h 34"/>
                <a:gd name="T6" fmla="*/ 0 w 238"/>
                <a:gd name="T7" fmla="*/ 17 h 34"/>
                <a:gd name="T8" fmla="*/ 0 w 238"/>
                <a:gd name="T9" fmla="*/ 17 h 34"/>
                <a:gd name="T10" fmla="*/ 17 w 238"/>
                <a:gd name="T11" fmla="*/ 0 h 34"/>
                <a:gd name="T12" fmla="*/ 221 w 238"/>
                <a:gd name="T13" fmla="*/ 0 h 34"/>
                <a:gd name="T14" fmla="*/ 238 w 238"/>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34">
                  <a:moveTo>
                    <a:pt x="238" y="17"/>
                  </a:moveTo>
                  <a:cubicBezTo>
                    <a:pt x="238" y="27"/>
                    <a:pt x="230" y="34"/>
                    <a:pt x="221" y="34"/>
                  </a:cubicBezTo>
                  <a:cubicBezTo>
                    <a:pt x="17" y="34"/>
                    <a:pt x="17" y="34"/>
                    <a:pt x="17" y="34"/>
                  </a:cubicBezTo>
                  <a:cubicBezTo>
                    <a:pt x="7" y="34"/>
                    <a:pt x="0" y="27"/>
                    <a:pt x="0" y="17"/>
                  </a:cubicBezTo>
                  <a:cubicBezTo>
                    <a:pt x="0" y="17"/>
                    <a:pt x="0" y="17"/>
                    <a:pt x="0" y="17"/>
                  </a:cubicBezTo>
                  <a:cubicBezTo>
                    <a:pt x="0" y="8"/>
                    <a:pt x="7" y="0"/>
                    <a:pt x="17" y="0"/>
                  </a:cubicBezTo>
                  <a:cubicBezTo>
                    <a:pt x="221" y="0"/>
                    <a:pt x="221" y="0"/>
                    <a:pt x="221" y="0"/>
                  </a:cubicBezTo>
                  <a:cubicBezTo>
                    <a:pt x="230" y="0"/>
                    <a:pt x="238" y="8"/>
                    <a:pt x="23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5" b="1"/>
            </a:p>
          </p:txBody>
        </p:sp>
        <p:sp>
          <p:nvSpPr>
            <p:cNvPr id="7" name="Freeform 46"/>
            <p:cNvSpPr/>
            <p:nvPr/>
          </p:nvSpPr>
          <p:spPr bwMode="auto">
            <a:xfrm>
              <a:off x="7908925" y="3383756"/>
              <a:ext cx="785813" cy="92075"/>
            </a:xfrm>
            <a:custGeom>
              <a:avLst/>
              <a:gdLst>
                <a:gd name="T0" fmla="*/ 293 w 293"/>
                <a:gd name="T1" fmla="*/ 17 h 34"/>
                <a:gd name="T2" fmla="*/ 276 w 293"/>
                <a:gd name="T3" fmla="*/ 34 h 34"/>
                <a:gd name="T4" fmla="*/ 17 w 293"/>
                <a:gd name="T5" fmla="*/ 34 h 34"/>
                <a:gd name="T6" fmla="*/ 0 w 293"/>
                <a:gd name="T7" fmla="*/ 17 h 34"/>
                <a:gd name="T8" fmla="*/ 0 w 293"/>
                <a:gd name="T9" fmla="*/ 17 h 34"/>
                <a:gd name="T10" fmla="*/ 17 w 293"/>
                <a:gd name="T11" fmla="*/ 0 h 34"/>
                <a:gd name="T12" fmla="*/ 276 w 293"/>
                <a:gd name="T13" fmla="*/ 0 h 34"/>
                <a:gd name="T14" fmla="*/ 293 w 293"/>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34">
                  <a:moveTo>
                    <a:pt x="293" y="17"/>
                  </a:moveTo>
                  <a:cubicBezTo>
                    <a:pt x="293" y="27"/>
                    <a:pt x="286" y="34"/>
                    <a:pt x="276" y="34"/>
                  </a:cubicBezTo>
                  <a:cubicBezTo>
                    <a:pt x="17" y="34"/>
                    <a:pt x="17" y="34"/>
                    <a:pt x="17" y="34"/>
                  </a:cubicBezTo>
                  <a:cubicBezTo>
                    <a:pt x="7" y="34"/>
                    <a:pt x="0" y="27"/>
                    <a:pt x="0" y="17"/>
                  </a:cubicBezTo>
                  <a:cubicBezTo>
                    <a:pt x="0" y="17"/>
                    <a:pt x="0" y="17"/>
                    <a:pt x="0" y="17"/>
                  </a:cubicBezTo>
                  <a:cubicBezTo>
                    <a:pt x="0" y="8"/>
                    <a:pt x="7" y="0"/>
                    <a:pt x="17" y="0"/>
                  </a:cubicBezTo>
                  <a:cubicBezTo>
                    <a:pt x="276" y="0"/>
                    <a:pt x="276" y="0"/>
                    <a:pt x="276" y="0"/>
                  </a:cubicBezTo>
                  <a:cubicBezTo>
                    <a:pt x="286" y="0"/>
                    <a:pt x="293" y="8"/>
                    <a:pt x="29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5" b="1"/>
            </a:p>
          </p:txBody>
        </p:sp>
        <p:sp>
          <p:nvSpPr>
            <p:cNvPr id="8" name="Freeform 47"/>
            <p:cNvSpPr/>
            <p:nvPr/>
          </p:nvSpPr>
          <p:spPr bwMode="auto">
            <a:xfrm>
              <a:off x="7908925" y="3564731"/>
              <a:ext cx="592138" cy="90488"/>
            </a:xfrm>
            <a:custGeom>
              <a:avLst/>
              <a:gdLst>
                <a:gd name="T0" fmla="*/ 221 w 221"/>
                <a:gd name="T1" fmla="*/ 17 h 34"/>
                <a:gd name="T2" fmla="*/ 204 w 221"/>
                <a:gd name="T3" fmla="*/ 34 h 34"/>
                <a:gd name="T4" fmla="*/ 17 w 221"/>
                <a:gd name="T5" fmla="*/ 34 h 34"/>
                <a:gd name="T6" fmla="*/ 0 w 221"/>
                <a:gd name="T7" fmla="*/ 17 h 34"/>
                <a:gd name="T8" fmla="*/ 0 w 221"/>
                <a:gd name="T9" fmla="*/ 17 h 34"/>
                <a:gd name="T10" fmla="*/ 17 w 221"/>
                <a:gd name="T11" fmla="*/ 0 h 34"/>
                <a:gd name="T12" fmla="*/ 204 w 221"/>
                <a:gd name="T13" fmla="*/ 0 h 34"/>
                <a:gd name="T14" fmla="*/ 221 w 221"/>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34">
                  <a:moveTo>
                    <a:pt x="221" y="17"/>
                  </a:moveTo>
                  <a:cubicBezTo>
                    <a:pt x="221" y="26"/>
                    <a:pt x="213" y="34"/>
                    <a:pt x="204" y="34"/>
                  </a:cubicBezTo>
                  <a:cubicBezTo>
                    <a:pt x="17" y="34"/>
                    <a:pt x="17" y="34"/>
                    <a:pt x="17" y="34"/>
                  </a:cubicBezTo>
                  <a:cubicBezTo>
                    <a:pt x="7" y="34"/>
                    <a:pt x="0" y="26"/>
                    <a:pt x="0" y="17"/>
                  </a:cubicBezTo>
                  <a:cubicBezTo>
                    <a:pt x="0" y="17"/>
                    <a:pt x="0" y="17"/>
                    <a:pt x="0" y="17"/>
                  </a:cubicBezTo>
                  <a:cubicBezTo>
                    <a:pt x="0" y="7"/>
                    <a:pt x="7" y="0"/>
                    <a:pt x="17" y="0"/>
                  </a:cubicBezTo>
                  <a:cubicBezTo>
                    <a:pt x="204" y="0"/>
                    <a:pt x="204" y="0"/>
                    <a:pt x="204" y="0"/>
                  </a:cubicBezTo>
                  <a:cubicBezTo>
                    <a:pt x="213" y="0"/>
                    <a:pt x="221" y="7"/>
                    <a:pt x="22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5" b="1"/>
            </a:p>
          </p:txBody>
        </p:sp>
        <p:sp>
          <p:nvSpPr>
            <p:cNvPr id="9" name="Freeform 48"/>
            <p:cNvSpPr/>
            <p:nvPr/>
          </p:nvSpPr>
          <p:spPr bwMode="auto">
            <a:xfrm>
              <a:off x="7908925" y="3740944"/>
              <a:ext cx="592138" cy="92075"/>
            </a:xfrm>
            <a:custGeom>
              <a:avLst/>
              <a:gdLst>
                <a:gd name="T0" fmla="*/ 221 w 221"/>
                <a:gd name="T1" fmla="*/ 17 h 34"/>
                <a:gd name="T2" fmla="*/ 204 w 221"/>
                <a:gd name="T3" fmla="*/ 34 h 34"/>
                <a:gd name="T4" fmla="*/ 17 w 221"/>
                <a:gd name="T5" fmla="*/ 34 h 34"/>
                <a:gd name="T6" fmla="*/ 0 w 221"/>
                <a:gd name="T7" fmla="*/ 17 h 34"/>
                <a:gd name="T8" fmla="*/ 0 w 221"/>
                <a:gd name="T9" fmla="*/ 17 h 34"/>
                <a:gd name="T10" fmla="*/ 17 w 221"/>
                <a:gd name="T11" fmla="*/ 0 h 34"/>
                <a:gd name="T12" fmla="*/ 204 w 221"/>
                <a:gd name="T13" fmla="*/ 0 h 34"/>
                <a:gd name="T14" fmla="*/ 221 w 221"/>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34">
                  <a:moveTo>
                    <a:pt x="221" y="17"/>
                  </a:moveTo>
                  <a:cubicBezTo>
                    <a:pt x="221" y="27"/>
                    <a:pt x="213" y="34"/>
                    <a:pt x="204" y="34"/>
                  </a:cubicBezTo>
                  <a:cubicBezTo>
                    <a:pt x="17" y="34"/>
                    <a:pt x="17" y="34"/>
                    <a:pt x="17" y="34"/>
                  </a:cubicBezTo>
                  <a:cubicBezTo>
                    <a:pt x="7" y="34"/>
                    <a:pt x="0" y="27"/>
                    <a:pt x="0" y="17"/>
                  </a:cubicBezTo>
                  <a:cubicBezTo>
                    <a:pt x="0" y="17"/>
                    <a:pt x="0" y="17"/>
                    <a:pt x="0" y="17"/>
                  </a:cubicBezTo>
                  <a:cubicBezTo>
                    <a:pt x="0" y="8"/>
                    <a:pt x="7" y="0"/>
                    <a:pt x="17" y="0"/>
                  </a:cubicBezTo>
                  <a:cubicBezTo>
                    <a:pt x="204" y="0"/>
                    <a:pt x="204" y="0"/>
                    <a:pt x="204" y="0"/>
                  </a:cubicBezTo>
                  <a:cubicBezTo>
                    <a:pt x="213" y="0"/>
                    <a:pt x="221" y="8"/>
                    <a:pt x="22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5" b="1"/>
            </a:p>
          </p:txBody>
        </p:sp>
        <p:sp>
          <p:nvSpPr>
            <p:cNvPr id="10" name="Freeform 49"/>
            <p:cNvSpPr/>
            <p:nvPr/>
          </p:nvSpPr>
          <p:spPr bwMode="auto">
            <a:xfrm>
              <a:off x="8578850" y="3650456"/>
              <a:ext cx="446088" cy="444500"/>
            </a:xfrm>
            <a:custGeom>
              <a:avLst/>
              <a:gdLst>
                <a:gd name="T0" fmla="*/ 3 w 166"/>
                <a:gd name="T1" fmla="*/ 53 h 166"/>
                <a:gd name="T2" fmla="*/ 3 w 166"/>
                <a:gd name="T3" fmla="*/ 41 h 166"/>
                <a:gd name="T4" fmla="*/ 41 w 166"/>
                <a:gd name="T5" fmla="*/ 3 h 166"/>
                <a:gd name="T6" fmla="*/ 53 w 166"/>
                <a:gd name="T7" fmla="*/ 3 h 166"/>
                <a:gd name="T8" fmla="*/ 162 w 166"/>
                <a:gd name="T9" fmla="*/ 113 h 166"/>
                <a:gd name="T10" fmla="*/ 162 w 166"/>
                <a:gd name="T11" fmla="*/ 125 h 166"/>
                <a:gd name="T12" fmla="*/ 125 w 166"/>
                <a:gd name="T13" fmla="*/ 162 h 166"/>
                <a:gd name="T14" fmla="*/ 113 w 166"/>
                <a:gd name="T15" fmla="*/ 162 h 166"/>
                <a:gd name="T16" fmla="*/ 3 w 166"/>
                <a:gd name="T17" fmla="*/ 5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66">
                  <a:moveTo>
                    <a:pt x="3" y="53"/>
                  </a:moveTo>
                  <a:cubicBezTo>
                    <a:pt x="0" y="49"/>
                    <a:pt x="0" y="44"/>
                    <a:pt x="3" y="41"/>
                  </a:cubicBezTo>
                  <a:cubicBezTo>
                    <a:pt x="41" y="3"/>
                    <a:pt x="41" y="3"/>
                    <a:pt x="41" y="3"/>
                  </a:cubicBezTo>
                  <a:cubicBezTo>
                    <a:pt x="44" y="0"/>
                    <a:pt x="49" y="0"/>
                    <a:pt x="53" y="3"/>
                  </a:cubicBezTo>
                  <a:cubicBezTo>
                    <a:pt x="162" y="113"/>
                    <a:pt x="162" y="113"/>
                    <a:pt x="162" y="113"/>
                  </a:cubicBezTo>
                  <a:cubicBezTo>
                    <a:pt x="166" y="116"/>
                    <a:pt x="166" y="122"/>
                    <a:pt x="162" y="125"/>
                  </a:cubicBezTo>
                  <a:cubicBezTo>
                    <a:pt x="125" y="162"/>
                    <a:pt x="125" y="162"/>
                    <a:pt x="125" y="162"/>
                  </a:cubicBezTo>
                  <a:cubicBezTo>
                    <a:pt x="122" y="166"/>
                    <a:pt x="116" y="166"/>
                    <a:pt x="113" y="162"/>
                  </a:cubicBezTo>
                  <a:lnTo>
                    <a:pt x="3"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5" b="1"/>
            </a:p>
          </p:txBody>
        </p:sp>
        <p:sp>
          <p:nvSpPr>
            <p:cNvPr id="11" name="Freeform 50"/>
            <p:cNvSpPr/>
            <p:nvPr/>
          </p:nvSpPr>
          <p:spPr bwMode="auto">
            <a:xfrm>
              <a:off x="8920162" y="3991769"/>
              <a:ext cx="117475" cy="117475"/>
            </a:xfrm>
            <a:custGeom>
              <a:avLst/>
              <a:gdLst>
                <a:gd name="T0" fmla="*/ 0 w 44"/>
                <a:gd name="T1" fmla="*/ 39 h 44"/>
                <a:gd name="T2" fmla="*/ 19 w 44"/>
                <a:gd name="T3" fmla="*/ 39 h 44"/>
                <a:gd name="T4" fmla="*/ 39 w 44"/>
                <a:gd name="T5" fmla="*/ 19 h 44"/>
                <a:gd name="T6" fmla="*/ 39 w 44"/>
                <a:gd name="T7" fmla="*/ 0 h 44"/>
                <a:gd name="T8" fmla="*/ 0 w 44"/>
                <a:gd name="T9" fmla="*/ 39 h 44"/>
              </a:gdLst>
              <a:ahLst/>
              <a:cxnLst>
                <a:cxn ang="0">
                  <a:pos x="T0" y="T1"/>
                </a:cxn>
                <a:cxn ang="0">
                  <a:pos x="T2" y="T3"/>
                </a:cxn>
                <a:cxn ang="0">
                  <a:pos x="T4" y="T5"/>
                </a:cxn>
                <a:cxn ang="0">
                  <a:pos x="T6" y="T7"/>
                </a:cxn>
                <a:cxn ang="0">
                  <a:pos x="T8" y="T9"/>
                </a:cxn>
              </a:cxnLst>
              <a:rect l="0" t="0" r="r" b="b"/>
              <a:pathLst>
                <a:path w="44" h="44">
                  <a:moveTo>
                    <a:pt x="0" y="39"/>
                  </a:moveTo>
                  <a:cubicBezTo>
                    <a:pt x="6" y="44"/>
                    <a:pt x="14" y="44"/>
                    <a:pt x="19" y="39"/>
                  </a:cubicBezTo>
                  <a:cubicBezTo>
                    <a:pt x="39" y="19"/>
                    <a:pt x="39" y="19"/>
                    <a:pt x="39" y="19"/>
                  </a:cubicBezTo>
                  <a:cubicBezTo>
                    <a:pt x="44" y="14"/>
                    <a:pt x="44" y="6"/>
                    <a:pt x="39" y="0"/>
                  </a:cubicBez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5" b="1"/>
            </a:p>
          </p:txBody>
        </p:sp>
        <p:sp>
          <p:nvSpPr>
            <p:cNvPr id="12" name="Freeform 51"/>
            <p:cNvSpPr/>
            <p:nvPr/>
          </p:nvSpPr>
          <p:spPr bwMode="auto">
            <a:xfrm>
              <a:off x="8551862" y="3623469"/>
              <a:ext cx="139700" cy="139700"/>
            </a:xfrm>
            <a:custGeom>
              <a:avLst/>
              <a:gdLst>
                <a:gd name="T0" fmla="*/ 6 w 52"/>
                <a:gd name="T1" fmla="*/ 50 h 52"/>
                <a:gd name="T2" fmla="*/ 3 w 52"/>
                <a:gd name="T3" fmla="*/ 49 h 52"/>
                <a:gd name="T4" fmla="*/ 0 w 52"/>
                <a:gd name="T5" fmla="*/ 4 h 52"/>
                <a:gd name="T6" fmla="*/ 4 w 52"/>
                <a:gd name="T7" fmla="*/ 0 h 52"/>
                <a:gd name="T8" fmla="*/ 49 w 52"/>
                <a:gd name="T9" fmla="*/ 3 h 52"/>
                <a:gd name="T10" fmla="*/ 50 w 52"/>
                <a:gd name="T11" fmla="*/ 6 h 52"/>
                <a:gd name="T12" fmla="*/ 6 w 52"/>
                <a:gd name="T13" fmla="*/ 50 h 52"/>
              </a:gdLst>
              <a:ahLst/>
              <a:cxnLst>
                <a:cxn ang="0">
                  <a:pos x="T0" y="T1"/>
                </a:cxn>
                <a:cxn ang="0">
                  <a:pos x="T2" y="T3"/>
                </a:cxn>
                <a:cxn ang="0">
                  <a:pos x="T4" y="T5"/>
                </a:cxn>
                <a:cxn ang="0">
                  <a:pos x="T6" y="T7"/>
                </a:cxn>
                <a:cxn ang="0">
                  <a:pos x="T8" y="T9"/>
                </a:cxn>
                <a:cxn ang="0">
                  <a:pos x="T10" y="T11"/>
                </a:cxn>
                <a:cxn ang="0">
                  <a:pos x="T12" y="T13"/>
                </a:cxn>
              </a:cxnLst>
              <a:rect l="0" t="0" r="r" b="b"/>
              <a:pathLst>
                <a:path w="52" h="52">
                  <a:moveTo>
                    <a:pt x="6" y="50"/>
                  </a:moveTo>
                  <a:cubicBezTo>
                    <a:pt x="5" y="52"/>
                    <a:pt x="3" y="51"/>
                    <a:pt x="3" y="49"/>
                  </a:cubicBezTo>
                  <a:cubicBezTo>
                    <a:pt x="0" y="4"/>
                    <a:pt x="0" y="4"/>
                    <a:pt x="0" y="4"/>
                  </a:cubicBezTo>
                  <a:cubicBezTo>
                    <a:pt x="0" y="2"/>
                    <a:pt x="2" y="0"/>
                    <a:pt x="4" y="0"/>
                  </a:cubicBezTo>
                  <a:cubicBezTo>
                    <a:pt x="49" y="3"/>
                    <a:pt x="49" y="3"/>
                    <a:pt x="49" y="3"/>
                  </a:cubicBezTo>
                  <a:cubicBezTo>
                    <a:pt x="51" y="3"/>
                    <a:pt x="52" y="5"/>
                    <a:pt x="50" y="6"/>
                  </a:cubicBezTo>
                  <a:lnTo>
                    <a:pt x="6"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5" b="1"/>
            </a:p>
          </p:txBody>
        </p:sp>
        <p:sp>
          <p:nvSpPr>
            <p:cNvPr id="13" name="Freeform 52"/>
            <p:cNvSpPr/>
            <p:nvPr/>
          </p:nvSpPr>
          <p:spPr bwMode="auto">
            <a:xfrm>
              <a:off x="7704137" y="2810669"/>
              <a:ext cx="1193800" cy="1241425"/>
            </a:xfrm>
            <a:custGeom>
              <a:avLst/>
              <a:gdLst>
                <a:gd name="T0" fmla="*/ 441 w 445"/>
                <a:gd name="T1" fmla="*/ 72 h 463"/>
                <a:gd name="T2" fmla="*/ 373 w 445"/>
                <a:gd name="T3" fmla="*/ 4 h 463"/>
                <a:gd name="T4" fmla="*/ 364 w 445"/>
                <a:gd name="T5" fmla="*/ 0 h 463"/>
                <a:gd name="T6" fmla="*/ 81 w 445"/>
                <a:gd name="T7" fmla="*/ 0 h 463"/>
                <a:gd name="T8" fmla="*/ 0 w 445"/>
                <a:gd name="T9" fmla="*/ 81 h 463"/>
                <a:gd name="T10" fmla="*/ 0 w 445"/>
                <a:gd name="T11" fmla="*/ 381 h 463"/>
                <a:gd name="T12" fmla="*/ 81 w 445"/>
                <a:gd name="T13" fmla="*/ 463 h 463"/>
                <a:gd name="T14" fmla="*/ 364 w 445"/>
                <a:gd name="T15" fmla="*/ 463 h 463"/>
                <a:gd name="T16" fmla="*/ 399 w 445"/>
                <a:gd name="T17" fmla="*/ 454 h 463"/>
                <a:gd name="T18" fmla="*/ 379 w 445"/>
                <a:gd name="T19" fmla="*/ 433 h 463"/>
                <a:gd name="T20" fmla="*/ 364 w 445"/>
                <a:gd name="T21" fmla="*/ 436 h 463"/>
                <a:gd name="T22" fmla="*/ 81 w 445"/>
                <a:gd name="T23" fmla="*/ 436 h 463"/>
                <a:gd name="T24" fmla="*/ 27 w 445"/>
                <a:gd name="T25" fmla="*/ 381 h 463"/>
                <a:gd name="T26" fmla="*/ 27 w 445"/>
                <a:gd name="T27" fmla="*/ 81 h 463"/>
                <a:gd name="T28" fmla="*/ 81 w 445"/>
                <a:gd name="T29" fmla="*/ 27 h 463"/>
                <a:gd name="T30" fmla="*/ 358 w 445"/>
                <a:gd name="T31" fmla="*/ 27 h 463"/>
                <a:gd name="T32" fmla="*/ 418 w 445"/>
                <a:gd name="T33" fmla="*/ 87 h 463"/>
                <a:gd name="T34" fmla="*/ 418 w 445"/>
                <a:gd name="T35" fmla="*/ 337 h 463"/>
                <a:gd name="T36" fmla="*/ 445 w 445"/>
                <a:gd name="T37" fmla="*/ 364 h 463"/>
                <a:gd name="T38" fmla="*/ 445 w 445"/>
                <a:gd name="T39" fmla="*/ 81 h 463"/>
                <a:gd name="T40" fmla="*/ 441 w 445"/>
                <a:gd name="T41" fmla="*/ 72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5" h="463">
                  <a:moveTo>
                    <a:pt x="441" y="72"/>
                  </a:moveTo>
                  <a:cubicBezTo>
                    <a:pt x="373" y="4"/>
                    <a:pt x="373" y="4"/>
                    <a:pt x="373" y="4"/>
                  </a:cubicBezTo>
                  <a:cubicBezTo>
                    <a:pt x="371" y="1"/>
                    <a:pt x="367" y="0"/>
                    <a:pt x="364" y="0"/>
                  </a:cubicBezTo>
                  <a:cubicBezTo>
                    <a:pt x="81" y="0"/>
                    <a:pt x="81" y="0"/>
                    <a:pt x="81" y="0"/>
                  </a:cubicBezTo>
                  <a:cubicBezTo>
                    <a:pt x="36" y="0"/>
                    <a:pt x="0" y="36"/>
                    <a:pt x="0" y="81"/>
                  </a:cubicBezTo>
                  <a:cubicBezTo>
                    <a:pt x="0" y="381"/>
                    <a:pt x="0" y="381"/>
                    <a:pt x="0" y="381"/>
                  </a:cubicBezTo>
                  <a:cubicBezTo>
                    <a:pt x="0" y="426"/>
                    <a:pt x="36" y="463"/>
                    <a:pt x="81" y="463"/>
                  </a:cubicBezTo>
                  <a:cubicBezTo>
                    <a:pt x="364" y="463"/>
                    <a:pt x="364" y="463"/>
                    <a:pt x="364" y="463"/>
                  </a:cubicBezTo>
                  <a:cubicBezTo>
                    <a:pt x="377" y="463"/>
                    <a:pt x="389" y="459"/>
                    <a:pt x="399" y="454"/>
                  </a:cubicBezTo>
                  <a:cubicBezTo>
                    <a:pt x="379" y="433"/>
                    <a:pt x="379" y="433"/>
                    <a:pt x="379" y="433"/>
                  </a:cubicBezTo>
                  <a:cubicBezTo>
                    <a:pt x="374" y="435"/>
                    <a:pt x="369" y="435"/>
                    <a:pt x="364" y="436"/>
                  </a:cubicBezTo>
                  <a:cubicBezTo>
                    <a:pt x="81" y="436"/>
                    <a:pt x="81" y="436"/>
                    <a:pt x="81" y="436"/>
                  </a:cubicBezTo>
                  <a:cubicBezTo>
                    <a:pt x="52" y="435"/>
                    <a:pt x="27" y="411"/>
                    <a:pt x="27" y="381"/>
                  </a:cubicBezTo>
                  <a:cubicBezTo>
                    <a:pt x="27" y="81"/>
                    <a:pt x="27" y="81"/>
                    <a:pt x="27" y="81"/>
                  </a:cubicBezTo>
                  <a:cubicBezTo>
                    <a:pt x="27" y="51"/>
                    <a:pt x="52" y="27"/>
                    <a:pt x="81" y="27"/>
                  </a:cubicBezTo>
                  <a:cubicBezTo>
                    <a:pt x="358" y="27"/>
                    <a:pt x="358" y="27"/>
                    <a:pt x="358" y="27"/>
                  </a:cubicBezTo>
                  <a:cubicBezTo>
                    <a:pt x="418" y="87"/>
                    <a:pt x="418" y="87"/>
                    <a:pt x="418" y="87"/>
                  </a:cubicBezTo>
                  <a:cubicBezTo>
                    <a:pt x="418" y="337"/>
                    <a:pt x="418" y="337"/>
                    <a:pt x="418" y="337"/>
                  </a:cubicBezTo>
                  <a:cubicBezTo>
                    <a:pt x="445" y="364"/>
                    <a:pt x="445" y="364"/>
                    <a:pt x="445" y="364"/>
                  </a:cubicBezTo>
                  <a:cubicBezTo>
                    <a:pt x="445" y="81"/>
                    <a:pt x="445" y="81"/>
                    <a:pt x="445" y="81"/>
                  </a:cubicBezTo>
                  <a:cubicBezTo>
                    <a:pt x="445" y="78"/>
                    <a:pt x="444" y="74"/>
                    <a:pt x="44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5" b="1"/>
            </a:p>
          </p:txBody>
        </p:sp>
      </p:grpSp>
      <p:grpSp>
        <p:nvGrpSpPr>
          <p:cNvPr id="14" name="组合 13"/>
          <p:cNvGrpSpPr/>
          <p:nvPr/>
        </p:nvGrpSpPr>
        <p:grpSpPr>
          <a:xfrm>
            <a:off x="5222338" y="3861699"/>
            <a:ext cx="467633" cy="459350"/>
            <a:chOff x="234950" y="2943226"/>
            <a:chExt cx="1344613" cy="1320800"/>
          </a:xfrm>
          <a:solidFill>
            <a:schemeClr val="bg1"/>
          </a:solidFill>
          <a:effectLst>
            <a:outerShdw blurRad="50800" dist="38100" dir="10800000" algn="r" rotWithShape="0">
              <a:prstClr val="black">
                <a:alpha val="40000"/>
              </a:prstClr>
            </a:outerShdw>
          </a:effectLst>
        </p:grpSpPr>
        <p:sp>
          <p:nvSpPr>
            <p:cNvPr id="15" name="Freeform 41"/>
            <p:cNvSpPr/>
            <p:nvPr/>
          </p:nvSpPr>
          <p:spPr bwMode="auto">
            <a:xfrm>
              <a:off x="479425" y="2943226"/>
              <a:ext cx="560388" cy="1320800"/>
            </a:xfrm>
            <a:custGeom>
              <a:avLst/>
              <a:gdLst>
                <a:gd name="T0" fmla="*/ 174 w 196"/>
                <a:gd name="T1" fmla="*/ 0 h 462"/>
                <a:gd name="T2" fmla="*/ 139 w 196"/>
                <a:gd name="T3" fmla="*/ 0 h 462"/>
                <a:gd name="T4" fmla="*/ 139 w 196"/>
                <a:gd name="T5" fmla="*/ 0 h 462"/>
                <a:gd name="T6" fmla="*/ 0 w 196"/>
                <a:gd name="T7" fmla="*/ 135 h 462"/>
                <a:gd name="T8" fmla="*/ 0 w 196"/>
                <a:gd name="T9" fmla="*/ 327 h 462"/>
                <a:gd name="T10" fmla="*/ 139 w 196"/>
                <a:gd name="T11" fmla="*/ 462 h 462"/>
                <a:gd name="T12" fmla="*/ 139 w 196"/>
                <a:gd name="T13" fmla="*/ 462 h 462"/>
                <a:gd name="T14" fmla="*/ 139 w 196"/>
                <a:gd name="T15" fmla="*/ 462 h 462"/>
                <a:gd name="T16" fmla="*/ 139 w 196"/>
                <a:gd name="T17" fmla="*/ 462 h 462"/>
                <a:gd name="T18" fmla="*/ 139 w 196"/>
                <a:gd name="T19" fmla="*/ 462 h 462"/>
                <a:gd name="T20" fmla="*/ 174 w 196"/>
                <a:gd name="T21" fmla="*/ 462 h 462"/>
                <a:gd name="T22" fmla="*/ 196 w 196"/>
                <a:gd name="T23" fmla="*/ 441 h 462"/>
                <a:gd name="T24" fmla="*/ 196 w 196"/>
                <a:gd name="T25" fmla="*/ 21 h 462"/>
                <a:gd name="T26" fmla="*/ 174 w 196"/>
                <a:gd name="T27"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462">
                  <a:moveTo>
                    <a:pt x="174" y="0"/>
                  </a:moveTo>
                  <a:cubicBezTo>
                    <a:pt x="139" y="0"/>
                    <a:pt x="139" y="0"/>
                    <a:pt x="139" y="0"/>
                  </a:cubicBezTo>
                  <a:cubicBezTo>
                    <a:pt x="139" y="0"/>
                    <a:pt x="139" y="0"/>
                    <a:pt x="139" y="0"/>
                  </a:cubicBezTo>
                  <a:cubicBezTo>
                    <a:pt x="0" y="135"/>
                    <a:pt x="0" y="135"/>
                    <a:pt x="0" y="135"/>
                  </a:cubicBezTo>
                  <a:cubicBezTo>
                    <a:pt x="0" y="327"/>
                    <a:pt x="0" y="327"/>
                    <a:pt x="0" y="327"/>
                  </a:cubicBezTo>
                  <a:cubicBezTo>
                    <a:pt x="139" y="462"/>
                    <a:pt x="139" y="462"/>
                    <a:pt x="139" y="462"/>
                  </a:cubicBezTo>
                  <a:cubicBezTo>
                    <a:pt x="139" y="462"/>
                    <a:pt x="139" y="462"/>
                    <a:pt x="139" y="462"/>
                  </a:cubicBezTo>
                  <a:cubicBezTo>
                    <a:pt x="139" y="462"/>
                    <a:pt x="139" y="462"/>
                    <a:pt x="139" y="462"/>
                  </a:cubicBezTo>
                  <a:cubicBezTo>
                    <a:pt x="139" y="462"/>
                    <a:pt x="139" y="462"/>
                    <a:pt x="139" y="462"/>
                  </a:cubicBezTo>
                  <a:cubicBezTo>
                    <a:pt x="139" y="462"/>
                    <a:pt x="139" y="462"/>
                    <a:pt x="139" y="462"/>
                  </a:cubicBezTo>
                  <a:cubicBezTo>
                    <a:pt x="174" y="462"/>
                    <a:pt x="174" y="462"/>
                    <a:pt x="174" y="462"/>
                  </a:cubicBezTo>
                  <a:cubicBezTo>
                    <a:pt x="186" y="462"/>
                    <a:pt x="196" y="452"/>
                    <a:pt x="196" y="441"/>
                  </a:cubicBezTo>
                  <a:cubicBezTo>
                    <a:pt x="196" y="21"/>
                    <a:pt x="196" y="21"/>
                    <a:pt x="196" y="21"/>
                  </a:cubicBezTo>
                  <a:cubicBezTo>
                    <a:pt x="196" y="9"/>
                    <a:pt x="186" y="0"/>
                    <a:pt x="17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5"/>
            </a:p>
          </p:txBody>
        </p:sp>
        <p:sp>
          <p:nvSpPr>
            <p:cNvPr id="16" name="Freeform 42"/>
            <p:cNvSpPr/>
            <p:nvPr/>
          </p:nvSpPr>
          <p:spPr bwMode="auto">
            <a:xfrm>
              <a:off x="234950" y="3322638"/>
              <a:ext cx="204788" cy="557213"/>
            </a:xfrm>
            <a:custGeom>
              <a:avLst/>
              <a:gdLst>
                <a:gd name="T0" fmla="*/ 72 w 72"/>
                <a:gd name="T1" fmla="*/ 0 h 195"/>
                <a:gd name="T2" fmla="*/ 22 w 72"/>
                <a:gd name="T3" fmla="*/ 0 h 195"/>
                <a:gd name="T4" fmla="*/ 0 w 72"/>
                <a:gd name="T5" fmla="*/ 21 h 195"/>
                <a:gd name="T6" fmla="*/ 0 w 72"/>
                <a:gd name="T7" fmla="*/ 174 h 195"/>
                <a:gd name="T8" fmla="*/ 22 w 72"/>
                <a:gd name="T9" fmla="*/ 195 h 195"/>
                <a:gd name="T10" fmla="*/ 72 w 72"/>
                <a:gd name="T11" fmla="*/ 195 h 195"/>
                <a:gd name="T12" fmla="*/ 72 w 72"/>
                <a:gd name="T13" fmla="*/ 0 h 195"/>
              </a:gdLst>
              <a:ahLst/>
              <a:cxnLst>
                <a:cxn ang="0">
                  <a:pos x="T0" y="T1"/>
                </a:cxn>
                <a:cxn ang="0">
                  <a:pos x="T2" y="T3"/>
                </a:cxn>
                <a:cxn ang="0">
                  <a:pos x="T4" y="T5"/>
                </a:cxn>
                <a:cxn ang="0">
                  <a:pos x="T6" y="T7"/>
                </a:cxn>
                <a:cxn ang="0">
                  <a:pos x="T8" y="T9"/>
                </a:cxn>
                <a:cxn ang="0">
                  <a:pos x="T10" y="T11"/>
                </a:cxn>
                <a:cxn ang="0">
                  <a:pos x="T12" y="T13"/>
                </a:cxn>
              </a:cxnLst>
              <a:rect l="0" t="0" r="r" b="b"/>
              <a:pathLst>
                <a:path w="72" h="195">
                  <a:moveTo>
                    <a:pt x="72" y="0"/>
                  </a:moveTo>
                  <a:cubicBezTo>
                    <a:pt x="22" y="0"/>
                    <a:pt x="22" y="0"/>
                    <a:pt x="22" y="0"/>
                  </a:cubicBezTo>
                  <a:cubicBezTo>
                    <a:pt x="10" y="0"/>
                    <a:pt x="0" y="10"/>
                    <a:pt x="0" y="21"/>
                  </a:cubicBezTo>
                  <a:cubicBezTo>
                    <a:pt x="0" y="174"/>
                    <a:pt x="0" y="174"/>
                    <a:pt x="0" y="174"/>
                  </a:cubicBezTo>
                  <a:cubicBezTo>
                    <a:pt x="0" y="186"/>
                    <a:pt x="10" y="195"/>
                    <a:pt x="22" y="195"/>
                  </a:cubicBezTo>
                  <a:cubicBezTo>
                    <a:pt x="72" y="195"/>
                    <a:pt x="72" y="195"/>
                    <a:pt x="72" y="195"/>
                  </a:cubicBezTo>
                  <a:lnTo>
                    <a:pt x="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5"/>
            </a:p>
          </p:txBody>
        </p:sp>
        <p:sp>
          <p:nvSpPr>
            <p:cNvPr id="17" name="Freeform 43"/>
            <p:cNvSpPr/>
            <p:nvPr/>
          </p:nvSpPr>
          <p:spPr bwMode="auto">
            <a:xfrm>
              <a:off x="1103313" y="3429001"/>
              <a:ext cx="168275" cy="346075"/>
            </a:xfrm>
            <a:custGeom>
              <a:avLst/>
              <a:gdLst>
                <a:gd name="T0" fmla="*/ 0 w 59"/>
                <a:gd name="T1" fmla="*/ 0 h 121"/>
                <a:gd name="T2" fmla="*/ 0 w 59"/>
                <a:gd name="T3" fmla="*/ 121 h 121"/>
                <a:gd name="T4" fmla="*/ 59 w 59"/>
                <a:gd name="T5" fmla="*/ 61 h 121"/>
                <a:gd name="T6" fmla="*/ 0 w 59"/>
                <a:gd name="T7" fmla="*/ 0 h 121"/>
              </a:gdLst>
              <a:ahLst/>
              <a:cxnLst>
                <a:cxn ang="0">
                  <a:pos x="T0" y="T1"/>
                </a:cxn>
                <a:cxn ang="0">
                  <a:pos x="T2" y="T3"/>
                </a:cxn>
                <a:cxn ang="0">
                  <a:pos x="T4" y="T5"/>
                </a:cxn>
                <a:cxn ang="0">
                  <a:pos x="T6" y="T7"/>
                </a:cxn>
              </a:cxnLst>
              <a:rect l="0" t="0" r="r" b="b"/>
              <a:pathLst>
                <a:path w="59" h="121">
                  <a:moveTo>
                    <a:pt x="0" y="0"/>
                  </a:moveTo>
                  <a:cubicBezTo>
                    <a:pt x="0" y="121"/>
                    <a:pt x="0" y="121"/>
                    <a:pt x="0" y="121"/>
                  </a:cubicBezTo>
                  <a:cubicBezTo>
                    <a:pt x="33" y="120"/>
                    <a:pt x="59" y="94"/>
                    <a:pt x="59" y="61"/>
                  </a:cubicBezTo>
                  <a:cubicBezTo>
                    <a:pt x="59" y="28"/>
                    <a:pt x="33"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5"/>
            </a:p>
          </p:txBody>
        </p:sp>
        <p:sp>
          <p:nvSpPr>
            <p:cNvPr id="18" name="Freeform 44"/>
            <p:cNvSpPr/>
            <p:nvPr/>
          </p:nvSpPr>
          <p:spPr bwMode="auto">
            <a:xfrm>
              <a:off x="1104900" y="3243263"/>
              <a:ext cx="298450" cy="719138"/>
            </a:xfrm>
            <a:custGeom>
              <a:avLst/>
              <a:gdLst>
                <a:gd name="T0" fmla="*/ 0 w 104"/>
                <a:gd name="T1" fmla="*/ 0 h 252"/>
                <a:gd name="T2" fmla="*/ 0 w 104"/>
                <a:gd name="T3" fmla="*/ 28 h 252"/>
                <a:gd name="T4" fmla="*/ 77 w 104"/>
                <a:gd name="T5" fmla="*/ 126 h 252"/>
                <a:gd name="T6" fmla="*/ 0 w 104"/>
                <a:gd name="T7" fmla="*/ 223 h 252"/>
                <a:gd name="T8" fmla="*/ 0 w 104"/>
                <a:gd name="T9" fmla="*/ 252 h 252"/>
                <a:gd name="T10" fmla="*/ 104 w 104"/>
                <a:gd name="T11" fmla="*/ 126 h 252"/>
                <a:gd name="T12" fmla="*/ 0 w 104"/>
                <a:gd name="T13" fmla="*/ 0 h 252"/>
              </a:gdLst>
              <a:ahLst/>
              <a:cxnLst>
                <a:cxn ang="0">
                  <a:pos x="T0" y="T1"/>
                </a:cxn>
                <a:cxn ang="0">
                  <a:pos x="T2" y="T3"/>
                </a:cxn>
                <a:cxn ang="0">
                  <a:pos x="T4" y="T5"/>
                </a:cxn>
                <a:cxn ang="0">
                  <a:pos x="T6" y="T7"/>
                </a:cxn>
                <a:cxn ang="0">
                  <a:pos x="T8" y="T9"/>
                </a:cxn>
                <a:cxn ang="0">
                  <a:pos x="T10" y="T11"/>
                </a:cxn>
                <a:cxn ang="0">
                  <a:pos x="T12" y="T13"/>
                </a:cxn>
              </a:cxnLst>
              <a:rect l="0" t="0" r="r" b="b"/>
              <a:pathLst>
                <a:path w="104" h="252">
                  <a:moveTo>
                    <a:pt x="0" y="0"/>
                  </a:moveTo>
                  <a:cubicBezTo>
                    <a:pt x="0" y="28"/>
                    <a:pt x="0" y="28"/>
                    <a:pt x="0" y="28"/>
                  </a:cubicBezTo>
                  <a:cubicBezTo>
                    <a:pt x="44" y="39"/>
                    <a:pt x="77" y="78"/>
                    <a:pt x="77" y="126"/>
                  </a:cubicBezTo>
                  <a:cubicBezTo>
                    <a:pt x="77" y="173"/>
                    <a:pt x="44" y="213"/>
                    <a:pt x="0" y="223"/>
                  </a:cubicBezTo>
                  <a:cubicBezTo>
                    <a:pt x="0" y="252"/>
                    <a:pt x="0" y="252"/>
                    <a:pt x="0" y="252"/>
                  </a:cubicBezTo>
                  <a:cubicBezTo>
                    <a:pt x="59" y="240"/>
                    <a:pt x="104" y="188"/>
                    <a:pt x="104" y="126"/>
                  </a:cubicBezTo>
                  <a:cubicBezTo>
                    <a:pt x="104" y="63"/>
                    <a:pt x="59"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5"/>
            </a:p>
          </p:txBody>
        </p:sp>
        <p:sp>
          <p:nvSpPr>
            <p:cNvPr id="19" name="Freeform 45"/>
            <p:cNvSpPr/>
            <p:nvPr/>
          </p:nvSpPr>
          <p:spPr bwMode="auto">
            <a:xfrm>
              <a:off x="1104900" y="3090863"/>
              <a:ext cx="474663" cy="1020763"/>
            </a:xfrm>
            <a:custGeom>
              <a:avLst/>
              <a:gdLst>
                <a:gd name="T0" fmla="*/ 0 w 166"/>
                <a:gd name="T1" fmla="*/ 0 h 357"/>
                <a:gd name="T2" fmla="*/ 0 w 166"/>
                <a:gd name="T3" fmla="*/ 32 h 357"/>
                <a:gd name="T4" fmla="*/ 92 w 166"/>
                <a:gd name="T5" fmla="*/ 74 h 357"/>
                <a:gd name="T6" fmla="*/ 135 w 166"/>
                <a:gd name="T7" fmla="*/ 179 h 357"/>
                <a:gd name="T8" fmla="*/ 92 w 166"/>
                <a:gd name="T9" fmla="*/ 283 h 357"/>
                <a:gd name="T10" fmla="*/ 0 w 166"/>
                <a:gd name="T11" fmla="*/ 326 h 357"/>
                <a:gd name="T12" fmla="*/ 0 w 166"/>
                <a:gd name="T13" fmla="*/ 357 h 357"/>
                <a:gd name="T14" fmla="*/ 166 w 166"/>
                <a:gd name="T15" fmla="*/ 179 h 357"/>
                <a:gd name="T16" fmla="*/ 0 w 166"/>
                <a:gd name="T17"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357">
                  <a:moveTo>
                    <a:pt x="0" y="0"/>
                  </a:moveTo>
                  <a:cubicBezTo>
                    <a:pt x="0" y="32"/>
                    <a:pt x="0" y="32"/>
                    <a:pt x="0" y="32"/>
                  </a:cubicBezTo>
                  <a:cubicBezTo>
                    <a:pt x="36" y="35"/>
                    <a:pt x="68" y="50"/>
                    <a:pt x="92" y="74"/>
                  </a:cubicBezTo>
                  <a:cubicBezTo>
                    <a:pt x="119" y="101"/>
                    <a:pt x="135" y="138"/>
                    <a:pt x="135" y="179"/>
                  </a:cubicBezTo>
                  <a:cubicBezTo>
                    <a:pt x="135" y="220"/>
                    <a:pt x="119" y="256"/>
                    <a:pt x="92" y="283"/>
                  </a:cubicBezTo>
                  <a:cubicBezTo>
                    <a:pt x="68" y="307"/>
                    <a:pt x="36" y="323"/>
                    <a:pt x="0" y="326"/>
                  </a:cubicBezTo>
                  <a:cubicBezTo>
                    <a:pt x="0" y="357"/>
                    <a:pt x="0" y="357"/>
                    <a:pt x="0" y="357"/>
                  </a:cubicBezTo>
                  <a:cubicBezTo>
                    <a:pt x="93" y="351"/>
                    <a:pt x="166" y="273"/>
                    <a:pt x="166" y="179"/>
                  </a:cubicBezTo>
                  <a:cubicBezTo>
                    <a:pt x="166" y="84"/>
                    <a:pt x="93" y="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5"/>
            </a:p>
          </p:txBody>
        </p:sp>
      </p:grpSp>
      <p:grpSp>
        <p:nvGrpSpPr>
          <p:cNvPr id="20" name="组合 19"/>
          <p:cNvGrpSpPr/>
          <p:nvPr/>
        </p:nvGrpSpPr>
        <p:grpSpPr>
          <a:xfrm>
            <a:off x="5222338" y="1195353"/>
            <a:ext cx="467633" cy="433954"/>
            <a:chOff x="5278438" y="2973388"/>
            <a:chExt cx="1344613" cy="1247775"/>
          </a:xfrm>
          <a:solidFill>
            <a:schemeClr val="bg1"/>
          </a:solidFill>
          <a:effectLst>
            <a:outerShdw blurRad="50800" dist="38100" dir="10800000" algn="r" rotWithShape="0">
              <a:prstClr val="black">
                <a:alpha val="40000"/>
              </a:prstClr>
            </a:outerShdw>
          </a:effectLst>
        </p:grpSpPr>
        <p:sp>
          <p:nvSpPr>
            <p:cNvPr id="21"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5"/>
            </a:p>
          </p:txBody>
        </p:sp>
        <p:sp>
          <p:nvSpPr>
            <p:cNvPr id="22"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5"/>
            </a:p>
          </p:txBody>
        </p:sp>
        <p:sp>
          <p:nvSpPr>
            <p:cNvPr id="23"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5"/>
            </a:p>
          </p:txBody>
        </p:sp>
        <p:sp>
          <p:nvSpPr>
            <p:cNvPr id="24"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5"/>
            </a:p>
          </p:txBody>
        </p:sp>
      </p:grpSp>
      <p:sp>
        <p:nvSpPr>
          <p:cNvPr id="25" name="文本框 24"/>
          <p:cNvSpPr txBox="1"/>
          <p:nvPr/>
        </p:nvSpPr>
        <p:spPr>
          <a:xfrm>
            <a:off x="5809442" y="1124319"/>
            <a:ext cx="2031325" cy="581698"/>
          </a:xfrm>
          <a:prstGeom prst="rect">
            <a:avLst/>
          </a:prstGeom>
          <a:noFill/>
        </p:spPr>
        <p:txBody>
          <a:bodyPr wrap="none" rtlCol="0">
            <a:spAutoFit/>
          </a:bodyPr>
          <a:lstStyle/>
          <a:p>
            <a:pPr>
              <a:lnSpc>
                <a:spcPct val="120000"/>
              </a:lnSpc>
            </a:pPr>
            <a:r>
              <a:rPr lang="zh-CN" altLang="en-US" sz="1050" dirty="0">
                <a:solidFill>
                  <a:schemeClr val="bg1"/>
                </a:solidFill>
              </a:rPr>
              <a:t>第四章</a:t>
            </a:r>
            <a:endParaRPr lang="en-US" altLang="zh-CN" sz="1050" dirty="0">
              <a:solidFill>
                <a:schemeClr val="bg1"/>
              </a:solidFill>
            </a:endParaRPr>
          </a:p>
          <a:p>
            <a:pPr>
              <a:lnSpc>
                <a:spcPct val="120000"/>
              </a:lnSpc>
            </a:pPr>
            <a:r>
              <a:rPr lang="zh-CN" altLang="en-US" sz="1600" b="1" dirty="0">
                <a:solidFill>
                  <a:schemeClr val="bg1"/>
                </a:solidFill>
              </a:rPr>
              <a:t>安全管理的基本概念</a:t>
            </a:r>
          </a:p>
        </p:txBody>
      </p:sp>
      <p:sp>
        <p:nvSpPr>
          <p:cNvPr id="26" name="文本框 25"/>
          <p:cNvSpPr txBox="1"/>
          <p:nvPr/>
        </p:nvSpPr>
        <p:spPr>
          <a:xfrm>
            <a:off x="5809442" y="2440971"/>
            <a:ext cx="2031325" cy="581698"/>
          </a:xfrm>
          <a:prstGeom prst="rect">
            <a:avLst/>
          </a:prstGeom>
          <a:noFill/>
        </p:spPr>
        <p:txBody>
          <a:bodyPr wrap="none" rtlCol="0">
            <a:spAutoFit/>
          </a:bodyPr>
          <a:lstStyle/>
          <a:p>
            <a:pPr>
              <a:lnSpc>
                <a:spcPct val="120000"/>
              </a:lnSpc>
            </a:pPr>
            <a:r>
              <a:rPr lang="zh-CN" altLang="en-US" sz="1050" dirty="0">
                <a:solidFill>
                  <a:schemeClr val="bg1"/>
                </a:solidFill>
              </a:rPr>
              <a:t>第五章</a:t>
            </a:r>
            <a:endParaRPr lang="en-US" altLang="zh-CN" sz="1050" dirty="0">
              <a:solidFill>
                <a:schemeClr val="bg1"/>
              </a:solidFill>
            </a:endParaRPr>
          </a:p>
          <a:p>
            <a:pPr>
              <a:lnSpc>
                <a:spcPct val="120000"/>
              </a:lnSpc>
            </a:pPr>
            <a:r>
              <a:rPr lang="zh-CN" altLang="en-US" sz="1600" b="1" dirty="0">
                <a:solidFill>
                  <a:schemeClr val="bg1"/>
                </a:solidFill>
              </a:rPr>
              <a:t>事故发生的主要原因</a:t>
            </a:r>
          </a:p>
        </p:txBody>
      </p:sp>
      <p:sp>
        <p:nvSpPr>
          <p:cNvPr id="27" name="文本框 26"/>
          <p:cNvSpPr txBox="1"/>
          <p:nvPr/>
        </p:nvSpPr>
        <p:spPr>
          <a:xfrm>
            <a:off x="5809442" y="3782850"/>
            <a:ext cx="2646878" cy="581698"/>
          </a:xfrm>
          <a:prstGeom prst="rect">
            <a:avLst/>
          </a:prstGeom>
          <a:noFill/>
        </p:spPr>
        <p:txBody>
          <a:bodyPr wrap="none" rtlCol="0">
            <a:spAutoFit/>
          </a:bodyPr>
          <a:lstStyle/>
          <a:p>
            <a:pPr>
              <a:lnSpc>
                <a:spcPct val="120000"/>
              </a:lnSpc>
            </a:pPr>
            <a:r>
              <a:rPr lang="zh-CN" altLang="en-US" sz="1050" dirty="0">
                <a:solidFill>
                  <a:schemeClr val="bg1"/>
                </a:solidFill>
              </a:rPr>
              <a:t>第六章</a:t>
            </a:r>
            <a:endParaRPr lang="en-US" altLang="zh-CN" sz="1050" dirty="0">
              <a:solidFill>
                <a:schemeClr val="bg1"/>
              </a:solidFill>
            </a:endParaRPr>
          </a:p>
          <a:p>
            <a:pPr>
              <a:lnSpc>
                <a:spcPct val="120000"/>
              </a:lnSpc>
            </a:pPr>
            <a:r>
              <a:rPr lang="zh-CN" altLang="en-US" sz="1600" b="1" dirty="0">
                <a:solidFill>
                  <a:schemeClr val="bg1"/>
                </a:solidFill>
              </a:rPr>
              <a:t>以人为本切实做好安全工作</a:t>
            </a:r>
          </a:p>
        </p:txBody>
      </p:sp>
      <p:grpSp>
        <p:nvGrpSpPr>
          <p:cNvPr id="28" name="组合 27"/>
          <p:cNvGrpSpPr/>
          <p:nvPr/>
        </p:nvGrpSpPr>
        <p:grpSpPr>
          <a:xfrm>
            <a:off x="3471502" y="2477975"/>
            <a:ext cx="594343" cy="609738"/>
            <a:chOff x="7673976" y="2593975"/>
            <a:chExt cx="1716088" cy="1760538"/>
          </a:xfrm>
          <a:solidFill>
            <a:schemeClr val="accent2"/>
          </a:solidFill>
          <a:effectLst>
            <a:outerShdw blurRad="50800" dist="38100" dir="8100000" algn="tr" rotWithShape="0">
              <a:prstClr val="black">
                <a:alpha val="40000"/>
              </a:prstClr>
            </a:outerShdw>
          </a:effectLst>
        </p:grpSpPr>
        <p:sp>
          <p:nvSpPr>
            <p:cNvPr id="29" name="Freeform 60"/>
            <p:cNvSpPr/>
            <p:nvPr/>
          </p:nvSpPr>
          <p:spPr bwMode="auto">
            <a:xfrm>
              <a:off x="7673976" y="2974975"/>
              <a:ext cx="1284288" cy="1379538"/>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5"/>
            </a:p>
          </p:txBody>
        </p:sp>
        <p:sp>
          <p:nvSpPr>
            <p:cNvPr id="30" name="Freeform 61"/>
            <p:cNvSpPr>
              <a:spLocks noEditPoints="1"/>
            </p:cNvSpPr>
            <p:nvPr/>
          </p:nvSpPr>
          <p:spPr bwMode="auto">
            <a:xfrm>
              <a:off x="8540751" y="2593975"/>
              <a:ext cx="849313" cy="739775"/>
            </a:xfrm>
            <a:custGeom>
              <a:avLst/>
              <a:gdLst>
                <a:gd name="T0" fmla="*/ 143 w 289"/>
                <a:gd name="T1" fmla="*/ 1 h 252"/>
                <a:gd name="T2" fmla="*/ 0 w 289"/>
                <a:gd name="T3" fmla="*/ 111 h 252"/>
                <a:gd name="T4" fmla="*/ 73 w 289"/>
                <a:gd name="T5" fmla="*/ 203 h 252"/>
                <a:gd name="T6" fmla="*/ 47 w 289"/>
                <a:gd name="T7" fmla="*/ 252 h 252"/>
                <a:gd name="T8" fmla="*/ 121 w 289"/>
                <a:gd name="T9" fmla="*/ 216 h 252"/>
                <a:gd name="T10" fmla="*/ 146 w 289"/>
                <a:gd name="T11" fmla="*/ 217 h 252"/>
                <a:gd name="T12" fmla="*/ 288 w 289"/>
                <a:gd name="T13" fmla="*/ 107 h 252"/>
                <a:gd name="T14" fmla="*/ 143 w 289"/>
                <a:gd name="T15" fmla="*/ 1 h 252"/>
                <a:gd name="T16" fmla="*/ 73 w 289"/>
                <a:gd name="T17" fmla="*/ 131 h 252"/>
                <a:gd name="T18" fmla="*/ 55 w 289"/>
                <a:gd name="T19" fmla="*/ 113 h 252"/>
                <a:gd name="T20" fmla="*/ 73 w 289"/>
                <a:gd name="T21" fmla="*/ 95 h 252"/>
                <a:gd name="T22" fmla="*/ 91 w 289"/>
                <a:gd name="T23" fmla="*/ 113 h 252"/>
                <a:gd name="T24" fmla="*/ 73 w 289"/>
                <a:gd name="T25" fmla="*/ 131 h 252"/>
                <a:gd name="T26" fmla="*/ 144 w 289"/>
                <a:gd name="T27" fmla="*/ 131 h 252"/>
                <a:gd name="T28" fmla="*/ 126 w 289"/>
                <a:gd name="T29" fmla="*/ 113 h 252"/>
                <a:gd name="T30" fmla="*/ 144 w 289"/>
                <a:gd name="T31" fmla="*/ 95 h 252"/>
                <a:gd name="T32" fmla="*/ 162 w 289"/>
                <a:gd name="T33" fmla="*/ 113 h 252"/>
                <a:gd name="T34" fmla="*/ 144 w 289"/>
                <a:gd name="T35" fmla="*/ 131 h 252"/>
                <a:gd name="T36" fmla="*/ 216 w 289"/>
                <a:gd name="T37" fmla="*/ 131 h 252"/>
                <a:gd name="T38" fmla="*/ 198 w 289"/>
                <a:gd name="T39" fmla="*/ 113 h 252"/>
                <a:gd name="T40" fmla="*/ 216 w 289"/>
                <a:gd name="T41" fmla="*/ 95 h 252"/>
                <a:gd name="T42" fmla="*/ 233 w 289"/>
                <a:gd name="T43" fmla="*/ 113 h 252"/>
                <a:gd name="T44" fmla="*/ 216 w 289"/>
                <a:gd name="T45" fmla="*/ 1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9" h="252">
                  <a:moveTo>
                    <a:pt x="143" y="1"/>
                  </a:moveTo>
                  <a:cubicBezTo>
                    <a:pt x="63" y="2"/>
                    <a:pt x="0" y="51"/>
                    <a:pt x="0" y="111"/>
                  </a:cubicBezTo>
                  <a:cubicBezTo>
                    <a:pt x="1" y="151"/>
                    <a:pt x="30" y="185"/>
                    <a:pt x="73" y="203"/>
                  </a:cubicBezTo>
                  <a:cubicBezTo>
                    <a:pt x="47" y="252"/>
                    <a:pt x="47" y="252"/>
                    <a:pt x="47" y="252"/>
                  </a:cubicBezTo>
                  <a:cubicBezTo>
                    <a:pt x="121" y="216"/>
                    <a:pt x="121" y="216"/>
                    <a:pt x="121" y="216"/>
                  </a:cubicBezTo>
                  <a:cubicBezTo>
                    <a:pt x="129" y="217"/>
                    <a:pt x="137" y="218"/>
                    <a:pt x="146" y="217"/>
                  </a:cubicBezTo>
                  <a:cubicBezTo>
                    <a:pt x="225" y="216"/>
                    <a:pt x="289" y="167"/>
                    <a:pt x="288" y="107"/>
                  </a:cubicBezTo>
                  <a:cubicBezTo>
                    <a:pt x="287" y="47"/>
                    <a:pt x="222" y="0"/>
                    <a:pt x="143" y="1"/>
                  </a:cubicBezTo>
                  <a:close/>
                  <a:moveTo>
                    <a:pt x="73" y="131"/>
                  </a:moveTo>
                  <a:cubicBezTo>
                    <a:pt x="63" y="131"/>
                    <a:pt x="55" y="123"/>
                    <a:pt x="55" y="113"/>
                  </a:cubicBezTo>
                  <a:cubicBezTo>
                    <a:pt x="55" y="103"/>
                    <a:pt x="63" y="95"/>
                    <a:pt x="73" y="95"/>
                  </a:cubicBezTo>
                  <a:cubicBezTo>
                    <a:pt x="83" y="95"/>
                    <a:pt x="91" y="103"/>
                    <a:pt x="91" y="113"/>
                  </a:cubicBezTo>
                  <a:cubicBezTo>
                    <a:pt x="91" y="123"/>
                    <a:pt x="83" y="131"/>
                    <a:pt x="73" y="131"/>
                  </a:cubicBezTo>
                  <a:close/>
                  <a:moveTo>
                    <a:pt x="144" y="131"/>
                  </a:moveTo>
                  <a:cubicBezTo>
                    <a:pt x="134" y="131"/>
                    <a:pt x="126" y="123"/>
                    <a:pt x="126" y="113"/>
                  </a:cubicBezTo>
                  <a:cubicBezTo>
                    <a:pt x="126" y="103"/>
                    <a:pt x="134" y="95"/>
                    <a:pt x="144" y="95"/>
                  </a:cubicBezTo>
                  <a:cubicBezTo>
                    <a:pt x="154" y="95"/>
                    <a:pt x="162" y="103"/>
                    <a:pt x="162" y="113"/>
                  </a:cubicBezTo>
                  <a:cubicBezTo>
                    <a:pt x="162" y="123"/>
                    <a:pt x="154" y="131"/>
                    <a:pt x="144" y="131"/>
                  </a:cubicBezTo>
                  <a:close/>
                  <a:moveTo>
                    <a:pt x="216" y="131"/>
                  </a:moveTo>
                  <a:cubicBezTo>
                    <a:pt x="206" y="131"/>
                    <a:pt x="198" y="123"/>
                    <a:pt x="198" y="113"/>
                  </a:cubicBezTo>
                  <a:cubicBezTo>
                    <a:pt x="198" y="103"/>
                    <a:pt x="206" y="95"/>
                    <a:pt x="216" y="95"/>
                  </a:cubicBezTo>
                  <a:cubicBezTo>
                    <a:pt x="225" y="95"/>
                    <a:pt x="233" y="103"/>
                    <a:pt x="233" y="113"/>
                  </a:cubicBezTo>
                  <a:cubicBezTo>
                    <a:pt x="233" y="123"/>
                    <a:pt x="225" y="131"/>
                    <a:pt x="216"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5"/>
            </a:p>
          </p:txBody>
        </p:sp>
      </p:grpSp>
      <p:grpSp>
        <p:nvGrpSpPr>
          <p:cNvPr id="31" name="组合 30"/>
          <p:cNvGrpSpPr/>
          <p:nvPr/>
        </p:nvGrpSpPr>
        <p:grpSpPr>
          <a:xfrm>
            <a:off x="3424201" y="3942413"/>
            <a:ext cx="641644" cy="490053"/>
            <a:chOff x="7756526" y="649288"/>
            <a:chExt cx="1847850" cy="1411287"/>
          </a:xfrm>
          <a:solidFill>
            <a:schemeClr val="accent2"/>
          </a:solidFill>
          <a:effectLst>
            <a:outerShdw blurRad="50800" dist="38100" dir="8100000" algn="tr" rotWithShape="0">
              <a:prstClr val="black">
                <a:alpha val="40000"/>
              </a:prstClr>
            </a:outerShdw>
          </a:effectLst>
        </p:grpSpPr>
        <p:sp>
          <p:nvSpPr>
            <p:cNvPr id="32" name="Freeform 24"/>
            <p:cNvSpPr>
              <a:spLocks noEditPoints="1"/>
            </p:cNvSpPr>
            <p:nvPr/>
          </p:nvSpPr>
          <p:spPr bwMode="auto">
            <a:xfrm>
              <a:off x="7756526" y="819150"/>
              <a:ext cx="1160463" cy="1241425"/>
            </a:xfrm>
            <a:custGeom>
              <a:avLst/>
              <a:gdLst>
                <a:gd name="T0" fmla="*/ 198 w 397"/>
                <a:gd name="T1" fmla="*/ 0 h 425"/>
                <a:gd name="T2" fmla="*/ 0 w 397"/>
                <a:gd name="T3" fmla="*/ 173 h 425"/>
                <a:gd name="T4" fmla="*/ 198 w 397"/>
                <a:gd name="T5" fmla="*/ 346 h 425"/>
                <a:gd name="T6" fmla="*/ 217 w 397"/>
                <a:gd name="T7" fmla="*/ 345 h 425"/>
                <a:gd name="T8" fmla="*/ 165 w 397"/>
                <a:gd name="T9" fmla="*/ 425 h 425"/>
                <a:gd name="T10" fmla="*/ 365 w 397"/>
                <a:gd name="T11" fmla="*/ 268 h 425"/>
                <a:gd name="T12" fmla="*/ 397 w 397"/>
                <a:gd name="T13" fmla="*/ 173 h 425"/>
                <a:gd name="T14" fmla="*/ 198 w 397"/>
                <a:gd name="T15" fmla="*/ 0 h 425"/>
                <a:gd name="T16" fmla="*/ 91 w 397"/>
                <a:gd name="T17" fmla="*/ 198 h 425"/>
                <a:gd name="T18" fmla="*/ 66 w 397"/>
                <a:gd name="T19" fmla="*/ 173 h 425"/>
                <a:gd name="T20" fmla="*/ 91 w 397"/>
                <a:gd name="T21" fmla="*/ 148 h 425"/>
                <a:gd name="T22" fmla="*/ 116 w 397"/>
                <a:gd name="T23" fmla="*/ 173 h 425"/>
                <a:gd name="T24" fmla="*/ 91 w 397"/>
                <a:gd name="T25" fmla="*/ 198 h 425"/>
                <a:gd name="T26" fmla="*/ 198 w 397"/>
                <a:gd name="T27" fmla="*/ 198 h 425"/>
                <a:gd name="T28" fmla="*/ 173 w 397"/>
                <a:gd name="T29" fmla="*/ 173 h 425"/>
                <a:gd name="T30" fmla="*/ 198 w 397"/>
                <a:gd name="T31" fmla="*/ 148 h 425"/>
                <a:gd name="T32" fmla="*/ 224 w 397"/>
                <a:gd name="T33" fmla="*/ 173 h 425"/>
                <a:gd name="T34" fmla="*/ 198 w 397"/>
                <a:gd name="T35" fmla="*/ 198 h 425"/>
                <a:gd name="T36" fmla="*/ 306 w 397"/>
                <a:gd name="T37" fmla="*/ 198 h 425"/>
                <a:gd name="T38" fmla="*/ 280 w 397"/>
                <a:gd name="T39" fmla="*/ 173 h 425"/>
                <a:gd name="T40" fmla="*/ 306 w 397"/>
                <a:gd name="T41" fmla="*/ 148 h 425"/>
                <a:gd name="T42" fmla="*/ 331 w 397"/>
                <a:gd name="T43" fmla="*/ 173 h 425"/>
                <a:gd name="T44" fmla="*/ 306 w 397"/>
                <a:gd name="T45" fmla="*/ 19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7" h="425">
                  <a:moveTo>
                    <a:pt x="198" y="0"/>
                  </a:moveTo>
                  <a:cubicBezTo>
                    <a:pt x="89" y="0"/>
                    <a:pt x="0" y="77"/>
                    <a:pt x="0" y="173"/>
                  </a:cubicBezTo>
                  <a:cubicBezTo>
                    <a:pt x="0" y="268"/>
                    <a:pt x="89" y="346"/>
                    <a:pt x="198" y="346"/>
                  </a:cubicBezTo>
                  <a:cubicBezTo>
                    <a:pt x="205" y="346"/>
                    <a:pt x="211" y="346"/>
                    <a:pt x="217" y="345"/>
                  </a:cubicBezTo>
                  <a:cubicBezTo>
                    <a:pt x="217" y="390"/>
                    <a:pt x="165" y="425"/>
                    <a:pt x="165" y="425"/>
                  </a:cubicBezTo>
                  <a:cubicBezTo>
                    <a:pt x="295" y="382"/>
                    <a:pt x="347" y="304"/>
                    <a:pt x="365" y="268"/>
                  </a:cubicBezTo>
                  <a:cubicBezTo>
                    <a:pt x="385" y="240"/>
                    <a:pt x="397" y="208"/>
                    <a:pt x="397" y="173"/>
                  </a:cubicBezTo>
                  <a:cubicBezTo>
                    <a:pt x="397" y="77"/>
                    <a:pt x="308" y="0"/>
                    <a:pt x="198" y="0"/>
                  </a:cubicBezTo>
                  <a:close/>
                  <a:moveTo>
                    <a:pt x="91" y="198"/>
                  </a:moveTo>
                  <a:cubicBezTo>
                    <a:pt x="77" y="198"/>
                    <a:pt x="66" y="187"/>
                    <a:pt x="66" y="173"/>
                  </a:cubicBezTo>
                  <a:cubicBezTo>
                    <a:pt x="66" y="159"/>
                    <a:pt x="77" y="148"/>
                    <a:pt x="91" y="148"/>
                  </a:cubicBezTo>
                  <a:cubicBezTo>
                    <a:pt x="105" y="148"/>
                    <a:pt x="116" y="159"/>
                    <a:pt x="116" y="173"/>
                  </a:cubicBezTo>
                  <a:cubicBezTo>
                    <a:pt x="116" y="187"/>
                    <a:pt x="105" y="198"/>
                    <a:pt x="91" y="198"/>
                  </a:cubicBezTo>
                  <a:close/>
                  <a:moveTo>
                    <a:pt x="198" y="198"/>
                  </a:moveTo>
                  <a:cubicBezTo>
                    <a:pt x="184" y="198"/>
                    <a:pt x="173" y="187"/>
                    <a:pt x="173" y="173"/>
                  </a:cubicBezTo>
                  <a:cubicBezTo>
                    <a:pt x="173" y="159"/>
                    <a:pt x="184" y="148"/>
                    <a:pt x="198" y="148"/>
                  </a:cubicBezTo>
                  <a:cubicBezTo>
                    <a:pt x="212" y="148"/>
                    <a:pt x="224" y="159"/>
                    <a:pt x="224" y="173"/>
                  </a:cubicBezTo>
                  <a:cubicBezTo>
                    <a:pt x="224" y="187"/>
                    <a:pt x="212" y="198"/>
                    <a:pt x="198" y="198"/>
                  </a:cubicBezTo>
                  <a:close/>
                  <a:moveTo>
                    <a:pt x="306" y="198"/>
                  </a:moveTo>
                  <a:cubicBezTo>
                    <a:pt x="292" y="198"/>
                    <a:pt x="280" y="187"/>
                    <a:pt x="280" y="173"/>
                  </a:cubicBezTo>
                  <a:cubicBezTo>
                    <a:pt x="280" y="159"/>
                    <a:pt x="292" y="148"/>
                    <a:pt x="306" y="148"/>
                  </a:cubicBezTo>
                  <a:cubicBezTo>
                    <a:pt x="320" y="148"/>
                    <a:pt x="331" y="159"/>
                    <a:pt x="331" y="173"/>
                  </a:cubicBezTo>
                  <a:cubicBezTo>
                    <a:pt x="331" y="187"/>
                    <a:pt x="320" y="198"/>
                    <a:pt x="306" y="1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5"/>
            </a:p>
          </p:txBody>
        </p:sp>
        <p:sp>
          <p:nvSpPr>
            <p:cNvPr id="33" name="Freeform 25"/>
            <p:cNvSpPr/>
            <p:nvPr/>
          </p:nvSpPr>
          <p:spPr bwMode="auto">
            <a:xfrm>
              <a:off x="8572501" y="649288"/>
              <a:ext cx="1031875" cy="1181100"/>
            </a:xfrm>
            <a:custGeom>
              <a:avLst/>
              <a:gdLst>
                <a:gd name="T0" fmla="*/ 258 w 353"/>
                <a:gd name="T1" fmla="*/ 0 h 404"/>
                <a:gd name="T2" fmla="*/ 88 w 353"/>
                <a:gd name="T3" fmla="*/ 0 h 404"/>
                <a:gd name="T4" fmla="*/ 0 w 353"/>
                <a:gd name="T5" fmla="*/ 57 h 404"/>
                <a:gd name="T6" fmla="*/ 70 w 353"/>
                <a:gd name="T7" fmla="*/ 97 h 404"/>
                <a:gd name="T8" fmla="*/ 133 w 353"/>
                <a:gd name="T9" fmla="*/ 231 h 404"/>
                <a:gd name="T10" fmla="*/ 133 w 353"/>
                <a:gd name="T11" fmla="*/ 231 h 404"/>
                <a:gd name="T12" fmla="*/ 99 w 353"/>
                <a:gd name="T13" fmla="*/ 334 h 404"/>
                <a:gd name="T14" fmla="*/ 97 w 353"/>
                <a:gd name="T15" fmla="*/ 337 h 404"/>
                <a:gd name="T16" fmla="*/ 226 w 353"/>
                <a:gd name="T17" fmla="*/ 404 h 404"/>
                <a:gd name="T18" fmla="*/ 170 w 353"/>
                <a:gd name="T19" fmla="*/ 304 h 404"/>
                <a:gd name="T20" fmla="*/ 258 w 353"/>
                <a:gd name="T21" fmla="*/ 304 h 404"/>
                <a:gd name="T22" fmla="*/ 353 w 353"/>
                <a:gd name="T23" fmla="*/ 208 h 404"/>
                <a:gd name="T24" fmla="*/ 353 w 353"/>
                <a:gd name="T25" fmla="*/ 95 h 404"/>
                <a:gd name="T26" fmla="*/ 258 w 353"/>
                <a:gd name="T27"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3" h="404">
                  <a:moveTo>
                    <a:pt x="258" y="0"/>
                  </a:moveTo>
                  <a:cubicBezTo>
                    <a:pt x="88" y="0"/>
                    <a:pt x="88" y="0"/>
                    <a:pt x="88" y="0"/>
                  </a:cubicBezTo>
                  <a:cubicBezTo>
                    <a:pt x="49" y="0"/>
                    <a:pt x="15" y="23"/>
                    <a:pt x="0" y="57"/>
                  </a:cubicBezTo>
                  <a:cubicBezTo>
                    <a:pt x="26" y="66"/>
                    <a:pt x="50" y="80"/>
                    <a:pt x="70" y="97"/>
                  </a:cubicBezTo>
                  <a:cubicBezTo>
                    <a:pt x="109" y="131"/>
                    <a:pt x="133" y="178"/>
                    <a:pt x="133" y="231"/>
                  </a:cubicBezTo>
                  <a:cubicBezTo>
                    <a:pt x="133" y="231"/>
                    <a:pt x="133" y="231"/>
                    <a:pt x="133" y="231"/>
                  </a:cubicBezTo>
                  <a:cubicBezTo>
                    <a:pt x="133" y="269"/>
                    <a:pt x="120" y="304"/>
                    <a:pt x="99" y="334"/>
                  </a:cubicBezTo>
                  <a:cubicBezTo>
                    <a:pt x="98" y="335"/>
                    <a:pt x="98" y="336"/>
                    <a:pt x="97" y="337"/>
                  </a:cubicBezTo>
                  <a:cubicBezTo>
                    <a:pt x="129" y="362"/>
                    <a:pt x="172" y="385"/>
                    <a:pt x="226" y="404"/>
                  </a:cubicBezTo>
                  <a:cubicBezTo>
                    <a:pt x="226" y="404"/>
                    <a:pt x="160" y="359"/>
                    <a:pt x="170" y="304"/>
                  </a:cubicBezTo>
                  <a:cubicBezTo>
                    <a:pt x="258" y="304"/>
                    <a:pt x="258" y="304"/>
                    <a:pt x="258" y="304"/>
                  </a:cubicBezTo>
                  <a:cubicBezTo>
                    <a:pt x="310" y="304"/>
                    <a:pt x="353" y="260"/>
                    <a:pt x="353" y="208"/>
                  </a:cubicBezTo>
                  <a:cubicBezTo>
                    <a:pt x="353" y="95"/>
                    <a:pt x="353" y="95"/>
                    <a:pt x="353" y="95"/>
                  </a:cubicBezTo>
                  <a:cubicBezTo>
                    <a:pt x="353" y="43"/>
                    <a:pt x="310" y="0"/>
                    <a:pt x="25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5"/>
            </a:p>
          </p:txBody>
        </p:sp>
        <p:sp>
          <p:nvSpPr>
            <p:cNvPr id="34" name="Oval 26"/>
            <p:cNvSpPr>
              <a:spLocks noChangeArrowheads="1"/>
            </p:cNvSpPr>
            <p:nvPr/>
          </p:nvSpPr>
          <p:spPr bwMode="auto">
            <a:xfrm>
              <a:off x="7948613" y="1250950"/>
              <a:ext cx="146050" cy="146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5"/>
            </a:p>
          </p:txBody>
        </p:sp>
        <p:sp>
          <p:nvSpPr>
            <p:cNvPr id="35" name="Oval 27"/>
            <p:cNvSpPr>
              <a:spLocks noChangeArrowheads="1"/>
            </p:cNvSpPr>
            <p:nvPr/>
          </p:nvSpPr>
          <p:spPr bwMode="auto">
            <a:xfrm>
              <a:off x="8261351" y="1250950"/>
              <a:ext cx="149225" cy="146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5"/>
            </a:p>
          </p:txBody>
        </p:sp>
        <p:sp>
          <p:nvSpPr>
            <p:cNvPr id="36" name="Oval 28"/>
            <p:cNvSpPr>
              <a:spLocks noChangeArrowheads="1"/>
            </p:cNvSpPr>
            <p:nvPr/>
          </p:nvSpPr>
          <p:spPr bwMode="auto">
            <a:xfrm>
              <a:off x="8574088" y="1250950"/>
              <a:ext cx="149225" cy="146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5"/>
            </a:p>
          </p:txBody>
        </p:sp>
      </p:grpSp>
      <p:grpSp>
        <p:nvGrpSpPr>
          <p:cNvPr id="37" name="组合 36"/>
          <p:cNvGrpSpPr/>
          <p:nvPr/>
        </p:nvGrpSpPr>
        <p:grpSpPr>
          <a:xfrm>
            <a:off x="3567523" y="1267228"/>
            <a:ext cx="498322" cy="482336"/>
            <a:chOff x="3030538" y="663575"/>
            <a:chExt cx="1435101" cy="1389063"/>
          </a:xfrm>
          <a:effectLst>
            <a:outerShdw blurRad="50800" dist="38100" dir="8100000" algn="tr" rotWithShape="0">
              <a:prstClr val="black">
                <a:alpha val="40000"/>
              </a:prstClr>
            </a:outerShdw>
          </a:effectLst>
        </p:grpSpPr>
        <p:sp>
          <p:nvSpPr>
            <p:cNvPr id="38" name="Freeform 11"/>
            <p:cNvSpPr>
              <a:spLocks noEditPoints="1"/>
            </p:cNvSpPr>
            <p:nvPr/>
          </p:nvSpPr>
          <p:spPr bwMode="auto">
            <a:xfrm>
              <a:off x="3030538" y="671513"/>
              <a:ext cx="1098550" cy="1103313"/>
            </a:xfrm>
            <a:custGeom>
              <a:avLst/>
              <a:gdLst>
                <a:gd name="T0" fmla="*/ 188 w 376"/>
                <a:gd name="T1" fmla="*/ 0 h 377"/>
                <a:gd name="T2" fmla="*/ 0 w 376"/>
                <a:gd name="T3" fmla="*/ 189 h 377"/>
                <a:gd name="T4" fmla="*/ 188 w 376"/>
                <a:gd name="T5" fmla="*/ 377 h 377"/>
                <a:gd name="T6" fmla="*/ 376 w 376"/>
                <a:gd name="T7" fmla="*/ 189 h 377"/>
                <a:gd name="T8" fmla="*/ 188 w 376"/>
                <a:gd name="T9" fmla="*/ 0 h 377"/>
                <a:gd name="T10" fmla="*/ 188 w 376"/>
                <a:gd name="T11" fmla="*/ 329 h 377"/>
                <a:gd name="T12" fmla="*/ 48 w 376"/>
                <a:gd name="T13" fmla="*/ 189 h 377"/>
                <a:gd name="T14" fmla="*/ 188 w 376"/>
                <a:gd name="T15" fmla="*/ 48 h 377"/>
                <a:gd name="T16" fmla="*/ 328 w 376"/>
                <a:gd name="T17" fmla="*/ 189 h 377"/>
                <a:gd name="T18" fmla="*/ 188 w 376"/>
                <a:gd name="T19" fmla="*/ 32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77">
                  <a:moveTo>
                    <a:pt x="188" y="0"/>
                  </a:moveTo>
                  <a:cubicBezTo>
                    <a:pt x="84" y="0"/>
                    <a:pt x="0" y="85"/>
                    <a:pt x="0" y="189"/>
                  </a:cubicBezTo>
                  <a:cubicBezTo>
                    <a:pt x="0" y="292"/>
                    <a:pt x="84" y="377"/>
                    <a:pt x="188" y="377"/>
                  </a:cubicBezTo>
                  <a:cubicBezTo>
                    <a:pt x="292" y="377"/>
                    <a:pt x="376" y="292"/>
                    <a:pt x="376" y="189"/>
                  </a:cubicBezTo>
                  <a:cubicBezTo>
                    <a:pt x="376" y="85"/>
                    <a:pt x="292" y="0"/>
                    <a:pt x="188" y="0"/>
                  </a:cubicBezTo>
                  <a:close/>
                  <a:moveTo>
                    <a:pt x="188" y="329"/>
                  </a:moveTo>
                  <a:cubicBezTo>
                    <a:pt x="111" y="329"/>
                    <a:pt x="48" y="266"/>
                    <a:pt x="48" y="189"/>
                  </a:cubicBezTo>
                  <a:cubicBezTo>
                    <a:pt x="48" y="111"/>
                    <a:pt x="111" y="48"/>
                    <a:pt x="188" y="48"/>
                  </a:cubicBezTo>
                  <a:cubicBezTo>
                    <a:pt x="265" y="48"/>
                    <a:pt x="328" y="111"/>
                    <a:pt x="328" y="189"/>
                  </a:cubicBezTo>
                  <a:cubicBezTo>
                    <a:pt x="328" y="266"/>
                    <a:pt x="265" y="329"/>
                    <a:pt x="188" y="32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5"/>
            </a:p>
          </p:txBody>
        </p:sp>
        <p:sp>
          <p:nvSpPr>
            <p:cNvPr id="39" name="Freeform 12"/>
            <p:cNvSpPr/>
            <p:nvPr/>
          </p:nvSpPr>
          <p:spPr bwMode="auto">
            <a:xfrm>
              <a:off x="3933826" y="1538288"/>
              <a:ext cx="111125" cy="115888"/>
            </a:xfrm>
            <a:custGeom>
              <a:avLst/>
              <a:gdLst>
                <a:gd name="T0" fmla="*/ 34 w 38"/>
                <a:gd name="T1" fmla="*/ 4 h 40"/>
                <a:gd name="T2" fmla="*/ 34 w 38"/>
                <a:gd name="T3" fmla="*/ 19 h 40"/>
                <a:gd name="T4" fmla="*/ 19 w 38"/>
                <a:gd name="T5" fmla="*/ 35 h 40"/>
                <a:gd name="T6" fmla="*/ 4 w 38"/>
                <a:gd name="T7" fmla="*/ 36 h 40"/>
                <a:gd name="T8" fmla="*/ 4 w 38"/>
                <a:gd name="T9" fmla="*/ 36 h 40"/>
                <a:gd name="T10" fmla="*/ 5 w 38"/>
                <a:gd name="T11" fmla="*/ 21 h 40"/>
                <a:gd name="T12" fmla="*/ 19 w 38"/>
                <a:gd name="T13" fmla="*/ 6 h 40"/>
                <a:gd name="T14" fmla="*/ 34 w 38"/>
                <a:gd name="T15" fmla="*/ 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0">
                  <a:moveTo>
                    <a:pt x="34" y="4"/>
                  </a:moveTo>
                  <a:cubicBezTo>
                    <a:pt x="38" y="8"/>
                    <a:pt x="38" y="15"/>
                    <a:pt x="34" y="19"/>
                  </a:cubicBezTo>
                  <a:cubicBezTo>
                    <a:pt x="19" y="35"/>
                    <a:pt x="19" y="35"/>
                    <a:pt x="19" y="35"/>
                  </a:cubicBezTo>
                  <a:cubicBezTo>
                    <a:pt x="15" y="39"/>
                    <a:pt x="8" y="40"/>
                    <a:pt x="4" y="36"/>
                  </a:cubicBezTo>
                  <a:cubicBezTo>
                    <a:pt x="4" y="36"/>
                    <a:pt x="4" y="36"/>
                    <a:pt x="4" y="36"/>
                  </a:cubicBezTo>
                  <a:cubicBezTo>
                    <a:pt x="0" y="32"/>
                    <a:pt x="1" y="26"/>
                    <a:pt x="5" y="21"/>
                  </a:cubicBezTo>
                  <a:cubicBezTo>
                    <a:pt x="19" y="6"/>
                    <a:pt x="19" y="6"/>
                    <a:pt x="19" y="6"/>
                  </a:cubicBezTo>
                  <a:cubicBezTo>
                    <a:pt x="24" y="1"/>
                    <a:pt x="30" y="0"/>
                    <a:pt x="3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5"/>
            </a:p>
          </p:txBody>
        </p:sp>
        <p:sp>
          <p:nvSpPr>
            <p:cNvPr id="40" name="Freeform 13"/>
            <p:cNvSpPr/>
            <p:nvPr/>
          </p:nvSpPr>
          <p:spPr bwMode="auto">
            <a:xfrm>
              <a:off x="3971926" y="1573213"/>
              <a:ext cx="493713" cy="479425"/>
            </a:xfrm>
            <a:custGeom>
              <a:avLst/>
              <a:gdLst>
                <a:gd name="T0" fmla="*/ 163 w 169"/>
                <a:gd name="T1" fmla="*/ 104 h 164"/>
                <a:gd name="T2" fmla="*/ 162 w 169"/>
                <a:gd name="T3" fmla="*/ 129 h 164"/>
                <a:gd name="T4" fmla="*/ 137 w 169"/>
                <a:gd name="T5" fmla="*/ 155 h 164"/>
                <a:gd name="T6" fmla="*/ 112 w 169"/>
                <a:gd name="T7" fmla="*/ 158 h 164"/>
                <a:gd name="T8" fmla="*/ 112 w 169"/>
                <a:gd name="T9" fmla="*/ 158 h 164"/>
                <a:gd name="T10" fmla="*/ 7 w 169"/>
                <a:gd name="T11" fmla="*/ 33 h 164"/>
                <a:gd name="T12" fmla="*/ 32 w 169"/>
                <a:gd name="T13" fmla="*/ 7 h 164"/>
                <a:gd name="T14" fmla="*/ 163 w 169"/>
                <a:gd name="T15" fmla="*/ 10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64">
                  <a:moveTo>
                    <a:pt x="163" y="104"/>
                  </a:moveTo>
                  <a:cubicBezTo>
                    <a:pt x="169" y="110"/>
                    <a:pt x="169" y="121"/>
                    <a:pt x="162" y="129"/>
                  </a:cubicBezTo>
                  <a:cubicBezTo>
                    <a:pt x="137" y="155"/>
                    <a:pt x="137" y="155"/>
                    <a:pt x="137" y="155"/>
                  </a:cubicBezTo>
                  <a:cubicBezTo>
                    <a:pt x="130" y="163"/>
                    <a:pt x="119" y="164"/>
                    <a:pt x="112" y="158"/>
                  </a:cubicBezTo>
                  <a:cubicBezTo>
                    <a:pt x="112" y="158"/>
                    <a:pt x="112" y="158"/>
                    <a:pt x="112" y="158"/>
                  </a:cubicBezTo>
                  <a:cubicBezTo>
                    <a:pt x="105" y="151"/>
                    <a:pt x="0" y="41"/>
                    <a:pt x="7" y="33"/>
                  </a:cubicBezTo>
                  <a:cubicBezTo>
                    <a:pt x="32" y="7"/>
                    <a:pt x="32" y="7"/>
                    <a:pt x="32" y="7"/>
                  </a:cubicBezTo>
                  <a:cubicBezTo>
                    <a:pt x="39" y="0"/>
                    <a:pt x="156" y="97"/>
                    <a:pt x="163" y="10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5"/>
            </a:p>
          </p:txBody>
        </p:sp>
        <p:sp>
          <p:nvSpPr>
            <p:cNvPr id="41" name="Freeform 14"/>
            <p:cNvSpPr/>
            <p:nvPr/>
          </p:nvSpPr>
          <p:spPr bwMode="auto">
            <a:xfrm>
              <a:off x="4000501" y="771525"/>
              <a:ext cx="271463" cy="58738"/>
            </a:xfrm>
            <a:custGeom>
              <a:avLst/>
              <a:gdLst>
                <a:gd name="T0" fmla="*/ 93 w 93"/>
                <a:gd name="T1" fmla="*/ 10 h 20"/>
                <a:gd name="T2" fmla="*/ 83 w 93"/>
                <a:gd name="T3" fmla="*/ 20 h 20"/>
                <a:gd name="T4" fmla="*/ 9 w 93"/>
                <a:gd name="T5" fmla="*/ 20 h 20"/>
                <a:gd name="T6" fmla="*/ 0 w 93"/>
                <a:gd name="T7" fmla="*/ 10 h 20"/>
                <a:gd name="T8" fmla="*/ 0 w 93"/>
                <a:gd name="T9" fmla="*/ 10 h 20"/>
                <a:gd name="T10" fmla="*/ 9 w 93"/>
                <a:gd name="T11" fmla="*/ 0 h 20"/>
                <a:gd name="T12" fmla="*/ 83 w 93"/>
                <a:gd name="T13" fmla="*/ 0 h 20"/>
                <a:gd name="T14" fmla="*/ 93 w 93"/>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20">
                  <a:moveTo>
                    <a:pt x="93" y="10"/>
                  </a:moveTo>
                  <a:cubicBezTo>
                    <a:pt x="93" y="15"/>
                    <a:pt x="89" y="20"/>
                    <a:pt x="83" y="20"/>
                  </a:cubicBezTo>
                  <a:cubicBezTo>
                    <a:pt x="9" y="20"/>
                    <a:pt x="9" y="20"/>
                    <a:pt x="9" y="20"/>
                  </a:cubicBezTo>
                  <a:cubicBezTo>
                    <a:pt x="4" y="20"/>
                    <a:pt x="0" y="15"/>
                    <a:pt x="0" y="10"/>
                  </a:cubicBezTo>
                  <a:cubicBezTo>
                    <a:pt x="0" y="10"/>
                    <a:pt x="0" y="10"/>
                    <a:pt x="0" y="10"/>
                  </a:cubicBezTo>
                  <a:cubicBezTo>
                    <a:pt x="0" y="4"/>
                    <a:pt x="4" y="0"/>
                    <a:pt x="9" y="0"/>
                  </a:cubicBezTo>
                  <a:cubicBezTo>
                    <a:pt x="83" y="0"/>
                    <a:pt x="83" y="0"/>
                    <a:pt x="83" y="0"/>
                  </a:cubicBezTo>
                  <a:cubicBezTo>
                    <a:pt x="89" y="0"/>
                    <a:pt x="93" y="4"/>
                    <a:pt x="93"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5"/>
            </a:p>
          </p:txBody>
        </p:sp>
        <p:sp>
          <p:nvSpPr>
            <p:cNvPr id="42" name="Freeform 15"/>
            <p:cNvSpPr/>
            <p:nvPr/>
          </p:nvSpPr>
          <p:spPr bwMode="auto">
            <a:xfrm>
              <a:off x="4108451" y="663575"/>
              <a:ext cx="55563" cy="271463"/>
            </a:xfrm>
            <a:custGeom>
              <a:avLst/>
              <a:gdLst>
                <a:gd name="T0" fmla="*/ 9 w 19"/>
                <a:gd name="T1" fmla="*/ 0 h 93"/>
                <a:gd name="T2" fmla="*/ 19 w 19"/>
                <a:gd name="T3" fmla="*/ 10 h 93"/>
                <a:gd name="T4" fmla="*/ 19 w 19"/>
                <a:gd name="T5" fmla="*/ 84 h 93"/>
                <a:gd name="T6" fmla="*/ 9 w 19"/>
                <a:gd name="T7" fmla="*/ 93 h 93"/>
                <a:gd name="T8" fmla="*/ 9 w 19"/>
                <a:gd name="T9" fmla="*/ 93 h 93"/>
                <a:gd name="T10" fmla="*/ 0 w 19"/>
                <a:gd name="T11" fmla="*/ 84 h 93"/>
                <a:gd name="T12" fmla="*/ 0 w 19"/>
                <a:gd name="T13" fmla="*/ 10 h 93"/>
                <a:gd name="T14" fmla="*/ 9 w 19"/>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3">
                  <a:moveTo>
                    <a:pt x="9" y="0"/>
                  </a:moveTo>
                  <a:cubicBezTo>
                    <a:pt x="15" y="0"/>
                    <a:pt x="19" y="4"/>
                    <a:pt x="19" y="10"/>
                  </a:cubicBezTo>
                  <a:cubicBezTo>
                    <a:pt x="19" y="84"/>
                    <a:pt x="19" y="84"/>
                    <a:pt x="19" y="84"/>
                  </a:cubicBezTo>
                  <a:cubicBezTo>
                    <a:pt x="19" y="89"/>
                    <a:pt x="15" y="93"/>
                    <a:pt x="9" y="93"/>
                  </a:cubicBezTo>
                  <a:cubicBezTo>
                    <a:pt x="9" y="93"/>
                    <a:pt x="9" y="93"/>
                    <a:pt x="9" y="93"/>
                  </a:cubicBezTo>
                  <a:cubicBezTo>
                    <a:pt x="4" y="93"/>
                    <a:pt x="0" y="89"/>
                    <a:pt x="0" y="84"/>
                  </a:cubicBezTo>
                  <a:cubicBezTo>
                    <a:pt x="0" y="10"/>
                    <a:pt x="0" y="10"/>
                    <a:pt x="0" y="10"/>
                  </a:cubicBezTo>
                  <a:cubicBezTo>
                    <a:pt x="0" y="4"/>
                    <a:pt x="4" y="0"/>
                    <a:pt x="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5"/>
            </a:p>
          </p:txBody>
        </p:sp>
        <p:sp>
          <p:nvSpPr>
            <p:cNvPr id="43" name="Freeform 16"/>
            <p:cNvSpPr/>
            <p:nvPr/>
          </p:nvSpPr>
          <p:spPr bwMode="auto">
            <a:xfrm>
              <a:off x="3590926" y="844550"/>
              <a:ext cx="354013" cy="287338"/>
            </a:xfrm>
            <a:custGeom>
              <a:avLst/>
              <a:gdLst>
                <a:gd name="T0" fmla="*/ 105 w 121"/>
                <a:gd name="T1" fmla="*/ 93 h 98"/>
                <a:gd name="T2" fmla="*/ 7 w 121"/>
                <a:gd name="T3" fmla="*/ 15 h 98"/>
                <a:gd name="T4" fmla="*/ 7 w 121"/>
                <a:gd name="T5" fmla="*/ 15 h 98"/>
                <a:gd name="T6" fmla="*/ 1 w 121"/>
                <a:gd name="T7" fmla="*/ 7 h 98"/>
                <a:gd name="T8" fmla="*/ 1 w 121"/>
                <a:gd name="T9" fmla="*/ 7 h 98"/>
                <a:gd name="T10" fmla="*/ 9 w 121"/>
                <a:gd name="T11" fmla="*/ 0 h 98"/>
                <a:gd name="T12" fmla="*/ 9 w 121"/>
                <a:gd name="T13" fmla="*/ 0 h 98"/>
                <a:gd name="T14" fmla="*/ 119 w 121"/>
                <a:gd name="T15" fmla="*/ 88 h 98"/>
                <a:gd name="T16" fmla="*/ 119 w 121"/>
                <a:gd name="T17" fmla="*/ 88 h 98"/>
                <a:gd name="T18" fmla="*/ 115 w 121"/>
                <a:gd name="T19" fmla="*/ 98 h 98"/>
                <a:gd name="T20" fmla="*/ 115 w 121"/>
                <a:gd name="T21" fmla="*/ 98 h 98"/>
                <a:gd name="T22" fmla="*/ 112 w 121"/>
                <a:gd name="T23" fmla="*/ 98 h 98"/>
                <a:gd name="T24" fmla="*/ 112 w 121"/>
                <a:gd name="T25" fmla="*/ 98 h 98"/>
                <a:gd name="T26" fmla="*/ 105 w 121"/>
                <a:gd name="T27"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98">
                  <a:moveTo>
                    <a:pt x="105" y="93"/>
                  </a:moveTo>
                  <a:cubicBezTo>
                    <a:pt x="91" y="51"/>
                    <a:pt x="53" y="19"/>
                    <a:pt x="7" y="15"/>
                  </a:cubicBezTo>
                  <a:cubicBezTo>
                    <a:pt x="7" y="15"/>
                    <a:pt x="7" y="15"/>
                    <a:pt x="7" y="15"/>
                  </a:cubicBezTo>
                  <a:cubicBezTo>
                    <a:pt x="3" y="14"/>
                    <a:pt x="0" y="11"/>
                    <a:pt x="1" y="7"/>
                  </a:cubicBezTo>
                  <a:cubicBezTo>
                    <a:pt x="1" y="7"/>
                    <a:pt x="1" y="7"/>
                    <a:pt x="1" y="7"/>
                  </a:cubicBezTo>
                  <a:cubicBezTo>
                    <a:pt x="1" y="3"/>
                    <a:pt x="5" y="0"/>
                    <a:pt x="9" y="0"/>
                  </a:cubicBezTo>
                  <a:cubicBezTo>
                    <a:pt x="9" y="0"/>
                    <a:pt x="9" y="0"/>
                    <a:pt x="9" y="0"/>
                  </a:cubicBezTo>
                  <a:cubicBezTo>
                    <a:pt x="61" y="5"/>
                    <a:pt x="103" y="41"/>
                    <a:pt x="119" y="88"/>
                  </a:cubicBezTo>
                  <a:cubicBezTo>
                    <a:pt x="119" y="88"/>
                    <a:pt x="119" y="88"/>
                    <a:pt x="119" y="88"/>
                  </a:cubicBezTo>
                  <a:cubicBezTo>
                    <a:pt x="121" y="92"/>
                    <a:pt x="118" y="96"/>
                    <a:pt x="115" y="98"/>
                  </a:cubicBezTo>
                  <a:cubicBezTo>
                    <a:pt x="115" y="98"/>
                    <a:pt x="115" y="98"/>
                    <a:pt x="115" y="98"/>
                  </a:cubicBezTo>
                  <a:cubicBezTo>
                    <a:pt x="114" y="98"/>
                    <a:pt x="113" y="98"/>
                    <a:pt x="112" y="98"/>
                  </a:cubicBezTo>
                  <a:cubicBezTo>
                    <a:pt x="112" y="98"/>
                    <a:pt x="112" y="98"/>
                    <a:pt x="112" y="98"/>
                  </a:cubicBezTo>
                  <a:cubicBezTo>
                    <a:pt x="109" y="98"/>
                    <a:pt x="106" y="96"/>
                    <a:pt x="105" y="9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5"/>
            </a:p>
          </p:txBody>
        </p:sp>
        <p:sp>
          <p:nvSpPr>
            <p:cNvPr id="44" name="Oval 17"/>
            <p:cNvSpPr>
              <a:spLocks noChangeArrowheads="1"/>
            </p:cNvSpPr>
            <p:nvPr/>
          </p:nvSpPr>
          <p:spPr bwMode="auto">
            <a:xfrm>
              <a:off x="3906838" y="1149350"/>
              <a:ext cx="52388" cy="52388"/>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15"/>
            </a:p>
          </p:txBody>
        </p:sp>
      </p:grpSp>
      <p:sp>
        <p:nvSpPr>
          <p:cNvPr id="45" name="文本框 44"/>
          <p:cNvSpPr txBox="1"/>
          <p:nvPr/>
        </p:nvSpPr>
        <p:spPr>
          <a:xfrm>
            <a:off x="1898630" y="1230118"/>
            <a:ext cx="1415772" cy="581698"/>
          </a:xfrm>
          <a:prstGeom prst="rect">
            <a:avLst/>
          </a:prstGeom>
          <a:noFill/>
        </p:spPr>
        <p:txBody>
          <a:bodyPr wrap="none" rtlCol="0">
            <a:spAutoFit/>
          </a:bodyPr>
          <a:lstStyle/>
          <a:p>
            <a:pPr algn="r">
              <a:lnSpc>
                <a:spcPct val="120000"/>
              </a:lnSpc>
            </a:pPr>
            <a:r>
              <a:rPr lang="zh-CN" altLang="en-US" sz="1050" dirty="0">
                <a:solidFill>
                  <a:schemeClr val="tx1">
                    <a:lumMod val="65000"/>
                    <a:lumOff val="35000"/>
                  </a:schemeClr>
                </a:solidFill>
              </a:rPr>
              <a:t>第一章</a:t>
            </a:r>
            <a:endParaRPr lang="en-US" altLang="zh-CN" sz="1050" dirty="0">
              <a:solidFill>
                <a:schemeClr val="tx1">
                  <a:lumMod val="65000"/>
                  <a:lumOff val="35000"/>
                </a:schemeClr>
              </a:solidFill>
            </a:endParaRPr>
          </a:p>
          <a:p>
            <a:pPr algn="r">
              <a:lnSpc>
                <a:spcPct val="120000"/>
              </a:lnSpc>
            </a:pPr>
            <a:r>
              <a:rPr lang="zh-CN" altLang="en-US" sz="1600" b="1" dirty="0">
                <a:solidFill>
                  <a:schemeClr val="tx1">
                    <a:lumMod val="65000"/>
                    <a:lumOff val="35000"/>
                  </a:schemeClr>
                </a:solidFill>
              </a:rPr>
              <a:t>安全是什么？</a:t>
            </a:r>
          </a:p>
        </p:txBody>
      </p:sp>
      <p:sp>
        <p:nvSpPr>
          <p:cNvPr id="46" name="文本框 45"/>
          <p:cNvSpPr txBox="1"/>
          <p:nvPr/>
        </p:nvSpPr>
        <p:spPr>
          <a:xfrm>
            <a:off x="1898630" y="2557321"/>
            <a:ext cx="1415772" cy="581698"/>
          </a:xfrm>
          <a:prstGeom prst="rect">
            <a:avLst/>
          </a:prstGeom>
          <a:noFill/>
        </p:spPr>
        <p:txBody>
          <a:bodyPr wrap="none" rtlCol="0">
            <a:spAutoFit/>
          </a:bodyPr>
          <a:lstStyle/>
          <a:p>
            <a:pPr algn="r">
              <a:lnSpc>
                <a:spcPct val="120000"/>
              </a:lnSpc>
            </a:pPr>
            <a:r>
              <a:rPr lang="zh-CN" altLang="en-US" sz="1050" dirty="0">
                <a:solidFill>
                  <a:schemeClr val="tx1">
                    <a:lumMod val="65000"/>
                    <a:lumOff val="35000"/>
                  </a:schemeClr>
                </a:solidFill>
              </a:rPr>
              <a:t>第二章</a:t>
            </a:r>
            <a:endParaRPr lang="en-US" altLang="zh-CN" sz="1050" dirty="0">
              <a:solidFill>
                <a:schemeClr val="tx1">
                  <a:lumMod val="65000"/>
                  <a:lumOff val="35000"/>
                </a:schemeClr>
              </a:solidFill>
            </a:endParaRPr>
          </a:p>
          <a:p>
            <a:pPr algn="r">
              <a:lnSpc>
                <a:spcPct val="120000"/>
              </a:lnSpc>
            </a:pPr>
            <a:r>
              <a:rPr lang="zh-CN" altLang="en-US" sz="1600" b="1" dirty="0">
                <a:solidFill>
                  <a:schemeClr val="tx1">
                    <a:lumMod val="65000"/>
                    <a:lumOff val="35000"/>
                  </a:schemeClr>
                </a:solidFill>
              </a:rPr>
              <a:t>安全为了谁？</a:t>
            </a:r>
          </a:p>
        </p:txBody>
      </p:sp>
      <p:sp>
        <p:nvSpPr>
          <p:cNvPr id="47" name="文本框 46"/>
          <p:cNvSpPr txBox="1"/>
          <p:nvPr/>
        </p:nvSpPr>
        <p:spPr>
          <a:xfrm>
            <a:off x="872708" y="3899398"/>
            <a:ext cx="2441694" cy="581698"/>
          </a:xfrm>
          <a:prstGeom prst="rect">
            <a:avLst/>
          </a:prstGeom>
          <a:noFill/>
        </p:spPr>
        <p:txBody>
          <a:bodyPr wrap="none" rtlCol="0">
            <a:spAutoFit/>
          </a:bodyPr>
          <a:lstStyle/>
          <a:p>
            <a:pPr algn="r">
              <a:lnSpc>
                <a:spcPct val="120000"/>
              </a:lnSpc>
            </a:pPr>
            <a:r>
              <a:rPr lang="zh-CN" altLang="en-US" sz="1050" dirty="0">
                <a:solidFill>
                  <a:schemeClr val="tx1">
                    <a:lumMod val="65000"/>
                    <a:lumOff val="35000"/>
                  </a:schemeClr>
                </a:solidFill>
              </a:rPr>
              <a:t>第三章</a:t>
            </a:r>
            <a:endParaRPr lang="en-US" altLang="zh-CN" sz="1050" dirty="0">
              <a:solidFill>
                <a:schemeClr val="tx1">
                  <a:lumMod val="65000"/>
                  <a:lumOff val="35000"/>
                </a:schemeClr>
              </a:solidFill>
            </a:endParaRPr>
          </a:p>
          <a:p>
            <a:pPr algn="r">
              <a:lnSpc>
                <a:spcPct val="120000"/>
              </a:lnSpc>
            </a:pPr>
            <a:r>
              <a:rPr lang="zh-CN" altLang="en-US" sz="1600" b="1" dirty="0">
                <a:solidFill>
                  <a:schemeClr val="tx1">
                    <a:lumMod val="65000"/>
                    <a:lumOff val="35000"/>
                  </a:schemeClr>
                </a:solidFill>
              </a:rPr>
              <a:t>为什么要进行安全培训？</a:t>
            </a:r>
          </a:p>
        </p:txBody>
      </p:sp>
      <p:sp>
        <p:nvSpPr>
          <p:cNvPr id="48" name="矩形 47"/>
          <p:cNvSpPr/>
          <p:nvPr/>
        </p:nvSpPr>
        <p:spPr>
          <a:xfrm>
            <a:off x="4165480" y="1566710"/>
            <a:ext cx="1015663" cy="2746906"/>
          </a:xfrm>
          <a:prstGeom prst="rect">
            <a:avLst/>
          </a:prstGeom>
        </p:spPr>
        <p:txBody>
          <a:bodyPr vert="eaVert" wrap="none">
            <a:spAutoFit/>
          </a:bodyPr>
          <a:lstStyle/>
          <a:p>
            <a:pPr algn="ctr"/>
            <a:r>
              <a:rPr lang="zh-CN" altLang="en-US" sz="5400" b="1" spc="1500" baseline="0" dirty="0">
                <a:ln w="3175">
                  <a:solidFill>
                    <a:schemeClr val="bg1"/>
                  </a:solidFill>
                </a:ln>
                <a:gradFill>
                  <a:gsLst>
                    <a:gs pos="38000">
                      <a:schemeClr val="accent2"/>
                    </a:gs>
                    <a:gs pos="40000">
                      <a:schemeClr val="bg1"/>
                    </a:gs>
                  </a:gsLst>
                  <a:lin ang="16200000" scaled="0"/>
                </a:gradFill>
                <a:effectLst>
                  <a:outerShdw blurRad="279400" dist="228600" algn="l" rotWithShape="0">
                    <a:prstClr val="black">
                      <a:alpha val="40000"/>
                    </a:prstClr>
                  </a:outerShdw>
                </a:effectLst>
                <a:ea typeface="+mn-ea"/>
              </a:rPr>
              <a:t>目录页</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up)">
                                      <p:cBhvr>
                                        <p:cTn id="11" dur="1250"/>
                                        <p:tgtEl>
                                          <p:spTgt spid="48"/>
                                        </p:tgtEl>
                                      </p:cBhvr>
                                    </p:animEffect>
                                  </p:childTnLst>
                                </p:cTn>
                              </p:par>
                            </p:childTnLst>
                          </p:cTn>
                        </p:par>
                        <p:par>
                          <p:cTn id="12" fill="hold">
                            <p:stCondLst>
                              <p:cond delay="2500"/>
                            </p:stCondLst>
                            <p:childTnLst>
                              <p:par>
                                <p:cTn id="13" presetID="53" presetClass="entr" presetSubtype="528"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p:cTn id="15" dur="500" fill="hold"/>
                                        <p:tgtEl>
                                          <p:spTgt spid="37"/>
                                        </p:tgtEl>
                                        <p:attrNameLst>
                                          <p:attrName>ppt_w</p:attrName>
                                        </p:attrNameLst>
                                      </p:cBhvr>
                                      <p:tavLst>
                                        <p:tav tm="0">
                                          <p:val>
                                            <p:fltVal val="0"/>
                                          </p:val>
                                        </p:tav>
                                        <p:tav tm="100000">
                                          <p:val>
                                            <p:strVal val="#ppt_w"/>
                                          </p:val>
                                        </p:tav>
                                      </p:tavLst>
                                    </p:anim>
                                    <p:anim calcmode="lin" valueType="num">
                                      <p:cBhvr>
                                        <p:cTn id="16" dur="500" fill="hold"/>
                                        <p:tgtEl>
                                          <p:spTgt spid="37"/>
                                        </p:tgtEl>
                                        <p:attrNameLst>
                                          <p:attrName>ppt_h</p:attrName>
                                        </p:attrNameLst>
                                      </p:cBhvr>
                                      <p:tavLst>
                                        <p:tav tm="0">
                                          <p:val>
                                            <p:fltVal val="0"/>
                                          </p:val>
                                        </p:tav>
                                        <p:tav tm="100000">
                                          <p:val>
                                            <p:strVal val="#ppt_h"/>
                                          </p:val>
                                        </p:tav>
                                      </p:tavLst>
                                    </p:anim>
                                    <p:animEffect transition="in" filter="fade">
                                      <p:cBhvr>
                                        <p:cTn id="17" dur="500"/>
                                        <p:tgtEl>
                                          <p:spTgt spid="37"/>
                                        </p:tgtEl>
                                      </p:cBhvr>
                                    </p:animEffect>
                                    <p:anim calcmode="lin" valueType="num">
                                      <p:cBhvr>
                                        <p:cTn id="18" dur="500" fill="hold"/>
                                        <p:tgtEl>
                                          <p:spTgt spid="37"/>
                                        </p:tgtEl>
                                        <p:attrNameLst>
                                          <p:attrName>ppt_x</p:attrName>
                                        </p:attrNameLst>
                                      </p:cBhvr>
                                      <p:tavLst>
                                        <p:tav tm="0">
                                          <p:val>
                                            <p:fltVal val="0.5"/>
                                          </p:val>
                                        </p:tav>
                                        <p:tav tm="100000">
                                          <p:val>
                                            <p:strVal val="#ppt_x"/>
                                          </p:val>
                                        </p:tav>
                                      </p:tavLst>
                                    </p:anim>
                                    <p:anim calcmode="lin" valueType="num">
                                      <p:cBhvr>
                                        <p:cTn id="19" dur="500" fill="hold"/>
                                        <p:tgtEl>
                                          <p:spTgt spid="37"/>
                                        </p:tgtEl>
                                        <p:attrNameLst>
                                          <p:attrName>ppt_y</p:attrName>
                                        </p:attrNameLst>
                                      </p:cBhvr>
                                      <p:tavLst>
                                        <p:tav tm="0">
                                          <p:val>
                                            <p:fltVal val="0.5"/>
                                          </p:val>
                                        </p:tav>
                                        <p:tav tm="100000">
                                          <p:val>
                                            <p:strVal val="#ppt_y"/>
                                          </p:val>
                                        </p:tav>
                                      </p:tavLst>
                                    </p:anim>
                                  </p:childTnLst>
                                </p:cTn>
                              </p:par>
                              <p:par>
                                <p:cTn id="20" presetID="53" presetClass="entr" presetSubtype="528"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anim calcmode="lin" valueType="num">
                                      <p:cBhvr>
                                        <p:cTn id="25" dur="500" fill="hold"/>
                                        <p:tgtEl>
                                          <p:spTgt spid="20"/>
                                        </p:tgtEl>
                                        <p:attrNameLst>
                                          <p:attrName>ppt_x</p:attrName>
                                        </p:attrNameLst>
                                      </p:cBhvr>
                                      <p:tavLst>
                                        <p:tav tm="0">
                                          <p:val>
                                            <p:fltVal val="0.5"/>
                                          </p:val>
                                        </p:tav>
                                        <p:tav tm="100000">
                                          <p:val>
                                            <p:strVal val="#ppt_x"/>
                                          </p:val>
                                        </p:tav>
                                      </p:tavLst>
                                    </p:anim>
                                    <p:anim calcmode="lin" valueType="num">
                                      <p:cBhvr>
                                        <p:cTn id="26" dur="500" fill="hold"/>
                                        <p:tgtEl>
                                          <p:spTgt spid="20"/>
                                        </p:tgtEl>
                                        <p:attrNameLst>
                                          <p:attrName>ppt_y</p:attrName>
                                        </p:attrNameLst>
                                      </p:cBhvr>
                                      <p:tavLst>
                                        <p:tav tm="0">
                                          <p:val>
                                            <p:fltVal val="0.5"/>
                                          </p:val>
                                        </p:tav>
                                        <p:tav tm="100000">
                                          <p:val>
                                            <p:strVal val="#ppt_y"/>
                                          </p:val>
                                        </p:tav>
                                      </p:tavLst>
                                    </p:anim>
                                  </p:childTnLst>
                                </p:cTn>
                              </p:par>
                              <p:par>
                                <p:cTn id="27" presetID="53" presetClass="entr" presetSubtype="528"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anim calcmode="lin" valueType="num">
                                      <p:cBhvr>
                                        <p:cTn id="32" dur="500" fill="hold"/>
                                        <p:tgtEl>
                                          <p:spTgt spid="4"/>
                                        </p:tgtEl>
                                        <p:attrNameLst>
                                          <p:attrName>ppt_x</p:attrName>
                                        </p:attrNameLst>
                                      </p:cBhvr>
                                      <p:tavLst>
                                        <p:tav tm="0">
                                          <p:val>
                                            <p:fltVal val="0.5"/>
                                          </p:val>
                                        </p:tav>
                                        <p:tav tm="100000">
                                          <p:val>
                                            <p:strVal val="#ppt_x"/>
                                          </p:val>
                                        </p:tav>
                                      </p:tavLst>
                                    </p:anim>
                                    <p:anim calcmode="lin" valueType="num">
                                      <p:cBhvr>
                                        <p:cTn id="33" dur="500" fill="hold"/>
                                        <p:tgtEl>
                                          <p:spTgt spid="4"/>
                                        </p:tgtEl>
                                        <p:attrNameLst>
                                          <p:attrName>ppt_y</p:attrName>
                                        </p:attrNameLst>
                                      </p:cBhvr>
                                      <p:tavLst>
                                        <p:tav tm="0">
                                          <p:val>
                                            <p:fltVal val="0.5"/>
                                          </p:val>
                                        </p:tav>
                                        <p:tav tm="100000">
                                          <p:val>
                                            <p:strVal val="#ppt_y"/>
                                          </p:val>
                                        </p:tav>
                                      </p:tavLst>
                                    </p:anim>
                                  </p:childTnLst>
                                </p:cTn>
                              </p:par>
                              <p:par>
                                <p:cTn id="34" presetID="53" presetClass="entr" presetSubtype="528"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fltVal val="0"/>
                                          </p:val>
                                        </p:tav>
                                        <p:tav tm="100000">
                                          <p:val>
                                            <p:strVal val="#ppt_h"/>
                                          </p:val>
                                        </p:tav>
                                      </p:tavLst>
                                    </p:anim>
                                    <p:animEffect transition="in" filter="fade">
                                      <p:cBhvr>
                                        <p:cTn id="38" dur="500"/>
                                        <p:tgtEl>
                                          <p:spTgt spid="28"/>
                                        </p:tgtEl>
                                      </p:cBhvr>
                                    </p:animEffect>
                                    <p:anim calcmode="lin" valueType="num">
                                      <p:cBhvr>
                                        <p:cTn id="39" dur="500" fill="hold"/>
                                        <p:tgtEl>
                                          <p:spTgt spid="28"/>
                                        </p:tgtEl>
                                        <p:attrNameLst>
                                          <p:attrName>ppt_x</p:attrName>
                                        </p:attrNameLst>
                                      </p:cBhvr>
                                      <p:tavLst>
                                        <p:tav tm="0">
                                          <p:val>
                                            <p:fltVal val="0.5"/>
                                          </p:val>
                                        </p:tav>
                                        <p:tav tm="100000">
                                          <p:val>
                                            <p:strVal val="#ppt_x"/>
                                          </p:val>
                                        </p:tav>
                                      </p:tavLst>
                                    </p:anim>
                                    <p:anim calcmode="lin" valueType="num">
                                      <p:cBhvr>
                                        <p:cTn id="40" dur="500" fill="hold"/>
                                        <p:tgtEl>
                                          <p:spTgt spid="28"/>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anim calcmode="lin" valueType="num">
                                      <p:cBhvr>
                                        <p:cTn id="46" dur="500" fill="hold"/>
                                        <p:tgtEl>
                                          <p:spTgt spid="31"/>
                                        </p:tgtEl>
                                        <p:attrNameLst>
                                          <p:attrName>ppt_x</p:attrName>
                                        </p:attrNameLst>
                                      </p:cBhvr>
                                      <p:tavLst>
                                        <p:tav tm="0">
                                          <p:val>
                                            <p:fltVal val="0.5"/>
                                          </p:val>
                                        </p:tav>
                                        <p:tav tm="100000">
                                          <p:val>
                                            <p:strVal val="#ppt_x"/>
                                          </p:val>
                                        </p:tav>
                                      </p:tavLst>
                                    </p:anim>
                                    <p:anim calcmode="lin" valueType="num">
                                      <p:cBhvr>
                                        <p:cTn id="47" dur="500" fill="hold"/>
                                        <p:tgtEl>
                                          <p:spTgt spid="31"/>
                                        </p:tgtEl>
                                        <p:attrNameLst>
                                          <p:attrName>ppt_y</p:attrName>
                                        </p:attrNameLst>
                                      </p:cBhvr>
                                      <p:tavLst>
                                        <p:tav tm="0">
                                          <p:val>
                                            <p:fltVal val="0.5"/>
                                          </p:val>
                                        </p:tav>
                                        <p:tav tm="100000">
                                          <p:val>
                                            <p:strVal val="#ppt_y"/>
                                          </p:val>
                                        </p:tav>
                                      </p:tavLst>
                                    </p:anim>
                                  </p:childTnLst>
                                </p:cTn>
                              </p:par>
                              <p:par>
                                <p:cTn id="48" presetID="53" presetClass="entr" presetSubtype="528"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anim calcmode="lin" valueType="num">
                                      <p:cBhvr>
                                        <p:cTn id="53" dur="500" fill="hold"/>
                                        <p:tgtEl>
                                          <p:spTgt spid="14"/>
                                        </p:tgtEl>
                                        <p:attrNameLst>
                                          <p:attrName>ppt_x</p:attrName>
                                        </p:attrNameLst>
                                      </p:cBhvr>
                                      <p:tavLst>
                                        <p:tav tm="0">
                                          <p:val>
                                            <p:fltVal val="0.5"/>
                                          </p:val>
                                        </p:tav>
                                        <p:tav tm="100000">
                                          <p:val>
                                            <p:strVal val="#ppt_x"/>
                                          </p:val>
                                        </p:tav>
                                      </p:tavLst>
                                    </p:anim>
                                    <p:anim calcmode="lin" valueType="num">
                                      <p:cBhvr>
                                        <p:cTn id="54" dur="500" fill="hold"/>
                                        <p:tgtEl>
                                          <p:spTgt spid="14"/>
                                        </p:tgtEl>
                                        <p:attrNameLst>
                                          <p:attrName>ppt_y</p:attrName>
                                        </p:attrNameLst>
                                      </p:cBhvr>
                                      <p:tavLst>
                                        <p:tav tm="0">
                                          <p:val>
                                            <p:fltVal val="0.5"/>
                                          </p:val>
                                        </p:tav>
                                        <p:tav tm="100000">
                                          <p:val>
                                            <p:strVal val="#ppt_y"/>
                                          </p:val>
                                        </p:tav>
                                      </p:tavLst>
                                    </p:anim>
                                  </p:childTnLst>
                                </p:cTn>
                              </p:par>
                            </p:childTnLst>
                          </p:cTn>
                        </p:par>
                        <p:par>
                          <p:cTn id="55" fill="hold">
                            <p:stCondLst>
                              <p:cond delay="3000"/>
                            </p:stCondLst>
                            <p:childTnLst>
                              <p:par>
                                <p:cTn id="56" presetID="12" presetClass="entr" presetSubtype="2"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p:tgtEl>
                                          <p:spTgt spid="45"/>
                                        </p:tgtEl>
                                        <p:attrNameLst>
                                          <p:attrName>ppt_x</p:attrName>
                                        </p:attrNameLst>
                                      </p:cBhvr>
                                      <p:tavLst>
                                        <p:tav tm="0">
                                          <p:val>
                                            <p:strVal val="#ppt_x+#ppt_w*1.125000"/>
                                          </p:val>
                                        </p:tav>
                                        <p:tav tm="100000">
                                          <p:val>
                                            <p:strVal val="#ppt_x"/>
                                          </p:val>
                                        </p:tav>
                                      </p:tavLst>
                                    </p:anim>
                                    <p:animEffect transition="in" filter="wipe(left)">
                                      <p:cBhvr>
                                        <p:cTn id="59" dur="500"/>
                                        <p:tgtEl>
                                          <p:spTgt spid="45"/>
                                        </p:tgtEl>
                                      </p:cBhvr>
                                    </p:animEffect>
                                  </p:childTnLst>
                                </p:cTn>
                              </p:par>
                              <p:par>
                                <p:cTn id="60" presetID="12" presetClass="entr" presetSubtype="2" fill="hold" grpId="0" nodeType="with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additive="base">
                                        <p:cTn id="62" dur="500"/>
                                        <p:tgtEl>
                                          <p:spTgt spid="46"/>
                                        </p:tgtEl>
                                        <p:attrNameLst>
                                          <p:attrName>ppt_x</p:attrName>
                                        </p:attrNameLst>
                                      </p:cBhvr>
                                      <p:tavLst>
                                        <p:tav tm="0">
                                          <p:val>
                                            <p:strVal val="#ppt_x+#ppt_w*1.125000"/>
                                          </p:val>
                                        </p:tav>
                                        <p:tav tm="100000">
                                          <p:val>
                                            <p:strVal val="#ppt_x"/>
                                          </p:val>
                                        </p:tav>
                                      </p:tavLst>
                                    </p:anim>
                                    <p:animEffect transition="in" filter="wipe(left)">
                                      <p:cBhvr>
                                        <p:cTn id="63" dur="500"/>
                                        <p:tgtEl>
                                          <p:spTgt spid="46"/>
                                        </p:tgtEl>
                                      </p:cBhvr>
                                    </p:animEffect>
                                  </p:childTnLst>
                                </p:cTn>
                              </p:par>
                              <p:par>
                                <p:cTn id="64" presetID="12" presetClass="entr" presetSubtype="2" fill="hold" grpId="0" nodeType="withEffect">
                                  <p:stCondLst>
                                    <p:cond delay="0"/>
                                  </p:stCondLst>
                                  <p:childTnLst>
                                    <p:set>
                                      <p:cBhvr>
                                        <p:cTn id="65" dur="1" fill="hold">
                                          <p:stCondLst>
                                            <p:cond delay="0"/>
                                          </p:stCondLst>
                                        </p:cTn>
                                        <p:tgtEl>
                                          <p:spTgt spid="47"/>
                                        </p:tgtEl>
                                        <p:attrNameLst>
                                          <p:attrName>style.visibility</p:attrName>
                                        </p:attrNameLst>
                                      </p:cBhvr>
                                      <p:to>
                                        <p:strVal val="visible"/>
                                      </p:to>
                                    </p:set>
                                    <p:anim calcmode="lin" valueType="num">
                                      <p:cBhvr additive="base">
                                        <p:cTn id="66" dur="500"/>
                                        <p:tgtEl>
                                          <p:spTgt spid="47"/>
                                        </p:tgtEl>
                                        <p:attrNameLst>
                                          <p:attrName>ppt_x</p:attrName>
                                        </p:attrNameLst>
                                      </p:cBhvr>
                                      <p:tavLst>
                                        <p:tav tm="0">
                                          <p:val>
                                            <p:strVal val="#ppt_x+#ppt_w*1.125000"/>
                                          </p:val>
                                        </p:tav>
                                        <p:tav tm="100000">
                                          <p:val>
                                            <p:strVal val="#ppt_x"/>
                                          </p:val>
                                        </p:tav>
                                      </p:tavLst>
                                    </p:anim>
                                    <p:animEffect transition="in" filter="wipe(left)">
                                      <p:cBhvr>
                                        <p:cTn id="67" dur="500"/>
                                        <p:tgtEl>
                                          <p:spTgt spid="47"/>
                                        </p:tgtEl>
                                      </p:cBhvr>
                                    </p:animEffect>
                                  </p:childTnLst>
                                </p:cTn>
                              </p:par>
                              <p:par>
                                <p:cTn id="68" presetID="12" presetClass="entr" presetSubtype="8"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p:tgtEl>
                                          <p:spTgt spid="25"/>
                                        </p:tgtEl>
                                        <p:attrNameLst>
                                          <p:attrName>ppt_x</p:attrName>
                                        </p:attrNameLst>
                                      </p:cBhvr>
                                      <p:tavLst>
                                        <p:tav tm="0">
                                          <p:val>
                                            <p:strVal val="#ppt_x-#ppt_w*1.125000"/>
                                          </p:val>
                                        </p:tav>
                                        <p:tav tm="100000">
                                          <p:val>
                                            <p:strVal val="#ppt_x"/>
                                          </p:val>
                                        </p:tav>
                                      </p:tavLst>
                                    </p:anim>
                                    <p:animEffect transition="in" filter="wipe(right)">
                                      <p:cBhvr>
                                        <p:cTn id="71" dur="500"/>
                                        <p:tgtEl>
                                          <p:spTgt spid="25"/>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additive="base">
                                        <p:cTn id="74" dur="500"/>
                                        <p:tgtEl>
                                          <p:spTgt spid="26"/>
                                        </p:tgtEl>
                                        <p:attrNameLst>
                                          <p:attrName>ppt_x</p:attrName>
                                        </p:attrNameLst>
                                      </p:cBhvr>
                                      <p:tavLst>
                                        <p:tav tm="0">
                                          <p:val>
                                            <p:strVal val="#ppt_x-#ppt_w*1.125000"/>
                                          </p:val>
                                        </p:tav>
                                        <p:tav tm="100000">
                                          <p:val>
                                            <p:strVal val="#ppt_x"/>
                                          </p:val>
                                        </p:tav>
                                      </p:tavLst>
                                    </p:anim>
                                    <p:animEffect transition="in" filter="wipe(right)">
                                      <p:cBhvr>
                                        <p:cTn id="75" dur="500"/>
                                        <p:tgtEl>
                                          <p:spTgt spid="26"/>
                                        </p:tgtEl>
                                      </p:cBhvr>
                                    </p:animEffect>
                                  </p:childTnLst>
                                </p:cTn>
                              </p:par>
                              <p:par>
                                <p:cTn id="76" presetID="12" presetClass="entr" presetSubtype="8"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p:tgtEl>
                                          <p:spTgt spid="27"/>
                                        </p:tgtEl>
                                        <p:attrNameLst>
                                          <p:attrName>ppt_x</p:attrName>
                                        </p:attrNameLst>
                                      </p:cBhvr>
                                      <p:tavLst>
                                        <p:tav tm="0">
                                          <p:val>
                                            <p:strVal val="#ppt_x-#ppt_w*1.125000"/>
                                          </p:val>
                                        </p:tav>
                                        <p:tav tm="100000">
                                          <p:val>
                                            <p:strVal val="#ppt_x"/>
                                          </p:val>
                                        </p:tav>
                                      </p:tavLst>
                                    </p:anim>
                                    <p:animEffect transition="in" filter="wipe(righ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P spid="26" grpId="0"/>
      <p:bldP spid="27" grpId="0"/>
      <p:bldP spid="45" grpId="0"/>
      <p:bldP spid="46" grpId="0"/>
      <p:bldP spid="47" grpId="0"/>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2087725" y="2418201"/>
            <a:ext cx="5131037" cy="5963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951" tIns="26475" rIns="52951" bIns="26475" rtlCol="0" anchor="ctr"/>
          <a:lstStyle/>
          <a:p>
            <a:pPr algn="ctr"/>
            <a:endParaRPr lang="zh-CN" altLang="en-US" sz="1015">
              <a:cs typeface="+mn-ea"/>
              <a:sym typeface="+mn-lt"/>
            </a:endParaRPr>
          </a:p>
        </p:txBody>
      </p:sp>
      <p:sp>
        <p:nvSpPr>
          <p:cNvPr id="16" name="矩形 15"/>
          <p:cNvSpPr/>
          <p:nvPr/>
        </p:nvSpPr>
        <p:spPr>
          <a:xfrm>
            <a:off x="2087725" y="1615301"/>
            <a:ext cx="5028650" cy="533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2951" tIns="26475" rIns="52951" bIns="26475" rtlCol="0" anchor="ctr"/>
          <a:lstStyle/>
          <a:p>
            <a:pPr algn="ctr"/>
            <a:endParaRPr lang="zh-CN" altLang="en-US" sz="1015">
              <a:cs typeface="+mn-ea"/>
              <a:sym typeface="+mn-lt"/>
            </a:endParaRPr>
          </a:p>
        </p:txBody>
      </p:sp>
      <p:sp>
        <p:nvSpPr>
          <p:cNvPr id="17" name="TextBox 5"/>
          <p:cNvSpPr txBox="1"/>
          <p:nvPr/>
        </p:nvSpPr>
        <p:spPr>
          <a:xfrm>
            <a:off x="2368880" y="1718305"/>
            <a:ext cx="4735173" cy="293533"/>
          </a:xfrm>
          <a:prstGeom prst="rect">
            <a:avLst/>
          </a:prstGeom>
          <a:noFill/>
        </p:spPr>
        <p:txBody>
          <a:bodyPr wrap="square" lIns="52951" tIns="26475" rIns="52951" bIns="26475" rtlCol="0">
            <a:spAutoFit/>
          </a:bodyPr>
          <a:lstStyle/>
          <a:p>
            <a:pPr>
              <a:lnSpc>
                <a:spcPct val="130000"/>
              </a:lnSpc>
            </a:pPr>
            <a:r>
              <a:rPr lang="zh-CN" altLang="en-US" sz="1200" dirty="0">
                <a:solidFill>
                  <a:schemeClr val="tx1">
                    <a:lumMod val="65000"/>
                    <a:lumOff val="35000"/>
                  </a:schemeClr>
                </a:solidFill>
                <a:cs typeface="+mn-ea"/>
                <a:sym typeface="+mn-lt"/>
              </a:rPr>
              <a:t>可能造成人员伤亡、疾病、财产损失、工作环境破坏的根源或状态。</a:t>
            </a:r>
          </a:p>
        </p:txBody>
      </p:sp>
      <p:sp>
        <p:nvSpPr>
          <p:cNvPr id="18" name="TextBox 7"/>
          <p:cNvSpPr txBox="1"/>
          <p:nvPr/>
        </p:nvSpPr>
        <p:spPr>
          <a:xfrm>
            <a:off x="1922618" y="2557553"/>
            <a:ext cx="5296144" cy="293533"/>
          </a:xfrm>
          <a:prstGeom prst="rect">
            <a:avLst/>
          </a:prstGeom>
          <a:noFill/>
        </p:spPr>
        <p:txBody>
          <a:bodyPr wrap="square" lIns="52951" tIns="26475" rIns="52951" bIns="26475" rtlCol="0">
            <a:spAutoFit/>
          </a:bodyPr>
          <a:lstStyle/>
          <a:p>
            <a:pPr>
              <a:lnSpc>
                <a:spcPct val="130000"/>
              </a:lnSpc>
            </a:pPr>
            <a:r>
              <a:rPr lang="zh-CN" altLang="en-US" sz="1200" dirty="0">
                <a:solidFill>
                  <a:schemeClr val="tx1">
                    <a:lumMod val="65000"/>
                    <a:lumOff val="35000"/>
                  </a:schemeClr>
                </a:solidFill>
                <a:cs typeface="+mn-ea"/>
                <a:sym typeface="+mn-lt"/>
              </a:rPr>
              <a:t>危险的根源，是指可能导致人员伤亡或物质损失事故的、潜在的不安全因素</a:t>
            </a:r>
          </a:p>
        </p:txBody>
      </p:sp>
      <p:grpSp>
        <p:nvGrpSpPr>
          <p:cNvPr id="19" name="组合 18"/>
          <p:cNvGrpSpPr/>
          <p:nvPr/>
        </p:nvGrpSpPr>
        <p:grpSpPr>
          <a:xfrm>
            <a:off x="1203161" y="1220950"/>
            <a:ext cx="985260" cy="985260"/>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rgbClr val="C00000"/>
                </a:solidFill>
                <a:cs typeface="+mn-ea"/>
                <a:sym typeface="+mn-lt"/>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rgbClr val="C00000"/>
                </a:solidFill>
                <a:cs typeface="+mn-ea"/>
                <a:sym typeface="+mn-lt"/>
              </a:endParaRPr>
            </a:p>
          </p:txBody>
        </p:sp>
      </p:grpSp>
      <p:sp>
        <p:nvSpPr>
          <p:cNvPr id="22" name="TextBox 36"/>
          <p:cNvSpPr txBox="1"/>
          <p:nvPr/>
        </p:nvSpPr>
        <p:spPr>
          <a:xfrm>
            <a:off x="1350177" y="1528914"/>
            <a:ext cx="816740" cy="369332"/>
          </a:xfrm>
          <a:prstGeom prst="rect">
            <a:avLst/>
          </a:prstGeom>
          <a:noFill/>
        </p:spPr>
        <p:txBody>
          <a:bodyPr wrap="square" rtlCol="0">
            <a:spAutoFit/>
          </a:bodyPr>
          <a:lstStyle/>
          <a:p>
            <a:r>
              <a:rPr lang="zh-CN" altLang="en-US" sz="1800" b="1" dirty="0">
                <a:solidFill>
                  <a:schemeClr val="accent2"/>
                </a:solidFill>
                <a:effectLst>
                  <a:innerShdw blurRad="63500" dist="50800" dir="13500000">
                    <a:prstClr val="black">
                      <a:alpha val="50000"/>
                    </a:prstClr>
                  </a:innerShdw>
                </a:effectLst>
                <a:cs typeface="+mn-ea"/>
                <a:sym typeface="+mn-lt"/>
              </a:rPr>
              <a:t>危害</a:t>
            </a:r>
          </a:p>
        </p:txBody>
      </p:sp>
      <p:grpSp>
        <p:nvGrpSpPr>
          <p:cNvPr id="23" name="组合 22"/>
          <p:cNvGrpSpPr/>
          <p:nvPr/>
        </p:nvGrpSpPr>
        <p:grpSpPr>
          <a:xfrm>
            <a:off x="7104054" y="1990243"/>
            <a:ext cx="985260" cy="985260"/>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rgbClr val="C00000"/>
                </a:solidFill>
                <a:cs typeface="+mn-ea"/>
                <a:sym typeface="+mn-lt"/>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rgbClr val="C00000"/>
                </a:solidFill>
                <a:cs typeface="+mn-ea"/>
                <a:sym typeface="+mn-lt"/>
              </a:endParaRPr>
            </a:p>
          </p:txBody>
        </p:sp>
      </p:grpSp>
      <p:sp>
        <p:nvSpPr>
          <p:cNvPr id="26" name="TextBox 36"/>
          <p:cNvSpPr txBox="1"/>
          <p:nvPr/>
        </p:nvSpPr>
        <p:spPr>
          <a:xfrm>
            <a:off x="7190647" y="2263351"/>
            <a:ext cx="877163" cy="369332"/>
          </a:xfrm>
          <a:prstGeom prst="rect">
            <a:avLst/>
          </a:prstGeom>
          <a:noFill/>
        </p:spPr>
        <p:txBody>
          <a:bodyPr wrap="none" rtlCol="0">
            <a:spAutoFit/>
          </a:bodyPr>
          <a:lstStyle/>
          <a:p>
            <a:r>
              <a:rPr lang="zh-CN" altLang="en-US" sz="1800" b="1" dirty="0">
                <a:solidFill>
                  <a:schemeClr val="tx1">
                    <a:lumMod val="50000"/>
                    <a:lumOff val="50000"/>
                  </a:schemeClr>
                </a:solidFill>
              </a:rPr>
              <a:t>危险源</a:t>
            </a:r>
            <a:endParaRPr lang="zh-CN" altLang="en-US" sz="1800" b="1" dirty="0">
              <a:solidFill>
                <a:schemeClr val="tx1">
                  <a:lumMod val="50000"/>
                  <a:lumOff val="50000"/>
                </a:schemeClr>
              </a:solidFill>
              <a:effectLst>
                <a:innerShdw blurRad="63500" dist="50800" dir="13500000">
                  <a:prstClr val="black">
                    <a:alpha val="50000"/>
                  </a:prstClr>
                </a:innerShdw>
              </a:effectLst>
              <a:cs typeface="+mn-ea"/>
              <a:sym typeface="+mn-lt"/>
            </a:endParaRPr>
          </a:p>
        </p:txBody>
      </p:sp>
      <p:sp>
        <p:nvSpPr>
          <p:cNvPr id="28" name="矩形 27"/>
          <p:cNvSpPr/>
          <p:nvPr/>
        </p:nvSpPr>
        <p:spPr>
          <a:xfrm>
            <a:off x="2234741" y="3479504"/>
            <a:ext cx="5028650" cy="533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2951" tIns="26475" rIns="52951" bIns="26475" rtlCol="0" anchor="ctr"/>
          <a:lstStyle/>
          <a:p>
            <a:pPr algn="ctr"/>
            <a:endParaRPr lang="zh-CN" altLang="en-US" sz="1015">
              <a:cs typeface="+mn-ea"/>
              <a:sym typeface="+mn-lt"/>
            </a:endParaRPr>
          </a:p>
        </p:txBody>
      </p:sp>
      <p:sp>
        <p:nvSpPr>
          <p:cNvPr id="29" name="TextBox 5"/>
          <p:cNvSpPr txBox="1"/>
          <p:nvPr/>
        </p:nvSpPr>
        <p:spPr>
          <a:xfrm>
            <a:off x="2515896" y="3582508"/>
            <a:ext cx="4735173" cy="773664"/>
          </a:xfrm>
          <a:prstGeom prst="rect">
            <a:avLst/>
          </a:prstGeom>
          <a:noFill/>
        </p:spPr>
        <p:txBody>
          <a:bodyPr wrap="square" lIns="52951" tIns="26475" rIns="52951" bIns="26475" rtlCol="0">
            <a:spAutoFit/>
          </a:bodyPr>
          <a:lstStyle/>
          <a:p>
            <a:pPr>
              <a:lnSpc>
                <a:spcPct val="130000"/>
              </a:lnSpc>
            </a:pPr>
            <a:r>
              <a:rPr lang="zh-CN" altLang="en-US" sz="1200" dirty="0">
                <a:solidFill>
                  <a:schemeClr val="tx1">
                    <a:lumMod val="65000"/>
                    <a:lumOff val="35000"/>
                  </a:schemeClr>
                </a:solidFill>
                <a:cs typeface="+mn-ea"/>
                <a:sym typeface="+mn-lt"/>
              </a:rPr>
              <a:t>指人们在实现有目的的行动过程中，由不安全的行为、动作或不安全的状态所引起的、突然发生的、与人的意志相反且事先未能预料到的意外事件。</a:t>
            </a:r>
          </a:p>
        </p:txBody>
      </p:sp>
      <p:grpSp>
        <p:nvGrpSpPr>
          <p:cNvPr id="30" name="组合 29"/>
          <p:cNvGrpSpPr/>
          <p:nvPr/>
        </p:nvGrpSpPr>
        <p:grpSpPr>
          <a:xfrm>
            <a:off x="1350177" y="3085153"/>
            <a:ext cx="985260" cy="985260"/>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rgbClr val="C00000"/>
                </a:solidFill>
                <a:cs typeface="+mn-ea"/>
                <a:sym typeface="+mn-lt"/>
              </a:endParaRPr>
            </a:p>
          </p:txBody>
        </p:sp>
        <p:sp>
          <p:nvSpPr>
            <p:cNvPr id="32" name="椭圆 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rgbClr val="C00000"/>
                </a:solidFill>
                <a:cs typeface="+mn-ea"/>
                <a:sym typeface="+mn-lt"/>
              </a:endParaRPr>
            </a:p>
          </p:txBody>
        </p:sp>
      </p:grpSp>
      <p:sp>
        <p:nvSpPr>
          <p:cNvPr id="33" name="TextBox 36"/>
          <p:cNvSpPr txBox="1"/>
          <p:nvPr/>
        </p:nvSpPr>
        <p:spPr>
          <a:xfrm>
            <a:off x="1497193" y="3393117"/>
            <a:ext cx="816740" cy="369332"/>
          </a:xfrm>
          <a:prstGeom prst="rect">
            <a:avLst/>
          </a:prstGeom>
          <a:noFill/>
        </p:spPr>
        <p:txBody>
          <a:bodyPr wrap="square" rtlCol="0">
            <a:spAutoFit/>
          </a:bodyPr>
          <a:lstStyle/>
          <a:p>
            <a:r>
              <a:rPr lang="zh-CN" altLang="en-US" sz="1800" b="1" dirty="0">
                <a:solidFill>
                  <a:schemeClr val="accent2"/>
                </a:solidFill>
                <a:effectLst>
                  <a:innerShdw blurRad="63500" dist="50800" dir="13500000">
                    <a:prstClr val="black">
                      <a:alpha val="50000"/>
                    </a:prstClr>
                  </a:innerShdw>
                </a:effectLst>
                <a:cs typeface="+mn-ea"/>
                <a:sym typeface="+mn-lt"/>
              </a:rPr>
              <a:t>事故</a:t>
            </a:r>
          </a:p>
        </p:txBody>
      </p:sp>
      <p:sp>
        <p:nvSpPr>
          <p:cNvPr id="27" name="文本框 26"/>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
        <p:nvSpPr>
          <p:cNvPr id="34" name="TextBox 8"/>
          <p:cNvSpPr txBox="1"/>
          <p:nvPr/>
        </p:nvSpPr>
        <p:spPr>
          <a:xfrm>
            <a:off x="1020304" y="234412"/>
            <a:ext cx="3456384" cy="400110"/>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第四章  安全管理的基本概念</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par>
                          <p:cTn id="19" fill="hold">
                            <p:stCondLst>
                              <p:cond delay="1500"/>
                            </p:stCondLst>
                            <p:childTnLst>
                              <p:par>
                                <p:cTn id="20" presetID="22" presetClass="entr" presetSubtype="8" fill="hold" grpId="0" nodeType="afterEffect">
                                  <p:stCondLst>
                                    <p:cond delay="0"/>
                                  </p:stCondLst>
                                  <p:iterate type="lt">
                                    <p:tmPct val="30000"/>
                                  </p:iterate>
                                  <p:childTnLst>
                                    <p:set>
                                      <p:cBhvr>
                                        <p:cTn id="21" dur="1" fill="hold">
                                          <p:stCondLst>
                                            <p:cond delay="0"/>
                                          </p:stCondLst>
                                        </p:cTn>
                                        <p:tgtEl>
                                          <p:spTgt spid="17"/>
                                        </p:tgtEl>
                                        <p:attrNameLst>
                                          <p:attrName>style.visibility</p:attrName>
                                        </p:attrNameLst>
                                      </p:cBhvr>
                                      <p:to>
                                        <p:strVal val="visible"/>
                                      </p:to>
                                    </p:set>
                                    <p:animEffect transition="in" filter="wipe(left)">
                                      <p:cBhvr>
                                        <p:cTn id="22" dur="100"/>
                                        <p:tgtEl>
                                          <p:spTgt spid="17"/>
                                        </p:tgtEl>
                                      </p:cBhvr>
                                    </p:animEffect>
                                  </p:childTnLst>
                                </p:cTn>
                              </p:par>
                            </p:childTnLst>
                          </p:cTn>
                        </p:par>
                        <p:par>
                          <p:cTn id="23" fill="hold">
                            <p:stCondLst>
                              <p:cond delay="2470"/>
                            </p:stCondLst>
                            <p:childTnLst>
                              <p:par>
                                <p:cTn id="24" presetID="22" presetClass="entr" presetSubtype="2"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right)">
                                      <p:cBhvr>
                                        <p:cTn id="26" dur="500"/>
                                        <p:tgtEl>
                                          <p:spTgt spid="15"/>
                                        </p:tgtEl>
                                      </p:cBhvr>
                                    </p:animEffect>
                                  </p:childTnLst>
                                </p:cTn>
                              </p:par>
                            </p:childTnLst>
                          </p:cTn>
                        </p:par>
                        <p:par>
                          <p:cTn id="27" fill="hold">
                            <p:stCondLst>
                              <p:cond delay="2970"/>
                            </p:stCondLst>
                            <p:childTnLst>
                              <p:par>
                                <p:cTn id="28" presetID="2" presetClass="entr" presetSubtype="4"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childTnLst>
                          </p:cTn>
                        </p:par>
                        <p:par>
                          <p:cTn id="32" fill="hold">
                            <p:stCondLst>
                              <p:cond delay="3470"/>
                            </p:stCondLst>
                            <p:childTnLst>
                              <p:par>
                                <p:cTn id="33" presetID="53" presetClass="entr" presetSubtype="16"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3970"/>
                            </p:stCondLst>
                            <p:childTnLst>
                              <p:par>
                                <p:cTn id="39" presetID="22" presetClass="entr" presetSubtype="8" fill="hold" grpId="0" nodeType="afterEffect">
                                  <p:stCondLst>
                                    <p:cond delay="0"/>
                                  </p:stCondLst>
                                  <p:iterate type="lt">
                                    <p:tmPct val="30000"/>
                                  </p:iterate>
                                  <p:childTnLst>
                                    <p:set>
                                      <p:cBhvr>
                                        <p:cTn id="40" dur="1" fill="hold">
                                          <p:stCondLst>
                                            <p:cond delay="0"/>
                                          </p:stCondLst>
                                        </p:cTn>
                                        <p:tgtEl>
                                          <p:spTgt spid="18"/>
                                        </p:tgtEl>
                                        <p:attrNameLst>
                                          <p:attrName>style.visibility</p:attrName>
                                        </p:attrNameLst>
                                      </p:cBhvr>
                                      <p:to>
                                        <p:strVal val="visible"/>
                                      </p:to>
                                    </p:set>
                                    <p:animEffect transition="in" filter="wipe(left)">
                                      <p:cBhvr>
                                        <p:cTn id="41" dur="100"/>
                                        <p:tgtEl>
                                          <p:spTgt spid="18"/>
                                        </p:tgtEl>
                                      </p:cBhvr>
                                    </p:animEffect>
                                  </p:childTnLst>
                                </p:cTn>
                              </p:par>
                            </p:childTnLst>
                          </p:cTn>
                        </p:par>
                        <p:par>
                          <p:cTn id="42" fill="hold">
                            <p:stCondLst>
                              <p:cond delay="5029"/>
                            </p:stCondLst>
                            <p:childTnLst>
                              <p:par>
                                <p:cTn id="43" presetID="2" presetClass="entr" presetSubtype="4" fill="hold"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1+#ppt_h/2"/>
                                          </p:val>
                                        </p:tav>
                                        <p:tav tm="100000">
                                          <p:val>
                                            <p:strVal val="#ppt_y"/>
                                          </p:val>
                                        </p:tav>
                                      </p:tavLst>
                                    </p:anim>
                                  </p:childTnLst>
                                </p:cTn>
                              </p:par>
                            </p:childTnLst>
                          </p:cTn>
                        </p:par>
                        <p:par>
                          <p:cTn id="47" fill="hold">
                            <p:stCondLst>
                              <p:cond delay="5529"/>
                            </p:stCondLst>
                            <p:childTnLst>
                              <p:par>
                                <p:cTn id="48" presetID="53" presetClass="entr" presetSubtype="16"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childTnLst>
                                </p:cTn>
                              </p:par>
                            </p:childTnLst>
                          </p:cTn>
                        </p:par>
                        <p:par>
                          <p:cTn id="53" fill="hold">
                            <p:stCondLst>
                              <p:cond delay="6029"/>
                            </p:stCondLst>
                            <p:childTnLst>
                              <p:par>
                                <p:cTn id="54" presetID="22" presetClass="entr" presetSubtype="8"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left)">
                                      <p:cBhvr>
                                        <p:cTn id="56" dur="500"/>
                                        <p:tgtEl>
                                          <p:spTgt spid="28"/>
                                        </p:tgtEl>
                                      </p:cBhvr>
                                    </p:animEffect>
                                  </p:childTnLst>
                                </p:cTn>
                              </p:par>
                            </p:childTnLst>
                          </p:cTn>
                        </p:par>
                        <p:par>
                          <p:cTn id="57" fill="hold">
                            <p:stCondLst>
                              <p:cond delay="6529"/>
                            </p:stCondLst>
                            <p:childTnLst>
                              <p:par>
                                <p:cTn id="58" presetID="22" presetClass="entr" presetSubtype="8" fill="hold" grpId="0" nodeType="afterEffect">
                                  <p:stCondLst>
                                    <p:cond delay="0"/>
                                  </p:stCondLst>
                                  <p:iterate type="lt">
                                    <p:tmPct val="30000"/>
                                  </p:iterate>
                                  <p:childTnLst>
                                    <p:set>
                                      <p:cBhvr>
                                        <p:cTn id="59" dur="1" fill="hold">
                                          <p:stCondLst>
                                            <p:cond delay="0"/>
                                          </p:stCondLst>
                                        </p:cTn>
                                        <p:tgtEl>
                                          <p:spTgt spid="29"/>
                                        </p:tgtEl>
                                        <p:attrNameLst>
                                          <p:attrName>style.visibility</p:attrName>
                                        </p:attrNameLst>
                                      </p:cBhvr>
                                      <p:to>
                                        <p:strVal val="visible"/>
                                      </p:to>
                                    </p:set>
                                    <p:animEffect transition="in" filter="wipe(left)">
                                      <p:cBhvr>
                                        <p:cTn id="60" dur="100"/>
                                        <p:tgtEl>
                                          <p:spTgt spid="29"/>
                                        </p:tgtEl>
                                      </p:cBhvr>
                                    </p:animEffect>
                                  </p:childTnLst>
                                </p:cTn>
                              </p:par>
                            </p:childTnLst>
                          </p:cTn>
                        </p:par>
                        <p:par>
                          <p:cTn id="61" fill="hold">
                            <p:stCondLst>
                              <p:cond delay="8550"/>
                            </p:stCondLst>
                            <p:childTnLst>
                              <p:par>
                                <p:cTn id="62" presetID="22" presetClass="entr" presetSubtype="4"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down)">
                                      <p:cBhvr>
                                        <p:cTn id="6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8" grpId="0"/>
      <p:bldP spid="22" grpId="0"/>
      <p:bldP spid="26" grpId="0"/>
      <p:bldP spid="28" grpId="0" animBg="1"/>
      <p:bldP spid="29" grpId="0"/>
      <p:bldP spid="33"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81"/>
          <p:cNvSpPr txBox="1"/>
          <p:nvPr/>
        </p:nvSpPr>
        <p:spPr>
          <a:xfrm>
            <a:off x="651897" y="2296933"/>
            <a:ext cx="2400369" cy="2012891"/>
          </a:xfrm>
          <a:prstGeom prst="rect">
            <a:avLst/>
          </a:prstGeom>
          <a:noFill/>
        </p:spPr>
        <p:txBody>
          <a:bodyPr wrap="square" lIns="91472" tIns="45736" rIns="91472" bIns="45736" rtlCol="0">
            <a:spAutoFit/>
          </a:bodyPr>
          <a:lstStyle/>
          <a:p>
            <a:pPr>
              <a:lnSpc>
                <a:spcPct val="130000"/>
              </a:lnSpc>
            </a:pPr>
            <a:r>
              <a:rPr lang="zh-CN" altLang="en-US" sz="1600" dirty="0">
                <a:solidFill>
                  <a:schemeClr val="tx1">
                    <a:lumMod val="65000"/>
                    <a:lumOff val="35000"/>
                  </a:schemeClr>
                </a:solidFill>
                <a:cs typeface="+mn-ea"/>
                <a:sym typeface="+mn-lt"/>
              </a:rPr>
              <a:t>也称职业伤害，是指劳动者（职工）在工作或者其他职业活动中因意外事故伤害和职业病造成的伤残和死亡。</a:t>
            </a:r>
          </a:p>
          <a:p>
            <a:pPr>
              <a:lnSpc>
                <a:spcPct val="130000"/>
              </a:lnSpc>
            </a:pPr>
            <a:endParaRPr lang="zh-CN" altLang="en-US" sz="1600" dirty="0">
              <a:solidFill>
                <a:schemeClr val="tx1">
                  <a:lumMod val="65000"/>
                  <a:lumOff val="35000"/>
                </a:schemeClr>
              </a:solidFill>
              <a:cs typeface="+mn-ea"/>
              <a:sym typeface="+mn-lt"/>
            </a:endParaRPr>
          </a:p>
        </p:txBody>
      </p:sp>
      <p:sp>
        <p:nvSpPr>
          <p:cNvPr id="6" name="圆角矩形 5"/>
          <p:cNvSpPr/>
          <p:nvPr/>
        </p:nvSpPr>
        <p:spPr>
          <a:xfrm>
            <a:off x="453846" y="1844869"/>
            <a:ext cx="2598420" cy="2341099"/>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nvGrpSpPr>
          <p:cNvPr id="7" name="组合 6"/>
          <p:cNvGrpSpPr/>
          <p:nvPr/>
        </p:nvGrpSpPr>
        <p:grpSpPr>
          <a:xfrm>
            <a:off x="1157399" y="1618837"/>
            <a:ext cx="1191317" cy="452064"/>
            <a:chOff x="814328" y="3219334"/>
            <a:chExt cx="1356392" cy="432536"/>
          </a:xfrm>
        </p:grpSpPr>
        <p:grpSp>
          <p:nvGrpSpPr>
            <p:cNvPr id="8" name="组合 7"/>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10" name="圆角矩形 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accent2"/>
                  </a:solidFill>
                  <a:cs typeface="+mn-ea"/>
                  <a:sym typeface="+mn-lt"/>
                </a:endParaRPr>
              </a:p>
            </p:txBody>
          </p:sp>
          <p:sp>
            <p:nvSpPr>
              <p:cNvPr id="11" name="圆角矩形 10"/>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accent2"/>
                  </a:solidFill>
                  <a:cs typeface="+mn-ea"/>
                  <a:sym typeface="+mn-lt"/>
                </a:endParaRPr>
              </a:p>
            </p:txBody>
          </p:sp>
        </p:grpSp>
        <p:sp>
          <p:nvSpPr>
            <p:cNvPr id="9" name="TextBox 102"/>
            <p:cNvSpPr txBox="1"/>
            <p:nvPr/>
          </p:nvSpPr>
          <p:spPr>
            <a:xfrm>
              <a:off x="831252" y="3298492"/>
              <a:ext cx="1322544" cy="35337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2400" dirty="0">
                  <a:solidFill>
                    <a:schemeClr val="accent2"/>
                  </a:solidFill>
                  <a:latin typeface="+mn-lt"/>
                  <a:ea typeface="+mn-ea"/>
                  <a:cs typeface="+mn-ea"/>
                  <a:sym typeface="+mn-lt"/>
                </a:rPr>
                <a:t>工伤</a:t>
              </a:r>
            </a:p>
          </p:txBody>
        </p:sp>
      </p:grpSp>
      <p:grpSp>
        <p:nvGrpSpPr>
          <p:cNvPr id="12" name="组合 11"/>
          <p:cNvGrpSpPr/>
          <p:nvPr/>
        </p:nvGrpSpPr>
        <p:grpSpPr>
          <a:xfrm>
            <a:off x="3429944" y="1576674"/>
            <a:ext cx="2609294" cy="2609294"/>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round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cs typeface="+mn-ea"/>
                <a:sym typeface="+mn-lt"/>
              </a:endParaRPr>
            </a:p>
          </p:txBody>
        </p:sp>
        <p:sp>
          <p:nvSpPr>
            <p:cNvPr id="14" name="椭圆 13"/>
            <p:cNvSpPr/>
            <p:nvPr/>
          </p:nvSpPr>
          <p:spPr>
            <a:xfrm>
              <a:off x="392113" y="760413"/>
              <a:ext cx="3825875" cy="3825875"/>
            </a:xfrm>
            <a:prstGeom prst="round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grpSp>
        <p:nvGrpSpPr>
          <p:cNvPr id="15" name="组合 14"/>
          <p:cNvGrpSpPr/>
          <p:nvPr/>
        </p:nvGrpSpPr>
        <p:grpSpPr>
          <a:xfrm>
            <a:off x="5939928" y="1361012"/>
            <a:ext cx="623903" cy="623903"/>
            <a:chOff x="304800" y="673100"/>
            <a:chExt cx="4000500" cy="4000500"/>
          </a:xfrm>
          <a:effectLst>
            <a:outerShdw blurRad="317500" dist="1905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accent2"/>
                </a:solidFill>
                <a:cs typeface="+mn-ea"/>
                <a:sym typeface="+mn-lt"/>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accent2"/>
                  </a:solidFill>
                  <a:cs typeface="+mn-ea"/>
                  <a:sym typeface="+mn-lt"/>
                </a:rPr>
                <a:t>1</a:t>
              </a:r>
              <a:endParaRPr lang="zh-CN" altLang="en-US" sz="2500" b="1" dirty="0">
                <a:solidFill>
                  <a:schemeClr val="accent2"/>
                </a:solidFill>
                <a:cs typeface="+mn-ea"/>
                <a:sym typeface="+mn-lt"/>
              </a:endParaRPr>
            </a:p>
          </p:txBody>
        </p:sp>
      </p:grpSp>
      <p:grpSp>
        <p:nvGrpSpPr>
          <p:cNvPr id="18" name="组合 17"/>
          <p:cNvGrpSpPr/>
          <p:nvPr/>
        </p:nvGrpSpPr>
        <p:grpSpPr>
          <a:xfrm>
            <a:off x="5939928" y="2489316"/>
            <a:ext cx="623903" cy="623903"/>
            <a:chOff x="304800" y="673100"/>
            <a:chExt cx="4000500" cy="4000500"/>
          </a:xfrm>
          <a:effectLst>
            <a:outerShdw blurRad="317500" dist="1905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accent2"/>
                </a:solidFill>
                <a:cs typeface="+mn-ea"/>
                <a:sym typeface="+mn-lt"/>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accent2"/>
                  </a:solidFill>
                  <a:cs typeface="+mn-ea"/>
                  <a:sym typeface="+mn-lt"/>
                </a:rPr>
                <a:t>2</a:t>
              </a:r>
              <a:endParaRPr lang="zh-CN" altLang="en-US" sz="2500" b="1" dirty="0">
                <a:solidFill>
                  <a:schemeClr val="accent2"/>
                </a:solidFill>
                <a:cs typeface="+mn-ea"/>
                <a:sym typeface="+mn-lt"/>
              </a:endParaRPr>
            </a:p>
          </p:txBody>
        </p:sp>
      </p:grpSp>
      <p:grpSp>
        <p:nvGrpSpPr>
          <p:cNvPr id="21" name="组合 20"/>
          <p:cNvGrpSpPr/>
          <p:nvPr/>
        </p:nvGrpSpPr>
        <p:grpSpPr>
          <a:xfrm>
            <a:off x="5939928" y="3617619"/>
            <a:ext cx="623903" cy="623903"/>
            <a:chOff x="304800" y="673100"/>
            <a:chExt cx="4000500" cy="4000500"/>
          </a:xfrm>
          <a:effectLst>
            <a:outerShdw blurRad="317500" dist="1905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accent2"/>
                </a:solidFill>
                <a:cs typeface="+mn-ea"/>
                <a:sym typeface="+mn-lt"/>
              </a:endParaRPr>
            </a:p>
          </p:txBody>
        </p:sp>
        <p:sp>
          <p:nvSpPr>
            <p:cNvPr id="23" name="椭圆 2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accent2"/>
                  </a:solidFill>
                  <a:cs typeface="+mn-ea"/>
                  <a:sym typeface="+mn-lt"/>
                </a:rPr>
                <a:t>3</a:t>
              </a:r>
              <a:endParaRPr lang="zh-CN" altLang="en-US" sz="2500" b="1" dirty="0">
                <a:solidFill>
                  <a:schemeClr val="accent2"/>
                </a:solidFill>
                <a:cs typeface="+mn-ea"/>
                <a:sym typeface="+mn-lt"/>
              </a:endParaRPr>
            </a:p>
          </p:txBody>
        </p:sp>
      </p:grpSp>
      <p:sp>
        <p:nvSpPr>
          <p:cNvPr id="24" name="TextBox 21"/>
          <p:cNvSpPr txBox="1"/>
          <p:nvPr/>
        </p:nvSpPr>
        <p:spPr>
          <a:xfrm>
            <a:off x="6788929" y="1369282"/>
            <a:ext cx="2122842" cy="830997"/>
          </a:xfrm>
          <a:prstGeom prst="rect">
            <a:avLst/>
          </a:prstGeom>
          <a:noFill/>
        </p:spPr>
        <p:txBody>
          <a:bodyPr wrap="square" lIns="0" tIns="0" rIns="0" bIns="0" rtlCol="0">
            <a:spAutoFit/>
          </a:bodyPr>
          <a:lstStyle/>
          <a:p>
            <a:pPr algn="just">
              <a:lnSpc>
                <a:spcPct val="150000"/>
              </a:lnSpc>
            </a:pPr>
            <a:r>
              <a:rPr lang="zh-CN" altLang="en-US" sz="1800" b="1" dirty="0">
                <a:solidFill>
                  <a:schemeClr val="accent2"/>
                </a:solidFill>
                <a:latin typeface="宋体" panose="02010600030101010101" pitchFamily="2" charset="-122"/>
              </a:rPr>
              <a:t>因犯罪或者违反治安管理伤亡的</a:t>
            </a:r>
            <a:endParaRPr lang="en-US" altLang="zh-CN" sz="1800" dirty="0">
              <a:solidFill>
                <a:schemeClr val="accent2"/>
              </a:solidFill>
              <a:cs typeface="+mn-ea"/>
              <a:sym typeface="+mn-lt"/>
            </a:endParaRPr>
          </a:p>
        </p:txBody>
      </p:sp>
      <p:sp>
        <p:nvSpPr>
          <p:cNvPr id="25" name="TextBox 22"/>
          <p:cNvSpPr txBox="1"/>
          <p:nvPr/>
        </p:nvSpPr>
        <p:spPr>
          <a:xfrm>
            <a:off x="6788929" y="2774569"/>
            <a:ext cx="2938220" cy="415498"/>
          </a:xfrm>
          <a:prstGeom prst="rect">
            <a:avLst/>
          </a:prstGeom>
          <a:noFill/>
        </p:spPr>
        <p:txBody>
          <a:bodyPr wrap="square" lIns="0" tIns="0" rIns="0" bIns="0" rtlCol="0">
            <a:spAutoFit/>
          </a:bodyPr>
          <a:lstStyle/>
          <a:p>
            <a:pPr algn="just">
              <a:lnSpc>
                <a:spcPct val="150000"/>
              </a:lnSpc>
            </a:pPr>
            <a:r>
              <a:rPr lang="zh-CN" altLang="en-US" sz="1800" b="1" dirty="0">
                <a:solidFill>
                  <a:schemeClr val="accent2"/>
                </a:solidFill>
                <a:latin typeface="宋体" panose="02010600030101010101" pitchFamily="2" charset="-122"/>
              </a:rPr>
              <a:t>醉酒导致伤亡的</a:t>
            </a:r>
            <a:endParaRPr lang="en-US" altLang="zh-CN" sz="1800" dirty="0">
              <a:solidFill>
                <a:schemeClr val="accent2"/>
              </a:solidFill>
              <a:cs typeface="+mn-ea"/>
              <a:sym typeface="+mn-lt"/>
            </a:endParaRPr>
          </a:p>
        </p:txBody>
      </p:sp>
      <p:sp>
        <p:nvSpPr>
          <p:cNvPr id="26" name="TextBox 23"/>
          <p:cNvSpPr txBox="1"/>
          <p:nvPr/>
        </p:nvSpPr>
        <p:spPr>
          <a:xfrm>
            <a:off x="6788929" y="3849280"/>
            <a:ext cx="2938220" cy="415498"/>
          </a:xfrm>
          <a:prstGeom prst="rect">
            <a:avLst/>
          </a:prstGeom>
          <a:noFill/>
        </p:spPr>
        <p:txBody>
          <a:bodyPr wrap="square" lIns="0" tIns="0" rIns="0" bIns="0" rtlCol="0">
            <a:spAutoFit/>
          </a:bodyPr>
          <a:lstStyle/>
          <a:p>
            <a:pPr algn="just">
              <a:lnSpc>
                <a:spcPct val="150000"/>
              </a:lnSpc>
            </a:pPr>
            <a:r>
              <a:rPr lang="zh-CN" altLang="en-US" sz="1800" b="1" dirty="0">
                <a:solidFill>
                  <a:schemeClr val="accent2"/>
                </a:solidFill>
                <a:latin typeface="宋体" panose="02010600030101010101" pitchFamily="2" charset="-122"/>
              </a:rPr>
              <a:t>自残或者自杀的</a:t>
            </a:r>
            <a:endParaRPr lang="en-US" altLang="zh-CN" sz="1800" dirty="0">
              <a:solidFill>
                <a:schemeClr val="accent2"/>
              </a:solidFill>
              <a:cs typeface="+mn-ea"/>
              <a:sym typeface="+mn-lt"/>
            </a:endParaRPr>
          </a:p>
        </p:txBody>
      </p:sp>
      <p:sp>
        <p:nvSpPr>
          <p:cNvPr id="27" name="TextBox 24"/>
          <p:cNvSpPr txBox="1"/>
          <p:nvPr/>
        </p:nvSpPr>
        <p:spPr>
          <a:xfrm>
            <a:off x="3680012" y="1984915"/>
            <a:ext cx="2115848" cy="1920526"/>
          </a:xfrm>
          <a:prstGeom prst="rect">
            <a:avLst/>
          </a:prstGeom>
          <a:noFill/>
        </p:spPr>
        <p:txBody>
          <a:bodyPr wrap="square" lIns="0" tIns="0" rIns="0" bIns="0" rtlCol="0">
            <a:spAutoFit/>
          </a:bodyPr>
          <a:lstStyle/>
          <a:p>
            <a:pPr algn="just">
              <a:lnSpc>
                <a:spcPct val="130000"/>
              </a:lnSpc>
            </a:pPr>
            <a:r>
              <a:rPr lang="en-US" altLang="zh-CN" sz="1600" dirty="0">
                <a:solidFill>
                  <a:schemeClr val="tx1">
                    <a:lumMod val="50000"/>
                    <a:lumOff val="50000"/>
                  </a:schemeClr>
                </a:solidFill>
                <a:cs typeface="+mn-ea"/>
                <a:sym typeface="+mn-lt"/>
              </a:rPr>
              <a:t>2003</a:t>
            </a:r>
            <a:r>
              <a:rPr lang="zh-CN" altLang="en-US" sz="1600" dirty="0">
                <a:solidFill>
                  <a:schemeClr val="tx1">
                    <a:lumMod val="50000"/>
                    <a:lumOff val="50000"/>
                  </a:schemeClr>
                </a:solidFill>
                <a:cs typeface="+mn-ea"/>
                <a:sym typeface="+mn-lt"/>
              </a:rPr>
              <a:t>年</a:t>
            </a:r>
            <a:r>
              <a:rPr lang="en-US" altLang="zh-CN" sz="1600" dirty="0">
                <a:solidFill>
                  <a:schemeClr val="tx1">
                    <a:lumMod val="50000"/>
                    <a:lumOff val="50000"/>
                  </a:schemeClr>
                </a:solidFill>
                <a:cs typeface="+mn-ea"/>
                <a:sym typeface="+mn-lt"/>
              </a:rPr>
              <a:t>4</a:t>
            </a:r>
            <a:r>
              <a:rPr lang="zh-CN" altLang="en-US" sz="1600" dirty="0">
                <a:solidFill>
                  <a:schemeClr val="tx1">
                    <a:lumMod val="50000"/>
                    <a:lumOff val="50000"/>
                  </a:schemeClr>
                </a:solidFill>
                <a:cs typeface="+mn-ea"/>
                <a:sym typeface="+mn-lt"/>
              </a:rPr>
              <a:t>月</a:t>
            </a:r>
            <a:r>
              <a:rPr lang="en-US" altLang="zh-CN" sz="1600" dirty="0">
                <a:solidFill>
                  <a:schemeClr val="tx1">
                    <a:lumMod val="50000"/>
                    <a:lumOff val="50000"/>
                  </a:schemeClr>
                </a:solidFill>
                <a:cs typeface="+mn-ea"/>
                <a:sym typeface="+mn-lt"/>
              </a:rPr>
              <a:t>16</a:t>
            </a:r>
            <a:r>
              <a:rPr lang="zh-CN" altLang="en-US" sz="1600" dirty="0">
                <a:solidFill>
                  <a:schemeClr val="tx1">
                    <a:lumMod val="50000"/>
                    <a:lumOff val="50000"/>
                  </a:schemeClr>
                </a:solidFill>
                <a:cs typeface="+mn-ea"/>
                <a:sym typeface="+mn-lt"/>
              </a:rPr>
              <a:t>日公布的</a:t>
            </a:r>
            <a:r>
              <a:rPr lang="en-US" altLang="zh-CN" sz="1600" dirty="0">
                <a:solidFill>
                  <a:schemeClr val="tx1">
                    <a:lumMod val="50000"/>
                    <a:lumOff val="50000"/>
                  </a:schemeClr>
                </a:solidFill>
                <a:cs typeface="+mn-ea"/>
                <a:sym typeface="+mn-lt"/>
              </a:rPr>
              <a:t>《</a:t>
            </a:r>
            <a:r>
              <a:rPr lang="zh-CN" altLang="en-US" sz="1600" dirty="0">
                <a:solidFill>
                  <a:schemeClr val="tx1">
                    <a:lumMod val="50000"/>
                    <a:lumOff val="50000"/>
                  </a:schemeClr>
                </a:solidFill>
                <a:cs typeface="+mn-ea"/>
                <a:sym typeface="+mn-lt"/>
              </a:rPr>
              <a:t>工伤保险条例</a:t>
            </a:r>
            <a:r>
              <a:rPr lang="en-US" altLang="zh-CN" sz="1600" dirty="0">
                <a:solidFill>
                  <a:schemeClr val="tx1">
                    <a:lumMod val="50000"/>
                    <a:lumOff val="50000"/>
                  </a:schemeClr>
                </a:solidFill>
                <a:cs typeface="+mn-ea"/>
                <a:sym typeface="+mn-lt"/>
              </a:rPr>
              <a:t>》</a:t>
            </a:r>
            <a:r>
              <a:rPr lang="zh-CN" altLang="en-US" sz="1600" dirty="0">
                <a:solidFill>
                  <a:schemeClr val="tx1">
                    <a:lumMod val="50000"/>
                    <a:lumOff val="50000"/>
                  </a:schemeClr>
                </a:solidFill>
                <a:cs typeface="+mn-ea"/>
                <a:sym typeface="+mn-lt"/>
              </a:rPr>
              <a:t>第十六条规定</a:t>
            </a:r>
            <a:r>
              <a:rPr lang="en-US" altLang="zh-CN" sz="1600" dirty="0">
                <a:solidFill>
                  <a:schemeClr val="tx1">
                    <a:lumMod val="50000"/>
                    <a:lumOff val="50000"/>
                  </a:schemeClr>
                </a:solidFill>
                <a:cs typeface="+mn-ea"/>
                <a:sym typeface="+mn-lt"/>
              </a:rPr>
              <a:t>:</a:t>
            </a:r>
            <a:endParaRPr lang="zh-CN" altLang="en-US" sz="1600" dirty="0">
              <a:solidFill>
                <a:schemeClr val="tx1">
                  <a:lumMod val="50000"/>
                  <a:lumOff val="50000"/>
                </a:schemeClr>
              </a:solidFill>
              <a:cs typeface="+mn-ea"/>
              <a:sym typeface="+mn-lt"/>
            </a:endParaRPr>
          </a:p>
          <a:p>
            <a:pPr algn="just">
              <a:lnSpc>
                <a:spcPct val="130000"/>
              </a:lnSpc>
            </a:pPr>
            <a:r>
              <a:rPr lang="zh-CN" altLang="en-US" sz="1600" dirty="0">
                <a:solidFill>
                  <a:schemeClr val="tx1">
                    <a:lumMod val="50000"/>
                    <a:lumOff val="50000"/>
                  </a:schemeClr>
                </a:solidFill>
                <a:cs typeface="+mn-ea"/>
                <a:sym typeface="+mn-lt"/>
              </a:rPr>
              <a:t>        右侧情形之一的，不得认定为工伤或者视同工伤</a:t>
            </a:r>
            <a:endParaRPr lang="en-US" altLang="zh-CN" sz="1600" dirty="0">
              <a:solidFill>
                <a:schemeClr val="tx1">
                  <a:lumMod val="50000"/>
                  <a:lumOff val="50000"/>
                </a:schemeClr>
              </a:solidFill>
              <a:cs typeface="+mn-ea"/>
              <a:sym typeface="+mn-lt"/>
            </a:endParaRPr>
          </a:p>
        </p:txBody>
      </p:sp>
      <p:sp>
        <p:nvSpPr>
          <p:cNvPr id="28" name="文本框 27"/>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
        <p:nvSpPr>
          <p:cNvPr id="29" name="TextBox 8"/>
          <p:cNvSpPr txBox="1"/>
          <p:nvPr/>
        </p:nvSpPr>
        <p:spPr>
          <a:xfrm>
            <a:off x="1020304" y="234412"/>
            <a:ext cx="3456384" cy="400110"/>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第四章  安全管理的基本概念</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iterate type="lt">
                                        <p:tmPct val="30000"/>
                                      </p:iterate>
                                      <p:childTnLst>
                                        <p:set>
                                          <p:cBhvr>
                                            <p:cTn id="12" dur="1" fill="hold">
                                              <p:stCondLst>
                                                <p:cond delay="0"/>
                                              </p:stCondLst>
                                            </p:cTn>
                                            <p:tgtEl>
                                              <p:spTgt spid="5"/>
                                            </p:tgtEl>
                                            <p:attrNameLst>
                                              <p:attrName>style.visibility</p:attrName>
                                            </p:attrNameLst>
                                          </p:cBhvr>
                                          <p:to>
                                            <p:strVal val="visible"/>
                                          </p:to>
                                        </p:set>
                                        <p:animEffect transition="in" filter="wipe(left)">
                                          <p:cBhvr>
                                            <p:cTn id="13" dur="50"/>
                                            <p:tgtEl>
                                              <p:spTgt spid="5"/>
                                            </p:tgtEl>
                                          </p:cBhvr>
                                        </p:animEffect>
                                      </p:childTnLst>
                                    </p:cTn>
                                  </p:par>
                                  <p:par>
                                    <p:cTn id="14" presetID="36" presetClass="emph" presetSubtype="0" fill="hold" grpId="1" nodeType="withEffect">
                                      <p:stCondLst>
                                        <p:cond delay="0"/>
                                      </p:stCondLst>
                                      <p:iterate type="lt">
                                        <p:tmPct val="30000"/>
                                      </p:iterate>
                                      <p:childTnLst>
                                        <p:animScale>
                                          <p:cBhvr>
                                            <p:cTn id="15" dur="25" autoRev="1" fill="hold">
                                              <p:stCondLst>
                                                <p:cond delay="0"/>
                                              </p:stCondLst>
                                            </p:cTn>
                                            <p:tgtEl>
                                              <p:spTgt spid="5"/>
                                            </p:tgtEl>
                                          </p:cBhvr>
                                          <p:to x="80000" y="100000"/>
                                        </p:animScale>
                                        <p:anim by="(#ppt_w*0.10)" calcmode="lin" valueType="num">
                                          <p:cBhvr>
                                            <p:cTn id="16" dur="25" autoRev="1" fill="hold">
                                              <p:stCondLst>
                                                <p:cond delay="0"/>
                                              </p:stCondLst>
                                            </p:cTn>
                                            <p:tgtEl>
                                              <p:spTgt spid="5"/>
                                            </p:tgtEl>
                                            <p:attrNameLst>
                                              <p:attrName>ppt_x</p:attrName>
                                            </p:attrNameLst>
                                          </p:cBhvr>
                                        </p:anim>
                                        <p:anim by="(-#ppt_w*0.10)" calcmode="lin" valueType="num">
                                          <p:cBhvr>
                                            <p:cTn id="17" dur="25" autoRev="1" fill="hold">
                                              <p:stCondLst>
                                                <p:cond delay="0"/>
                                              </p:stCondLst>
                                            </p:cTn>
                                            <p:tgtEl>
                                              <p:spTgt spid="5"/>
                                            </p:tgtEl>
                                            <p:attrNameLst>
                                              <p:attrName>ppt_y</p:attrName>
                                            </p:attrNameLst>
                                          </p:cBhvr>
                                        </p:anim>
                                        <p:animRot by="-480000">
                                          <p:cBhvr>
                                            <p:cTn id="18" dur="25" autoRev="1" fill="hold">
                                              <p:stCondLst>
                                                <p:cond delay="0"/>
                                              </p:stCondLst>
                                            </p:cTn>
                                            <p:tgtEl>
                                              <p:spTgt spid="5"/>
                                            </p:tgtEl>
                                            <p:attrNameLst>
                                              <p:attrName>r</p:attrName>
                                            </p:attrNameLst>
                                          </p:cBhvr>
                                        </p:animRot>
                                      </p:childTnLst>
                                    </p:cTn>
                                  </p:par>
                                  <p:par>
                                    <p:cTn id="19" presetID="21" presetClass="entr" presetSubtype="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1000"/>
                                            <p:tgtEl>
                                              <p:spTgt spid="6"/>
                                            </p:tgtEl>
                                          </p:cBhvr>
                                        </p:animEffect>
                                      </p:childTnLst>
                                    </p:cTn>
                                  </p:par>
                                </p:childTnLst>
                              </p:cTn>
                            </p:par>
                            <p:par>
                              <p:cTn id="22" fill="hold">
                                <p:stCondLst>
                                  <p:cond delay="1500"/>
                                </p:stCondLst>
                                <p:childTnLst>
                                  <p:par>
                                    <p:cTn id="23" presetID="2" presetClass="entr" presetSubtype="1" fill="hold" nodeType="afterEffect" p14:presetBounceEnd="44000">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14:bounceEnd="44000">
                                          <p:cBhvr additive="base">
                                            <p:cTn id="25" dur="500" fill="hold"/>
                                            <p:tgtEl>
                                              <p:spTgt spid="12"/>
                                            </p:tgtEl>
                                            <p:attrNameLst>
                                              <p:attrName>ppt_x</p:attrName>
                                            </p:attrNameLst>
                                          </p:cBhvr>
                                          <p:tavLst>
                                            <p:tav tm="0">
                                              <p:val>
                                                <p:strVal val="#ppt_x"/>
                                              </p:val>
                                            </p:tav>
                                            <p:tav tm="100000">
                                              <p:val>
                                                <p:strVal val="#ppt_x"/>
                                              </p:val>
                                            </p:tav>
                                          </p:tavLst>
                                        </p:anim>
                                        <p:anim calcmode="lin" valueType="num" p14:bounceEnd="44000">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up)">
                                          <p:cBhvr>
                                            <p:cTn id="30" dur="500"/>
                                            <p:tgtEl>
                                              <p:spTgt spid="27"/>
                                            </p:tgtEl>
                                          </p:cBhvr>
                                        </p:animEffect>
                                      </p:childTnLst>
                                    </p:cTn>
                                  </p:par>
                                </p:childTnLst>
                              </p:cTn>
                            </p:par>
                            <p:par>
                              <p:cTn id="31" fill="hold">
                                <p:stCondLst>
                                  <p:cond delay="2500"/>
                                </p:stCondLst>
                                <p:childTnLst>
                                  <p:par>
                                    <p:cTn id="32" presetID="52"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Scale>
                                          <p:cBhvr>
                                            <p:cTn id="34" dur="5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500" decel="50000" fill="hold">
                                              <p:stCondLst>
                                                <p:cond delay="0"/>
                                              </p:stCondLst>
                                            </p:cTn>
                                            <p:tgtEl>
                                              <p:spTgt spid="15"/>
                                            </p:tgtEl>
                                            <p:attrNameLst>
                                              <p:attrName>ppt_x</p:attrName>
                                              <p:attrName>ppt_y</p:attrName>
                                            </p:attrNameLst>
                                          </p:cBhvr>
                                        </p:animMotion>
                                        <p:animEffect transition="in" filter="fade">
                                          <p:cBhvr>
                                            <p:cTn id="36" dur="500"/>
                                            <p:tgtEl>
                                              <p:spTgt spid="15"/>
                                            </p:tgtEl>
                                          </p:cBhvr>
                                        </p:animEffect>
                                      </p:childTnLst>
                                    </p:cTn>
                                  </p:par>
                                </p:childTnLst>
                              </p:cTn>
                            </p:par>
                            <p:par>
                              <p:cTn id="37" fill="hold">
                                <p:stCondLst>
                                  <p:cond delay="3000"/>
                                </p:stCondLst>
                                <p:childTnLst>
                                  <p:par>
                                    <p:cTn id="38" presetID="52" presetClass="entr" presetSubtype="0"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Scale>
                                          <p:cBhvr>
                                            <p:cTn id="40"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500" decel="50000" fill="hold">
                                              <p:stCondLst>
                                                <p:cond delay="0"/>
                                              </p:stCondLst>
                                            </p:cTn>
                                            <p:tgtEl>
                                              <p:spTgt spid="18"/>
                                            </p:tgtEl>
                                            <p:attrNameLst>
                                              <p:attrName>ppt_x</p:attrName>
                                              <p:attrName>ppt_y</p:attrName>
                                            </p:attrNameLst>
                                          </p:cBhvr>
                                        </p:animMotion>
                                        <p:animEffect transition="in" filter="fade">
                                          <p:cBhvr>
                                            <p:cTn id="42" dur="500"/>
                                            <p:tgtEl>
                                              <p:spTgt spid="18"/>
                                            </p:tgtEl>
                                          </p:cBhvr>
                                        </p:animEffect>
                                      </p:childTnLst>
                                    </p:cTn>
                                  </p:par>
                                </p:childTnLst>
                              </p:cTn>
                            </p:par>
                            <p:par>
                              <p:cTn id="43" fill="hold">
                                <p:stCondLst>
                                  <p:cond delay="3500"/>
                                </p:stCondLst>
                                <p:childTnLst>
                                  <p:par>
                                    <p:cTn id="44" presetID="52" presetClass="entr" presetSubtype="0"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Scale>
                                          <p:cBhvr>
                                            <p:cTn id="46" dur="5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500" decel="50000" fill="hold">
                                              <p:stCondLst>
                                                <p:cond delay="0"/>
                                              </p:stCondLst>
                                            </p:cTn>
                                            <p:tgtEl>
                                              <p:spTgt spid="21"/>
                                            </p:tgtEl>
                                            <p:attrNameLst>
                                              <p:attrName>ppt_x</p:attrName>
                                              <p:attrName>ppt_y</p:attrName>
                                            </p:attrNameLst>
                                          </p:cBhvr>
                                        </p:animMotion>
                                        <p:animEffect transition="in" filter="fade">
                                          <p:cBhvr>
                                            <p:cTn id="48" dur="500"/>
                                            <p:tgtEl>
                                              <p:spTgt spid="21"/>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par>
                                    <p:cTn id="53" presetID="22" presetClass="entr" presetSubtype="8" fill="hold" grpId="0" nodeType="withEffect">
                                      <p:stCondLst>
                                        <p:cond delay="20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down)">
                                          <p:cBhvr>
                                            <p:cTn id="6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24" grpId="0"/>
          <p:bldP spid="25" grpId="0"/>
          <p:bldP spid="26" grpId="0"/>
          <p:bldP spid="27"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iterate type="lt">
                                        <p:tmPct val="30000"/>
                                      </p:iterate>
                                      <p:childTnLst>
                                        <p:set>
                                          <p:cBhvr>
                                            <p:cTn id="12" dur="1" fill="hold">
                                              <p:stCondLst>
                                                <p:cond delay="0"/>
                                              </p:stCondLst>
                                            </p:cTn>
                                            <p:tgtEl>
                                              <p:spTgt spid="5"/>
                                            </p:tgtEl>
                                            <p:attrNameLst>
                                              <p:attrName>style.visibility</p:attrName>
                                            </p:attrNameLst>
                                          </p:cBhvr>
                                          <p:to>
                                            <p:strVal val="visible"/>
                                          </p:to>
                                        </p:set>
                                        <p:animEffect transition="in" filter="wipe(left)">
                                          <p:cBhvr>
                                            <p:cTn id="13" dur="50"/>
                                            <p:tgtEl>
                                              <p:spTgt spid="5"/>
                                            </p:tgtEl>
                                          </p:cBhvr>
                                        </p:animEffect>
                                      </p:childTnLst>
                                    </p:cTn>
                                  </p:par>
                                  <p:par>
                                    <p:cTn id="14" presetID="36" presetClass="emph" presetSubtype="0" fill="hold" grpId="1" nodeType="withEffect">
                                      <p:stCondLst>
                                        <p:cond delay="0"/>
                                      </p:stCondLst>
                                      <p:iterate type="lt">
                                        <p:tmPct val="30000"/>
                                      </p:iterate>
                                      <p:childTnLst>
                                        <p:animScale>
                                          <p:cBhvr>
                                            <p:cTn id="15" dur="25" autoRev="1" fill="hold">
                                              <p:stCondLst>
                                                <p:cond delay="0"/>
                                              </p:stCondLst>
                                            </p:cTn>
                                            <p:tgtEl>
                                              <p:spTgt spid="5"/>
                                            </p:tgtEl>
                                          </p:cBhvr>
                                          <p:to x="80000" y="100000"/>
                                        </p:animScale>
                                        <p:anim by="(#ppt_w*0.10)" calcmode="lin" valueType="num">
                                          <p:cBhvr>
                                            <p:cTn id="16" dur="25" autoRev="1" fill="hold">
                                              <p:stCondLst>
                                                <p:cond delay="0"/>
                                              </p:stCondLst>
                                            </p:cTn>
                                            <p:tgtEl>
                                              <p:spTgt spid="5"/>
                                            </p:tgtEl>
                                            <p:attrNameLst>
                                              <p:attrName>ppt_x</p:attrName>
                                            </p:attrNameLst>
                                          </p:cBhvr>
                                        </p:anim>
                                        <p:anim by="(-#ppt_w*0.10)" calcmode="lin" valueType="num">
                                          <p:cBhvr>
                                            <p:cTn id="17" dur="25" autoRev="1" fill="hold">
                                              <p:stCondLst>
                                                <p:cond delay="0"/>
                                              </p:stCondLst>
                                            </p:cTn>
                                            <p:tgtEl>
                                              <p:spTgt spid="5"/>
                                            </p:tgtEl>
                                            <p:attrNameLst>
                                              <p:attrName>ppt_y</p:attrName>
                                            </p:attrNameLst>
                                          </p:cBhvr>
                                        </p:anim>
                                        <p:animRot by="-480000">
                                          <p:cBhvr>
                                            <p:cTn id="18" dur="25" autoRev="1" fill="hold">
                                              <p:stCondLst>
                                                <p:cond delay="0"/>
                                              </p:stCondLst>
                                            </p:cTn>
                                            <p:tgtEl>
                                              <p:spTgt spid="5"/>
                                            </p:tgtEl>
                                            <p:attrNameLst>
                                              <p:attrName>r</p:attrName>
                                            </p:attrNameLst>
                                          </p:cBhvr>
                                        </p:animRot>
                                      </p:childTnLst>
                                    </p:cTn>
                                  </p:par>
                                  <p:par>
                                    <p:cTn id="19" presetID="21" presetClass="entr" presetSubtype="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1000"/>
                                            <p:tgtEl>
                                              <p:spTgt spid="6"/>
                                            </p:tgtEl>
                                          </p:cBhvr>
                                        </p:animEffect>
                                      </p:childTnLst>
                                    </p:cTn>
                                  </p:par>
                                </p:childTnLst>
                              </p:cTn>
                            </p:par>
                            <p:par>
                              <p:cTn id="22" fill="hold">
                                <p:stCondLst>
                                  <p:cond delay="1500"/>
                                </p:stCondLst>
                                <p:childTnLst>
                                  <p:par>
                                    <p:cTn id="23" presetID="2" presetClass="entr" presetSubtype="1"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up)">
                                          <p:cBhvr>
                                            <p:cTn id="30" dur="500"/>
                                            <p:tgtEl>
                                              <p:spTgt spid="27"/>
                                            </p:tgtEl>
                                          </p:cBhvr>
                                        </p:animEffect>
                                      </p:childTnLst>
                                    </p:cTn>
                                  </p:par>
                                </p:childTnLst>
                              </p:cTn>
                            </p:par>
                            <p:par>
                              <p:cTn id="31" fill="hold">
                                <p:stCondLst>
                                  <p:cond delay="2500"/>
                                </p:stCondLst>
                                <p:childTnLst>
                                  <p:par>
                                    <p:cTn id="32" presetID="52"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Scale>
                                          <p:cBhvr>
                                            <p:cTn id="34" dur="5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500" decel="50000" fill="hold">
                                              <p:stCondLst>
                                                <p:cond delay="0"/>
                                              </p:stCondLst>
                                            </p:cTn>
                                            <p:tgtEl>
                                              <p:spTgt spid="15"/>
                                            </p:tgtEl>
                                            <p:attrNameLst>
                                              <p:attrName>ppt_x</p:attrName>
                                              <p:attrName>ppt_y</p:attrName>
                                            </p:attrNameLst>
                                          </p:cBhvr>
                                        </p:animMotion>
                                        <p:animEffect transition="in" filter="fade">
                                          <p:cBhvr>
                                            <p:cTn id="36" dur="500"/>
                                            <p:tgtEl>
                                              <p:spTgt spid="15"/>
                                            </p:tgtEl>
                                          </p:cBhvr>
                                        </p:animEffect>
                                      </p:childTnLst>
                                    </p:cTn>
                                  </p:par>
                                </p:childTnLst>
                              </p:cTn>
                            </p:par>
                            <p:par>
                              <p:cTn id="37" fill="hold">
                                <p:stCondLst>
                                  <p:cond delay="3000"/>
                                </p:stCondLst>
                                <p:childTnLst>
                                  <p:par>
                                    <p:cTn id="38" presetID="52" presetClass="entr" presetSubtype="0"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Scale>
                                          <p:cBhvr>
                                            <p:cTn id="40"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500" decel="50000" fill="hold">
                                              <p:stCondLst>
                                                <p:cond delay="0"/>
                                              </p:stCondLst>
                                            </p:cTn>
                                            <p:tgtEl>
                                              <p:spTgt spid="18"/>
                                            </p:tgtEl>
                                            <p:attrNameLst>
                                              <p:attrName>ppt_x</p:attrName>
                                              <p:attrName>ppt_y</p:attrName>
                                            </p:attrNameLst>
                                          </p:cBhvr>
                                        </p:animMotion>
                                        <p:animEffect transition="in" filter="fade">
                                          <p:cBhvr>
                                            <p:cTn id="42" dur="500"/>
                                            <p:tgtEl>
                                              <p:spTgt spid="18"/>
                                            </p:tgtEl>
                                          </p:cBhvr>
                                        </p:animEffect>
                                      </p:childTnLst>
                                    </p:cTn>
                                  </p:par>
                                </p:childTnLst>
                              </p:cTn>
                            </p:par>
                            <p:par>
                              <p:cTn id="43" fill="hold">
                                <p:stCondLst>
                                  <p:cond delay="3500"/>
                                </p:stCondLst>
                                <p:childTnLst>
                                  <p:par>
                                    <p:cTn id="44" presetID="52" presetClass="entr" presetSubtype="0"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Scale>
                                          <p:cBhvr>
                                            <p:cTn id="46" dur="5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500" decel="50000" fill="hold">
                                              <p:stCondLst>
                                                <p:cond delay="0"/>
                                              </p:stCondLst>
                                            </p:cTn>
                                            <p:tgtEl>
                                              <p:spTgt spid="21"/>
                                            </p:tgtEl>
                                            <p:attrNameLst>
                                              <p:attrName>ppt_x</p:attrName>
                                              <p:attrName>ppt_y</p:attrName>
                                            </p:attrNameLst>
                                          </p:cBhvr>
                                        </p:animMotion>
                                        <p:animEffect transition="in" filter="fade">
                                          <p:cBhvr>
                                            <p:cTn id="48" dur="500"/>
                                            <p:tgtEl>
                                              <p:spTgt spid="21"/>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par>
                                    <p:cTn id="53" presetID="22" presetClass="entr" presetSubtype="8" fill="hold" grpId="0" nodeType="withEffect">
                                      <p:stCondLst>
                                        <p:cond delay="20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down)">
                                          <p:cBhvr>
                                            <p:cTn id="6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24" grpId="0"/>
          <p:bldP spid="25" grpId="0"/>
          <p:bldP spid="26" grpId="0"/>
          <p:bldP spid="27" grpId="0"/>
          <p:bldP spid="28"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idx="4294967295"/>
          </p:nvPr>
        </p:nvSpPr>
        <p:spPr>
          <a:xfrm>
            <a:off x="4307423" y="1854748"/>
            <a:ext cx="4521791" cy="2087562"/>
          </a:xfrm>
        </p:spPr>
        <p:txBody>
          <a:bodyPr>
            <a:normAutofit fontScale="92500" lnSpcReduction="10000"/>
          </a:bodyPr>
          <a:lstStyle/>
          <a:p>
            <a:pPr marL="0">
              <a:lnSpc>
                <a:spcPct val="150000"/>
              </a:lnSpc>
              <a:buNone/>
            </a:pPr>
            <a:r>
              <a:rPr lang="zh-CN" altLang="en-US" sz="1800" b="1" dirty="0">
                <a:solidFill>
                  <a:schemeClr val="accent2"/>
                </a:solidFill>
                <a:latin typeface="微软雅黑" panose="020B0503020204020204" pitchFamily="34" charset="-122"/>
                <a:ea typeface="微软雅黑" panose="020B0503020204020204" pitchFamily="34" charset="-122"/>
              </a:rPr>
              <a:t>安全生产责任制：</a:t>
            </a:r>
            <a:endParaRPr lang="en-US" altLang="zh-CN" sz="1800" b="1" dirty="0">
              <a:solidFill>
                <a:schemeClr val="accent2"/>
              </a:solidFill>
              <a:latin typeface="微软雅黑" panose="020B0503020204020204" pitchFamily="34" charset="-122"/>
              <a:ea typeface="微软雅黑" panose="020B0503020204020204" pitchFamily="34" charset="-122"/>
            </a:endParaRPr>
          </a:p>
          <a:p>
            <a:pPr marL="0">
              <a:lnSpc>
                <a:spcPct val="150000"/>
              </a:lnSpc>
              <a:buNone/>
            </a:pPr>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根据安全生产法律法规和企业生产实际，将各级领导、职能部门、工程技术人员、岗位操作人员在安全生产方面应做的事及应负的责任加以明确规定的一种制度</a:t>
            </a:r>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a:t>
            </a:r>
          </a:p>
        </p:txBody>
      </p:sp>
      <p:grpSp>
        <p:nvGrpSpPr>
          <p:cNvPr id="4" name="组合 3"/>
          <p:cNvGrpSpPr/>
          <p:nvPr/>
        </p:nvGrpSpPr>
        <p:grpSpPr>
          <a:xfrm>
            <a:off x="407645" y="1775173"/>
            <a:ext cx="3724445" cy="1958627"/>
            <a:chOff x="1358900" y="939800"/>
            <a:chExt cx="9475788" cy="4983163"/>
          </a:xfrm>
        </p:grpSpPr>
        <p:sp>
          <p:nvSpPr>
            <p:cNvPr id="5" name="Freeform 113"/>
            <p:cNvSpPr/>
            <p:nvPr/>
          </p:nvSpPr>
          <p:spPr bwMode="auto">
            <a:xfrm>
              <a:off x="2465388" y="3411538"/>
              <a:ext cx="7240588" cy="812800"/>
            </a:xfrm>
            <a:custGeom>
              <a:avLst/>
              <a:gdLst>
                <a:gd name="T0" fmla="*/ 4561 w 4561"/>
                <a:gd name="T1" fmla="*/ 512 h 512"/>
                <a:gd name="T2" fmla="*/ 0 w 4561"/>
                <a:gd name="T3" fmla="*/ 512 h 512"/>
                <a:gd name="T4" fmla="*/ 134 w 4561"/>
                <a:gd name="T5" fmla="*/ 0 h 512"/>
                <a:gd name="T6" fmla="*/ 4424 w 4561"/>
                <a:gd name="T7" fmla="*/ 0 h 512"/>
                <a:gd name="T8" fmla="*/ 4561 w 4561"/>
                <a:gd name="T9" fmla="*/ 512 h 512"/>
              </a:gdLst>
              <a:ahLst/>
              <a:cxnLst>
                <a:cxn ang="0">
                  <a:pos x="T0" y="T1"/>
                </a:cxn>
                <a:cxn ang="0">
                  <a:pos x="T2" y="T3"/>
                </a:cxn>
                <a:cxn ang="0">
                  <a:pos x="T4" y="T5"/>
                </a:cxn>
                <a:cxn ang="0">
                  <a:pos x="T6" y="T7"/>
                </a:cxn>
                <a:cxn ang="0">
                  <a:pos x="T8" y="T9"/>
                </a:cxn>
              </a:cxnLst>
              <a:rect l="0" t="0" r="r" b="b"/>
              <a:pathLst>
                <a:path w="4561" h="512">
                  <a:moveTo>
                    <a:pt x="4561" y="512"/>
                  </a:moveTo>
                  <a:lnTo>
                    <a:pt x="0" y="512"/>
                  </a:lnTo>
                  <a:lnTo>
                    <a:pt x="134" y="0"/>
                  </a:lnTo>
                  <a:lnTo>
                    <a:pt x="4424" y="0"/>
                  </a:lnTo>
                  <a:lnTo>
                    <a:pt x="4561" y="512"/>
                  </a:lnTo>
                  <a:close/>
                </a:path>
              </a:pathLst>
            </a:cu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6" name="Freeform 114"/>
            <p:cNvSpPr/>
            <p:nvPr/>
          </p:nvSpPr>
          <p:spPr bwMode="auto">
            <a:xfrm>
              <a:off x="4403725" y="4330700"/>
              <a:ext cx="468313" cy="1450975"/>
            </a:xfrm>
            <a:custGeom>
              <a:avLst/>
              <a:gdLst>
                <a:gd name="T0" fmla="*/ 125 w 125"/>
                <a:gd name="T1" fmla="*/ 387 h 387"/>
                <a:gd name="T2" fmla="*/ 125 w 125"/>
                <a:gd name="T3" fmla="*/ 47 h 387"/>
                <a:gd name="T4" fmla="*/ 78 w 125"/>
                <a:gd name="T5" fmla="*/ 0 h 387"/>
                <a:gd name="T6" fmla="*/ 47 w 125"/>
                <a:gd name="T7" fmla="*/ 0 h 387"/>
                <a:gd name="T8" fmla="*/ 0 w 125"/>
                <a:gd name="T9" fmla="*/ 47 h 387"/>
                <a:gd name="T10" fmla="*/ 0 w 125"/>
                <a:gd name="T11" fmla="*/ 387 h 387"/>
                <a:gd name="T12" fmla="*/ 125 w 125"/>
                <a:gd name="T13" fmla="*/ 387 h 387"/>
              </a:gdLst>
              <a:ahLst/>
              <a:cxnLst>
                <a:cxn ang="0">
                  <a:pos x="T0" y="T1"/>
                </a:cxn>
                <a:cxn ang="0">
                  <a:pos x="T2" y="T3"/>
                </a:cxn>
                <a:cxn ang="0">
                  <a:pos x="T4" y="T5"/>
                </a:cxn>
                <a:cxn ang="0">
                  <a:pos x="T6" y="T7"/>
                </a:cxn>
                <a:cxn ang="0">
                  <a:pos x="T8" y="T9"/>
                </a:cxn>
                <a:cxn ang="0">
                  <a:pos x="T10" y="T11"/>
                </a:cxn>
                <a:cxn ang="0">
                  <a:pos x="T12" y="T13"/>
                </a:cxn>
              </a:cxnLst>
              <a:rect l="0" t="0" r="r" b="b"/>
              <a:pathLst>
                <a:path w="125" h="387">
                  <a:moveTo>
                    <a:pt x="125" y="387"/>
                  </a:moveTo>
                  <a:cubicBezTo>
                    <a:pt x="125" y="47"/>
                    <a:pt x="125" y="47"/>
                    <a:pt x="125" y="47"/>
                  </a:cubicBezTo>
                  <a:cubicBezTo>
                    <a:pt x="125" y="21"/>
                    <a:pt x="104" y="0"/>
                    <a:pt x="78" y="0"/>
                  </a:cubicBezTo>
                  <a:cubicBezTo>
                    <a:pt x="47" y="0"/>
                    <a:pt x="47" y="0"/>
                    <a:pt x="47" y="0"/>
                  </a:cubicBezTo>
                  <a:cubicBezTo>
                    <a:pt x="21" y="0"/>
                    <a:pt x="0" y="21"/>
                    <a:pt x="0" y="47"/>
                  </a:cubicBezTo>
                  <a:cubicBezTo>
                    <a:pt x="0" y="387"/>
                    <a:pt x="0" y="387"/>
                    <a:pt x="0" y="387"/>
                  </a:cubicBezTo>
                  <a:lnTo>
                    <a:pt x="125" y="387"/>
                  </a:lnTo>
                  <a:close/>
                </a:path>
              </a:pathLst>
            </a:custGeom>
            <a:solidFill>
              <a:srgbClr val="5758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7" name="Freeform 115"/>
            <p:cNvSpPr/>
            <p:nvPr/>
          </p:nvSpPr>
          <p:spPr bwMode="auto">
            <a:xfrm>
              <a:off x="4954588" y="4330700"/>
              <a:ext cx="469900" cy="1450975"/>
            </a:xfrm>
            <a:custGeom>
              <a:avLst/>
              <a:gdLst>
                <a:gd name="T0" fmla="*/ 125 w 125"/>
                <a:gd name="T1" fmla="*/ 387 h 387"/>
                <a:gd name="T2" fmla="*/ 125 w 125"/>
                <a:gd name="T3" fmla="*/ 47 h 387"/>
                <a:gd name="T4" fmla="*/ 78 w 125"/>
                <a:gd name="T5" fmla="*/ 0 h 387"/>
                <a:gd name="T6" fmla="*/ 48 w 125"/>
                <a:gd name="T7" fmla="*/ 0 h 387"/>
                <a:gd name="T8" fmla="*/ 0 w 125"/>
                <a:gd name="T9" fmla="*/ 47 h 387"/>
                <a:gd name="T10" fmla="*/ 0 w 125"/>
                <a:gd name="T11" fmla="*/ 387 h 387"/>
                <a:gd name="T12" fmla="*/ 125 w 125"/>
                <a:gd name="T13" fmla="*/ 387 h 387"/>
              </a:gdLst>
              <a:ahLst/>
              <a:cxnLst>
                <a:cxn ang="0">
                  <a:pos x="T0" y="T1"/>
                </a:cxn>
                <a:cxn ang="0">
                  <a:pos x="T2" y="T3"/>
                </a:cxn>
                <a:cxn ang="0">
                  <a:pos x="T4" y="T5"/>
                </a:cxn>
                <a:cxn ang="0">
                  <a:pos x="T6" y="T7"/>
                </a:cxn>
                <a:cxn ang="0">
                  <a:pos x="T8" y="T9"/>
                </a:cxn>
                <a:cxn ang="0">
                  <a:pos x="T10" y="T11"/>
                </a:cxn>
                <a:cxn ang="0">
                  <a:pos x="T12" y="T13"/>
                </a:cxn>
              </a:cxnLst>
              <a:rect l="0" t="0" r="r" b="b"/>
              <a:pathLst>
                <a:path w="125" h="387">
                  <a:moveTo>
                    <a:pt x="125" y="387"/>
                  </a:moveTo>
                  <a:cubicBezTo>
                    <a:pt x="125" y="47"/>
                    <a:pt x="125" y="47"/>
                    <a:pt x="125" y="47"/>
                  </a:cubicBezTo>
                  <a:cubicBezTo>
                    <a:pt x="125" y="21"/>
                    <a:pt x="104" y="0"/>
                    <a:pt x="78" y="0"/>
                  </a:cubicBezTo>
                  <a:cubicBezTo>
                    <a:pt x="48" y="0"/>
                    <a:pt x="48" y="0"/>
                    <a:pt x="48" y="0"/>
                  </a:cubicBezTo>
                  <a:cubicBezTo>
                    <a:pt x="22" y="0"/>
                    <a:pt x="0" y="21"/>
                    <a:pt x="0" y="47"/>
                  </a:cubicBezTo>
                  <a:cubicBezTo>
                    <a:pt x="0" y="387"/>
                    <a:pt x="0" y="387"/>
                    <a:pt x="0" y="387"/>
                  </a:cubicBezTo>
                  <a:lnTo>
                    <a:pt x="125" y="387"/>
                  </a:lnTo>
                  <a:close/>
                </a:path>
              </a:pathLst>
            </a:custGeom>
            <a:solidFill>
              <a:srgbClr val="5758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8" name="Freeform 116"/>
            <p:cNvSpPr/>
            <p:nvPr/>
          </p:nvSpPr>
          <p:spPr bwMode="auto">
            <a:xfrm>
              <a:off x="7235825" y="4330700"/>
              <a:ext cx="465138" cy="1450975"/>
            </a:xfrm>
            <a:custGeom>
              <a:avLst/>
              <a:gdLst>
                <a:gd name="T0" fmla="*/ 0 w 124"/>
                <a:gd name="T1" fmla="*/ 387 h 387"/>
                <a:gd name="T2" fmla="*/ 0 w 124"/>
                <a:gd name="T3" fmla="*/ 47 h 387"/>
                <a:gd name="T4" fmla="*/ 47 w 124"/>
                <a:gd name="T5" fmla="*/ 0 h 387"/>
                <a:gd name="T6" fmla="*/ 77 w 124"/>
                <a:gd name="T7" fmla="*/ 0 h 387"/>
                <a:gd name="T8" fmla="*/ 124 w 124"/>
                <a:gd name="T9" fmla="*/ 47 h 387"/>
                <a:gd name="T10" fmla="*/ 124 w 124"/>
                <a:gd name="T11" fmla="*/ 387 h 387"/>
                <a:gd name="T12" fmla="*/ 0 w 124"/>
                <a:gd name="T13" fmla="*/ 387 h 387"/>
              </a:gdLst>
              <a:ahLst/>
              <a:cxnLst>
                <a:cxn ang="0">
                  <a:pos x="T0" y="T1"/>
                </a:cxn>
                <a:cxn ang="0">
                  <a:pos x="T2" y="T3"/>
                </a:cxn>
                <a:cxn ang="0">
                  <a:pos x="T4" y="T5"/>
                </a:cxn>
                <a:cxn ang="0">
                  <a:pos x="T6" y="T7"/>
                </a:cxn>
                <a:cxn ang="0">
                  <a:pos x="T8" y="T9"/>
                </a:cxn>
                <a:cxn ang="0">
                  <a:pos x="T10" y="T11"/>
                </a:cxn>
                <a:cxn ang="0">
                  <a:pos x="T12" y="T13"/>
                </a:cxn>
              </a:cxnLst>
              <a:rect l="0" t="0" r="r" b="b"/>
              <a:pathLst>
                <a:path w="124" h="387">
                  <a:moveTo>
                    <a:pt x="0" y="387"/>
                  </a:moveTo>
                  <a:cubicBezTo>
                    <a:pt x="0" y="47"/>
                    <a:pt x="0" y="47"/>
                    <a:pt x="0" y="47"/>
                  </a:cubicBezTo>
                  <a:cubicBezTo>
                    <a:pt x="0" y="21"/>
                    <a:pt x="21" y="0"/>
                    <a:pt x="47" y="0"/>
                  </a:cubicBezTo>
                  <a:cubicBezTo>
                    <a:pt x="77" y="0"/>
                    <a:pt x="77" y="0"/>
                    <a:pt x="77" y="0"/>
                  </a:cubicBezTo>
                  <a:cubicBezTo>
                    <a:pt x="103" y="0"/>
                    <a:pt x="124" y="21"/>
                    <a:pt x="124" y="47"/>
                  </a:cubicBezTo>
                  <a:cubicBezTo>
                    <a:pt x="124" y="387"/>
                    <a:pt x="124" y="387"/>
                    <a:pt x="124" y="387"/>
                  </a:cubicBezTo>
                  <a:lnTo>
                    <a:pt x="0" y="387"/>
                  </a:lnTo>
                  <a:close/>
                </a:path>
              </a:pathLst>
            </a:custGeom>
            <a:solidFill>
              <a:srgbClr val="5758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9" name="Freeform 117"/>
            <p:cNvSpPr/>
            <p:nvPr/>
          </p:nvSpPr>
          <p:spPr bwMode="auto">
            <a:xfrm>
              <a:off x="6683375" y="4330700"/>
              <a:ext cx="465138" cy="1450975"/>
            </a:xfrm>
            <a:custGeom>
              <a:avLst/>
              <a:gdLst>
                <a:gd name="T0" fmla="*/ 0 w 124"/>
                <a:gd name="T1" fmla="*/ 387 h 387"/>
                <a:gd name="T2" fmla="*/ 0 w 124"/>
                <a:gd name="T3" fmla="*/ 47 h 387"/>
                <a:gd name="T4" fmla="*/ 47 w 124"/>
                <a:gd name="T5" fmla="*/ 0 h 387"/>
                <a:gd name="T6" fmla="*/ 77 w 124"/>
                <a:gd name="T7" fmla="*/ 0 h 387"/>
                <a:gd name="T8" fmla="*/ 124 w 124"/>
                <a:gd name="T9" fmla="*/ 47 h 387"/>
                <a:gd name="T10" fmla="*/ 124 w 124"/>
                <a:gd name="T11" fmla="*/ 387 h 387"/>
                <a:gd name="T12" fmla="*/ 0 w 124"/>
                <a:gd name="T13" fmla="*/ 387 h 387"/>
              </a:gdLst>
              <a:ahLst/>
              <a:cxnLst>
                <a:cxn ang="0">
                  <a:pos x="T0" y="T1"/>
                </a:cxn>
                <a:cxn ang="0">
                  <a:pos x="T2" y="T3"/>
                </a:cxn>
                <a:cxn ang="0">
                  <a:pos x="T4" y="T5"/>
                </a:cxn>
                <a:cxn ang="0">
                  <a:pos x="T6" y="T7"/>
                </a:cxn>
                <a:cxn ang="0">
                  <a:pos x="T8" y="T9"/>
                </a:cxn>
                <a:cxn ang="0">
                  <a:pos x="T10" y="T11"/>
                </a:cxn>
                <a:cxn ang="0">
                  <a:pos x="T12" y="T13"/>
                </a:cxn>
              </a:cxnLst>
              <a:rect l="0" t="0" r="r" b="b"/>
              <a:pathLst>
                <a:path w="124" h="387">
                  <a:moveTo>
                    <a:pt x="0" y="387"/>
                  </a:moveTo>
                  <a:cubicBezTo>
                    <a:pt x="0" y="47"/>
                    <a:pt x="0" y="47"/>
                    <a:pt x="0" y="47"/>
                  </a:cubicBezTo>
                  <a:cubicBezTo>
                    <a:pt x="0" y="21"/>
                    <a:pt x="21" y="0"/>
                    <a:pt x="47" y="0"/>
                  </a:cubicBezTo>
                  <a:cubicBezTo>
                    <a:pt x="77" y="0"/>
                    <a:pt x="77" y="0"/>
                    <a:pt x="77" y="0"/>
                  </a:cubicBezTo>
                  <a:cubicBezTo>
                    <a:pt x="103" y="0"/>
                    <a:pt x="124" y="21"/>
                    <a:pt x="124" y="47"/>
                  </a:cubicBezTo>
                  <a:cubicBezTo>
                    <a:pt x="124" y="387"/>
                    <a:pt x="124" y="387"/>
                    <a:pt x="124" y="387"/>
                  </a:cubicBezTo>
                  <a:lnTo>
                    <a:pt x="0" y="387"/>
                  </a:lnTo>
                  <a:close/>
                </a:path>
              </a:pathLst>
            </a:custGeom>
            <a:solidFill>
              <a:srgbClr val="5758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0" name="Oval 118"/>
            <p:cNvSpPr>
              <a:spLocks noChangeArrowheads="1"/>
            </p:cNvSpPr>
            <p:nvPr/>
          </p:nvSpPr>
          <p:spPr bwMode="auto">
            <a:xfrm>
              <a:off x="4419600" y="939800"/>
              <a:ext cx="989013" cy="990600"/>
            </a:xfrm>
            <a:prstGeom prst="ellipse">
              <a:avLst/>
            </a:pr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1" name="Freeform 119"/>
            <p:cNvSpPr/>
            <p:nvPr/>
          </p:nvSpPr>
          <p:spPr bwMode="auto">
            <a:xfrm>
              <a:off x="3886200" y="2062163"/>
              <a:ext cx="2055813" cy="1228725"/>
            </a:xfrm>
            <a:custGeom>
              <a:avLst/>
              <a:gdLst>
                <a:gd name="T0" fmla="*/ 499 w 548"/>
                <a:gd name="T1" fmla="*/ 0 h 328"/>
                <a:gd name="T2" fmla="*/ 349 w 548"/>
                <a:gd name="T3" fmla="*/ 0 h 328"/>
                <a:gd name="T4" fmla="*/ 274 w 548"/>
                <a:gd name="T5" fmla="*/ 323 h 328"/>
                <a:gd name="T6" fmla="*/ 200 w 548"/>
                <a:gd name="T7" fmla="*/ 0 h 328"/>
                <a:gd name="T8" fmla="*/ 50 w 548"/>
                <a:gd name="T9" fmla="*/ 0 h 328"/>
                <a:gd name="T10" fmla="*/ 0 w 548"/>
                <a:gd name="T11" fmla="*/ 50 h 328"/>
                <a:gd name="T12" fmla="*/ 0 w 548"/>
                <a:gd name="T13" fmla="*/ 108 h 328"/>
                <a:gd name="T14" fmla="*/ 0 w 548"/>
                <a:gd name="T15" fmla="*/ 189 h 328"/>
                <a:gd name="T16" fmla="*/ 0 w 548"/>
                <a:gd name="T17" fmla="*/ 328 h 328"/>
                <a:gd name="T18" fmla="*/ 103 w 548"/>
                <a:gd name="T19" fmla="*/ 328 h 328"/>
                <a:gd name="T20" fmla="*/ 103 w 548"/>
                <a:gd name="T21" fmla="*/ 238 h 328"/>
                <a:gd name="T22" fmla="*/ 132 w 548"/>
                <a:gd name="T23" fmla="*/ 238 h 328"/>
                <a:gd name="T24" fmla="*/ 132 w 548"/>
                <a:gd name="T25" fmla="*/ 328 h 328"/>
                <a:gd name="T26" fmla="*/ 416 w 548"/>
                <a:gd name="T27" fmla="*/ 328 h 328"/>
                <a:gd name="T28" fmla="*/ 416 w 548"/>
                <a:gd name="T29" fmla="*/ 238 h 328"/>
                <a:gd name="T30" fmla="*/ 445 w 548"/>
                <a:gd name="T31" fmla="*/ 238 h 328"/>
                <a:gd name="T32" fmla="*/ 445 w 548"/>
                <a:gd name="T33" fmla="*/ 328 h 328"/>
                <a:gd name="T34" fmla="*/ 548 w 548"/>
                <a:gd name="T35" fmla="*/ 328 h 328"/>
                <a:gd name="T36" fmla="*/ 548 w 548"/>
                <a:gd name="T37" fmla="*/ 189 h 328"/>
                <a:gd name="T38" fmla="*/ 548 w 548"/>
                <a:gd name="T39" fmla="*/ 108 h 328"/>
                <a:gd name="T40" fmla="*/ 548 w 548"/>
                <a:gd name="T41" fmla="*/ 50 h 328"/>
                <a:gd name="T42" fmla="*/ 499 w 548"/>
                <a:gd name="T43"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8" h="328">
                  <a:moveTo>
                    <a:pt x="499" y="0"/>
                  </a:moveTo>
                  <a:cubicBezTo>
                    <a:pt x="349" y="0"/>
                    <a:pt x="349" y="0"/>
                    <a:pt x="349" y="0"/>
                  </a:cubicBezTo>
                  <a:cubicBezTo>
                    <a:pt x="274" y="323"/>
                    <a:pt x="274" y="323"/>
                    <a:pt x="274" y="323"/>
                  </a:cubicBezTo>
                  <a:cubicBezTo>
                    <a:pt x="200" y="0"/>
                    <a:pt x="200" y="0"/>
                    <a:pt x="200" y="0"/>
                  </a:cubicBezTo>
                  <a:cubicBezTo>
                    <a:pt x="50" y="0"/>
                    <a:pt x="50" y="0"/>
                    <a:pt x="50" y="0"/>
                  </a:cubicBezTo>
                  <a:cubicBezTo>
                    <a:pt x="22" y="0"/>
                    <a:pt x="0" y="22"/>
                    <a:pt x="0" y="50"/>
                  </a:cubicBezTo>
                  <a:cubicBezTo>
                    <a:pt x="0" y="108"/>
                    <a:pt x="0" y="108"/>
                    <a:pt x="0" y="108"/>
                  </a:cubicBezTo>
                  <a:cubicBezTo>
                    <a:pt x="0" y="189"/>
                    <a:pt x="0" y="189"/>
                    <a:pt x="0" y="189"/>
                  </a:cubicBezTo>
                  <a:cubicBezTo>
                    <a:pt x="0" y="328"/>
                    <a:pt x="0" y="328"/>
                    <a:pt x="0" y="328"/>
                  </a:cubicBezTo>
                  <a:cubicBezTo>
                    <a:pt x="103" y="328"/>
                    <a:pt x="103" y="328"/>
                    <a:pt x="103" y="328"/>
                  </a:cubicBezTo>
                  <a:cubicBezTo>
                    <a:pt x="103" y="238"/>
                    <a:pt x="103" y="238"/>
                    <a:pt x="103" y="238"/>
                  </a:cubicBezTo>
                  <a:cubicBezTo>
                    <a:pt x="132" y="238"/>
                    <a:pt x="132" y="238"/>
                    <a:pt x="132" y="238"/>
                  </a:cubicBezTo>
                  <a:cubicBezTo>
                    <a:pt x="132" y="328"/>
                    <a:pt x="132" y="328"/>
                    <a:pt x="132" y="328"/>
                  </a:cubicBezTo>
                  <a:cubicBezTo>
                    <a:pt x="416" y="328"/>
                    <a:pt x="416" y="328"/>
                    <a:pt x="416" y="328"/>
                  </a:cubicBezTo>
                  <a:cubicBezTo>
                    <a:pt x="416" y="238"/>
                    <a:pt x="416" y="238"/>
                    <a:pt x="416" y="238"/>
                  </a:cubicBezTo>
                  <a:cubicBezTo>
                    <a:pt x="445" y="238"/>
                    <a:pt x="445" y="238"/>
                    <a:pt x="445" y="238"/>
                  </a:cubicBezTo>
                  <a:cubicBezTo>
                    <a:pt x="445" y="328"/>
                    <a:pt x="445" y="328"/>
                    <a:pt x="445" y="328"/>
                  </a:cubicBezTo>
                  <a:cubicBezTo>
                    <a:pt x="548" y="328"/>
                    <a:pt x="548" y="328"/>
                    <a:pt x="548" y="328"/>
                  </a:cubicBezTo>
                  <a:cubicBezTo>
                    <a:pt x="548" y="189"/>
                    <a:pt x="548" y="189"/>
                    <a:pt x="548" y="189"/>
                  </a:cubicBezTo>
                  <a:cubicBezTo>
                    <a:pt x="548" y="108"/>
                    <a:pt x="548" y="108"/>
                    <a:pt x="548" y="108"/>
                  </a:cubicBezTo>
                  <a:cubicBezTo>
                    <a:pt x="548" y="50"/>
                    <a:pt x="548" y="50"/>
                    <a:pt x="548" y="50"/>
                  </a:cubicBezTo>
                  <a:cubicBezTo>
                    <a:pt x="548" y="22"/>
                    <a:pt x="526" y="0"/>
                    <a:pt x="499" y="0"/>
                  </a:cubicBezTo>
                  <a:close/>
                </a:path>
              </a:pathLst>
            </a:custGeom>
            <a:solidFill>
              <a:srgbClr val="5758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2" name="Oval 120"/>
            <p:cNvSpPr>
              <a:spLocks noChangeArrowheads="1"/>
            </p:cNvSpPr>
            <p:nvPr/>
          </p:nvSpPr>
          <p:spPr bwMode="auto">
            <a:xfrm>
              <a:off x="4741863" y="2062163"/>
              <a:ext cx="347663" cy="134938"/>
            </a:xfrm>
            <a:prstGeom prst="ellipse">
              <a:avLst/>
            </a:prstGeom>
            <a:solidFill>
              <a:srgbClr val="5758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3" name="Freeform 121"/>
            <p:cNvSpPr/>
            <p:nvPr/>
          </p:nvSpPr>
          <p:spPr bwMode="auto">
            <a:xfrm>
              <a:off x="4775200" y="2185988"/>
              <a:ext cx="280988" cy="1093788"/>
            </a:xfrm>
            <a:custGeom>
              <a:avLst/>
              <a:gdLst>
                <a:gd name="T0" fmla="*/ 177 w 177"/>
                <a:gd name="T1" fmla="*/ 689 h 689"/>
                <a:gd name="T2" fmla="*/ 0 w 177"/>
                <a:gd name="T3" fmla="*/ 689 h 689"/>
                <a:gd name="T4" fmla="*/ 54 w 177"/>
                <a:gd name="T5" fmla="*/ 0 h 689"/>
                <a:gd name="T6" fmla="*/ 120 w 177"/>
                <a:gd name="T7" fmla="*/ 0 h 689"/>
                <a:gd name="T8" fmla="*/ 177 w 177"/>
                <a:gd name="T9" fmla="*/ 689 h 689"/>
              </a:gdLst>
              <a:ahLst/>
              <a:cxnLst>
                <a:cxn ang="0">
                  <a:pos x="T0" y="T1"/>
                </a:cxn>
                <a:cxn ang="0">
                  <a:pos x="T2" y="T3"/>
                </a:cxn>
                <a:cxn ang="0">
                  <a:pos x="T4" y="T5"/>
                </a:cxn>
                <a:cxn ang="0">
                  <a:pos x="T6" y="T7"/>
                </a:cxn>
                <a:cxn ang="0">
                  <a:pos x="T8" y="T9"/>
                </a:cxn>
              </a:cxnLst>
              <a:rect l="0" t="0" r="r" b="b"/>
              <a:pathLst>
                <a:path w="177" h="689">
                  <a:moveTo>
                    <a:pt x="177" y="689"/>
                  </a:moveTo>
                  <a:lnTo>
                    <a:pt x="0" y="689"/>
                  </a:lnTo>
                  <a:lnTo>
                    <a:pt x="54" y="0"/>
                  </a:lnTo>
                  <a:lnTo>
                    <a:pt x="120" y="0"/>
                  </a:lnTo>
                  <a:lnTo>
                    <a:pt x="177" y="689"/>
                  </a:lnTo>
                  <a:close/>
                </a:path>
              </a:pathLst>
            </a:custGeom>
            <a:solidFill>
              <a:srgbClr val="5758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4" name="Oval 122"/>
            <p:cNvSpPr>
              <a:spLocks noChangeArrowheads="1"/>
            </p:cNvSpPr>
            <p:nvPr/>
          </p:nvSpPr>
          <p:spPr bwMode="auto">
            <a:xfrm>
              <a:off x="6699250" y="939800"/>
              <a:ext cx="985838" cy="990600"/>
            </a:xfrm>
            <a:prstGeom prst="ellipse">
              <a:avLst/>
            </a:pr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5" name="Freeform 123"/>
            <p:cNvSpPr/>
            <p:nvPr/>
          </p:nvSpPr>
          <p:spPr bwMode="auto">
            <a:xfrm>
              <a:off x="6165850" y="2062163"/>
              <a:ext cx="2052638" cy="1228725"/>
            </a:xfrm>
            <a:custGeom>
              <a:avLst/>
              <a:gdLst>
                <a:gd name="T0" fmla="*/ 498 w 547"/>
                <a:gd name="T1" fmla="*/ 0 h 328"/>
                <a:gd name="T2" fmla="*/ 348 w 547"/>
                <a:gd name="T3" fmla="*/ 0 h 328"/>
                <a:gd name="T4" fmla="*/ 274 w 547"/>
                <a:gd name="T5" fmla="*/ 323 h 328"/>
                <a:gd name="T6" fmla="*/ 199 w 547"/>
                <a:gd name="T7" fmla="*/ 0 h 328"/>
                <a:gd name="T8" fmla="*/ 49 w 547"/>
                <a:gd name="T9" fmla="*/ 0 h 328"/>
                <a:gd name="T10" fmla="*/ 0 w 547"/>
                <a:gd name="T11" fmla="*/ 50 h 328"/>
                <a:gd name="T12" fmla="*/ 0 w 547"/>
                <a:gd name="T13" fmla="*/ 108 h 328"/>
                <a:gd name="T14" fmla="*/ 0 w 547"/>
                <a:gd name="T15" fmla="*/ 189 h 328"/>
                <a:gd name="T16" fmla="*/ 0 w 547"/>
                <a:gd name="T17" fmla="*/ 328 h 328"/>
                <a:gd name="T18" fmla="*/ 102 w 547"/>
                <a:gd name="T19" fmla="*/ 328 h 328"/>
                <a:gd name="T20" fmla="*/ 102 w 547"/>
                <a:gd name="T21" fmla="*/ 238 h 328"/>
                <a:gd name="T22" fmla="*/ 132 w 547"/>
                <a:gd name="T23" fmla="*/ 238 h 328"/>
                <a:gd name="T24" fmla="*/ 132 w 547"/>
                <a:gd name="T25" fmla="*/ 328 h 328"/>
                <a:gd name="T26" fmla="*/ 415 w 547"/>
                <a:gd name="T27" fmla="*/ 328 h 328"/>
                <a:gd name="T28" fmla="*/ 415 w 547"/>
                <a:gd name="T29" fmla="*/ 238 h 328"/>
                <a:gd name="T30" fmla="*/ 445 w 547"/>
                <a:gd name="T31" fmla="*/ 238 h 328"/>
                <a:gd name="T32" fmla="*/ 445 w 547"/>
                <a:gd name="T33" fmla="*/ 328 h 328"/>
                <a:gd name="T34" fmla="*/ 547 w 547"/>
                <a:gd name="T35" fmla="*/ 328 h 328"/>
                <a:gd name="T36" fmla="*/ 547 w 547"/>
                <a:gd name="T37" fmla="*/ 189 h 328"/>
                <a:gd name="T38" fmla="*/ 547 w 547"/>
                <a:gd name="T39" fmla="*/ 108 h 328"/>
                <a:gd name="T40" fmla="*/ 547 w 547"/>
                <a:gd name="T41" fmla="*/ 50 h 328"/>
                <a:gd name="T42" fmla="*/ 498 w 547"/>
                <a:gd name="T43"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7" h="328">
                  <a:moveTo>
                    <a:pt x="498" y="0"/>
                  </a:moveTo>
                  <a:cubicBezTo>
                    <a:pt x="348" y="0"/>
                    <a:pt x="348" y="0"/>
                    <a:pt x="348" y="0"/>
                  </a:cubicBezTo>
                  <a:cubicBezTo>
                    <a:pt x="274" y="323"/>
                    <a:pt x="274" y="323"/>
                    <a:pt x="274" y="323"/>
                  </a:cubicBezTo>
                  <a:cubicBezTo>
                    <a:pt x="199" y="0"/>
                    <a:pt x="199" y="0"/>
                    <a:pt x="199" y="0"/>
                  </a:cubicBezTo>
                  <a:cubicBezTo>
                    <a:pt x="49" y="0"/>
                    <a:pt x="49" y="0"/>
                    <a:pt x="49" y="0"/>
                  </a:cubicBezTo>
                  <a:cubicBezTo>
                    <a:pt x="22" y="0"/>
                    <a:pt x="0" y="22"/>
                    <a:pt x="0" y="50"/>
                  </a:cubicBezTo>
                  <a:cubicBezTo>
                    <a:pt x="0" y="108"/>
                    <a:pt x="0" y="108"/>
                    <a:pt x="0" y="108"/>
                  </a:cubicBezTo>
                  <a:cubicBezTo>
                    <a:pt x="0" y="189"/>
                    <a:pt x="0" y="189"/>
                    <a:pt x="0" y="189"/>
                  </a:cubicBezTo>
                  <a:cubicBezTo>
                    <a:pt x="0" y="328"/>
                    <a:pt x="0" y="328"/>
                    <a:pt x="0" y="328"/>
                  </a:cubicBezTo>
                  <a:cubicBezTo>
                    <a:pt x="102" y="328"/>
                    <a:pt x="102" y="328"/>
                    <a:pt x="102" y="328"/>
                  </a:cubicBezTo>
                  <a:cubicBezTo>
                    <a:pt x="102" y="238"/>
                    <a:pt x="102" y="238"/>
                    <a:pt x="102" y="238"/>
                  </a:cubicBezTo>
                  <a:cubicBezTo>
                    <a:pt x="132" y="238"/>
                    <a:pt x="132" y="238"/>
                    <a:pt x="132" y="238"/>
                  </a:cubicBezTo>
                  <a:cubicBezTo>
                    <a:pt x="132" y="328"/>
                    <a:pt x="132" y="328"/>
                    <a:pt x="132" y="328"/>
                  </a:cubicBezTo>
                  <a:cubicBezTo>
                    <a:pt x="415" y="328"/>
                    <a:pt x="415" y="328"/>
                    <a:pt x="415" y="328"/>
                  </a:cubicBezTo>
                  <a:cubicBezTo>
                    <a:pt x="415" y="238"/>
                    <a:pt x="415" y="238"/>
                    <a:pt x="415" y="238"/>
                  </a:cubicBezTo>
                  <a:cubicBezTo>
                    <a:pt x="445" y="238"/>
                    <a:pt x="445" y="238"/>
                    <a:pt x="445" y="238"/>
                  </a:cubicBezTo>
                  <a:cubicBezTo>
                    <a:pt x="445" y="328"/>
                    <a:pt x="445" y="328"/>
                    <a:pt x="445" y="328"/>
                  </a:cubicBezTo>
                  <a:cubicBezTo>
                    <a:pt x="547" y="328"/>
                    <a:pt x="547" y="328"/>
                    <a:pt x="547" y="328"/>
                  </a:cubicBezTo>
                  <a:cubicBezTo>
                    <a:pt x="547" y="189"/>
                    <a:pt x="547" y="189"/>
                    <a:pt x="547" y="189"/>
                  </a:cubicBezTo>
                  <a:cubicBezTo>
                    <a:pt x="547" y="108"/>
                    <a:pt x="547" y="108"/>
                    <a:pt x="547" y="108"/>
                  </a:cubicBezTo>
                  <a:cubicBezTo>
                    <a:pt x="547" y="50"/>
                    <a:pt x="547" y="50"/>
                    <a:pt x="547" y="50"/>
                  </a:cubicBezTo>
                  <a:cubicBezTo>
                    <a:pt x="547" y="22"/>
                    <a:pt x="525" y="0"/>
                    <a:pt x="498" y="0"/>
                  </a:cubicBezTo>
                  <a:close/>
                </a:path>
              </a:pathLst>
            </a:custGeom>
            <a:solidFill>
              <a:srgbClr val="5758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6" name="Oval 124"/>
            <p:cNvSpPr>
              <a:spLocks noChangeArrowheads="1"/>
            </p:cNvSpPr>
            <p:nvPr/>
          </p:nvSpPr>
          <p:spPr bwMode="auto">
            <a:xfrm>
              <a:off x="7018338" y="2062163"/>
              <a:ext cx="347663" cy="134938"/>
            </a:xfrm>
            <a:prstGeom prst="ellipse">
              <a:avLst/>
            </a:prstGeom>
            <a:solidFill>
              <a:srgbClr val="5758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7" name="Freeform 125"/>
            <p:cNvSpPr/>
            <p:nvPr/>
          </p:nvSpPr>
          <p:spPr bwMode="auto">
            <a:xfrm>
              <a:off x="7051675" y="2185988"/>
              <a:ext cx="280988" cy="1093788"/>
            </a:xfrm>
            <a:custGeom>
              <a:avLst/>
              <a:gdLst>
                <a:gd name="T0" fmla="*/ 177 w 177"/>
                <a:gd name="T1" fmla="*/ 689 h 689"/>
                <a:gd name="T2" fmla="*/ 0 w 177"/>
                <a:gd name="T3" fmla="*/ 689 h 689"/>
                <a:gd name="T4" fmla="*/ 54 w 177"/>
                <a:gd name="T5" fmla="*/ 0 h 689"/>
                <a:gd name="T6" fmla="*/ 123 w 177"/>
                <a:gd name="T7" fmla="*/ 0 h 689"/>
                <a:gd name="T8" fmla="*/ 177 w 177"/>
                <a:gd name="T9" fmla="*/ 689 h 689"/>
              </a:gdLst>
              <a:ahLst/>
              <a:cxnLst>
                <a:cxn ang="0">
                  <a:pos x="T0" y="T1"/>
                </a:cxn>
                <a:cxn ang="0">
                  <a:pos x="T2" y="T3"/>
                </a:cxn>
                <a:cxn ang="0">
                  <a:pos x="T4" y="T5"/>
                </a:cxn>
                <a:cxn ang="0">
                  <a:pos x="T6" y="T7"/>
                </a:cxn>
                <a:cxn ang="0">
                  <a:pos x="T8" y="T9"/>
                </a:cxn>
              </a:cxnLst>
              <a:rect l="0" t="0" r="r" b="b"/>
              <a:pathLst>
                <a:path w="177" h="689">
                  <a:moveTo>
                    <a:pt x="177" y="689"/>
                  </a:moveTo>
                  <a:lnTo>
                    <a:pt x="0" y="689"/>
                  </a:lnTo>
                  <a:lnTo>
                    <a:pt x="54" y="0"/>
                  </a:lnTo>
                  <a:lnTo>
                    <a:pt x="123" y="0"/>
                  </a:lnTo>
                  <a:lnTo>
                    <a:pt x="177" y="689"/>
                  </a:lnTo>
                  <a:close/>
                </a:path>
              </a:pathLst>
            </a:custGeom>
            <a:solidFill>
              <a:srgbClr val="5758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8" name="Freeform 126"/>
            <p:cNvSpPr/>
            <p:nvPr/>
          </p:nvSpPr>
          <p:spPr bwMode="auto">
            <a:xfrm>
              <a:off x="1557338" y="3009900"/>
              <a:ext cx="1447800" cy="468313"/>
            </a:xfrm>
            <a:custGeom>
              <a:avLst/>
              <a:gdLst>
                <a:gd name="T0" fmla="*/ 0 w 386"/>
                <a:gd name="T1" fmla="*/ 125 h 125"/>
                <a:gd name="T2" fmla="*/ 339 w 386"/>
                <a:gd name="T3" fmla="*/ 125 h 125"/>
                <a:gd name="T4" fmla="*/ 386 w 386"/>
                <a:gd name="T5" fmla="*/ 77 h 125"/>
                <a:gd name="T6" fmla="*/ 386 w 386"/>
                <a:gd name="T7" fmla="*/ 47 h 125"/>
                <a:gd name="T8" fmla="*/ 339 w 386"/>
                <a:gd name="T9" fmla="*/ 0 h 125"/>
                <a:gd name="T10" fmla="*/ 0 w 386"/>
                <a:gd name="T11" fmla="*/ 0 h 125"/>
                <a:gd name="T12" fmla="*/ 0 w 386"/>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386" h="125">
                  <a:moveTo>
                    <a:pt x="0" y="125"/>
                  </a:moveTo>
                  <a:cubicBezTo>
                    <a:pt x="339" y="125"/>
                    <a:pt x="339" y="125"/>
                    <a:pt x="339" y="125"/>
                  </a:cubicBezTo>
                  <a:cubicBezTo>
                    <a:pt x="365" y="125"/>
                    <a:pt x="386" y="103"/>
                    <a:pt x="386" y="77"/>
                  </a:cubicBezTo>
                  <a:cubicBezTo>
                    <a:pt x="386" y="47"/>
                    <a:pt x="386" y="47"/>
                    <a:pt x="386" y="47"/>
                  </a:cubicBezTo>
                  <a:cubicBezTo>
                    <a:pt x="386" y="21"/>
                    <a:pt x="365" y="0"/>
                    <a:pt x="339" y="0"/>
                  </a:cubicBezTo>
                  <a:cubicBezTo>
                    <a:pt x="0" y="0"/>
                    <a:pt x="0" y="0"/>
                    <a:pt x="0" y="0"/>
                  </a:cubicBezTo>
                  <a:lnTo>
                    <a:pt x="0" y="125"/>
                  </a:lnTo>
                  <a:close/>
                </a:path>
              </a:pathLst>
            </a:custGeom>
            <a:solidFill>
              <a:srgbClr val="5758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9" name="Freeform 127"/>
            <p:cNvSpPr/>
            <p:nvPr/>
          </p:nvSpPr>
          <p:spPr bwMode="auto">
            <a:xfrm>
              <a:off x="2773363" y="4471988"/>
              <a:ext cx="463550" cy="1450975"/>
            </a:xfrm>
            <a:custGeom>
              <a:avLst/>
              <a:gdLst>
                <a:gd name="T0" fmla="*/ 124 w 124"/>
                <a:gd name="T1" fmla="*/ 387 h 387"/>
                <a:gd name="T2" fmla="*/ 124 w 124"/>
                <a:gd name="T3" fmla="*/ 47 h 387"/>
                <a:gd name="T4" fmla="*/ 77 w 124"/>
                <a:gd name="T5" fmla="*/ 0 h 387"/>
                <a:gd name="T6" fmla="*/ 47 w 124"/>
                <a:gd name="T7" fmla="*/ 0 h 387"/>
                <a:gd name="T8" fmla="*/ 0 w 124"/>
                <a:gd name="T9" fmla="*/ 47 h 387"/>
                <a:gd name="T10" fmla="*/ 0 w 124"/>
                <a:gd name="T11" fmla="*/ 387 h 387"/>
                <a:gd name="T12" fmla="*/ 124 w 124"/>
                <a:gd name="T13" fmla="*/ 387 h 387"/>
              </a:gdLst>
              <a:ahLst/>
              <a:cxnLst>
                <a:cxn ang="0">
                  <a:pos x="T0" y="T1"/>
                </a:cxn>
                <a:cxn ang="0">
                  <a:pos x="T2" y="T3"/>
                </a:cxn>
                <a:cxn ang="0">
                  <a:pos x="T4" y="T5"/>
                </a:cxn>
                <a:cxn ang="0">
                  <a:pos x="T6" y="T7"/>
                </a:cxn>
                <a:cxn ang="0">
                  <a:pos x="T8" y="T9"/>
                </a:cxn>
                <a:cxn ang="0">
                  <a:pos x="T10" y="T11"/>
                </a:cxn>
                <a:cxn ang="0">
                  <a:pos x="T12" y="T13"/>
                </a:cxn>
              </a:cxnLst>
              <a:rect l="0" t="0" r="r" b="b"/>
              <a:pathLst>
                <a:path w="124" h="387">
                  <a:moveTo>
                    <a:pt x="124" y="387"/>
                  </a:moveTo>
                  <a:cubicBezTo>
                    <a:pt x="124" y="47"/>
                    <a:pt x="124" y="47"/>
                    <a:pt x="124" y="47"/>
                  </a:cubicBezTo>
                  <a:cubicBezTo>
                    <a:pt x="124" y="21"/>
                    <a:pt x="103" y="0"/>
                    <a:pt x="77" y="0"/>
                  </a:cubicBezTo>
                  <a:cubicBezTo>
                    <a:pt x="47" y="0"/>
                    <a:pt x="47" y="0"/>
                    <a:pt x="47" y="0"/>
                  </a:cubicBezTo>
                  <a:cubicBezTo>
                    <a:pt x="21" y="0"/>
                    <a:pt x="0" y="21"/>
                    <a:pt x="0" y="47"/>
                  </a:cubicBezTo>
                  <a:cubicBezTo>
                    <a:pt x="0" y="387"/>
                    <a:pt x="0" y="387"/>
                    <a:pt x="0" y="387"/>
                  </a:cubicBezTo>
                  <a:lnTo>
                    <a:pt x="124" y="387"/>
                  </a:lnTo>
                  <a:close/>
                </a:path>
              </a:pathLst>
            </a:custGeom>
            <a:solidFill>
              <a:srgbClr val="5758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0" name="Freeform 128"/>
            <p:cNvSpPr/>
            <p:nvPr/>
          </p:nvSpPr>
          <p:spPr bwMode="auto">
            <a:xfrm>
              <a:off x="1884363" y="4471988"/>
              <a:ext cx="1162050" cy="469900"/>
            </a:xfrm>
            <a:custGeom>
              <a:avLst/>
              <a:gdLst>
                <a:gd name="T0" fmla="*/ 310 w 310"/>
                <a:gd name="T1" fmla="*/ 0 h 125"/>
                <a:gd name="T2" fmla="*/ 38 w 310"/>
                <a:gd name="T3" fmla="*/ 0 h 125"/>
                <a:gd name="T4" fmla="*/ 0 w 310"/>
                <a:gd name="T5" fmla="*/ 47 h 125"/>
                <a:gd name="T6" fmla="*/ 0 w 310"/>
                <a:gd name="T7" fmla="*/ 77 h 125"/>
                <a:gd name="T8" fmla="*/ 38 w 310"/>
                <a:gd name="T9" fmla="*/ 125 h 125"/>
                <a:gd name="T10" fmla="*/ 310 w 310"/>
                <a:gd name="T11" fmla="*/ 125 h 125"/>
                <a:gd name="T12" fmla="*/ 310 w 310"/>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310" h="125">
                  <a:moveTo>
                    <a:pt x="310" y="0"/>
                  </a:moveTo>
                  <a:cubicBezTo>
                    <a:pt x="38" y="0"/>
                    <a:pt x="38" y="0"/>
                    <a:pt x="38" y="0"/>
                  </a:cubicBezTo>
                  <a:cubicBezTo>
                    <a:pt x="17" y="0"/>
                    <a:pt x="0" y="21"/>
                    <a:pt x="0" y="47"/>
                  </a:cubicBezTo>
                  <a:cubicBezTo>
                    <a:pt x="0" y="77"/>
                    <a:pt x="0" y="77"/>
                    <a:pt x="0" y="77"/>
                  </a:cubicBezTo>
                  <a:cubicBezTo>
                    <a:pt x="0" y="103"/>
                    <a:pt x="17" y="125"/>
                    <a:pt x="38" y="125"/>
                  </a:cubicBezTo>
                  <a:cubicBezTo>
                    <a:pt x="310" y="125"/>
                    <a:pt x="310" y="125"/>
                    <a:pt x="310" y="125"/>
                  </a:cubicBezTo>
                  <a:lnTo>
                    <a:pt x="310" y="0"/>
                  </a:lnTo>
                  <a:close/>
                </a:path>
              </a:pathLst>
            </a:custGeom>
            <a:solidFill>
              <a:srgbClr val="5758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1" name="Freeform 129"/>
            <p:cNvSpPr/>
            <p:nvPr/>
          </p:nvSpPr>
          <p:spPr bwMode="auto">
            <a:xfrm>
              <a:off x="1362075" y="2301875"/>
              <a:ext cx="982663" cy="2640013"/>
            </a:xfrm>
            <a:custGeom>
              <a:avLst/>
              <a:gdLst>
                <a:gd name="T0" fmla="*/ 171 w 262"/>
                <a:gd name="T1" fmla="*/ 0 h 704"/>
                <a:gd name="T2" fmla="*/ 164 w 262"/>
                <a:gd name="T3" fmla="*/ 0 h 704"/>
                <a:gd name="T4" fmla="*/ 98 w 262"/>
                <a:gd name="T5" fmla="*/ 0 h 704"/>
                <a:gd name="T6" fmla="*/ 0 w 262"/>
                <a:gd name="T7" fmla="*/ 127 h 704"/>
                <a:gd name="T8" fmla="*/ 0 w 262"/>
                <a:gd name="T9" fmla="*/ 577 h 704"/>
                <a:gd name="T10" fmla="*/ 98 w 262"/>
                <a:gd name="T11" fmla="*/ 704 h 704"/>
                <a:gd name="T12" fmla="*/ 164 w 262"/>
                <a:gd name="T13" fmla="*/ 704 h 704"/>
                <a:gd name="T14" fmla="*/ 262 w 262"/>
                <a:gd name="T15" fmla="*/ 577 h 704"/>
                <a:gd name="T16" fmla="*/ 262 w 262"/>
                <a:gd name="T17" fmla="*/ 283 h 704"/>
                <a:gd name="T18" fmla="*/ 171 w 262"/>
                <a:gd name="T19" fmla="*/ 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704">
                  <a:moveTo>
                    <a:pt x="171" y="0"/>
                  </a:moveTo>
                  <a:cubicBezTo>
                    <a:pt x="169" y="0"/>
                    <a:pt x="167" y="0"/>
                    <a:pt x="164" y="0"/>
                  </a:cubicBezTo>
                  <a:cubicBezTo>
                    <a:pt x="98" y="0"/>
                    <a:pt x="98" y="0"/>
                    <a:pt x="98" y="0"/>
                  </a:cubicBezTo>
                  <a:cubicBezTo>
                    <a:pt x="44" y="0"/>
                    <a:pt x="0" y="57"/>
                    <a:pt x="0" y="127"/>
                  </a:cubicBezTo>
                  <a:cubicBezTo>
                    <a:pt x="0" y="577"/>
                    <a:pt x="0" y="577"/>
                    <a:pt x="0" y="577"/>
                  </a:cubicBezTo>
                  <a:cubicBezTo>
                    <a:pt x="0" y="647"/>
                    <a:pt x="44" y="704"/>
                    <a:pt x="98" y="704"/>
                  </a:cubicBezTo>
                  <a:cubicBezTo>
                    <a:pt x="164" y="704"/>
                    <a:pt x="164" y="704"/>
                    <a:pt x="164" y="704"/>
                  </a:cubicBezTo>
                  <a:cubicBezTo>
                    <a:pt x="218" y="704"/>
                    <a:pt x="262" y="647"/>
                    <a:pt x="262" y="577"/>
                  </a:cubicBezTo>
                  <a:cubicBezTo>
                    <a:pt x="262" y="283"/>
                    <a:pt x="262" y="283"/>
                    <a:pt x="262" y="283"/>
                  </a:cubicBezTo>
                  <a:cubicBezTo>
                    <a:pt x="238" y="232"/>
                    <a:pt x="187" y="32"/>
                    <a:pt x="171" y="0"/>
                  </a:cubicBezTo>
                  <a:close/>
                </a:path>
              </a:pathLst>
            </a:custGeom>
            <a:solidFill>
              <a:srgbClr val="5758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2" name="Oval 130"/>
            <p:cNvSpPr>
              <a:spLocks noChangeArrowheads="1"/>
            </p:cNvSpPr>
            <p:nvPr/>
          </p:nvSpPr>
          <p:spPr bwMode="auto">
            <a:xfrm>
              <a:off x="1358900" y="1093788"/>
              <a:ext cx="990600" cy="990600"/>
            </a:xfrm>
            <a:prstGeom prst="ellipse">
              <a:avLst/>
            </a:pr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3" name="Freeform 131"/>
            <p:cNvSpPr/>
            <p:nvPr/>
          </p:nvSpPr>
          <p:spPr bwMode="auto">
            <a:xfrm>
              <a:off x="9188450" y="3009900"/>
              <a:ext cx="1452563" cy="468313"/>
            </a:xfrm>
            <a:custGeom>
              <a:avLst/>
              <a:gdLst>
                <a:gd name="T0" fmla="*/ 387 w 387"/>
                <a:gd name="T1" fmla="*/ 125 h 125"/>
                <a:gd name="T2" fmla="*/ 47 w 387"/>
                <a:gd name="T3" fmla="*/ 125 h 125"/>
                <a:gd name="T4" fmla="*/ 0 w 387"/>
                <a:gd name="T5" fmla="*/ 77 h 125"/>
                <a:gd name="T6" fmla="*/ 0 w 387"/>
                <a:gd name="T7" fmla="*/ 47 h 125"/>
                <a:gd name="T8" fmla="*/ 47 w 387"/>
                <a:gd name="T9" fmla="*/ 0 h 125"/>
                <a:gd name="T10" fmla="*/ 387 w 387"/>
                <a:gd name="T11" fmla="*/ 0 h 125"/>
                <a:gd name="T12" fmla="*/ 387 w 387"/>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387" h="125">
                  <a:moveTo>
                    <a:pt x="387" y="125"/>
                  </a:moveTo>
                  <a:cubicBezTo>
                    <a:pt x="47" y="125"/>
                    <a:pt x="47" y="125"/>
                    <a:pt x="47" y="125"/>
                  </a:cubicBezTo>
                  <a:cubicBezTo>
                    <a:pt x="21" y="125"/>
                    <a:pt x="0" y="103"/>
                    <a:pt x="0" y="77"/>
                  </a:cubicBezTo>
                  <a:cubicBezTo>
                    <a:pt x="0" y="47"/>
                    <a:pt x="0" y="47"/>
                    <a:pt x="0" y="47"/>
                  </a:cubicBezTo>
                  <a:cubicBezTo>
                    <a:pt x="0" y="21"/>
                    <a:pt x="21" y="0"/>
                    <a:pt x="47" y="0"/>
                  </a:cubicBezTo>
                  <a:cubicBezTo>
                    <a:pt x="387" y="0"/>
                    <a:pt x="387" y="0"/>
                    <a:pt x="387" y="0"/>
                  </a:cubicBezTo>
                  <a:lnTo>
                    <a:pt x="387" y="125"/>
                  </a:lnTo>
                  <a:close/>
                </a:path>
              </a:pathLst>
            </a:custGeom>
            <a:solidFill>
              <a:srgbClr val="5758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4" name="Freeform 132"/>
            <p:cNvSpPr/>
            <p:nvPr/>
          </p:nvSpPr>
          <p:spPr bwMode="auto">
            <a:xfrm>
              <a:off x="8956675" y="4471988"/>
              <a:ext cx="468313" cy="1450975"/>
            </a:xfrm>
            <a:custGeom>
              <a:avLst/>
              <a:gdLst>
                <a:gd name="T0" fmla="*/ 0 w 125"/>
                <a:gd name="T1" fmla="*/ 387 h 387"/>
                <a:gd name="T2" fmla="*/ 0 w 125"/>
                <a:gd name="T3" fmla="*/ 47 h 387"/>
                <a:gd name="T4" fmla="*/ 47 w 125"/>
                <a:gd name="T5" fmla="*/ 0 h 387"/>
                <a:gd name="T6" fmla="*/ 77 w 125"/>
                <a:gd name="T7" fmla="*/ 0 h 387"/>
                <a:gd name="T8" fmla="*/ 125 w 125"/>
                <a:gd name="T9" fmla="*/ 47 h 387"/>
                <a:gd name="T10" fmla="*/ 125 w 125"/>
                <a:gd name="T11" fmla="*/ 387 h 387"/>
                <a:gd name="T12" fmla="*/ 0 w 125"/>
                <a:gd name="T13" fmla="*/ 387 h 387"/>
              </a:gdLst>
              <a:ahLst/>
              <a:cxnLst>
                <a:cxn ang="0">
                  <a:pos x="T0" y="T1"/>
                </a:cxn>
                <a:cxn ang="0">
                  <a:pos x="T2" y="T3"/>
                </a:cxn>
                <a:cxn ang="0">
                  <a:pos x="T4" y="T5"/>
                </a:cxn>
                <a:cxn ang="0">
                  <a:pos x="T6" y="T7"/>
                </a:cxn>
                <a:cxn ang="0">
                  <a:pos x="T8" y="T9"/>
                </a:cxn>
                <a:cxn ang="0">
                  <a:pos x="T10" y="T11"/>
                </a:cxn>
                <a:cxn ang="0">
                  <a:pos x="T12" y="T13"/>
                </a:cxn>
              </a:cxnLst>
              <a:rect l="0" t="0" r="r" b="b"/>
              <a:pathLst>
                <a:path w="125" h="387">
                  <a:moveTo>
                    <a:pt x="0" y="387"/>
                  </a:moveTo>
                  <a:cubicBezTo>
                    <a:pt x="0" y="47"/>
                    <a:pt x="0" y="47"/>
                    <a:pt x="0" y="47"/>
                  </a:cubicBezTo>
                  <a:cubicBezTo>
                    <a:pt x="0" y="21"/>
                    <a:pt x="21" y="0"/>
                    <a:pt x="47" y="0"/>
                  </a:cubicBezTo>
                  <a:cubicBezTo>
                    <a:pt x="77" y="0"/>
                    <a:pt x="77" y="0"/>
                    <a:pt x="77" y="0"/>
                  </a:cubicBezTo>
                  <a:cubicBezTo>
                    <a:pt x="103" y="0"/>
                    <a:pt x="125" y="21"/>
                    <a:pt x="125" y="47"/>
                  </a:cubicBezTo>
                  <a:cubicBezTo>
                    <a:pt x="125" y="387"/>
                    <a:pt x="125" y="387"/>
                    <a:pt x="125" y="387"/>
                  </a:cubicBezTo>
                  <a:lnTo>
                    <a:pt x="0" y="387"/>
                  </a:lnTo>
                  <a:close/>
                </a:path>
              </a:pathLst>
            </a:custGeom>
            <a:solidFill>
              <a:srgbClr val="5758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5" name="Freeform 133"/>
            <p:cNvSpPr/>
            <p:nvPr/>
          </p:nvSpPr>
          <p:spPr bwMode="auto">
            <a:xfrm>
              <a:off x="9147175" y="4471988"/>
              <a:ext cx="1163638" cy="469900"/>
            </a:xfrm>
            <a:custGeom>
              <a:avLst/>
              <a:gdLst>
                <a:gd name="T0" fmla="*/ 0 w 310"/>
                <a:gd name="T1" fmla="*/ 0 h 125"/>
                <a:gd name="T2" fmla="*/ 273 w 310"/>
                <a:gd name="T3" fmla="*/ 0 h 125"/>
                <a:gd name="T4" fmla="*/ 310 w 310"/>
                <a:gd name="T5" fmla="*/ 47 h 125"/>
                <a:gd name="T6" fmla="*/ 310 w 310"/>
                <a:gd name="T7" fmla="*/ 77 h 125"/>
                <a:gd name="T8" fmla="*/ 273 w 310"/>
                <a:gd name="T9" fmla="*/ 125 h 125"/>
                <a:gd name="T10" fmla="*/ 0 w 310"/>
                <a:gd name="T11" fmla="*/ 125 h 125"/>
                <a:gd name="T12" fmla="*/ 0 w 310"/>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310" h="125">
                  <a:moveTo>
                    <a:pt x="0" y="0"/>
                  </a:moveTo>
                  <a:cubicBezTo>
                    <a:pt x="273" y="0"/>
                    <a:pt x="273" y="0"/>
                    <a:pt x="273" y="0"/>
                  </a:cubicBezTo>
                  <a:cubicBezTo>
                    <a:pt x="293" y="0"/>
                    <a:pt x="310" y="21"/>
                    <a:pt x="310" y="47"/>
                  </a:cubicBezTo>
                  <a:cubicBezTo>
                    <a:pt x="310" y="77"/>
                    <a:pt x="310" y="77"/>
                    <a:pt x="310" y="77"/>
                  </a:cubicBezTo>
                  <a:cubicBezTo>
                    <a:pt x="310" y="103"/>
                    <a:pt x="293" y="125"/>
                    <a:pt x="273" y="125"/>
                  </a:cubicBezTo>
                  <a:cubicBezTo>
                    <a:pt x="0" y="125"/>
                    <a:pt x="0" y="125"/>
                    <a:pt x="0" y="125"/>
                  </a:cubicBezTo>
                  <a:lnTo>
                    <a:pt x="0" y="0"/>
                  </a:lnTo>
                  <a:close/>
                </a:path>
              </a:pathLst>
            </a:custGeom>
            <a:solidFill>
              <a:srgbClr val="5758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6" name="Freeform 134"/>
            <p:cNvSpPr/>
            <p:nvPr/>
          </p:nvSpPr>
          <p:spPr bwMode="auto">
            <a:xfrm>
              <a:off x="9853613" y="2301875"/>
              <a:ext cx="977900" cy="2640013"/>
            </a:xfrm>
            <a:custGeom>
              <a:avLst/>
              <a:gdLst>
                <a:gd name="T0" fmla="*/ 90 w 261"/>
                <a:gd name="T1" fmla="*/ 0 h 704"/>
                <a:gd name="T2" fmla="*/ 97 w 261"/>
                <a:gd name="T3" fmla="*/ 0 h 704"/>
                <a:gd name="T4" fmla="*/ 163 w 261"/>
                <a:gd name="T5" fmla="*/ 0 h 704"/>
                <a:gd name="T6" fmla="*/ 261 w 261"/>
                <a:gd name="T7" fmla="*/ 127 h 704"/>
                <a:gd name="T8" fmla="*/ 261 w 261"/>
                <a:gd name="T9" fmla="*/ 577 h 704"/>
                <a:gd name="T10" fmla="*/ 163 w 261"/>
                <a:gd name="T11" fmla="*/ 704 h 704"/>
                <a:gd name="T12" fmla="*/ 97 w 261"/>
                <a:gd name="T13" fmla="*/ 704 h 704"/>
                <a:gd name="T14" fmla="*/ 0 w 261"/>
                <a:gd name="T15" fmla="*/ 577 h 704"/>
                <a:gd name="T16" fmla="*/ 0 w 261"/>
                <a:gd name="T17" fmla="*/ 283 h 704"/>
                <a:gd name="T18" fmla="*/ 90 w 261"/>
                <a:gd name="T19" fmla="*/ 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704">
                  <a:moveTo>
                    <a:pt x="90" y="0"/>
                  </a:moveTo>
                  <a:cubicBezTo>
                    <a:pt x="92" y="0"/>
                    <a:pt x="95" y="0"/>
                    <a:pt x="97" y="0"/>
                  </a:cubicBezTo>
                  <a:cubicBezTo>
                    <a:pt x="163" y="0"/>
                    <a:pt x="163" y="0"/>
                    <a:pt x="163" y="0"/>
                  </a:cubicBezTo>
                  <a:cubicBezTo>
                    <a:pt x="217" y="0"/>
                    <a:pt x="261" y="57"/>
                    <a:pt x="261" y="127"/>
                  </a:cubicBezTo>
                  <a:cubicBezTo>
                    <a:pt x="261" y="577"/>
                    <a:pt x="261" y="577"/>
                    <a:pt x="261" y="577"/>
                  </a:cubicBezTo>
                  <a:cubicBezTo>
                    <a:pt x="261" y="647"/>
                    <a:pt x="217" y="704"/>
                    <a:pt x="163" y="704"/>
                  </a:cubicBezTo>
                  <a:cubicBezTo>
                    <a:pt x="97" y="704"/>
                    <a:pt x="97" y="704"/>
                    <a:pt x="97" y="704"/>
                  </a:cubicBezTo>
                  <a:cubicBezTo>
                    <a:pt x="43" y="704"/>
                    <a:pt x="0" y="647"/>
                    <a:pt x="0" y="577"/>
                  </a:cubicBezTo>
                  <a:cubicBezTo>
                    <a:pt x="0" y="283"/>
                    <a:pt x="0" y="283"/>
                    <a:pt x="0" y="283"/>
                  </a:cubicBezTo>
                  <a:cubicBezTo>
                    <a:pt x="23" y="232"/>
                    <a:pt x="75" y="32"/>
                    <a:pt x="90" y="0"/>
                  </a:cubicBezTo>
                  <a:close/>
                </a:path>
              </a:pathLst>
            </a:custGeom>
            <a:solidFill>
              <a:srgbClr val="5758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7" name="Oval 135"/>
            <p:cNvSpPr>
              <a:spLocks noChangeArrowheads="1"/>
            </p:cNvSpPr>
            <p:nvPr/>
          </p:nvSpPr>
          <p:spPr bwMode="auto">
            <a:xfrm>
              <a:off x="9845675" y="1093788"/>
              <a:ext cx="989013" cy="990600"/>
            </a:xfrm>
            <a:prstGeom prst="ellipse">
              <a:avLst/>
            </a:pr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8DCA"/>
                </a:solidFill>
                <a:cs typeface="+mn-ea"/>
              </a:endParaRPr>
            </a:p>
          </p:txBody>
        </p:sp>
      </p:grpSp>
      <p:sp>
        <p:nvSpPr>
          <p:cNvPr id="28" name="文本框 27"/>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
        <p:nvSpPr>
          <p:cNvPr id="29" name="TextBox 8"/>
          <p:cNvSpPr txBox="1"/>
          <p:nvPr/>
        </p:nvSpPr>
        <p:spPr>
          <a:xfrm>
            <a:off x="1020304" y="234412"/>
            <a:ext cx="3456384" cy="400110"/>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第四章  安全管理的基本概念</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iterate type="lt">
                                    <p:tmPct val="10000"/>
                                  </p:iterate>
                                  <p:childTnLst>
                                    <p:set>
                                      <p:cBhvr>
                                        <p:cTn id="10" dur="1" fill="hold">
                                          <p:stCondLst>
                                            <p:cond delay="0"/>
                                          </p:stCondLst>
                                        </p:cTn>
                                        <p:tgtEl>
                                          <p:spTgt spid="54275">
                                            <p:txEl>
                                              <p:pRg st="0" end="0"/>
                                            </p:txEl>
                                          </p:spTgt>
                                        </p:tgtEl>
                                        <p:attrNameLst>
                                          <p:attrName>style.visibility</p:attrName>
                                        </p:attrNameLst>
                                      </p:cBhvr>
                                      <p:to>
                                        <p:strVal val="visible"/>
                                      </p:to>
                                    </p:set>
                                    <p:animEffect transition="in" filter="randombar(horizontal)">
                                      <p:cBhvr>
                                        <p:cTn id="11" dur="500"/>
                                        <p:tgtEl>
                                          <p:spTgt spid="54275">
                                            <p:txEl>
                                              <p:pRg st="0" end="0"/>
                                            </p:txEl>
                                          </p:spTgt>
                                        </p:tgtEl>
                                      </p:cBhvr>
                                    </p:animEffect>
                                  </p:childTnLst>
                                </p:cTn>
                              </p:par>
                            </p:childTnLst>
                          </p:cTn>
                        </p:par>
                        <p:par>
                          <p:cTn id="12" fill="hold">
                            <p:stCondLst>
                              <p:cond delay="1350"/>
                            </p:stCondLst>
                            <p:childTnLst>
                              <p:par>
                                <p:cTn id="13" presetID="14" presetClass="entr" presetSubtype="10" fill="hold" grpId="0" nodeType="afterEffect">
                                  <p:stCondLst>
                                    <p:cond delay="0"/>
                                  </p:stCondLst>
                                  <p:iterate type="lt">
                                    <p:tmPct val="10000"/>
                                  </p:iterate>
                                  <p:childTnLst>
                                    <p:set>
                                      <p:cBhvr>
                                        <p:cTn id="14" dur="1" fill="hold">
                                          <p:stCondLst>
                                            <p:cond delay="0"/>
                                          </p:stCondLst>
                                        </p:cTn>
                                        <p:tgtEl>
                                          <p:spTgt spid="54275">
                                            <p:txEl>
                                              <p:pRg st="1" end="1"/>
                                            </p:txEl>
                                          </p:spTgt>
                                        </p:tgtEl>
                                        <p:attrNameLst>
                                          <p:attrName>style.visibility</p:attrName>
                                        </p:attrNameLst>
                                      </p:cBhvr>
                                      <p:to>
                                        <p:strVal val="visible"/>
                                      </p:to>
                                    </p:set>
                                    <p:animEffect transition="in" filter="randombar(horizontal)">
                                      <p:cBhvr>
                                        <p:cTn id="15" dur="500"/>
                                        <p:tgtEl>
                                          <p:spTgt spid="54275">
                                            <p:txEl>
                                              <p:pRg st="1" end="1"/>
                                            </p:txEl>
                                          </p:spTgt>
                                        </p:tgtEl>
                                      </p:cBhvr>
                                    </p:animEffect>
                                  </p:childTnLst>
                                </p:cTn>
                              </p:par>
                            </p:childTnLst>
                          </p:cTn>
                        </p:par>
                        <p:par>
                          <p:cTn id="16" fill="hold">
                            <p:stCondLst>
                              <p:cond delay="5549"/>
                            </p:stCondLst>
                            <p:childTnLst>
                              <p:par>
                                <p:cTn id="17" presetID="22" presetClass="entr" presetSubtype="4"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09821" y="1266227"/>
            <a:ext cx="4469930" cy="2749007"/>
          </a:xfrm>
          <a:prstGeom prst="rect">
            <a:avLst/>
          </a:prstGeom>
        </p:spPr>
      </p:pic>
      <p:grpSp>
        <p:nvGrpSpPr>
          <p:cNvPr id="25" name="Group 10"/>
          <p:cNvGrpSpPr/>
          <p:nvPr/>
        </p:nvGrpSpPr>
        <p:grpSpPr>
          <a:xfrm>
            <a:off x="4084001" y="2578930"/>
            <a:ext cx="623455" cy="623455"/>
            <a:chOff x="6253939" y="2516220"/>
            <a:chExt cx="831273" cy="831273"/>
          </a:xfrm>
        </p:grpSpPr>
        <p:sp>
          <p:nvSpPr>
            <p:cNvPr id="26" name="Oval 11"/>
            <p:cNvSpPr/>
            <p:nvPr/>
          </p:nvSpPr>
          <p:spPr>
            <a:xfrm>
              <a:off x="6253939" y="2516220"/>
              <a:ext cx="831273" cy="831273"/>
            </a:xfrm>
            <a:prstGeom prst="ellipse">
              <a:avLst/>
            </a:prstGeom>
            <a:gradFill flip="none" rotWithShape="1">
              <a:gsLst>
                <a:gs pos="0">
                  <a:schemeClr val="bg1">
                    <a:lumMod val="95000"/>
                  </a:schemeClr>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800">
                <a:solidFill>
                  <a:schemeClr val="tx1">
                    <a:lumMod val="50000"/>
                    <a:lumOff val="50000"/>
                  </a:schemeClr>
                </a:solidFill>
                <a:latin typeface="+mj-ea"/>
                <a:ea typeface="+mj-ea"/>
              </a:endParaRPr>
            </a:p>
          </p:txBody>
        </p:sp>
        <p:sp>
          <p:nvSpPr>
            <p:cNvPr id="27" name="AutoShape 117"/>
            <p:cNvSpPr/>
            <p:nvPr/>
          </p:nvSpPr>
          <p:spPr bwMode="auto">
            <a:xfrm>
              <a:off x="6437403" y="2772142"/>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lnSpc>
                  <a:spcPct val="150000"/>
                </a:lnSpc>
                <a:spcBef>
                  <a:spcPct val="0"/>
                </a:spcBef>
                <a:spcAft>
                  <a:spcPct val="0"/>
                </a:spcAft>
              </a:pPr>
              <a:endParaRPr lang="en-US" sz="1800">
                <a:solidFill>
                  <a:schemeClr val="tx1">
                    <a:lumMod val="50000"/>
                    <a:lumOff val="50000"/>
                  </a:schemeClr>
                </a:solidFill>
                <a:latin typeface="+mj-ea"/>
                <a:ea typeface="+mj-ea"/>
                <a:sym typeface="Gill Sans" charset="0"/>
              </a:endParaRPr>
            </a:p>
          </p:txBody>
        </p:sp>
      </p:grpSp>
      <p:grpSp>
        <p:nvGrpSpPr>
          <p:cNvPr id="28" name="Group 13"/>
          <p:cNvGrpSpPr/>
          <p:nvPr/>
        </p:nvGrpSpPr>
        <p:grpSpPr>
          <a:xfrm>
            <a:off x="4122511" y="3898263"/>
            <a:ext cx="623455" cy="623455"/>
            <a:chOff x="5716910" y="3464598"/>
            <a:chExt cx="831273" cy="831273"/>
          </a:xfrm>
        </p:grpSpPr>
        <p:sp>
          <p:nvSpPr>
            <p:cNvPr id="29" name="Oval 14"/>
            <p:cNvSpPr/>
            <p:nvPr/>
          </p:nvSpPr>
          <p:spPr>
            <a:xfrm>
              <a:off x="5716910" y="3464598"/>
              <a:ext cx="831273" cy="831273"/>
            </a:xfrm>
            <a:prstGeom prst="ellipse">
              <a:avLst/>
            </a:prstGeom>
            <a:gradFill flip="none" rotWithShape="1">
              <a:gsLst>
                <a:gs pos="0">
                  <a:schemeClr val="bg1">
                    <a:lumMod val="95000"/>
                  </a:schemeClr>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800">
                <a:solidFill>
                  <a:schemeClr val="tx1">
                    <a:lumMod val="50000"/>
                    <a:lumOff val="50000"/>
                  </a:schemeClr>
                </a:solidFill>
                <a:latin typeface="+mj-ea"/>
                <a:ea typeface="+mj-ea"/>
              </a:endParaRPr>
            </a:p>
          </p:txBody>
        </p:sp>
        <p:grpSp>
          <p:nvGrpSpPr>
            <p:cNvPr id="30" name="Group 15"/>
            <p:cNvGrpSpPr/>
            <p:nvPr/>
          </p:nvGrpSpPr>
          <p:grpSpPr>
            <a:xfrm>
              <a:off x="5900374" y="3655628"/>
              <a:ext cx="464344" cy="464344"/>
              <a:chOff x="4439444" y="2582069"/>
              <a:chExt cx="464344" cy="464344"/>
            </a:xfrm>
            <a:solidFill>
              <a:schemeClr val="bg1"/>
            </a:solidFill>
          </p:grpSpPr>
          <p:sp>
            <p:nvSpPr>
              <p:cNvPr id="31"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lnSpc>
                    <a:spcPct val="150000"/>
                  </a:lnSpc>
                  <a:spcBef>
                    <a:spcPct val="0"/>
                  </a:spcBef>
                  <a:spcAft>
                    <a:spcPct val="0"/>
                  </a:spcAft>
                </a:pPr>
                <a:endParaRPr lang="en-US" sz="1800">
                  <a:solidFill>
                    <a:schemeClr val="tx1">
                      <a:lumMod val="50000"/>
                      <a:lumOff val="50000"/>
                    </a:schemeClr>
                  </a:solidFill>
                  <a:latin typeface="+mj-ea"/>
                  <a:ea typeface="+mj-ea"/>
                  <a:sym typeface="Gill Sans" charset="0"/>
                </a:endParaRPr>
              </a:p>
            </p:txBody>
          </p:sp>
          <p:sp>
            <p:nvSpPr>
              <p:cNvPr id="32"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lnSpc>
                    <a:spcPct val="150000"/>
                  </a:lnSpc>
                  <a:spcBef>
                    <a:spcPct val="0"/>
                  </a:spcBef>
                  <a:spcAft>
                    <a:spcPct val="0"/>
                  </a:spcAft>
                </a:pPr>
                <a:endParaRPr lang="en-US" sz="1800">
                  <a:solidFill>
                    <a:schemeClr val="tx1">
                      <a:lumMod val="50000"/>
                      <a:lumOff val="50000"/>
                    </a:schemeClr>
                  </a:solidFill>
                  <a:latin typeface="+mj-ea"/>
                  <a:ea typeface="+mj-ea"/>
                  <a:sym typeface="Gill Sans" charset="0"/>
                </a:endParaRPr>
              </a:p>
            </p:txBody>
          </p:sp>
          <p:sp>
            <p:nvSpPr>
              <p:cNvPr id="33"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lnSpc>
                    <a:spcPct val="150000"/>
                  </a:lnSpc>
                  <a:spcBef>
                    <a:spcPct val="0"/>
                  </a:spcBef>
                  <a:spcAft>
                    <a:spcPct val="0"/>
                  </a:spcAft>
                </a:pPr>
                <a:endParaRPr lang="en-US" sz="1800">
                  <a:solidFill>
                    <a:schemeClr val="tx1">
                      <a:lumMod val="50000"/>
                      <a:lumOff val="50000"/>
                    </a:schemeClr>
                  </a:solidFill>
                  <a:latin typeface="+mj-ea"/>
                  <a:ea typeface="+mj-ea"/>
                  <a:sym typeface="Gill Sans" charset="0"/>
                </a:endParaRPr>
              </a:p>
            </p:txBody>
          </p:sp>
        </p:grpSp>
      </p:grpSp>
      <p:grpSp>
        <p:nvGrpSpPr>
          <p:cNvPr id="34" name="Group 19"/>
          <p:cNvGrpSpPr/>
          <p:nvPr/>
        </p:nvGrpSpPr>
        <p:grpSpPr>
          <a:xfrm>
            <a:off x="4084000" y="1212113"/>
            <a:ext cx="623455" cy="623455"/>
            <a:chOff x="6678551" y="1578185"/>
            <a:chExt cx="831273" cy="831273"/>
          </a:xfrm>
        </p:grpSpPr>
        <p:sp>
          <p:nvSpPr>
            <p:cNvPr id="35" name="Oval 20"/>
            <p:cNvSpPr/>
            <p:nvPr/>
          </p:nvSpPr>
          <p:spPr>
            <a:xfrm>
              <a:off x="6678551" y="1578185"/>
              <a:ext cx="831273" cy="831273"/>
            </a:xfrm>
            <a:prstGeom prst="ellipse">
              <a:avLst/>
            </a:prstGeom>
            <a:gradFill flip="none" rotWithShape="1">
              <a:gsLst>
                <a:gs pos="0">
                  <a:schemeClr val="bg1">
                    <a:lumMod val="95000"/>
                  </a:schemeClr>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800">
                <a:solidFill>
                  <a:schemeClr val="tx1">
                    <a:lumMod val="50000"/>
                    <a:lumOff val="50000"/>
                  </a:schemeClr>
                </a:solidFill>
                <a:latin typeface="+mj-ea"/>
                <a:ea typeface="+mj-ea"/>
              </a:endParaRPr>
            </a:p>
          </p:txBody>
        </p:sp>
        <p:sp>
          <p:nvSpPr>
            <p:cNvPr id="36" name="AutoShape 139"/>
            <p:cNvSpPr/>
            <p:nvPr/>
          </p:nvSpPr>
          <p:spPr bwMode="auto">
            <a:xfrm>
              <a:off x="6862018" y="1768792"/>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lnSpc>
                  <a:spcPct val="150000"/>
                </a:lnSpc>
                <a:spcBef>
                  <a:spcPct val="0"/>
                </a:spcBef>
                <a:spcAft>
                  <a:spcPct val="0"/>
                </a:spcAft>
              </a:pPr>
              <a:endParaRPr lang="en-US" sz="1800">
                <a:solidFill>
                  <a:schemeClr val="tx1">
                    <a:lumMod val="50000"/>
                    <a:lumOff val="50000"/>
                  </a:schemeClr>
                </a:solidFill>
                <a:latin typeface="+mj-ea"/>
                <a:ea typeface="+mj-ea"/>
                <a:sym typeface="Gill Sans" charset="0"/>
              </a:endParaRPr>
            </a:p>
          </p:txBody>
        </p:sp>
      </p:grpSp>
      <p:sp>
        <p:nvSpPr>
          <p:cNvPr id="37" name="TextBox 81"/>
          <p:cNvSpPr txBox="1"/>
          <p:nvPr/>
        </p:nvSpPr>
        <p:spPr>
          <a:xfrm>
            <a:off x="4795866" y="1159395"/>
            <a:ext cx="4205409" cy="830997"/>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latin typeface="+mj-ea"/>
                <a:ea typeface="+mj-ea"/>
              </a:rPr>
              <a:t>明确了单位的主要负责人及其他负责人，各有关部门和员工在经营活动中应负的责任</a:t>
            </a:r>
          </a:p>
        </p:txBody>
      </p:sp>
      <p:sp>
        <p:nvSpPr>
          <p:cNvPr id="39" name="TextBox 25"/>
          <p:cNvSpPr txBox="1"/>
          <p:nvPr/>
        </p:nvSpPr>
        <p:spPr>
          <a:xfrm>
            <a:off x="4795868" y="2455693"/>
            <a:ext cx="4279831" cy="1156855"/>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latin typeface="+mj-ea"/>
                <a:ea typeface="+mj-ea"/>
              </a:rPr>
              <a:t>在各部门及员工之间，建立一种分工明确，运行有效，责任落实的制度，有利于把安全工作落实到实处</a:t>
            </a:r>
          </a:p>
        </p:txBody>
      </p:sp>
      <p:sp>
        <p:nvSpPr>
          <p:cNvPr id="41" name="TextBox 27"/>
          <p:cNvSpPr txBox="1"/>
          <p:nvPr/>
        </p:nvSpPr>
        <p:spPr>
          <a:xfrm>
            <a:off x="4883564" y="3984386"/>
            <a:ext cx="3532168" cy="418191"/>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latin typeface="+mj-ea"/>
                <a:ea typeface="+mj-ea"/>
              </a:rPr>
              <a:t>是安全工作层层有人负责</a:t>
            </a:r>
          </a:p>
        </p:txBody>
      </p:sp>
      <p:sp>
        <p:nvSpPr>
          <p:cNvPr id="43" name="矩形 42"/>
          <p:cNvSpPr/>
          <p:nvPr/>
        </p:nvSpPr>
        <p:spPr>
          <a:xfrm>
            <a:off x="699204" y="1715744"/>
            <a:ext cx="2577396" cy="1593632"/>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2" name="矩形 1"/>
          <p:cNvSpPr/>
          <p:nvPr/>
        </p:nvSpPr>
        <p:spPr>
          <a:xfrm>
            <a:off x="184679" y="3807738"/>
            <a:ext cx="3775393" cy="523220"/>
          </a:xfrm>
          <a:prstGeom prst="rect">
            <a:avLst/>
          </a:prstGeom>
        </p:spPr>
        <p:txBody>
          <a:bodyPr wrap="none">
            <a:spAutoFit/>
          </a:bodyPr>
          <a:lstStyle/>
          <a:p>
            <a:r>
              <a:rPr lang="zh-CN" altLang="en-US" sz="2800" b="1" dirty="0">
                <a:solidFill>
                  <a:schemeClr val="accent2"/>
                </a:solidFill>
              </a:rPr>
              <a:t>安全生产责任制的作用</a:t>
            </a:r>
          </a:p>
        </p:txBody>
      </p:sp>
      <p:sp>
        <p:nvSpPr>
          <p:cNvPr id="20" name="文本框 19"/>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
        <p:nvSpPr>
          <p:cNvPr id="21" name="TextBox 8"/>
          <p:cNvSpPr txBox="1"/>
          <p:nvPr/>
        </p:nvSpPr>
        <p:spPr>
          <a:xfrm>
            <a:off x="1020304" y="234412"/>
            <a:ext cx="3456384" cy="400110"/>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第四章  安全管理的基本概念</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500" fill="hold"/>
                                        <p:tgtEl>
                                          <p:spTgt spid="34"/>
                                        </p:tgtEl>
                                        <p:attrNameLst>
                                          <p:attrName>ppt_w</p:attrName>
                                        </p:attrNameLst>
                                      </p:cBhvr>
                                      <p:tavLst>
                                        <p:tav tm="0">
                                          <p:val>
                                            <p:fltVal val="0"/>
                                          </p:val>
                                        </p:tav>
                                        <p:tav tm="100000">
                                          <p:val>
                                            <p:strVal val="#ppt_w"/>
                                          </p:val>
                                        </p:tav>
                                      </p:tavLst>
                                    </p:anim>
                                    <p:anim calcmode="lin" valueType="num">
                                      <p:cBhvr>
                                        <p:cTn id="21" dur="500" fill="hold"/>
                                        <p:tgtEl>
                                          <p:spTgt spid="34"/>
                                        </p:tgtEl>
                                        <p:attrNameLst>
                                          <p:attrName>ppt_h</p:attrName>
                                        </p:attrNameLst>
                                      </p:cBhvr>
                                      <p:tavLst>
                                        <p:tav tm="0">
                                          <p:val>
                                            <p:fltVal val="0"/>
                                          </p:val>
                                        </p:tav>
                                        <p:tav tm="100000">
                                          <p:val>
                                            <p:strVal val="#ppt_h"/>
                                          </p:val>
                                        </p:tav>
                                      </p:tavLst>
                                    </p:anim>
                                    <p:animEffect transition="in" filter="fade">
                                      <p:cBhvr>
                                        <p:cTn id="22" dur="500"/>
                                        <p:tgtEl>
                                          <p:spTgt spid="34"/>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500"/>
                                        <p:tgtEl>
                                          <p:spTgt spid="41"/>
                                        </p:tgtEl>
                                      </p:cBhvr>
                                    </p:animEffect>
                                  </p:childTnLst>
                                </p:cTn>
                              </p:par>
                            </p:childTnLst>
                          </p:cTn>
                        </p:par>
                        <p:par>
                          <p:cTn id="45" fill="hold">
                            <p:stCondLst>
                              <p:cond delay="3500"/>
                            </p:stCondLst>
                            <p:childTnLst>
                              <p:par>
                                <p:cTn id="46" presetID="22" presetClass="entr" presetSubtype="4"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1" grpId="0"/>
      <p:bldP spid="43" grpId="0" animBg="1"/>
      <p:bldP spid="2"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34819" y="1322249"/>
            <a:ext cx="1957875" cy="1957875"/>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cs typeface="+mn-ea"/>
                <a:sym typeface="+mn-lt"/>
              </a:endParaRPr>
            </a:p>
          </p:txBody>
        </p:sp>
        <p:sp>
          <p:nvSpPr>
            <p:cNvPr id="6" name="椭圆 5"/>
            <p:cNvSpPr/>
            <p:nvPr/>
          </p:nvSpPr>
          <p:spPr>
            <a:xfrm>
              <a:off x="392112" y="760412"/>
              <a:ext cx="3825874" cy="3825874"/>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sp>
        <p:nvSpPr>
          <p:cNvPr id="7" name="TextBox 11"/>
          <p:cNvSpPr txBox="1"/>
          <p:nvPr/>
        </p:nvSpPr>
        <p:spPr>
          <a:xfrm>
            <a:off x="4006968" y="1383136"/>
            <a:ext cx="4694528" cy="64633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400" b="1" dirty="0">
                <a:solidFill>
                  <a:schemeClr val="tx1">
                    <a:lumMod val="50000"/>
                    <a:lumOff val="50000"/>
                  </a:schemeClr>
                </a:solidFill>
                <a:ea typeface="楷体_GB2312" pitchFamily="49" charset="-122"/>
              </a:rPr>
              <a:t>自觉遵守安全生产规章制度和劳动纪律，不违章作业，并随时制止他人违章作业</a:t>
            </a:r>
            <a:endParaRPr lang="en-US" altLang="zh-CN" sz="1400" dirty="0">
              <a:latin typeface="+mn-lt"/>
              <a:ea typeface="+mn-ea"/>
              <a:cs typeface="+mn-ea"/>
              <a:sym typeface="+mn-lt"/>
            </a:endParaRPr>
          </a:p>
        </p:txBody>
      </p:sp>
      <p:cxnSp>
        <p:nvCxnSpPr>
          <p:cNvPr id="8" name="直接连接符 7"/>
          <p:cNvCxnSpPr/>
          <p:nvPr/>
        </p:nvCxnSpPr>
        <p:spPr>
          <a:xfrm>
            <a:off x="3257936" y="1550330"/>
            <a:ext cx="504000" cy="0"/>
          </a:xfrm>
          <a:prstGeom prst="line">
            <a:avLst/>
          </a:prstGeom>
          <a:ln w="6350">
            <a:solidFill>
              <a:schemeClr val="accent2"/>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9" name="TextBox 14"/>
          <p:cNvSpPr txBox="1"/>
          <p:nvPr/>
        </p:nvSpPr>
        <p:spPr>
          <a:xfrm>
            <a:off x="4006968" y="2011332"/>
            <a:ext cx="4348352" cy="32316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400" b="1" dirty="0">
                <a:solidFill>
                  <a:schemeClr val="tx1">
                    <a:lumMod val="50000"/>
                    <a:lumOff val="50000"/>
                  </a:schemeClr>
                </a:solidFill>
                <a:ea typeface="楷体_GB2312" pitchFamily="49" charset="-122"/>
              </a:rPr>
              <a:t>遵守有关设备维修保养制度的规定</a:t>
            </a:r>
            <a:endParaRPr lang="en-US" altLang="zh-CN" sz="1400" dirty="0">
              <a:latin typeface="+mn-lt"/>
              <a:ea typeface="+mn-ea"/>
              <a:cs typeface="+mn-ea"/>
              <a:sym typeface="+mn-lt"/>
            </a:endParaRPr>
          </a:p>
        </p:txBody>
      </p:sp>
      <p:cxnSp>
        <p:nvCxnSpPr>
          <p:cNvPr id="10" name="直接连接符 9"/>
          <p:cNvCxnSpPr/>
          <p:nvPr/>
        </p:nvCxnSpPr>
        <p:spPr>
          <a:xfrm>
            <a:off x="3257936" y="2178526"/>
            <a:ext cx="504000" cy="0"/>
          </a:xfrm>
          <a:prstGeom prst="line">
            <a:avLst/>
          </a:prstGeom>
          <a:ln w="6350">
            <a:solidFill>
              <a:schemeClr val="accent2"/>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1" name="TextBox 17"/>
          <p:cNvSpPr txBox="1"/>
          <p:nvPr/>
        </p:nvSpPr>
        <p:spPr>
          <a:xfrm>
            <a:off x="4006968" y="2639528"/>
            <a:ext cx="4348352" cy="32316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400" b="1" dirty="0">
                <a:solidFill>
                  <a:schemeClr val="tx1">
                    <a:lumMod val="50000"/>
                    <a:lumOff val="50000"/>
                  </a:schemeClr>
                </a:solidFill>
                <a:ea typeface="楷体_GB2312" pitchFamily="49" charset="-122"/>
              </a:rPr>
              <a:t>爱护和正确使用机器设备、工具，正确佩戴防护用品</a:t>
            </a:r>
            <a:endParaRPr lang="en-US" altLang="zh-CN" sz="1400" dirty="0">
              <a:latin typeface="+mn-lt"/>
              <a:ea typeface="+mn-ea"/>
              <a:cs typeface="+mn-ea"/>
              <a:sym typeface="+mn-lt"/>
            </a:endParaRPr>
          </a:p>
        </p:txBody>
      </p:sp>
      <p:cxnSp>
        <p:nvCxnSpPr>
          <p:cNvPr id="12" name="直接连接符 11"/>
          <p:cNvCxnSpPr/>
          <p:nvPr/>
        </p:nvCxnSpPr>
        <p:spPr>
          <a:xfrm>
            <a:off x="3257936" y="2806722"/>
            <a:ext cx="504000" cy="0"/>
          </a:xfrm>
          <a:prstGeom prst="line">
            <a:avLst/>
          </a:prstGeom>
          <a:ln w="6350">
            <a:solidFill>
              <a:schemeClr val="accent2"/>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3" name="TextBox 20"/>
          <p:cNvSpPr txBox="1"/>
          <p:nvPr/>
        </p:nvSpPr>
        <p:spPr>
          <a:xfrm>
            <a:off x="4006968" y="3267724"/>
            <a:ext cx="4348352" cy="32316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400" b="1" dirty="0">
                <a:solidFill>
                  <a:schemeClr val="tx1">
                    <a:lumMod val="50000"/>
                    <a:lumOff val="50000"/>
                  </a:schemeClr>
                </a:solidFill>
                <a:ea typeface="楷体_GB2312" pitchFamily="49" charset="-122"/>
              </a:rPr>
              <a:t>关心安全生产情况，向有关领导或部门提出合理化建议</a:t>
            </a:r>
            <a:endParaRPr lang="en-US" altLang="zh-CN" sz="1400" dirty="0">
              <a:latin typeface="+mn-lt"/>
              <a:ea typeface="+mn-ea"/>
              <a:cs typeface="+mn-ea"/>
              <a:sym typeface="+mn-lt"/>
            </a:endParaRPr>
          </a:p>
        </p:txBody>
      </p:sp>
      <p:cxnSp>
        <p:nvCxnSpPr>
          <p:cNvPr id="14" name="直接连接符 13"/>
          <p:cNvCxnSpPr/>
          <p:nvPr/>
        </p:nvCxnSpPr>
        <p:spPr>
          <a:xfrm>
            <a:off x="3257936" y="3434918"/>
            <a:ext cx="504000" cy="0"/>
          </a:xfrm>
          <a:prstGeom prst="line">
            <a:avLst/>
          </a:prstGeom>
          <a:ln w="6350">
            <a:solidFill>
              <a:schemeClr val="accent2"/>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5" name="TextBox 23"/>
          <p:cNvSpPr txBox="1"/>
          <p:nvPr/>
        </p:nvSpPr>
        <p:spPr>
          <a:xfrm>
            <a:off x="4006968" y="3895920"/>
            <a:ext cx="4504028" cy="32316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400" b="1" dirty="0">
                <a:solidFill>
                  <a:schemeClr val="tx1">
                    <a:lumMod val="50000"/>
                    <a:lumOff val="50000"/>
                  </a:schemeClr>
                </a:solidFill>
                <a:ea typeface="楷体_GB2312" pitchFamily="49" charset="-122"/>
              </a:rPr>
              <a:t>发现事故隐患和不安全因素要及时向组长或有关部门汇报</a:t>
            </a:r>
            <a:endParaRPr lang="en-US" altLang="zh-CN" sz="1400" dirty="0">
              <a:latin typeface="+mn-lt"/>
              <a:ea typeface="+mn-ea"/>
              <a:cs typeface="+mn-ea"/>
              <a:sym typeface="+mn-lt"/>
            </a:endParaRPr>
          </a:p>
        </p:txBody>
      </p:sp>
      <p:cxnSp>
        <p:nvCxnSpPr>
          <p:cNvPr id="16" name="直接连接符 15"/>
          <p:cNvCxnSpPr/>
          <p:nvPr/>
        </p:nvCxnSpPr>
        <p:spPr>
          <a:xfrm>
            <a:off x="3257936" y="4063114"/>
            <a:ext cx="504000" cy="0"/>
          </a:xfrm>
          <a:prstGeom prst="line">
            <a:avLst/>
          </a:prstGeom>
          <a:ln w="6350">
            <a:solidFill>
              <a:schemeClr val="accent2"/>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3046402" y="1412941"/>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cs typeface="+mn-ea"/>
                <a:sym typeface="+mn-lt"/>
              </a:rPr>
              <a:t>1</a:t>
            </a:r>
            <a:endParaRPr lang="zh-CN" altLang="en-US" sz="1015" dirty="0">
              <a:cs typeface="+mn-ea"/>
              <a:sym typeface="+mn-lt"/>
            </a:endParaRPr>
          </a:p>
        </p:txBody>
      </p:sp>
      <p:sp>
        <p:nvSpPr>
          <p:cNvPr id="20" name="椭圆 19"/>
          <p:cNvSpPr/>
          <p:nvPr/>
        </p:nvSpPr>
        <p:spPr>
          <a:xfrm>
            <a:off x="3046402" y="2040688"/>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cs typeface="+mn-ea"/>
                <a:sym typeface="+mn-lt"/>
              </a:rPr>
              <a:t>2</a:t>
            </a:r>
            <a:endParaRPr lang="zh-CN" altLang="en-US" sz="1015" dirty="0">
              <a:cs typeface="+mn-ea"/>
              <a:sym typeface="+mn-lt"/>
            </a:endParaRPr>
          </a:p>
        </p:txBody>
      </p:sp>
      <p:sp>
        <p:nvSpPr>
          <p:cNvPr id="21" name="椭圆 20"/>
          <p:cNvSpPr/>
          <p:nvPr/>
        </p:nvSpPr>
        <p:spPr>
          <a:xfrm>
            <a:off x="3046402" y="2668435"/>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cs typeface="+mn-ea"/>
                <a:sym typeface="+mn-lt"/>
              </a:rPr>
              <a:t>3</a:t>
            </a:r>
            <a:endParaRPr lang="zh-CN" altLang="en-US" sz="1015" dirty="0">
              <a:cs typeface="+mn-ea"/>
              <a:sym typeface="+mn-lt"/>
            </a:endParaRPr>
          </a:p>
        </p:txBody>
      </p:sp>
      <p:sp>
        <p:nvSpPr>
          <p:cNvPr id="22" name="椭圆 21"/>
          <p:cNvSpPr/>
          <p:nvPr/>
        </p:nvSpPr>
        <p:spPr>
          <a:xfrm>
            <a:off x="3046402" y="3296182"/>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cs typeface="+mn-ea"/>
                <a:sym typeface="+mn-lt"/>
              </a:rPr>
              <a:t>4</a:t>
            </a:r>
            <a:endParaRPr lang="zh-CN" altLang="en-US" sz="1015" dirty="0">
              <a:cs typeface="+mn-ea"/>
              <a:sym typeface="+mn-lt"/>
            </a:endParaRPr>
          </a:p>
        </p:txBody>
      </p:sp>
      <p:sp>
        <p:nvSpPr>
          <p:cNvPr id="23" name="椭圆 22"/>
          <p:cNvSpPr/>
          <p:nvPr/>
        </p:nvSpPr>
        <p:spPr>
          <a:xfrm>
            <a:off x="3046402" y="3923927"/>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cs typeface="+mn-ea"/>
                <a:sym typeface="+mn-lt"/>
              </a:rPr>
              <a:t>5</a:t>
            </a:r>
            <a:endParaRPr lang="zh-CN" altLang="en-US" sz="1015" dirty="0">
              <a:cs typeface="+mn-ea"/>
              <a:sym typeface="+mn-lt"/>
            </a:endParaRPr>
          </a:p>
        </p:txBody>
      </p:sp>
      <p:grpSp>
        <p:nvGrpSpPr>
          <p:cNvPr id="25" name="组合 24"/>
          <p:cNvGrpSpPr/>
          <p:nvPr/>
        </p:nvGrpSpPr>
        <p:grpSpPr>
          <a:xfrm>
            <a:off x="453772" y="3429330"/>
            <a:ext cx="2118165" cy="1085581"/>
            <a:chOff x="4304043" y="1286668"/>
            <a:chExt cx="3837944" cy="2757793"/>
          </a:xfrm>
          <a:effectLst>
            <a:outerShdw blurRad="381000" dist="254000" dir="8100000" algn="tr" rotWithShape="0">
              <a:prstClr val="black">
                <a:alpha val="40000"/>
              </a:prstClr>
            </a:outerShdw>
          </a:effectLst>
        </p:grpSpPr>
        <p:sp>
          <p:nvSpPr>
            <p:cNvPr id="26" name="圆角矩形 2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tx1"/>
                </a:solidFill>
                <a:cs typeface="+mn-ea"/>
                <a:sym typeface="+mn-lt"/>
              </a:endParaRPr>
            </a:p>
          </p:txBody>
        </p:sp>
        <p:sp>
          <p:nvSpPr>
            <p:cNvPr id="27" name="圆角矩形 26"/>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800" b="1" dirty="0">
                  <a:solidFill>
                    <a:schemeClr val="accent2"/>
                  </a:solidFill>
                </a:rPr>
                <a:t>员工安全生产职责的主要内容</a:t>
              </a:r>
              <a:endParaRPr lang="zh-CN" altLang="en-US" sz="1800" b="1" dirty="0">
                <a:solidFill>
                  <a:schemeClr val="accent2"/>
                </a:solidFill>
                <a:cs typeface="+mn-ea"/>
                <a:sym typeface="+mn-lt"/>
              </a:endParaRPr>
            </a:p>
          </p:txBody>
        </p:sp>
      </p:grpSp>
      <p:sp>
        <p:nvSpPr>
          <p:cNvPr id="24" name="文本框 23"/>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
        <p:nvSpPr>
          <p:cNvPr id="28" name="TextBox 8"/>
          <p:cNvSpPr txBox="1"/>
          <p:nvPr/>
        </p:nvSpPr>
        <p:spPr>
          <a:xfrm>
            <a:off x="1020304" y="234412"/>
            <a:ext cx="3456384" cy="400110"/>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第四章  安全管理的基本概念</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anim calcmode="lin" valueType="num">
                                      <p:cBhvr>
                                        <p:cTn id="14" dur="500" fill="hold"/>
                                        <p:tgtEl>
                                          <p:spTgt spid="25"/>
                                        </p:tgtEl>
                                        <p:attrNameLst>
                                          <p:attrName>ppt_x</p:attrName>
                                        </p:attrNameLst>
                                      </p:cBhvr>
                                      <p:tavLst>
                                        <p:tav tm="0">
                                          <p:val>
                                            <p:strVal val="#ppt_x"/>
                                          </p:val>
                                        </p:tav>
                                        <p:tav tm="100000">
                                          <p:val>
                                            <p:strVal val="#ppt_x"/>
                                          </p:val>
                                        </p:tav>
                                      </p:tavLst>
                                    </p:anim>
                                    <p:anim calcmode="lin" valueType="num">
                                      <p:cBhvr>
                                        <p:cTn id="15" dur="500" fill="hold"/>
                                        <p:tgtEl>
                                          <p:spTgt spid="2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grpId="0" nodeType="withEffect">
                                  <p:stCondLst>
                                    <p:cond delay="3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grpId="0" nodeType="withEffect">
                                  <p:stCondLst>
                                    <p:cond delay="50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53" presetClass="entr" presetSubtype="16" fill="hold" grpId="0" nodeType="withEffect">
                                  <p:stCondLst>
                                    <p:cond delay="60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par>
                                <p:cTn id="42" presetID="22" presetClass="entr" presetSubtype="8" fill="hold" nodeType="withEffect">
                                  <p:stCondLst>
                                    <p:cond delay="80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par>
                                <p:cTn id="45" presetID="22" presetClass="entr" presetSubtype="8" fill="hold" nodeType="withEffect">
                                  <p:stCondLst>
                                    <p:cond delay="90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par>
                                <p:cTn id="48" presetID="22" presetClass="entr" presetSubtype="8" fill="hold" nodeType="withEffect">
                                  <p:stCondLst>
                                    <p:cond delay="100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par>
                                <p:cTn id="51" presetID="22" presetClass="entr" presetSubtype="8" fill="hold" nodeType="withEffect">
                                  <p:stCondLst>
                                    <p:cond delay="110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par>
                                <p:cTn id="54" presetID="22" presetClass="entr" presetSubtype="8" fill="hold" nodeType="withEffect">
                                  <p:stCondLst>
                                    <p:cond delay="120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par>
                                <p:cTn id="57" presetID="22" presetClass="entr" presetSubtype="8" fill="hold" grpId="0" nodeType="withEffect">
                                  <p:stCondLst>
                                    <p:cond delay="140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par>
                                <p:cTn id="60" presetID="22" presetClass="entr" presetSubtype="8" fill="hold" grpId="0" nodeType="withEffect">
                                  <p:stCondLst>
                                    <p:cond delay="1500"/>
                                  </p:stCondLst>
                                  <p:childTnLst>
                                    <p:set>
                                      <p:cBhvr>
                                        <p:cTn id="61" dur="1" fill="hold">
                                          <p:stCondLst>
                                            <p:cond delay="0"/>
                                          </p:stCondLst>
                                        </p:cTn>
                                        <p:tgtEl>
                                          <p:spTgt spid="9"/>
                                        </p:tgtEl>
                                        <p:attrNameLst>
                                          <p:attrName>style.visibility</p:attrName>
                                        </p:attrNameLst>
                                      </p:cBhvr>
                                      <p:to>
                                        <p:strVal val="visible"/>
                                      </p:to>
                                    </p:set>
                                    <p:animEffect transition="in" filter="wipe(left)">
                                      <p:cBhvr>
                                        <p:cTn id="62" dur="500"/>
                                        <p:tgtEl>
                                          <p:spTgt spid="9"/>
                                        </p:tgtEl>
                                      </p:cBhvr>
                                    </p:animEffect>
                                  </p:childTnLst>
                                </p:cTn>
                              </p:par>
                              <p:par>
                                <p:cTn id="63" presetID="22" presetClass="entr" presetSubtype="8" fill="hold" grpId="0" nodeType="withEffect">
                                  <p:stCondLst>
                                    <p:cond delay="160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par>
                                <p:cTn id="66" presetID="22" presetClass="entr" presetSubtype="8" fill="hold" grpId="0" nodeType="withEffect">
                                  <p:stCondLst>
                                    <p:cond delay="1700"/>
                                  </p:stCondLst>
                                  <p:childTnLst>
                                    <p:set>
                                      <p:cBhvr>
                                        <p:cTn id="67" dur="1" fill="hold">
                                          <p:stCondLst>
                                            <p:cond delay="0"/>
                                          </p:stCondLst>
                                        </p:cTn>
                                        <p:tgtEl>
                                          <p:spTgt spid="13"/>
                                        </p:tgtEl>
                                        <p:attrNameLst>
                                          <p:attrName>style.visibility</p:attrName>
                                        </p:attrNameLst>
                                      </p:cBhvr>
                                      <p:to>
                                        <p:strVal val="visible"/>
                                      </p:to>
                                    </p:set>
                                    <p:animEffect transition="in" filter="wipe(left)">
                                      <p:cBhvr>
                                        <p:cTn id="68" dur="500"/>
                                        <p:tgtEl>
                                          <p:spTgt spid="13"/>
                                        </p:tgtEl>
                                      </p:cBhvr>
                                    </p:animEffect>
                                  </p:childTnLst>
                                </p:cTn>
                              </p:par>
                              <p:par>
                                <p:cTn id="69" presetID="22" presetClass="entr" presetSubtype="8" fill="hold" grpId="0" nodeType="withEffect">
                                  <p:stCondLst>
                                    <p:cond delay="180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2500"/>
                            </p:stCondLst>
                            <p:childTnLst>
                              <p:par>
                                <p:cTn id="73" presetID="22" presetClass="entr" presetSubtype="4"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wipe(down)">
                                      <p:cBhvr>
                                        <p:cTn id="7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9" grpId="0" animBg="1"/>
      <p:bldP spid="20" grpId="0" animBg="1"/>
      <p:bldP spid="21" grpId="0" animBg="1"/>
      <p:bldP spid="22" grpId="0" animBg="1"/>
      <p:bldP spid="23"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组合 77"/>
          <p:cNvGrpSpPr/>
          <p:nvPr/>
        </p:nvGrpSpPr>
        <p:grpSpPr>
          <a:xfrm>
            <a:off x="1915935" y="1069493"/>
            <a:ext cx="1125253" cy="354324"/>
            <a:chOff x="3904783" y="1674310"/>
            <a:chExt cx="3519256" cy="109703"/>
          </a:xfrm>
        </p:grpSpPr>
        <p:cxnSp>
          <p:nvCxnSpPr>
            <p:cNvPr id="79" name="直接连接符 78"/>
            <p:cNvCxnSpPr/>
            <p:nvPr/>
          </p:nvCxnSpPr>
          <p:spPr>
            <a:xfrm flipV="1">
              <a:off x="3904783" y="1718973"/>
              <a:ext cx="3402797" cy="10188"/>
            </a:xfrm>
            <a:prstGeom prst="line">
              <a:avLst/>
            </a:prstGeom>
            <a:noFill/>
            <a:ln w="19050" cap="flat" cmpd="sng" algn="ctr">
              <a:solidFill>
                <a:sysClr val="window" lastClr="FFFFFF">
                  <a:lumMod val="50000"/>
                </a:sysClr>
              </a:solidFill>
              <a:prstDash val="sysDot"/>
              <a:miter lim="800000"/>
            </a:ln>
            <a:effectLst/>
          </p:spPr>
        </p:cxnSp>
        <p:sp>
          <p:nvSpPr>
            <p:cNvPr id="80" name="椭圆 79"/>
            <p:cNvSpPr/>
            <p:nvPr/>
          </p:nvSpPr>
          <p:spPr>
            <a:xfrm>
              <a:off x="7314336" y="1674310"/>
              <a:ext cx="109703" cy="109703"/>
            </a:xfrm>
            <a:prstGeom prst="ellipse">
              <a:avLst/>
            </a:prstGeom>
            <a:solidFill>
              <a:sysClr val="window" lastClr="FFFFFF">
                <a:lumMod val="50000"/>
              </a:sysClr>
            </a:solidFill>
            <a:ln w="12700" cap="flat" cmpd="sng" algn="ctr">
              <a:noFill/>
              <a:prstDash val="solid"/>
              <a:miter lim="800000"/>
            </a:ln>
            <a:effectLst/>
          </p:spPr>
          <p:txBody>
            <a:bodyPr rtlCol="0" anchor="ctr"/>
            <a:lstStyle/>
            <a:p>
              <a:pPr algn="ctr">
                <a:defRPr/>
              </a:pPr>
              <a:endParaRPr lang="zh-CN" altLang="en-US" kern="0">
                <a:solidFill>
                  <a:prstClr val="white"/>
                </a:solidFill>
                <a:latin typeface="Calibri" panose="020F0502020204030204"/>
                <a:ea typeface="宋体" panose="02010600030101010101" pitchFamily="2" charset="-122"/>
              </a:endParaRPr>
            </a:p>
          </p:txBody>
        </p:sp>
      </p:grpSp>
      <p:grpSp>
        <p:nvGrpSpPr>
          <p:cNvPr id="81" name="组合 80"/>
          <p:cNvGrpSpPr/>
          <p:nvPr/>
        </p:nvGrpSpPr>
        <p:grpSpPr>
          <a:xfrm>
            <a:off x="2953279" y="2055331"/>
            <a:ext cx="683011" cy="354324"/>
            <a:chOff x="5287909" y="1674310"/>
            <a:chExt cx="2136130" cy="109703"/>
          </a:xfrm>
        </p:grpSpPr>
        <p:cxnSp>
          <p:nvCxnSpPr>
            <p:cNvPr id="82" name="直接连接符 81"/>
            <p:cNvCxnSpPr/>
            <p:nvPr/>
          </p:nvCxnSpPr>
          <p:spPr>
            <a:xfrm>
              <a:off x="5287909" y="1718973"/>
              <a:ext cx="2019671" cy="0"/>
            </a:xfrm>
            <a:prstGeom prst="line">
              <a:avLst/>
            </a:prstGeom>
            <a:noFill/>
            <a:ln w="19050" cap="flat" cmpd="sng" algn="ctr">
              <a:solidFill>
                <a:sysClr val="window" lastClr="FFFFFF">
                  <a:lumMod val="50000"/>
                </a:sysClr>
              </a:solidFill>
              <a:prstDash val="sysDot"/>
              <a:miter lim="800000"/>
            </a:ln>
            <a:effectLst/>
          </p:spPr>
        </p:cxnSp>
        <p:sp>
          <p:nvSpPr>
            <p:cNvPr id="83" name="椭圆 82"/>
            <p:cNvSpPr/>
            <p:nvPr/>
          </p:nvSpPr>
          <p:spPr>
            <a:xfrm>
              <a:off x="7314336" y="1674310"/>
              <a:ext cx="109703" cy="109703"/>
            </a:xfrm>
            <a:prstGeom prst="ellipse">
              <a:avLst/>
            </a:prstGeom>
            <a:solidFill>
              <a:sysClr val="window" lastClr="FFFFFF">
                <a:lumMod val="50000"/>
              </a:sysClr>
            </a:solidFill>
            <a:ln w="12700" cap="flat" cmpd="sng" algn="ctr">
              <a:noFill/>
              <a:prstDash val="solid"/>
              <a:miter lim="800000"/>
            </a:ln>
            <a:effectLst/>
          </p:spPr>
          <p:txBody>
            <a:bodyPr rtlCol="0" anchor="ctr"/>
            <a:lstStyle/>
            <a:p>
              <a:pPr algn="ctr">
                <a:defRPr/>
              </a:pPr>
              <a:endParaRPr lang="zh-CN" altLang="en-US" kern="0">
                <a:solidFill>
                  <a:prstClr val="white"/>
                </a:solidFill>
                <a:latin typeface="Calibri" panose="020F0502020204030204"/>
                <a:ea typeface="宋体" panose="02010600030101010101" pitchFamily="2" charset="-122"/>
              </a:endParaRPr>
            </a:p>
          </p:txBody>
        </p:sp>
      </p:grpSp>
      <p:sp>
        <p:nvSpPr>
          <p:cNvPr id="84" name="任意多边形 83"/>
          <p:cNvSpPr/>
          <p:nvPr/>
        </p:nvSpPr>
        <p:spPr>
          <a:xfrm>
            <a:off x="1389416" y="1209572"/>
            <a:ext cx="1553505" cy="3107871"/>
          </a:xfrm>
          <a:custGeom>
            <a:avLst/>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ysClr val="window" lastClr="FFFFFF">
              <a:lumMod val="95000"/>
            </a:sysClr>
          </a:solidFill>
          <a:ln w="12700" cap="flat" cmpd="sng" algn="ctr">
            <a:noFill/>
            <a:prstDash val="solid"/>
            <a:miter lim="800000"/>
          </a:ln>
          <a:effectLst>
            <a:innerShdw blurRad="76200" dist="38100" dir="13500000">
              <a:prstClr val="black">
                <a:alpha val="50000"/>
              </a:prstClr>
            </a:innerShdw>
          </a:effectLst>
        </p:spPr>
        <p:txBody>
          <a:bodyPr rtlCol="0" anchor="ctr"/>
          <a:lstStyle/>
          <a:p>
            <a:pPr algn="ctr">
              <a:defRPr/>
            </a:pPr>
            <a:endParaRPr lang="zh-CN" altLang="en-US" kern="0">
              <a:solidFill>
                <a:prstClr val="white"/>
              </a:solidFill>
              <a:latin typeface="Calibri" panose="020F0502020204030204"/>
              <a:ea typeface="宋体" panose="02010600030101010101" pitchFamily="2" charset="-122"/>
            </a:endParaRPr>
          </a:p>
        </p:txBody>
      </p:sp>
      <p:grpSp>
        <p:nvGrpSpPr>
          <p:cNvPr id="85" name="组合 84"/>
          <p:cNvGrpSpPr/>
          <p:nvPr/>
        </p:nvGrpSpPr>
        <p:grpSpPr>
          <a:xfrm>
            <a:off x="1354857" y="1001641"/>
            <a:ext cx="614966" cy="545033"/>
            <a:chOff x="3295850" y="2263220"/>
            <a:chExt cx="2643765" cy="2343151"/>
          </a:xfrm>
        </p:grpSpPr>
        <p:sp>
          <p:nvSpPr>
            <p:cNvPr id="86" name="Freeform 5"/>
            <p:cNvSpPr/>
            <p:nvPr/>
          </p:nvSpPr>
          <p:spPr bwMode="auto">
            <a:xfrm rot="10800000">
              <a:off x="3295850" y="2263220"/>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vert="horz" wrap="square" lIns="68580" tIns="34290" rIns="68580" bIns="34290" numCol="1" anchor="t" anchorCtr="0" compatLnSpc="1"/>
            <a:lstStyle/>
            <a:p>
              <a:pPr>
                <a:defRPr/>
              </a:pPr>
              <a:endParaRPr lang="zh-CN" altLang="en-US" kern="0">
                <a:solidFill>
                  <a:prstClr val="black"/>
                </a:solidFill>
              </a:endParaRPr>
            </a:p>
          </p:txBody>
        </p:sp>
        <p:sp>
          <p:nvSpPr>
            <p:cNvPr id="87"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68580" tIns="34290" rIns="68580" bIns="34290" numCol="1" anchor="t" anchorCtr="0" compatLnSpc="1"/>
            <a:lstStyle/>
            <a:p>
              <a:pPr>
                <a:defRPr/>
              </a:pPr>
              <a:endParaRPr lang="zh-CN" altLang="en-US" kern="0">
                <a:solidFill>
                  <a:prstClr val="black"/>
                </a:solidFill>
              </a:endParaRPr>
            </a:p>
          </p:txBody>
        </p:sp>
      </p:grpSp>
      <p:sp>
        <p:nvSpPr>
          <p:cNvPr id="88" name="Freeform 5"/>
          <p:cNvSpPr/>
          <p:nvPr/>
        </p:nvSpPr>
        <p:spPr bwMode="auto">
          <a:xfrm rot="10800000">
            <a:off x="679884" y="2051456"/>
            <a:ext cx="1606829" cy="14241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54000" dist="114300" dir="2700000" algn="tl" rotWithShape="0">
              <a:prstClr val="black">
                <a:alpha val="32000"/>
              </a:prstClr>
            </a:outerShdw>
          </a:effectLst>
        </p:spPr>
        <p:txBody>
          <a:bodyPr vert="horz" wrap="square" lIns="68580" tIns="34290" rIns="68580" bIns="34290" numCol="1" anchor="t" anchorCtr="0" compatLnSpc="1"/>
          <a:lstStyle/>
          <a:p>
            <a:pPr>
              <a:defRPr/>
            </a:pPr>
            <a:endParaRPr lang="zh-CN" altLang="en-US" kern="0">
              <a:solidFill>
                <a:prstClr val="black"/>
              </a:solidFill>
            </a:endParaRPr>
          </a:p>
        </p:txBody>
      </p:sp>
      <p:sp>
        <p:nvSpPr>
          <p:cNvPr id="89" name="文本框 88"/>
          <p:cNvSpPr txBox="1"/>
          <p:nvPr/>
        </p:nvSpPr>
        <p:spPr>
          <a:xfrm>
            <a:off x="1333163" y="1085591"/>
            <a:ext cx="657225" cy="415498"/>
          </a:xfrm>
          <a:prstGeom prst="rect">
            <a:avLst/>
          </a:prstGeom>
          <a:noFill/>
        </p:spPr>
        <p:txBody>
          <a:bodyPr wrap="square" rtlCol="0">
            <a:spAutoFit/>
          </a:bodyPr>
          <a:lstStyle/>
          <a:p>
            <a:pPr algn="ctr">
              <a:defRPr/>
            </a:pPr>
            <a:r>
              <a:rPr lang="en-US" altLang="zh-CN" sz="2100" kern="0" dirty="0">
                <a:solidFill>
                  <a:schemeClr val="accent2"/>
                </a:solidFill>
                <a:latin typeface="Impact" panose="020B0806030902050204" pitchFamily="34" charset="0"/>
              </a:rPr>
              <a:t>01</a:t>
            </a:r>
            <a:endParaRPr lang="zh-CN" altLang="en-US" sz="2100" kern="0" dirty="0">
              <a:solidFill>
                <a:schemeClr val="accent2"/>
              </a:solidFill>
              <a:latin typeface="Impact" panose="020B0806030902050204" pitchFamily="34" charset="0"/>
            </a:endParaRPr>
          </a:p>
        </p:txBody>
      </p:sp>
      <p:grpSp>
        <p:nvGrpSpPr>
          <p:cNvPr id="90" name="组合 89"/>
          <p:cNvGrpSpPr/>
          <p:nvPr/>
        </p:nvGrpSpPr>
        <p:grpSpPr>
          <a:xfrm>
            <a:off x="2391995" y="1982832"/>
            <a:ext cx="614966" cy="545033"/>
            <a:chOff x="3295850" y="2263222"/>
            <a:chExt cx="2643765" cy="2343151"/>
          </a:xfrm>
        </p:grpSpPr>
        <p:sp>
          <p:nvSpPr>
            <p:cNvPr id="91"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vert="horz" wrap="square" lIns="68580" tIns="34290" rIns="68580" bIns="34290" numCol="1" anchor="t" anchorCtr="0" compatLnSpc="1"/>
            <a:lstStyle/>
            <a:p>
              <a:pPr>
                <a:defRPr/>
              </a:pPr>
              <a:endParaRPr lang="zh-CN" altLang="en-US" kern="0">
                <a:solidFill>
                  <a:prstClr val="black"/>
                </a:solidFill>
              </a:endParaRPr>
            </a:p>
          </p:txBody>
        </p:sp>
        <p:sp>
          <p:nvSpPr>
            <p:cNvPr id="92"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68580" tIns="34290" rIns="68580" bIns="34290" numCol="1" anchor="t" anchorCtr="0" compatLnSpc="1"/>
            <a:lstStyle/>
            <a:p>
              <a:pPr>
                <a:defRPr/>
              </a:pPr>
              <a:endParaRPr lang="zh-CN" altLang="en-US" kern="0">
                <a:solidFill>
                  <a:prstClr val="black"/>
                </a:solidFill>
              </a:endParaRPr>
            </a:p>
          </p:txBody>
        </p:sp>
      </p:grpSp>
      <p:sp>
        <p:nvSpPr>
          <p:cNvPr id="93" name="文本框 92"/>
          <p:cNvSpPr txBox="1"/>
          <p:nvPr/>
        </p:nvSpPr>
        <p:spPr>
          <a:xfrm>
            <a:off x="2381636" y="2061104"/>
            <a:ext cx="657225" cy="415498"/>
          </a:xfrm>
          <a:prstGeom prst="rect">
            <a:avLst/>
          </a:prstGeom>
          <a:noFill/>
        </p:spPr>
        <p:txBody>
          <a:bodyPr wrap="square" rtlCol="0">
            <a:spAutoFit/>
          </a:bodyPr>
          <a:lstStyle/>
          <a:p>
            <a:pPr algn="ctr">
              <a:defRPr/>
            </a:pPr>
            <a:r>
              <a:rPr lang="en-US" altLang="zh-CN" sz="2100" kern="0" dirty="0">
                <a:solidFill>
                  <a:schemeClr val="accent2"/>
                </a:solidFill>
                <a:latin typeface="Impact" panose="020B0806030902050204" pitchFamily="34" charset="0"/>
              </a:rPr>
              <a:t>02</a:t>
            </a:r>
            <a:endParaRPr lang="zh-CN" altLang="en-US" sz="2100" kern="0" dirty="0">
              <a:solidFill>
                <a:schemeClr val="accent2"/>
              </a:solidFill>
              <a:latin typeface="Impact" panose="020B0806030902050204" pitchFamily="34" charset="0"/>
            </a:endParaRPr>
          </a:p>
        </p:txBody>
      </p:sp>
      <p:grpSp>
        <p:nvGrpSpPr>
          <p:cNvPr id="94" name="组合 93"/>
          <p:cNvGrpSpPr/>
          <p:nvPr/>
        </p:nvGrpSpPr>
        <p:grpSpPr>
          <a:xfrm>
            <a:off x="2977480" y="3081992"/>
            <a:ext cx="672693" cy="354324"/>
            <a:chOff x="5320178" y="1674310"/>
            <a:chExt cx="2103861" cy="109703"/>
          </a:xfrm>
        </p:grpSpPr>
        <p:cxnSp>
          <p:nvCxnSpPr>
            <p:cNvPr id="95" name="直接连接符 94"/>
            <p:cNvCxnSpPr/>
            <p:nvPr/>
          </p:nvCxnSpPr>
          <p:spPr>
            <a:xfrm>
              <a:off x="5320178" y="1718973"/>
              <a:ext cx="1987402" cy="0"/>
            </a:xfrm>
            <a:prstGeom prst="line">
              <a:avLst/>
            </a:prstGeom>
            <a:noFill/>
            <a:ln w="19050" cap="flat" cmpd="sng" algn="ctr">
              <a:solidFill>
                <a:sysClr val="window" lastClr="FFFFFF">
                  <a:lumMod val="50000"/>
                </a:sysClr>
              </a:solidFill>
              <a:prstDash val="sysDot"/>
              <a:miter lim="800000"/>
            </a:ln>
            <a:effectLst/>
          </p:spPr>
        </p:cxnSp>
        <p:sp>
          <p:nvSpPr>
            <p:cNvPr id="96" name="椭圆 95"/>
            <p:cNvSpPr/>
            <p:nvPr/>
          </p:nvSpPr>
          <p:spPr>
            <a:xfrm>
              <a:off x="7314336" y="1674310"/>
              <a:ext cx="109703" cy="109703"/>
            </a:xfrm>
            <a:prstGeom prst="ellipse">
              <a:avLst/>
            </a:prstGeom>
            <a:solidFill>
              <a:sysClr val="window" lastClr="FFFFFF">
                <a:lumMod val="50000"/>
              </a:sysClr>
            </a:solidFill>
            <a:ln w="12700" cap="flat" cmpd="sng" algn="ctr">
              <a:noFill/>
              <a:prstDash val="solid"/>
              <a:miter lim="800000"/>
            </a:ln>
            <a:effectLst/>
          </p:spPr>
          <p:txBody>
            <a:bodyPr rtlCol="0" anchor="ctr"/>
            <a:lstStyle/>
            <a:p>
              <a:pPr algn="ctr">
                <a:defRPr/>
              </a:pPr>
              <a:endParaRPr lang="zh-CN" altLang="en-US" kern="0">
                <a:solidFill>
                  <a:prstClr val="white"/>
                </a:solidFill>
                <a:latin typeface="Calibri" panose="020F0502020204030204"/>
                <a:ea typeface="宋体" panose="02010600030101010101" pitchFamily="2" charset="-122"/>
              </a:endParaRPr>
            </a:p>
          </p:txBody>
        </p:sp>
      </p:grpSp>
      <p:grpSp>
        <p:nvGrpSpPr>
          <p:cNvPr id="97" name="组合 96"/>
          <p:cNvGrpSpPr/>
          <p:nvPr/>
        </p:nvGrpSpPr>
        <p:grpSpPr>
          <a:xfrm>
            <a:off x="2400090" y="3002595"/>
            <a:ext cx="614966" cy="545033"/>
            <a:chOff x="3295850" y="2263222"/>
            <a:chExt cx="2643765" cy="2343151"/>
          </a:xfrm>
        </p:grpSpPr>
        <p:sp>
          <p:nvSpPr>
            <p:cNvPr id="98"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vert="horz" wrap="square" lIns="68580" tIns="34290" rIns="68580" bIns="34290" numCol="1" anchor="t" anchorCtr="0" compatLnSpc="1"/>
            <a:lstStyle/>
            <a:p>
              <a:pPr>
                <a:defRPr/>
              </a:pPr>
              <a:endParaRPr lang="zh-CN" altLang="en-US" kern="0">
                <a:solidFill>
                  <a:prstClr val="black"/>
                </a:solidFill>
              </a:endParaRPr>
            </a:p>
          </p:txBody>
        </p:sp>
        <p:sp>
          <p:nvSpPr>
            <p:cNvPr id="9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68580" tIns="34290" rIns="68580" bIns="34290" numCol="1" anchor="t" anchorCtr="0" compatLnSpc="1"/>
            <a:lstStyle/>
            <a:p>
              <a:pPr>
                <a:defRPr/>
              </a:pPr>
              <a:endParaRPr lang="zh-CN" altLang="en-US" kern="0">
                <a:solidFill>
                  <a:prstClr val="black"/>
                </a:solidFill>
              </a:endParaRPr>
            </a:p>
          </p:txBody>
        </p:sp>
      </p:grpSp>
      <p:sp>
        <p:nvSpPr>
          <p:cNvPr id="100" name="文本框 99"/>
          <p:cNvSpPr txBox="1"/>
          <p:nvPr/>
        </p:nvSpPr>
        <p:spPr>
          <a:xfrm>
            <a:off x="2382589" y="3081992"/>
            <a:ext cx="657225" cy="415498"/>
          </a:xfrm>
          <a:prstGeom prst="rect">
            <a:avLst/>
          </a:prstGeom>
          <a:noFill/>
        </p:spPr>
        <p:txBody>
          <a:bodyPr wrap="square" rtlCol="0">
            <a:spAutoFit/>
          </a:bodyPr>
          <a:lstStyle/>
          <a:p>
            <a:pPr algn="ctr">
              <a:defRPr/>
            </a:pPr>
            <a:r>
              <a:rPr lang="en-US" altLang="zh-CN" sz="2100" kern="0" dirty="0">
                <a:solidFill>
                  <a:schemeClr val="accent2"/>
                </a:solidFill>
                <a:latin typeface="Impact" panose="020B0806030902050204" pitchFamily="34" charset="0"/>
              </a:rPr>
              <a:t>03</a:t>
            </a:r>
            <a:endParaRPr lang="zh-CN" altLang="en-US" sz="2100" kern="0" dirty="0">
              <a:solidFill>
                <a:schemeClr val="accent2"/>
              </a:solidFill>
              <a:latin typeface="Impact" panose="020B0806030902050204" pitchFamily="34" charset="0"/>
            </a:endParaRPr>
          </a:p>
        </p:txBody>
      </p:sp>
      <p:grpSp>
        <p:nvGrpSpPr>
          <p:cNvPr id="101" name="组合 100"/>
          <p:cNvGrpSpPr/>
          <p:nvPr/>
        </p:nvGrpSpPr>
        <p:grpSpPr>
          <a:xfrm>
            <a:off x="1904506" y="4039427"/>
            <a:ext cx="1127966" cy="354324"/>
            <a:chOff x="3889543" y="2155351"/>
            <a:chExt cx="3527740" cy="109703"/>
          </a:xfrm>
        </p:grpSpPr>
        <p:cxnSp>
          <p:nvCxnSpPr>
            <p:cNvPr id="102" name="直接连接符 101"/>
            <p:cNvCxnSpPr/>
            <p:nvPr/>
          </p:nvCxnSpPr>
          <p:spPr>
            <a:xfrm flipV="1">
              <a:off x="3889543" y="2200015"/>
              <a:ext cx="3402797" cy="10188"/>
            </a:xfrm>
            <a:prstGeom prst="line">
              <a:avLst/>
            </a:prstGeom>
            <a:noFill/>
            <a:ln w="19050" cap="flat" cmpd="sng" algn="ctr">
              <a:solidFill>
                <a:sysClr val="window" lastClr="FFFFFF">
                  <a:lumMod val="50000"/>
                </a:sysClr>
              </a:solidFill>
              <a:prstDash val="sysDot"/>
              <a:miter lim="800000"/>
            </a:ln>
            <a:effectLst/>
          </p:spPr>
        </p:cxnSp>
        <p:sp>
          <p:nvSpPr>
            <p:cNvPr id="103" name="椭圆 102"/>
            <p:cNvSpPr/>
            <p:nvPr/>
          </p:nvSpPr>
          <p:spPr>
            <a:xfrm>
              <a:off x="7307580" y="2155351"/>
              <a:ext cx="109703" cy="109703"/>
            </a:xfrm>
            <a:prstGeom prst="ellipse">
              <a:avLst/>
            </a:prstGeom>
            <a:solidFill>
              <a:sysClr val="window" lastClr="FFFFFF">
                <a:lumMod val="50000"/>
              </a:sysClr>
            </a:solidFill>
            <a:ln w="12700" cap="flat" cmpd="sng" algn="ctr">
              <a:noFill/>
              <a:prstDash val="solid"/>
              <a:miter lim="800000"/>
            </a:ln>
            <a:effectLst/>
          </p:spPr>
          <p:txBody>
            <a:bodyPr rtlCol="0" anchor="ctr"/>
            <a:lstStyle/>
            <a:p>
              <a:pPr algn="ctr">
                <a:defRPr/>
              </a:pPr>
              <a:endParaRPr lang="zh-CN" altLang="en-US" kern="0">
                <a:solidFill>
                  <a:prstClr val="white"/>
                </a:solidFill>
                <a:latin typeface="Calibri" panose="020F0502020204030204"/>
                <a:ea typeface="宋体" panose="02010600030101010101" pitchFamily="2" charset="-122"/>
              </a:endParaRPr>
            </a:p>
          </p:txBody>
        </p:sp>
      </p:grpSp>
      <p:grpSp>
        <p:nvGrpSpPr>
          <p:cNvPr id="104" name="组合 103"/>
          <p:cNvGrpSpPr/>
          <p:nvPr/>
        </p:nvGrpSpPr>
        <p:grpSpPr>
          <a:xfrm>
            <a:off x="1333974" y="3989129"/>
            <a:ext cx="614966" cy="545033"/>
            <a:chOff x="3295850" y="2263222"/>
            <a:chExt cx="2643765" cy="2343151"/>
          </a:xfrm>
        </p:grpSpPr>
        <p:sp>
          <p:nvSpPr>
            <p:cNvPr id="105"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vert="horz" wrap="square" lIns="68580" tIns="34290" rIns="68580" bIns="34290" numCol="1" anchor="t" anchorCtr="0" compatLnSpc="1"/>
            <a:lstStyle/>
            <a:p>
              <a:pPr>
                <a:defRPr/>
              </a:pPr>
              <a:endParaRPr lang="zh-CN" altLang="en-US" kern="0">
                <a:solidFill>
                  <a:prstClr val="black"/>
                </a:solidFill>
              </a:endParaRPr>
            </a:p>
          </p:txBody>
        </p:sp>
        <p:sp>
          <p:nvSpPr>
            <p:cNvPr id="10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68580" tIns="34290" rIns="68580" bIns="34290" numCol="1" anchor="t" anchorCtr="0" compatLnSpc="1"/>
            <a:lstStyle/>
            <a:p>
              <a:pPr>
                <a:defRPr/>
              </a:pPr>
              <a:endParaRPr lang="zh-CN" altLang="en-US" kern="0">
                <a:solidFill>
                  <a:prstClr val="black"/>
                </a:solidFill>
              </a:endParaRPr>
            </a:p>
          </p:txBody>
        </p:sp>
      </p:grpSp>
      <p:sp>
        <p:nvSpPr>
          <p:cNvPr id="107" name="文本框 106"/>
          <p:cNvSpPr txBox="1"/>
          <p:nvPr/>
        </p:nvSpPr>
        <p:spPr>
          <a:xfrm>
            <a:off x="1312282" y="4065437"/>
            <a:ext cx="657225" cy="415498"/>
          </a:xfrm>
          <a:prstGeom prst="rect">
            <a:avLst/>
          </a:prstGeom>
          <a:noFill/>
        </p:spPr>
        <p:txBody>
          <a:bodyPr wrap="square" rtlCol="0">
            <a:spAutoFit/>
          </a:bodyPr>
          <a:lstStyle/>
          <a:p>
            <a:pPr algn="ctr">
              <a:defRPr/>
            </a:pPr>
            <a:r>
              <a:rPr lang="en-US" altLang="zh-CN" sz="2100" kern="0" dirty="0">
                <a:solidFill>
                  <a:schemeClr val="accent2"/>
                </a:solidFill>
                <a:latin typeface="Impact" panose="020B0806030902050204" pitchFamily="34" charset="0"/>
              </a:rPr>
              <a:t>04</a:t>
            </a:r>
            <a:endParaRPr lang="zh-CN" altLang="en-US" sz="2100" kern="0" dirty="0">
              <a:solidFill>
                <a:schemeClr val="accent2"/>
              </a:solidFill>
              <a:latin typeface="Impact" panose="020B0806030902050204" pitchFamily="34" charset="0"/>
            </a:endParaRPr>
          </a:p>
        </p:txBody>
      </p:sp>
      <p:sp>
        <p:nvSpPr>
          <p:cNvPr id="108" name="矩形 107"/>
          <p:cNvSpPr/>
          <p:nvPr/>
        </p:nvSpPr>
        <p:spPr>
          <a:xfrm>
            <a:off x="707449" y="2070138"/>
            <a:ext cx="1561320" cy="1323439"/>
          </a:xfrm>
          <a:prstGeom prst="rect">
            <a:avLst/>
          </a:prstGeom>
        </p:spPr>
        <p:txBody>
          <a:bodyPr wrap="square">
            <a:spAutoFit/>
          </a:bodyPr>
          <a:lstStyle/>
          <a:p>
            <a:pPr algn="ctr"/>
            <a:r>
              <a:rPr lang="zh-CN" altLang="en-US" sz="2000" b="1" dirty="0">
                <a:solidFill>
                  <a:schemeClr val="accent2"/>
                </a:solidFill>
              </a:rPr>
              <a:t>员工</a:t>
            </a:r>
            <a:endParaRPr lang="en-US" altLang="zh-CN" sz="2000" b="1" dirty="0">
              <a:solidFill>
                <a:schemeClr val="accent2"/>
              </a:solidFill>
            </a:endParaRPr>
          </a:p>
          <a:p>
            <a:pPr algn="ctr"/>
            <a:r>
              <a:rPr lang="zh-CN" altLang="en-US" sz="2000" b="1" dirty="0">
                <a:solidFill>
                  <a:schemeClr val="accent2"/>
                </a:solidFill>
              </a:rPr>
              <a:t>安全生产</a:t>
            </a:r>
            <a:endParaRPr lang="en-US" altLang="zh-CN" sz="2000" b="1" dirty="0">
              <a:solidFill>
                <a:schemeClr val="accent2"/>
              </a:solidFill>
            </a:endParaRPr>
          </a:p>
          <a:p>
            <a:pPr algn="ctr"/>
            <a:r>
              <a:rPr lang="zh-CN" altLang="en-US" sz="2000" b="1" dirty="0">
                <a:solidFill>
                  <a:schemeClr val="accent2"/>
                </a:solidFill>
              </a:rPr>
              <a:t>职责的主要内容</a:t>
            </a:r>
            <a:endParaRPr lang="en-US" altLang="zh-CN" sz="2000" dirty="0">
              <a:solidFill>
                <a:schemeClr val="accent2"/>
              </a:solidFill>
              <a:cs typeface="+mn-ea"/>
              <a:sym typeface="+mn-lt"/>
            </a:endParaRPr>
          </a:p>
        </p:txBody>
      </p:sp>
      <p:grpSp>
        <p:nvGrpSpPr>
          <p:cNvPr id="109" name="组合 108"/>
          <p:cNvGrpSpPr/>
          <p:nvPr/>
        </p:nvGrpSpPr>
        <p:grpSpPr>
          <a:xfrm>
            <a:off x="3427902" y="911040"/>
            <a:ext cx="4585015" cy="830997"/>
            <a:chOff x="7075562" y="1628001"/>
            <a:chExt cx="10783291" cy="1107997"/>
          </a:xfrm>
        </p:grpSpPr>
        <p:sp>
          <p:nvSpPr>
            <p:cNvPr id="110" name="矩形 109"/>
            <p:cNvSpPr/>
            <p:nvPr/>
          </p:nvSpPr>
          <p:spPr>
            <a:xfrm>
              <a:off x="7075562" y="1628001"/>
              <a:ext cx="10783291" cy="1107997"/>
            </a:xfrm>
            <a:prstGeom prst="rect">
              <a:avLst/>
            </a:prstGeom>
          </p:spPr>
          <p:txBody>
            <a:bodyPr wrap="square">
              <a:spAutoFit/>
            </a:bodyPr>
            <a:lstStyle/>
            <a:p>
              <a:pPr>
                <a:lnSpc>
                  <a:spcPct val="150000"/>
                </a:lnSpc>
              </a:pPr>
              <a:r>
                <a:rPr lang="zh-CN" altLang="en-US" sz="1600" dirty="0">
                  <a:solidFill>
                    <a:schemeClr val="tx1">
                      <a:lumMod val="50000"/>
                      <a:lumOff val="50000"/>
                    </a:schemeClr>
                  </a:solidFill>
                  <a:latin typeface="+mn-ea"/>
                </a:rPr>
                <a:t>发生工伤事故，要及时抢救伤员、保护现场，报告领导，并协助调查工作；</a:t>
              </a:r>
            </a:p>
          </p:txBody>
        </p:sp>
        <p:sp>
          <p:nvSpPr>
            <p:cNvPr id="111" name="矩形 7"/>
            <p:cNvSpPr>
              <a:spLocks noChangeArrowheads="1"/>
            </p:cNvSpPr>
            <p:nvPr/>
          </p:nvSpPr>
          <p:spPr bwMode="auto">
            <a:xfrm>
              <a:off x="7098347" y="2017907"/>
              <a:ext cx="3906874" cy="615554"/>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nSpc>
                  <a:spcPct val="150000"/>
                </a:lnSpc>
                <a:defRPr sz="1800">
                  <a:solidFill>
                    <a:srgbClr val="000000"/>
                  </a:solidFill>
                  <a:uFillTx/>
                </a:defRPr>
              </a:pPr>
              <a:endParaRPr lang="zh-CN" altLang="en-US" sz="1600" dirty="0">
                <a:solidFill>
                  <a:schemeClr val="tx1">
                    <a:lumMod val="50000"/>
                    <a:lumOff val="50000"/>
                  </a:schemeClr>
                </a:solidFill>
                <a:uFill>
                  <a:solidFill>
                    <a:srgbClr val="808080"/>
                  </a:solidFill>
                </a:uFill>
                <a:latin typeface="+mn-ea"/>
                <a:ea typeface="+mn-ea"/>
                <a:cs typeface="+mn-ea"/>
                <a:sym typeface="+mn-lt"/>
              </a:endParaRPr>
            </a:p>
          </p:txBody>
        </p:sp>
      </p:grpSp>
      <p:grpSp>
        <p:nvGrpSpPr>
          <p:cNvPr id="112" name="组合 111"/>
          <p:cNvGrpSpPr/>
          <p:nvPr/>
        </p:nvGrpSpPr>
        <p:grpSpPr>
          <a:xfrm>
            <a:off x="4049534" y="1886035"/>
            <a:ext cx="4846816" cy="830997"/>
            <a:chOff x="7075559" y="1628000"/>
            <a:chExt cx="11399010" cy="1107996"/>
          </a:xfrm>
        </p:grpSpPr>
        <p:sp>
          <p:nvSpPr>
            <p:cNvPr id="113" name="矩形 112"/>
            <p:cNvSpPr/>
            <p:nvPr/>
          </p:nvSpPr>
          <p:spPr>
            <a:xfrm>
              <a:off x="7075559" y="1628000"/>
              <a:ext cx="11399010" cy="1107996"/>
            </a:xfrm>
            <a:prstGeom prst="rect">
              <a:avLst/>
            </a:prstGeom>
          </p:spPr>
          <p:txBody>
            <a:bodyPr wrap="square">
              <a:spAutoFit/>
            </a:bodyPr>
            <a:lstStyle/>
            <a:p>
              <a:pPr>
                <a:lnSpc>
                  <a:spcPct val="150000"/>
                </a:lnSpc>
              </a:pPr>
              <a:r>
                <a:rPr lang="zh-CN" altLang="en-US" sz="1600" dirty="0">
                  <a:solidFill>
                    <a:schemeClr val="tx1">
                      <a:lumMod val="50000"/>
                      <a:lumOff val="50000"/>
                    </a:schemeClr>
                  </a:solidFill>
                  <a:latin typeface="+mn-ea"/>
                </a:rPr>
                <a:t>努力学习和掌握安全知识和技能、熟练掌握本工种操作程序和安全操作规程；</a:t>
              </a:r>
            </a:p>
          </p:txBody>
        </p:sp>
        <p:sp>
          <p:nvSpPr>
            <p:cNvPr id="114" name="矩形 7"/>
            <p:cNvSpPr>
              <a:spLocks noChangeArrowheads="1"/>
            </p:cNvSpPr>
            <p:nvPr/>
          </p:nvSpPr>
          <p:spPr bwMode="auto">
            <a:xfrm>
              <a:off x="7098346" y="2017907"/>
              <a:ext cx="3906874" cy="615553"/>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nSpc>
                  <a:spcPct val="150000"/>
                </a:lnSpc>
                <a:defRPr sz="1800">
                  <a:solidFill>
                    <a:srgbClr val="000000"/>
                  </a:solidFill>
                  <a:uFillTx/>
                </a:defRPr>
              </a:pPr>
              <a:endParaRPr lang="zh-CN" altLang="en-US" sz="1600" dirty="0">
                <a:solidFill>
                  <a:schemeClr val="tx1">
                    <a:lumMod val="50000"/>
                    <a:lumOff val="50000"/>
                  </a:schemeClr>
                </a:solidFill>
                <a:uFill>
                  <a:solidFill>
                    <a:srgbClr val="808080"/>
                  </a:solidFill>
                </a:uFill>
                <a:latin typeface="+mn-ea"/>
                <a:ea typeface="+mn-ea"/>
                <a:cs typeface="+mn-ea"/>
                <a:sym typeface="+mn-lt"/>
              </a:endParaRPr>
            </a:p>
          </p:txBody>
        </p:sp>
      </p:grpSp>
      <p:grpSp>
        <p:nvGrpSpPr>
          <p:cNvPr id="115" name="组合 114"/>
          <p:cNvGrpSpPr/>
          <p:nvPr/>
        </p:nvGrpSpPr>
        <p:grpSpPr>
          <a:xfrm>
            <a:off x="4049534" y="2953836"/>
            <a:ext cx="4585015" cy="830997"/>
            <a:chOff x="7075562" y="1628000"/>
            <a:chExt cx="10783291" cy="1107996"/>
          </a:xfrm>
        </p:grpSpPr>
        <p:sp>
          <p:nvSpPr>
            <p:cNvPr id="116" name="矩形 115"/>
            <p:cNvSpPr/>
            <p:nvPr/>
          </p:nvSpPr>
          <p:spPr>
            <a:xfrm>
              <a:off x="7075562" y="1628000"/>
              <a:ext cx="10783291" cy="1107996"/>
            </a:xfrm>
            <a:prstGeom prst="rect">
              <a:avLst/>
            </a:prstGeom>
          </p:spPr>
          <p:txBody>
            <a:bodyPr wrap="square">
              <a:spAutoFit/>
            </a:bodyPr>
            <a:lstStyle/>
            <a:p>
              <a:pPr>
                <a:lnSpc>
                  <a:spcPct val="150000"/>
                </a:lnSpc>
              </a:pPr>
              <a:r>
                <a:rPr lang="zh-CN" altLang="en-US" sz="1600" dirty="0">
                  <a:solidFill>
                    <a:schemeClr val="tx1">
                      <a:lumMod val="50000"/>
                      <a:lumOff val="50000"/>
                    </a:schemeClr>
                  </a:solidFill>
                  <a:latin typeface="+mn-ea"/>
                </a:rPr>
                <a:t>积极参加各种安全活动，牢固树立“安全第一”思想和自我保护意识；</a:t>
              </a:r>
            </a:p>
          </p:txBody>
        </p:sp>
        <p:sp>
          <p:nvSpPr>
            <p:cNvPr id="117" name="矩形 7"/>
            <p:cNvSpPr>
              <a:spLocks noChangeArrowheads="1"/>
            </p:cNvSpPr>
            <p:nvPr/>
          </p:nvSpPr>
          <p:spPr bwMode="auto">
            <a:xfrm>
              <a:off x="7098347" y="2017907"/>
              <a:ext cx="3906874" cy="615553"/>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nSpc>
                  <a:spcPct val="150000"/>
                </a:lnSpc>
                <a:defRPr sz="1800">
                  <a:solidFill>
                    <a:srgbClr val="000000"/>
                  </a:solidFill>
                  <a:uFillTx/>
                </a:defRPr>
              </a:pPr>
              <a:endParaRPr lang="zh-CN" altLang="en-US" sz="1600" dirty="0">
                <a:solidFill>
                  <a:schemeClr val="tx1">
                    <a:lumMod val="50000"/>
                    <a:lumOff val="50000"/>
                  </a:schemeClr>
                </a:solidFill>
                <a:uFill>
                  <a:solidFill>
                    <a:srgbClr val="808080"/>
                  </a:solidFill>
                </a:uFill>
                <a:latin typeface="+mn-ea"/>
                <a:ea typeface="+mn-ea"/>
                <a:cs typeface="+mn-ea"/>
                <a:sym typeface="+mn-lt"/>
              </a:endParaRPr>
            </a:p>
          </p:txBody>
        </p:sp>
      </p:grpSp>
      <p:grpSp>
        <p:nvGrpSpPr>
          <p:cNvPr id="118" name="组合 117"/>
          <p:cNvGrpSpPr/>
          <p:nvPr/>
        </p:nvGrpSpPr>
        <p:grpSpPr>
          <a:xfrm>
            <a:off x="3295207" y="3989129"/>
            <a:ext cx="5339341" cy="754094"/>
            <a:chOff x="7044783" y="1628001"/>
            <a:chExt cx="10508394" cy="1005458"/>
          </a:xfrm>
        </p:grpSpPr>
        <p:sp>
          <p:nvSpPr>
            <p:cNvPr id="119" name="矩形 7"/>
            <p:cNvSpPr>
              <a:spLocks noChangeArrowheads="1"/>
            </p:cNvSpPr>
            <p:nvPr/>
          </p:nvSpPr>
          <p:spPr bwMode="auto">
            <a:xfrm>
              <a:off x="7098345" y="2017906"/>
              <a:ext cx="3906873" cy="615553"/>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nSpc>
                  <a:spcPct val="150000"/>
                </a:lnSpc>
                <a:defRPr sz="1800">
                  <a:solidFill>
                    <a:srgbClr val="000000"/>
                  </a:solidFill>
                  <a:uFillTx/>
                </a:defRPr>
              </a:pPr>
              <a:endParaRPr lang="zh-CN" altLang="en-US" sz="1600" dirty="0">
                <a:solidFill>
                  <a:schemeClr val="tx1">
                    <a:lumMod val="50000"/>
                    <a:lumOff val="50000"/>
                  </a:schemeClr>
                </a:solidFill>
                <a:uFill>
                  <a:solidFill>
                    <a:srgbClr val="808080"/>
                  </a:solidFill>
                </a:uFill>
                <a:latin typeface="+mn-ea"/>
                <a:ea typeface="+mn-ea"/>
                <a:cs typeface="+mn-ea"/>
                <a:sym typeface="+mn-lt"/>
              </a:endParaRPr>
            </a:p>
          </p:txBody>
        </p:sp>
        <p:sp>
          <p:nvSpPr>
            <p:cNvPr id="120" name="矩形 119"/>
            <p:cNvSpPr/>
            <p:nvPr/>
          </p:nvSpPr>
          <p:spPr>
            <a:xfrm>
              <a:off x="7044783" y="1628001"/>
              <a:ext cx="10508394" cy="615553"/>
            </a:xfrm>
            <a:prstGeom prst="rect">
              <a:avLst/>
            </a:prstGeom>
          </p:spPr>
          <p:txBody>
            <a:bodyPr wrap="square">
              <a:spAutoFit/>
            </a:bodyPr>
            <a:lstStyle/>
            <a:p>
              <a:pPr>
                <a:lnSpc>
                  <a:spcPct val="150000"/>
                </a:lnSpc>
              </a:pPr>
              <a:r>
                <a:rPr lang="zh-CN" altLang="en-US" sz="1600" dirty="0">
                  <a:solidFill>
                    <a:schemeClr val="tx1">
                      <a:lumMod val="50000"/>
                      <a:lumOff val="50000"/>
                    </a:schemeClr>
                  </a:solidFill>
                  <a:latin typeface="+mn-ea"/>
                </a:rPr>
                <a:t>有权拒绝违章指挥和强令冒险作业，对个人安全生产负责。</a:t>
              </a:r>
            </a:p>
          </p:txBody>
        </p:sp>
      </p:grpSp>
      <p:sp>
        <p:nvSpPr>
          <p:cNvPr id="45" name="文本框 44"/>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
        <p:nvSpPr>
          <p:cNvPr id="46" name="TextBox 8"/>
          <p:cNvSpPr txBox="1"/>
          <p:nvPr/>
        </p:nvSpPr>
        <p:spPr>
          <a:xfrm>
            <a:off x="1020304" y="234412"/>
            <a:ext cx="3456384" cy="400110"/>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第四章  安全管理的基本概念</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70000" fill="hold" grpId="0" nodeType="afterEffect" p14:presetBounceEnd="44000">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14:bounceEnd="44000">
                                          <p:cBhvr additive="base">
                                            <p:cTn id="7" dur="1000" fill="hold"/>
                                            <p:tgtEl>
                                              <p:spTgt spid="88"/>
                                            </p:tgtEl>
                                            <p:attrNameLst>
                                              <p:attrName>ppt_x</p:attrName>
                                            </p:attrNameLst>
                                          </p:cBhvr>
                                          <p:tavLst>
                                            <p:tav tm="0">
                                              <p:val>
                                                <p:strVal val="#ppt_x"/>
                                              </p:val>
                                            </p:tav>
                                            <p:tav tm="100000">
                                              <p:val>
                                                <p:strVal val="#ppt_x"/>
                                              </p:val>
                                            </p:tav>
                                          </p:tavLst>
                                        </p:anim>
                                        <p:anim calcmode="lin" valueType="num" p14:bounceEnd="44000">
                                          <p:cBhvr additive="base">
                                            <p:cTn id="8" dur="10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08"/>
                                            </p:tgtEl>
                                            <p:attrNameLst>
                                              <p:attrName>style.visibility</p:attrName>
                                            </p:attrNameLst>
                                          </p:cBhvr>
                                          <p:to>
                                            <p:strVal val="visible"/>
                                          </p:to>
                                        </p:set>
                                        <p:anim calcmode="lin" valueType="num">
                                          <p:cBhvr>
                                            <p:cTn id="13" dur="500" fill="hold"/>
                                            <p:tgtEl>
                                              <p:spTgt spid="108"/>
                                            </p:tgtEl>
                                            <p:attrNameLst>
                                              <p:attrName>ppt_w</p:attrName>
                                            </p:attrNameLst>
                                          </p:cBhvr>
                                          <p:tavLst>
                                            <p:tav tm="0">
                                              <p:val>
                                                <p:fltVal val="0"/>
                                              </p:val>
                                            </p:tav>
                                            <p:tav tm="100000">
                                              <p:val>
                                                <p:strVal val="#ppt_w"/>
                                              </p:val>
                                            </p:tav>
                                          </p:tavLst>
                                        </p:anim>
                                        <p:anim calcmode="lin" valueType="num">
                                          <p:cBhvr>
                                            <p:cTn id="14" dur="500" fill="hold"/>
                                            <p:tgtEl>
                                              <p:spTgt spid="108"/>
                                            </p:tgtEl>
                                            <p:attrNameLst>
                                              <p:attrName>ppt_h</p:attrName>
                                            </p:attrNameLst>
                                          </p:cBhvr>
                                          <p:tavLst>
                                            <p:tav tm="0">
                                              <p:val>
                                                <p:fltVal val="0"/>
                                              </p:val>
                                            </p:tav>
                                            <p:tav tm="100000">
                                              <p:val>
                                                <p:strVal val="#ppt_h"/>
                                              </p:val>
                                            </p:tav>
                                          </p:tavLst>
                                        </p:anim>
                                        <p:animEffect transition="in" filter="fade">
                                          <p:cBhvr>
                                            <p:cTn id="15" dur="500"/>
                                            <p:tgtEl>
                                              <p:spTgt spid="108"/>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wipe(up)">
                                          <p:cBhvr>
                                            <p:cTn id="19" dur="400"/>
                                            <p:tgtEl>
                                              <p:spTgt spid="84"/>
                                            </p:tgtEl>
                                          </p:cBhvr>
                                        </p:animEffect>
                                      </p:childTnLst>
                                    </p:cTn>
                                  </p:par>
                                </p:childTnLst>
                              </p:cTn>
                            </p:par>
                            <p:par>
                              <p:cTn id="20" fill="hold">
                                <p:stCondLst>
                                  <p:cond delay="1000"/>
                                </p:stCondLst>
                                <p:childTnLst>
                                  <p:par>
                                    <p:cTn id="21" presetID="2" presetClass="entr" presetSubtype="8" accel="76000" fill="hold" nodeType="afterEffect" p14:presetBounceEnd="50000">
                                      <p:stCondLst>
                                        <p:cond delay="0"/>
                                      </p:stCondLst>
                                      <p:childTnLst>
                                        <p:set>
                                          <p:cBhvr>
                                            <p:cTn id="22" dur="1" fill="hold">
                                              <p:stCondLst>
                                                <p:cond delay="0"/>
                                              </p:stCondLst>
                                            </p:cTn>
                                            <p:tgtEl>
                                              <p:spTgt spid="85"/>
                                            </p:tgtEl>
                                            <p:attrNameLst>
                                              <p:attrName>style.visibility</p:attrName>
                                            </p:attrNameLst>
                                          </p:cBhvr>
                                          <p:to>
                                            <p:strVal val="visible"/>
                                          </p:to>
                                        </p:set>
                                        <p:anim calcmode="lin" valueType="num" p14:bounceEnd="50000">
                                          <p:cBhvr additive="base">
                                            <p:cTn id="23" dur="500" fill="hold"/>
                                            <p:tgtEl>
                                              <p:spTgt spid="85"/>
                                            </p:tgtEl>
                                            <p:attrNameLst>
                                              <p:attrName>ppt_x</p:attrName>
                                            </p:attrNameLst>
                                          </p:cBhvr>
                                          <p:tavLst>
                                            <p:tav tm="0">
                                              <p:val>
                                                <p:strVal val="0-#ppt_w/2"/>
                                              </p:val>
                                            </p:tav>
                                            <p:tav tm="100000">
                                              <p:val>
                                                <p:strVal val="#ppt_x"/>
                                              </p:val>
                                            </p:tav>
                                          </p:tavLst>
                                        </p:anim>
                                        <p:anim calcmode="lin" valueType="num" p14:bounceEnd="50000">
                                          <p:cBhvr additive="base">
                                            <p:cTn id="24" dur="500" fill="hold"/>
                                            <p:tgtEl>
                                              <p:spTgt spid="8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16" presetClass="entr" presetSubtype="37" fill="hold" grpId="0" nodeType="after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barn(outVertical)">
                                          <p:cBhvr>
                                            <p:cTn id="28" dur="500"/>
                                            <p:tgtEl>
                                              <p:spTgt spid="89"/>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wipe(left)">
                                          <p:cBhvr>
                                            <p:cTn id="32" dur="500"/>
                                            <p:tgtEl>
                                              <p:spTgt spid="7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9"/>
                                            </p:tgtEl>
                                            <p:attrNameLst>
                                              <p:attrName>style.visibility</p:attrName>
                                            </p:attrNameLst>
                                          </p:cBhvr>
                                          <p:to>
                                            <p:strVal val="visible"/>
                                          </p:to>
                                        </p:set>
                                        <p:animEffect transition="in" filter="wipe(left)">
                                          <p:cBhvr>
                                            <p:cTn id="37" dur="500"/>
                                            <p:tgtEl>
                                              <p:spTgt spid="109"/>
                                            </p:tgtEl>
                                          </p:cBhvr>
                                        </p:animEffect>
                                      </p:childTnLst>
                                    </p:cTn>
                                  </p:par>
                                </p:childTnLst>
                              </p:cTn>
                            </p:par>
                            <p:par>
                              <p:cTn id="38" fill="hold">
                                <p:stCondLst>
                                  <p:cond delay="500"/>
                                </p:stCondLst>
                                <p:childTnLst>
                                  <p:par>
                                    <p:cTn id="39" presetID="2" presetClass="entr" presetSubtype="8" accel="76000" fill="hold" nodeType="afterEffect" p14:presetBounceEnd="50000">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14:bounceEnd="50000">
                                          <p:cBhvr additive="base">
                                            <p:cTn id="41" dur="500" fill="hold"/>
                                            <p:tgtEl>
                                              <p:spTgt spid="90"/>
                                            </p:tgtEl>
                                            <p:attrNameLst>
                                              <p:attrName>ppt_x</p:attrName>
                                            </p:attrNameLst>
                                          </p:cBhvr>
                                          <p:tavLst>
                                            <p:tav tm="0">
                                              <p:val>
                                                <p:strVal val="0-#ppt_w/2"/>
                                              </p:val>
                                            </p:tav>
                                            <p:tav tm="100000">
                                              <p:val>
                                                <p:strVal val="#ppt_x"/>
                                              </p:val>
                                            </p:tav>
                                          </p:tavLst>
                                        </p:anim>
                                        <p:anim calcmode="lin" valueType="num" p14:bounceEnd="50000">
                                          <p:cBhvr additive="base">
                                            <p:cTn id="42" dur="500" fill="hold"/>
                                            <p:tgtEl>
                                              <p:spTgt spid="90"/>
                                            </p:tgtEl>
                                            <p:attrNameLst>
                                              <p:attrName>ppt_y</p:attrName>
                                            </p:attrNameLst>
                                          </p:cBhvr>
                                          <p:tavLst>
                                            <p:tav tm="0">
                                              <p:val>
                                                <p:strVal val="#ppt_y"/>
                                              </p:val>
                                            </p:tav>
                                            <p:tav tm="100000">
                                              <p:val>
                                                <p:strVal val="#ppt_y"/>
                                              </p:val>
                                            </p:tav>
                                          </p:tavLst>
                                        </p:anim>
                                      </p:childTnLst>
                                    </p:cTn>
                                  </p:par>
                                </p:childTnLst>
                              </p:cTn>
                            </p:par>
                            <p:par>
                              <p:cTn id="43" fill="hold">
                                <p:stCondLst>
                                  <p:cond delay="1000"/>
                                </p:stCondLst>
                                <p:childTnLst>
                                  <p:par>
                                    <p:cTn id="44" presetID="16" presetClass="entr" presetSubtype="37" fill="hold" grpId="0" nodeType="afterEffect">
                                      <p:stCondLst>
                                        <p:cond delay="0"/>
                                      </p:stCondLst>
                                      <p:childTnLst>
                                        <p:set>
                                          <p:cBhvr>
                                            <p:cTn id="45" dur="1" fill="hold">
                                              <p:stCondLst>
                                                <p:cond delay="0"/>
                                              </p:stCondLst>
                                            </p:cTn>
                                            <p:tgtEl>
                                              <p:spTgt spid="93"/>
                                            </p:tgtEl>
                                            <p:attrNameLst>
                                              <p:attrName>style.visibility</p:attrName>
                                            </p:attrNameLst>
                                          </p:cBhvr>
                                          <p:to>
                                            <p:strVal val="visible"/>
                                          </p:to>
                                        </p:set>
                                        <p:animEffect transition="in" filter="barn(outVertical)">
                                          <p:cBhvr>
                                            <p:cTn id="46" dur="500"/>
                                            <p:tgtEl>
                                              <p:spTgt spid="93"/>
                                            </p:tgtEl>
                                          </p:cBhvr>
                                        </p:animEffect>
                                      </p:childTnLst>
                                    </p:cTn>
                                  </p:par>
                                  <p:par>
                                    <p:cTn id="47" presetID="22" presetClass="entr" presetSubtype="8" fill="hold" nodeType="with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500"/>
                                            <p:tgtEl>
                                              <p:spTgt spid="8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12"/>
                                            </p:tgtEl>
                                            <p:attrNameLst>
                                              <p:attrName>style.visibility</p:attrName>
                                            </p:attrNameLst>
                                          </p:cBhvr>
                                          <p:to>
                                            <p:strVal val="visible"/>
                                          </p:to>
                                        </p:set>
                                        <p:animEffect transition="in" filter="wipe(left)">
                                          <p:cBhvr>
                                            <p:cTn id="54" dur="500"/>
                                            <p:tgtEl>
                                              <p:spTgt spid="112"/>
                                            </p:tgtEl>
                                          </p:cBhvr>
                                        </p:animEffect>
                                      </p:childTnLst>
                                    </p:cTn>
                                  </p:par>
                                </p:childTnLst>
                              </p:cTn>
                            </p:par>
                            <p:par>
                              <p:cTn id="55" fill="hold">
                                <p:stCondLst>
                                  <p:cond delay="500"/>
                                </p:stCondLst>
                                <p:childTnLst>
                                  <p:par>
                                    <p:cTn id="56" presetID="2" presetClass="entr" presetSubtype="8" accel="76000" fill="hold" nodeType="afterEffect" p14:presetBounceEnd="50000">
                                      <p:stCondLst>
                                        <p:cond delay="0"/>
                                      </p:stCondLst>
                                      <p:childTnLst>
                                        <p:set>
                                          <p:cBhvr>
                                            <p:cTn id="57" dur="1" fill="hold">
                                              <p:stCondLst>
                                                <p:cond delay="0"/>
                                              </p:stCondLst>
                                            </p:cTn>
                                            <p:tgtEl>
                                              <p:spTgt spid="97"/>
                                            </p:tgtEl>
                                            <p:attrNameLst>
                                              <p:attrName>style.visibility</p:attrName>
                                            </p:attrNameLst>
                                          </p:cBhvr>
                                          <p:to>
                                            <p:strVal val="visible"/>
                                          </p:to>
                                        </p:set>
                                        <p:anim calcmode="lin" valueType="num" p14:bounceEnd="50000">
                                          <p:cBhvr additive="base">
                                            <p:cTn id="58" dur="500" fill="hold"/>
                                            <p:tgtEl>
                                              <p:spTgt spid="97"/>
                                            </p:tgtEl>
                                            <p:attrNameLst>
                                              <p:attrName>ppt_x</p:attrName>
                                            </p:attrNameLst>
                                          </p:cBhvr>
                                          <p:tavLst>
                                            <p:tav tm="0">
                                              <p:val>
                                                <p:strVal val="0-#ppt_w/2"/>
                                              </p:val>
                                            </p:tav>
                                            <p:tav tm="100000">
                                              <p:val>
                                                <p:strVal val="#ppt_x"/>
                                              </p:val>
                                            </p:tav>
                                          </p:tavLst>
                                        </p:anim>
                                        <p:anim calcmode="lin" valueType="num" p14:bounceEnd="50000">
                                          <p:cBhvr additive="base">
                                            <p:cTn id="59" dur="500" fill="hold"/>
                                            <p:tgtEl>
                                              <p:spTgt spid="97"/>
                                            </p:tgtEl>
                                            <p:attrNameLst>
                                              <p:attrName>ppt_y</p:attrName>
                                            </p:attrNameLst>
                                          </p:cBhvr>
                                          <p:tavLst>
                                            <p:tav tm="0">
                                              <p:val>
                                                <p:strVal val="#ppt_y"/>
                                              </p:val>
                                            </p:tav>
                                            <p:tav tm="100000">
                                              <p:val>
                                                <p:strVal val="#ppt_y"/>
                                              </p:val>
                                            </p:tav>
                                          </p:tavLst>
                                        </p:anim>
                                      </p:childTnLst>
                                    </p:cTn>
                                  </p:par>
                                </p:childTnLst>
                              </p:cTn>
                            </p:par>
                            <p:par>
                              <p:cTn id="60" fill="hold">
                                <p:stCondLst>
                                  <p:cond delay="1000"/>
                                </p:stCondLst>
                                <p:childTnLst>
                                  <p:par>
                                    <p:cTn id="61" presetID="16" presetClass="entr" presetSubtype="37" fill="hold" grpId="0" nodeType="afterEffect">
                                      <p:stCondLst>
                                        <p:cond delay="0"/>
                                      </p:stCondLst>
                                      <p:childTnLst>
                                        <p:set>
                                          <p:cBhvr>
                                            <p:cTn id="62" dur="1" fill="hold">
                                              <p:stCondLst>
                                                <p:cond delay="0"/>
                                              </p:stCondLst>
                                            </p:cTn>
                                            <p:tgtEl>
                                              <p:spTgt spid="100"/>
                                            </p:tgtEl>
                                            <p:attrNameLst>
                                              <p:attrName>style.visibility</p:attrName>
                                            </p:attrNameLst>
                                          </p:cBhvr>
                                          <p:to>
                                            <p:strVal val="visible"/>
                                          </p:to>
                                        </p:set>
                                        <p:animEffect transition="in" filter="barn(outVertical)">
                                          <p:cBhvr>
                                            <p:cTn id="63" dur="500"/>
                                            <p:tgtEl>
                                              <p:spTgt spid="100"/>
                                            </p:tgtEl>
                                          </p:cBhvr>
                                        </p:animEffect>
                                      </p:childTnLst>
                                    </p:cTn>
                                  </p:par>
                                  <p:par>
                                    <p:cTn id="64" presetID="22" presetClass="entr" presetSubtype="8" fill="hold" nodeType="with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wipe(left)">
                                          <p:cBhvr>
                                            <p:cTn id="66" dur="500"/>
                                            <p:tgtEl>
                                              <p:spTgt spid="9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115"/>
                                            </p:tgtEl>
                                            <p:attrNameLst>
                                              <p:attrName>style.visibility</p:attrName>
                                            </p:attrNameLst>
                                          </p:cBhvr>
                                          <p:to>
                                            <p:strVal val="visible"/>
                                          </p:to>
                                        </p:set>
                                        <p:animEffect transition="in" filter="wipe(left)">
                                          <p:cBhvr>
                                            <p:cTn id="71" dur="500"/>
                                            <p:tgtEl>
                                              <p:spTgt spid="115"/>
                                            </p:tgtEl>
                                          </p:cBhvr>
                                        </p:animEffect>
                                      </p:childTnLst>
                                    </p:cTn>
                                  </p:par>
                                </p:childTnLst>
                              </p:cTn>
                            </p:par>
                            <p:par>
                              <p:cTn id="72" fill="hold">
                                <p:stCondLst>
                                  <p:cond delay="500"/>
                                </p:stCondLst>
                                <p:childTnLst>
                                  <p:par>
                                    <p:cTn id="73" presetID="2" presetClass="entr" presetSubtype="8" accel="76000" fill="hold" nodeType="afterEffect" p14:presetBounceEnd="50000">
                                      <p:stCondLst>
                                        <p:cond delay="0"/>
                                      </p:stCondLst>
                                      <p:childTnLst>
                                        <p:set>
                                          <p:cBhvr>
                                            <p:cTn id="74" dur="1" fill="hold">
                                              <p:stCondLst>
                                                <p:cond delay="0"/>
                                              </p:stCondLst>
                                            </p:cTn>
                                            <p:tgtEl>
                                              <p:spTgt spid="104"/>
                                            </p:tgtEl>
                                            <p:attrNameLst>
                                              <p:attrName>style.visibility</p:attrName>
                                            </p:attrNameLst>
                                          </p:cBhvr>
                                          <p:to>
                                            <p:strVal val="visible"/>
                                          </p:to>
                                        </p:set>
                                        <p:anim calcmode="lin" valueType="num" p14:bounceEnd="50000">
                                          <p:cBhvr additive="base">
                                            <p:cTn id="75" dur="500" fill="hold"/>
                                            <p:tgtEl>
                                              <p:spTgt spid="104"/>
                                            </p:tgtEl>
                                            <p:attrNameLst>
                                              <p:attrName>ppt_x</p:attrName>
                                            </p:attrNameLst>
                                          </p:cBhvr>
                                          <p:tavLst>
                                            <p:tav tm="0">
                                              <p:val>
                                                <p:strVal val="0-#ppt_w/2"/>
                                              </p:val>
                                            </p:tav>
                                            <p:tav tm="100000">
                                              <p:val>
                                                <p:strVal val="#ppt_x"/>
                                              </p:val>
                                            </p:tav>
                                          </p:tavLst>
                                        </p:anim>
                                        <p:anim calcmode="lin" valueType="num" p14:bounceEnd="50000">
                                          <p:cBhvr additive="base">
                                            <p:cTn id="76" dur="500" fill="hold"/>
                                            <p:tgtEl>
                                              <p:spTgt spid="104"/>
                                            </p:tgtEl>
                                            <p:attrNameLst>
                                              <p:attrName>ppt_y</p:attrName>
                                            </p:attrNameLst>
                                          </p:cBhvr>
                                          <p:tavLst>
                                            <p:tav tm="0">
                                              <p:val>
                                                <p:strVal val="#ppt_y"/>
                                              </p:val>
                                            </p:tav>
                                            <p:tav tm="100000">
                                              <p:val>
                                                <p:strVal val="#ppt_y"/>
                                              </p:val>
                                            </p:tav>
                                          </p:tavLst>
                                        </p:anim>
                                      </p:childTnLst>
                                    </p:cTn>
                                  </p:par>
                                </p:childTnLst>
                              </p:cTn>
                            </p:par>
                            <p:par>
                              <p:cTn id="77" fill="hold">
                                <p:stCondLst>
                                  <p:cond delay="1000"/>
                                </p:stCondLst>
                                <p:childTnLst>
                                  <p:par>
                                    <p:cTn id="78" presetID="16" presetClass="entr" presetSubtype="37"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Effect transition="in" filter="barn(outVertical)">
                                          <p:cBhvr>
                                            <p:cTn id="80" dur="500"/>
                                            <p:tgtEl>
                                              <p:spTgt spid="107"/>
                                            </p:tgtEl>
                                          </p:cBhvr>
                                        </p:animEffect>
                                      </p:childTnLst>
                                    </p:cTn>
                                  </p:par>
                                  <p:par>
                                    <p:cTn id="81" presetID="22" presetClass="entr" presetSubtype="8" fill="hold" nodeType="withEffect">
                                      <p:stCondLst>
                                        <p:cond delay="0"/>
                                      </p:stCondLst>
                                      <p:childTnLst>
                                        <p:set>
                                          <p:cBhvr>
                                            <p:cTn id="82" dur="1" fill="hold">
                                              <p:stCondLst>
                                                <p:cond delay="0"/>
                                              </p:stCondLst>
                                            </p:cTn>
                                            <p:tgtEl>
                                              <p:spTgt spid="101"/>
                                            </p:tgtEl>
                                            <p:attrNameLst>
                                              <p:attrName>style.visibility</p:attrName>
                                            </p:attrNameLst>
                                          </p:cBhvr>
                                          <p:to>
                                            <p:strVal val="visible"/>
                                          </p:to>
                                        </p:set>
                                        <p:animEffect transition="in" filter="wipe(left)">
                                          <p:cBhvr>
                                            <p:cTn id="83" dur="500"/>
                                            <p:tgtEl>
                                              <p:spTgt spid="10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118"/>
                                            </p:tgtEl>
                                            <p:attrNameLst>
                                              <p:attrName>style.visibility</p:attrName>
                                            </p:attrNameLst>
                                          </p:cBhvr>
                                          <p:to>
                                            <p:strVal val="visible"/>
                                          </p:to>
                                        </p:set>
                                        <p:animEffect transition="in" filter="wipe(left)">
                                          <p:cBhvr>
                                            <p:cTn id="88" dur="500"/>
                                            <p:tgtEl>
                                              <p:spTgt spid="118"/>
                                            </p:tgtEl>
                                          </p:cBhvr>
                                        </p:animEffect>
                                      </p:childTnLst>
                                    </p:cTn>
                                  </p:par>
                                </p:childTnLst>
                              </p:cTn>
                            </p:par>
                            <p:par>
                              <p:cTn id="89" fill="hold">
                                <p:stCondLst>
                                  <p:cond delay="500"/>
                                </p:stCondLst>
                                <p:childTnLst>
                                  <p:par>
                                    <p:cTn id="90" presetID="22" presetClass="entr" presetSubtype="4" fill="hold" grpId="0" nodeType="after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wipe(down)">
                                          <p:cBhvr>
                                            <p:cTn id="92"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8" grpId="0" animBg="1"/>
          <p:bldP spid="89" grpId="0"/>
          <p:bldP spid="93" grpId="0"/>
          <p:bldP spid="100" grpId="0"/>
          <p:bldP spid="107" grpId="0"/>
          <p:bldP spid="108" grpId="0"/>
          <p:bldP spid="4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70000"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1000" fill="hold"/>
                                            <p:tgtEl>
                                              <p:spTgt spid="88"/>
                                            </p:tgtEl>
                                            <p:attrNameLst>
                                              <p:attrName>ppt_x</p:attrName>
                                            </p:attrNameLst>
                                          </p:cBhvr>
                                          <p:tavLst>
                                            <p:tav tm="0">
                                              <p:val>
                                                <p:strVal val="#ppt_x"/>
                                              </p:val>
                                            </p:tav>
                                            <p:tav tm="100000">
                                              <p:val>
                                                <p:strVal val="#ppt_x"/>
                                              </p:val>
                                            </p:tav>
                                          </p:tavLst>
                                        </p:anim>
                                        <p:anim calcmode="lin" valueType="num">
                                          <p:cBhvr additive="base">
                                            <p:cTn id="8" dur="10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08"/>
                                            </p:tgtEl>
                                            <p:attrNameLst>
                                              <p:attrName>style.visibility</p:attrName>
                                            </p:attrNameLst>
                                          </p:cBhvr>
                                          <p:to>
                                            <p:strVal val="visible"/>
                                          </p:to>
                                        </p:set>
                                        <p:anim calcmode="lin" valueType="num">
                                          <p:cBhvr>
                                            <p:cTn id="13" dur="500" fill="hold"/>
                                            <p:tgtEl>
                                              <p:spTgt spid="108"/>
                                            </p:tgtEl>
                                            <p:attrNameLst>
                                              <p:attrName>ppt_w</p:attrName>
                                            </p:attrNameLst>
                                          </p:cBhvr>
                                          <p:tavLst>
                                            <p:tav tm="0">
                                              <p:val>
                                                <p:fltVal val="0"/>
                                              </p:val>
                                            </p:tav>
                                            <p:tav tm="100000">
                                              <p:val>
                                                <p:strVal val="#ppt_w"/>
                                              </p:val>
                                            </p:tav>
                                          </p:tavLst>
                                        </p:anim>
                                        <p:anim calcmode="lin" valueType="num">
                                          <p:cBhvr>
                                            <p:cTn id="14" dur="500" fill="hold"/>
                                            <p:tgtEl>
                                              <p:spTgt spid="108"/>
                                            </p:tgtEl>
                                            <p:attrNameLst>
                                              <p:attrName>ppt_h</p:attrName>
                                            </p:attrNameLst>
                                          </p:cBhvr>
                                          <p:tavLst>
                                            <p:tav tm="0">
                                              <p:val>
                                                <p:fltVal val="0"/>
                                              </p:val>
                                            </p:tav>
                                            <p:tav tm="100000">
                                              <p:val>
                                                <p:strVal val="#ppt_h"/>
                                              </p:val>
                                            </p:tav>
                                          </p:tavLst>
                                        </p:anim>
                                        <p:animEffect transition="in" filter="fade">
                                          <p:cBhvr>
                                            <p:cTn id="15" dur="500"/>
                                            <p:tgtEl>
                                              <p:spTgt spid="108"/>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wipe(up)">
                                          <p:cBhvr>
                                            <p:cTn id="19" dur="400"/>
                                            <p:tgtEl>
                                              <p:spTgt spid="84"/>
                                            </p:tgtEl>
                                          </p:cBhvr>
                                        </p:animEffect>
                                      </p:childTnLst>
                                    </p:cTn>
                                  </p:par>
                                </p:childTnLst>
                              </p:cTn>
                            </p:par>
                            <p:par>
                              <p:cTn id="20" fill="hold">
                                <p:stCondLst>
                                  <p:cond delay="1000"/>
                                </p:stCondLst>
                                <p:childTnLst>
                                  <p:par>
                                    <p:cTn id="21" presetID="2" presetClass="entr" presetSubtype="8" accel="76000" fill="hold" nodeType="afterEffect">
                                      <p:stCondLst>
                                        <p:cond delay="0"/>
                                      </p:stCondLst>
                                      <p:childTnLst>
                                        <p:set>
                                          <p:cBhvr>
                                            <p:cTn id="22" dur="1" fill="hold">
                                              <p:stCondLst>
                                                <p:cond delay="0"/>
                                              </p:stCondLst>
                                            </p:cTn>
                                            <p:tgtEl>
                                              <p:spTgt spid="85"/>
                                            </p:tgtEl>
                                            <p:attrNameLst>
                                              <p:attrName>style.visibility</p:attrName>
                                            </p:attrNameLst>
                                          </p:cBhvr>
                                          <p:to>
                                            <p:strVal val="visible"/>
                                          </p:to>
                                        </p:set>
                                        <p:anim calcmode="lin" valueType="num">
                                          <p:cBhvr additive="base">
                                            <p:cTn id="23" dur="500" fill="hold"/>
                                            <p:tgtEl>
                                              <p:spTgt spid="85"/>
                                            </p:tgtEl>
                                            <p:attrNameLst>
                                              <p:attrName>ppt_x</p:attrName>
                                            </p:attrNameLst>
                                          </p:cBhvr>
                                          <p:tavLst>
                                            <p:tav tm="0">
                                              <p:val>
                                                <p:strVal val="0-#ppt_w/2"/>
                                              </p:val>
                                            </p:tav>
                                            <p:tav tm="100000">
                                              <p:val>
                                                <p:strVal val="#ppt_x"/>
                                              </p:val>
                                            </p:tav>
                                          </p:tavLst>
                                        </p:anim>
                                        <p:anim calcmode="lin" valueType="num">
                                          <p:cBhvr additive="base">
                                            <p:cTn id="24" dur="500" fill="hold"/>
                                            <p:tgtEl>
                                              <p:spTgt spid="8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16" presetClass="entr" presetSubtype="37" fill="hold" grpId="0" nodeType="after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barn(outVertical)">
                                          <p:cBhvr>
                                            <p:cTn id="28" dur="500"/>
                                            <p:tgtEl>
                                              <p:spTgt spid="89"/>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wipe(left)">
                                          <p:cBhvr>
                                            <p:cTn id="32" dur="500"/>
                                            <p:tgtEl>
                                              <p:spTgt spid="7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9"/>
                                            </p:tgtEl>
                                            <p:attrNameLst>
                                              <p:attrName>style.visibility</p:attrName>
                                            </p:attrNameLst>
                                          </p:cBhvr>
                                          <p:to>
                                            <p:strVal val="visible"/>
                                          </p:to>
                                        </p:set>
                                        <p:animEffect transition="in" filter="wipe(left)">
                                          <p:cBhvr>
                                            <p:cTn id="37" dur="500"/>
                                            <p:tgtEl>
                                              <p:spTgt spid="109"/>
                                            </p:tgtEl>
                                          </p:cBhvr>
                                        </p:animEffect>
                                      </p:childTnLst>
                                    </p:cTn>
                                  </p:par>
                                </p:childTnLst>
                              </p:cTn>
                            </p:par>
                            <p:par>
                              <p:cTn id="38" fill="hold">
                                <p:stCondLst>
                                  <p:cond delay="500"/>
                                </p:stCondLst>
                                <p:childTnLst>
                                  <p:par>
                                    <p:cTn id="39" presetID="2" presetClass="entr" presetSubtype="8" accel="76000" fill="hold" nodeType="after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additive="base">
                                            <p:cTn id="41" dur="500" fill="hold"/>
                                            <p:tgtEl>
                                              <p:spTgt spid="90"/>
                                            </p:tgtEl>
                                            <p:attrNameLst>
                                              <p:attrName>ppt_x</p:attrName>
                                            </p:attrNameLst>
                                          </p:cBhvr>
                                          <p:tavLst>
                                            <p:tav tm="0">
                                              <p:val>
                                                <p:strVal val="0-#ppt_w/2"/>
                                              </p:val>
                                            </p:tav>
                                            <p:tav tm="100000">
                                              <p:val>
                                                <p:strVal val="#ppt_x"/>
                                              </p:val>
                                            </p:tav>
                                          </p:tavLst>
                                        </p:anim>
                                        <p:anim calcmode="lin" valueType="num">
                                          <p:cBhvr additive="base">
                                            <p:cTn id="42" dur="500" fill="hold"/>
                                            <p:tgtEl>
                                              <p:spTgt spid="90"/>
                                            </p:tgtEl>
                                            <p:attrNameLst>
                                              <p:attrName>ppt_y</p:attrName>
                                            </p:attrNameLst>
                                          </p:cBhvr>
                                          <p:tavLst>
                                            <p:tav tm="0">
                                              <p:val>
                                                <p:strVal val="#ppt_y"/>
                                              </p:val>
                                            </p:tav>
                                            <p:tav tm="100000">
                                              <p:val>
                                                <p:strVal val="#ppt_y"/>
                                              </p:val>
                                            </p:tav>
                                          </p:tavLst>
                                        </p:anim>
                                      </p:childTnLst>
                                    </p:cTn>
                                  </p:par>
                                </p:childTnLst>
                              </p:cTn>
                            </p:par>
                            <p:par>
                              <p:cTn id="43" fill="hold">
                                <p:stCondLst>
                                  <p:cond delay="1000"/>
                                </p:stCondLst>
                                <p:childTnLst>
                                  <p:par>
                                    <p:cTn id="44" presetID="16" presetClass="entr" presetSubtype="37" fill="hold" grpId="0" nodeType="afterEffect">
                                      <p:stCondLst>
                                        <p:cond delay="0"/>
                                      </p:stCondLst>
                                      <p:childTnLst>
                                        <p:set>
                                          <p:cBhvr>
                                            <p:cTn id="45" dur="1" fill="hold">
                                              <p:stCondLst>
                                                <p:cond delay="0"/>
                                              </p:stCondLst>
                                            </p:cTn>
                                            <p:tgtEl>
                                              <p:spTgt spid="93"/>
                                            </p:tgtEl>
                                            <p:attrNameLst>
                                              <p:attrName>style.visibility</p:attrName>
                                            </p:attrNameLst>
                                          </p:cBhvr>
                                          <p:to>
                                            <p:strVal val="visible"/>
                                          </p:to>
                                        </p:set>
                                        <p:animEffect transition="in" filter="barn(outVertical)">
                                          <p:cBhvr>
                                            <p:cTn id="46" dur="500"/>
                                            <p:tgtEl>
                                              <p:spTgt spid="93"/>
                                            </p:tgtEl>
                                          </p:cBhvr>
                                        </p:animEffect>
                                      </p:childTnLst>
                                    </p:cTn>
                                  </p:par>
                                  <p:par>
                                    <p:cTn id="47" presetID="22" presetClass="entr" presetSubtype="8" fill="hold" nodeType="with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500"/>
                                            <p:tgtEl>
                                              <p:spTgt spid="8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12"/>
                                            </p:tgtEl>
                                            <p:attrNameLst>
                                              <p:attrName>style.visibility</p:attrName>
                                            </p:attrNameLst>
                                          </p:cBhvr>
                                          <p:to>
                                            <p:strVal val="visible"/>
                                          </p:to>
                                        </p:set>
                                        <p:animEffect transition="in" filter="wipe(left)">
                                          <p:cBhvr>
                                            <p:cTn id="54" dur="500"/>
                                            <p:tgtEl>
                                              <p:spTgt spid="112"/>
                                            </p:tgtEl>
                                          </p:cBhvr>
                                        </p:animEffect>
                                      </p:childTnLst>
                                    </p:cTn>
                                  </p:par>
                                </p:childTnLst>
                              </p:cTn>
                            </p:par>
                            <p:par>
                              <p:cTn id="55" fill="hold">
                                <p:stCondLst>
                                  <p:cond delay="500"/>
                                </p:stCondLst>
                                <p:childTnLst>
                                  <p:par>
                                    <p:cTn id="56" presetID="2" presetClass="entr" presetSubtype="8" accel="76000" fill="hold" nodeType="afterEffect">
                                      <p:stCondLst>
                                        <p:cond delay="0"/>
                                      </p:stCondLst>
                                      <p:childTnLst>
                                        <p:set>
                                          <p:cBhvr>
                                            <p:cTn id="57" dur="1" fill="hold">
                                              <p:stCondLst>
                                                <p:cond delay="0"/>
                                              </p:stCondLst>
                                            </p:cTn>
                                            <p:tgtEl>
                                              <p:spTgt spid="97"/>
                                            </p:tgtEl>
                                            <p:attrNameLst>
                                              <p:attrName>style.visibility</p:attrName>
                                            </p:attrNameLst>
                                          </p:cBhvr>
                                          <p:to>
                                            <p:strVal val="visible"/>
                                          </p:to>
                                        </p:set>
                                        <p:anim calcmode="lin" valueType="num">
                                          <p:cBhvr additive="base">
                                            <p:cTn id="58" dur="500" fill="hold"/>
                                            <p:tgtEl>
                                              <p:spTgt spid="97"/>
                                            </p:tgtEl>
                                            <p:attrNameLst>
                                              <p:attrName>ppt_x</p:attrName>
                                            </p:attrNameLst>
                                          </p:cBhvr>
                                          <p:tavLst>
                                            <p:tav tm="0">
                                              <p:val>
                                                <p:strVal val="0-#ppt_w/2"/>
                                              </p:val>
                                            </p:tav>
                                            <p:tav tm="100000">
                                              <p:val>
                                                <p:strVal val="#ppt_x"/>
                                              </p:val>
                                            </p:tav>
                                          </p:tavLst>
                                        </p:anim>
                                        <p:anim calcmode="lin" valueType="num">
                                          <p:cBhvr additive="base">
                                            <p:cTn id="59" dur="500" fill="hold"/>
                                            <p:tgtEl>
                                              <p:spTgt spid="97"/>
                                            </p:tgtEl>
                                            <p:attrNameLst>
                                              <p:attrName>ppt_y</p:attrName>
                                            </p:attrNameLst>
                                          </p:cBhvr>
                                          <p:tavLst>
                                            <p:tav tm="0">
                                              <p:val>
                                                <p:strVal val="#ppt_y"/>
                                              </p:val>
                                            </p:tav>
                                            <p:tav tm="100000">
                                              <p:val>
                                                <p:strVal val="#ppt_y"/>
                                              </p:val>
                                            </p:tav>
                                          </p:tavLst>
                                        </p:anim>
                                      </p:childTnLst>
                                    </p:cTn>
                                  </p:par>
                                </p:childTnLst>
                              </p:cTn>
                            </p:par>
                            <p:par>
                              <p:cTn id="60" fill="hold">
                                <p:stCondLst>
                                  <p:cond delay="1000"/>
                                </p:stCondLst>
                                <p:childTnLst>
                                  <p:par>
                                    <p:cTn id="61" presetID="16" presetClass="entr" presetSubtype="37" fill="hold" grpId="0" nodeType="afterEffect">
                                      <p:stCondLst>
                                        <p:cond delay="0"/>
                                      </p:stCondLst>
                                      <p:childTnLst>
                                        <p:set>
                                          <p:cBhvr>
                                            <p:cTn id="62" dur="1" fill="hold">
                                              <p:stCondLst>
                                                <p:cond delay="0"/>
                                              </p:stCondLst>
                                            </p:cTn>
                                            <p:tgtEl>
                                              <p:spTgt spid="100"/>
                                            </p:tgtEl>
                                            <p:attrNameLst>
                                              <p:attrName>style.visibility</p:attrName>
                                            </p:attrNameLst>
                                          </p:cBhvr>
                                          <p:to>
                                            <p:strVal val="visible"/>
                                          </p:to>
                                        </p:set>
                                        <p:animEffect transition="in" filter="barn(outVertical)">
                                          <p:cBhvr>
                                            <p:cTn id="63" dur="500"/>
                                            <p:tgtEl>
                                              <p:spTgt spid="100"/>
                                            </p:tgtEl>
                                          </p:cBhvr>
                                        </p:animEffect>
                                      </p:childTnLst>
                                    </p:cTn>
                                  </p:par>
                                  <p:par>
                                    <p:cTn id="64" presetID="22" presetClass="entr" presetSubtype="8" fill="hold" nodeType="with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wipe(left)">
                                          <p:cBhvr>
                                            <p:cTn id="66" dur="500"/>
                                            <p:tgtEl>
                                              <p:spTgt spid="9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115"/>
                                            </p:tgtEl>
                                            <p:attrNameLst>
                                              <p:attrName>style.visibility</p:attrName>
                                            </p:attrNameLst>
                                          </p:cBhvr>
                                          <p:to>
                                            <p:strVal val="visible"/>
                                          </p:to>
                                        </p:set>
                                        <p:animEffect transition="in" filter="wipe(left)">
                                          <p:cBhvr>
                                            <p:cTn id="71" dur="500"/>
                                            <p:tgtEl>
                                              <p:spTgt spid="115"/>
                                            </p:tgtEl>
                                          </p:cBhvr>
                                        </p:animEffect>
                                      </p:childTnLst>
                                    </p:cTn>
                                  </p:par>
                                </p:childTnLst>
                              </p:cTn>
                            </p:par>
                            <p:par>
                              <p:cTn id="72" fill="hold">
                                <p:stCondLst>
                                  <p:cond delay="500"/>
                                </p:stCondLst>
                                <p:childTnLst>
                                  <p:par>
                                    <p:cTn id="73" presetID="2" presetClass="entr" presetSubtype="8" accel="76000" fill="hold" nodeType="afterEffect">
                                      <p:stCondLst>
                                        <p:cond delay="0"/>
                                      </p:stCondLst>
                                      <p:childTnLst>
                                        <p:set>
                                          <p:cBhvr>
                                            <p:cTn id="74" dur="1" fill="hold">
                                              <p:stCondLst>
                                                <p:cond delay="0"/>
                                              </p:stCondLst>
                                            </p:cTn>
                                            <p:tgtEl>
                                              <p:spTgt spid="104"/>
                                            </p:tgtEl>
                                            <p:attrNameLst>
                                              <p:attrName>style.visibility</p:attrName>
                                            </p:attrNameLst>
                                          </p:cBhvr>
                                          <p:to>
                                            <p:strVal val="visible"/>
                                          </p:to>
                                        </p:set>
                                        <p:anim calcmode="lin" valueType="num">
                                          <p:cBhvr additive="base">
                                            <p:cTn id="75" dur="500" fill="hold"/>
                                            <p:tgtEl>
                                              <p:spTgt spid="104"/>
                                            </p:tgtEl>
                                            <p:attrNameLst>
                                              <p:attrName>ppt_x</p:attrName>
                                            </p:attrNameLst>
                                          </p:cBhvr>
                                          <p:tavLst>
                                            <p:tav tm="0">
                                              <p:val>
                                                <p:strVal val="0-#ppt_w/2"/>
                                              </p:val>
                                            </p:tav>
                                            <p:tav tm="100000">
                                              <p:val>
                                                <p:strVal val="#ppt_x"/>
                                              </p:val>
                                            </p:tav>
                                          </p:tavLst>
                                        </p:anim>
                                        <p:anim calcmode="lin" valueType="num">
                                          <p:cBhvr additive="base">
                                            <p:cTn id="76" dur="500" fill="hold"/>
                                            <p:tgtEl>
                                              <p:spTgt spid="104"/>
                                            </p:tgtEl>
                                            <p:attrNameLst>
                                              <p:attrName>ppt_y</p:attrName>
                                            </p:attrNameLst>
                                          </p:cBhvr>
                                          <p:tavLst>
                                            <p:tav tm="0">
                                              <p:val>
                                                <p:strVal val="#ppt_y"/>
                                              </p:val>
                                            </p:tav>
                                            <p:tav tm="100000">
                                              <p:val>
                                                <p:strVal val="#ppt_y"/>
                                              </p:val>
                                            </p:tav>
                                          </p:tavLst>
                                        </p:anim>
                                      </p:childTnLst>
                                    </p:cTn>
                                  </p:par>
                                </p:childTnLst>
                              </p:cTn>
                            </p:par>
                            <p:par>
                              <p:cTn id="77" fill="hold">
                                <p:stCondLst>
                                  <p:cond delay="1000"/>
                                </p:stCondLst>
                                <p:childTnLst>
                                  <p:par>
                                    <p:cTn id="78" presetID="16" presetClass="entr" presetSubtype="37"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Effect transition="in" filter="barn(outVertical)">
                                          <p:cBhvr>
                                            <p:cTn id="80" dur="500"/>
                                            <p:tgtEl>
                                              <p:spTgt spid="107"/>
                                            </p:tgtEl>
                                          </p:cBhvr>
                                        </p:animEffect>
                                      </p:childTnLst>
                                    </p:cTn>
                                  </p:par>
                                  <p:par>
                                    <p:cTn id="81" presetID="22" presetClass="entr" presetSubtype="8" fill="hold" nodeType="withEffect">
                                      <p:stCondLst>
                                        <p:cond delay="0"/>
                                      </p:stCondLst>
                                      <p:childTnLst>
                                        <p:set>
                                          <p:cBhvr>
                                            <p:cTn id="82" dur="1" fill="hold">
                                              <p:stCondLst>
                                                <p:cond delay="0"/>
                                              </p:stCondLst>
                                            </p:cTn>
                                            <p:tgtEl>
                                              <p:spTgt spid="101"/>
                                            </p:tgtEl>
                                            <p:attrNameLst>
                                              <p:attrName>style.visibility</p:attrName>
                                            </p:attrNameLst>
                                          </p:cBhvr>
                                          <p:to>
                                            <p:strVal val="visible"/>
                                          </p:to>
                                        </p:set>
                                        <p:animEffect transition="in" filter="wipe(left)">
                                          <p:cBhvr>
                                            <p:cTn id="83" dur="500"/>
                                            <p:tgtEl>
                                              <p:spTgt spid="10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118"/>
                                            </p:tgtEl>
                                            <p:attrNameLst>
                                              <p:attrName>style.visibility</p:attrName>
                                            </p:attrNameLst>
                                          </p:cBhvr>
                                          <p:to>
                                            <p:strVal val="visible"/>
                                          </p:to>
                                        </p:set>
                                        <p:animEffect transition="in" filter="wipe(left)">
                                          <p:cBhvr>
                                            <p:cTn id="88" dur="500"/>
                                            <p:tgtEl>
                                              <p:spTgt spid="118"/>
                                            </p:tgtEl>
                                          </p:cBhvr>
                                        </p:animEffect>
                                      </p:childTnLst>
                                    </p:cTn>
                                  </p:par>
                                </p:childTnLst>
                              </p:cTn>
                            </p:par>
                            <p:par>
                              <p:cTn id="89" fill="hold">
                                <p:stCondLst>
                                  <p:cond delay="500"/>
                                </p:stCondLst>
                                <p:childTnLst>
                                  <p:par>
                                    <p:cTn id="90" presetID="22" presetClass="entr" presetSubtype="4" fill="hold" grpId="0" nodeType="after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wipe(down)">
                                          <p:cBhvr>
                                            <p:cTn id="92"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8" grpId="0" animBg="1"/>
          <p:bldP spid="89" grpId="0"/>
          <p:bldP spid="93" grpId="0"/>
          <p:bldP spid="100" grpId="0"/>
          <p:bldP spid="107" grpId="0"/>
          <p:bldP spid="108" grpId="0"/>
          <p:bldP spid="45"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34394" y="1562626"/>
            <a:ext cx="2124000" cy="194671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6" name="椭圆 5"/>
            <p:cNvSpPr/>
            <p:nvPr/>
          </p:nvSpPr>
          <p:spPr>
            <a:xfrm>
              <a:off x="392112" y="760412"/>
              <a:ext cx="3825874" cy="3825874"/>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sp>
        <p:nvSpPr>
          <p:cNvPr id="7" name="六边形 6"/>
          <p:cNvSpPr/>
          <p:nvPr/>
        </p:nvSpPr>
        <p:spPr>
          <a:xfrm>
            <a:off x="1189177" y="3389755"/>
            <a:ext cx="274777" cy="274777"/>
          </a:xfrm>
          <a:prstGeom prst="hexagon">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六边形 7"/>
          <p:cNvSpPr/>
          <p:nvPr/>
        </p:nvSpPr>
        <p:spPr>
          <a:xfrm>
            <a:off x="1566937" y="3513657"/>
            <a:ext cx="137389" cy="137389"/>
          </a:xfrm>
          <a:prstGeom prst="hexagon">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a:off x="1740640" y="3319036"/>
            <a:ext cx="274777" cy="274777"/>
          </a:xfrm>
          <a:prstGeom prst="hexagon">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六边形 9"/>
          <p:cNvSpPr/>
          <p:nvPr/>
        </p:nvSpPr>
        <p:spPr>
          <a:xfrm>
            <a:off x="2373401" y="3440645"/>
            <a:ext cx="137389" cy="137389"/>
          </a:xfrm>
          <a:prstGeom prst="hexagon">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六边形 10"/>
          <p:cNvSpPr/>
          <p:nvPr/>
        </p:nvSpPr>
        <p:spPr>
          <a:xfrm>
            <a:off x="914400" y="3200951"/>
            <a:ext cx="274777" cy="274777"/>
          </a:xfrm>
          <a:prstGeom prst="hexagon">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六边形 11"/>
          <p:cNvSpPr/>
          <p:nvPr/>
        </p:nvSpPr>
        <p:spPr>
          <a:xfrm>
            <a:off x="1207149" y="3244243"/>
            <a:ext cx="137389" cy="137389"/>
          </a:xfrm>
          <a:prstGeom prst="hexagon">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六边形 12"/>
          <p:cNvSpPr/>
          <p:nvPr/>
        </p:nvSpPr>
        <p:spPr>
          <a:xfrm>
            <a:off x="2375819" y="3375671"/>
            <a:ext cx="274777" cy="274777"/>
          </a:xfrm>
          <a:prstGeom prst="hexagon">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a:off x="3600803" y="1066907"/>
            <a:ext cx="792088" cy="0"/>
          </a:xfrm>
          <a:prstGeom prst="line">
            <a:avLst/>
          </a:prstGeom>
          <a:ln w="6350">
            <a:solidFill>
              <a:schemeClr val="accent2"/>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600803" y="1537924"/>
            <a:ext cx="792088" cy="0"/>
          </a:xfrm>
          <a:prstGeom prst="line">
            <a:avLst/>
          </a:prstGeom>
          <a:ln w="6350">
            <a:solidFill>
              <a:schemeClr val="accent2"/>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600803" y="2008941"/>
            <a:ext cx="792088" cy="0"/>
          </a:xfrm>
          <a:prstGeom prst="line">
            <a:avLst/>
          </a:prstGeom>
          <a:ln w="6350">
            <a:solidFill>
              <a:schemeClr val="accent2"/>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600803" y="2479958"/>
            <a:ext cx="792088" cy="0"/>
          </a:xfrm>
          <a:prstGeom prst="line">
            <a:avLst/>
          </a:prstGeom>
          <a:ln w="6350">
            <a:solidFill>
              <a:schemeClr val="accent2"/>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600803" y="2950975"/>
            <a:ext cx="792088" cy="0"/>
          </a:xfrm>
          <a:prstGeom prst="line">
            <a:avLst/>
          </a:prstGeom>
          <a:ln w="6350">
            <a:solidFill>
              <a:schemeClr val="accent2"/>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600803" y="3421992"/>
            <a:ext cx="792088" cy="0"/>
          </a:xfrm>
          <a:prstGeom prst="line">
            <a:avLst/>
          </a:prstGeom>
          <a:ln w="6350">
            <a:solidFill>
              <a:schemeClr val="accent2"/>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0" name="六边形 19"/>
          <p:cNvSpPr/>
          <p:nvPr/>
        </p:nvSpPr>
        <p:spPr>
          <a:xfrm>
            <a:off x="3348741" y="929517"/>
            <a:ext cx="360000" cy="274777"/>
          </a:xfrm>
          <a:prstGeom prst="hexagon">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21" name="六边形 20"/>
          <p:cNvSpPr/>
          <p:nvPr/>
        </p:nvSpPr>
        <p:spPr>
          <a:xfrm>
            <a:off x="2741702" y="3014528"/>
            <a:ext cx="167224" cy="167224"/>
          </a:xfrm>
          <a:prstGeom prst="hexagon">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六边形 21"/>
          <p:cNvSpPr/>
          <p:nvPr/>
        </p:nvSpPr>
        <p:spPr>
          <a:xfrm>
            <a:off x="2536803" y="3132256"/>
            <a:ext cx="137389" cy="137389"/>
          </a:xfrm>
          <a:prstGeom prst="hexagon">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六边形 22"/>
          <p:cNvSpPr/>
          <p:nvPr/>
        </p:nvSpPr>
        <p:spPr>
          <a:xfrm>
            <a:off x="3348741" y="1400063"/>
            <a:ext cx="360000" cy="274777"/>
          </a:xfrm>
          <a:prstGeom prst="hexagon">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24" name="六边形 23"/>
          <p:cNvSpPr/>
          <p:nvPr/>
        </p:nvSpPr>
        <p:spPr>
          <a:xfrm>
            <a:off x="3348741" y="1870609"/>
            <a:ext cx="360000" cy="274777"/>
          </a:xfrm>
          <a:prstGeom prst="hexagon">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25" name="六边形 24"/>
          <p:cNvSpPr/>
          <p:nvPr/>
        </p:nvSpPr>
        <p:spPr>
          <a:xfrm>
            <a:off x="3348741" y="2341155"/>
            <a:ext cx="360000" cy="274777"/>
          </a:xfrm>
          <a:prstGeom prst="hexagon">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sp>
        <p:nvSpPr>
          <p:cNvPr id="26" name="六边形 25"/>
          <p:cNvSpPr/>
          <p:nvPr/>
        </p:nvSpPr>
        <p:spPr>
          <a:xfrm>
            <a:off x="3348741" y="2811701"/>
            <a:ext cx="360000" cy="274777"/>
          </a:xfrm>
          <a:prstGeom prst="hexagon">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5</a:t>
            </a:r>
            <a:endParaRPr lang="zh-CN" altLang="en-US" dirty="0"/>
          </a:p>
        </p:txBody>
      </p:sp>
      <p:sp>
        <p:nvSpPr>
          <p:cNvPr id="27" name="六边形 26"/>
          <p:cNvSpPr/>
          <p:nvPr/>
        </p:nvSpPr>
        <p:spPr>
          <a:xfrm>
            <a:off x="3348741" y="3282247"/>
            <a:ext cx="360000" cy="274777"/>
          </a:xfrm>
          <a:prstGeom prst="hexagon">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6</a:t>
            </a:r>
            <a:endParaRPr lang="zh-CN" altLang="en-US" dirty="0"/>
          </a:p>
        </p:txBody>
      </p:sp>
      <p:sp>
        <p:nvSpPr>
          <p:cNvPr id="28" name="TextBox 116"/>
          <p:cNvSpPr txBox="1"/>
          <p:nvPr/>
        </p:nvSpPr>
        <p:spPr>
          <a:xfrm>
            <a:off x="1195988" y="1838004"/>
            <a:ext cx="1400809" cy="138499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50000"/>
              </a:lnSpc>
            </a:pPr>
            <a:r>
              <a:rPr lang="zh-CN" altLang="en-US" sz="2000" b="1" dirty="0">
                <a:solidFill>
                  <a:schemeClr val="accent2"/>
                </a:solidFill>
              </a:rPr>
              <a:t>建立的安全生产规章制度包括</a:t>
            </a:r>
          </a:p>
        </p:txBody>
      </p:sp>
      <p:cxnSp>
        <p:nvCxnSpPr>
          <p:cNvPr id="29" name="直接连接符 28"/>
          <p:cNvCxnSpPr/>
          <p:nvPr/>
        </p:nvCxnSpPr>
        <p:spPr>
          <a:xfrm>
            <a:off x="3600803" y="3893009"/>
            <a:ext cx="792088" cy="0"/>
          </a:xfrm>
          <a:prstGeom prst="line">
            <a:avLst/>
          </a:prstGeom>
          <a:ln w="6350">
            <a:solidFill>
              <a:schemeClr val="accent2"/>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3600803" y="4364026"/>
            <a:ext cx="792088" cy="0"/>
          </a:xfrm>
          <a:prstGeom prst="line">
            <a:avLst/>
          </a:prstGeom>
          <a:ln w="6350">
            <a:solidFill>
              <a:schemeClr val="accent2"/>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1" name="六边形 30"/>
          <p:cNvSpPr/>
          <p:nvPr/>
        </p:nvSpPr>
        <p:spPr>
          <a:xfrm>
            <a:off x="3348741" y="3752793"/>
            <a:ext cx="360000" cy="274777"/>
          </a:xfrm>
          <a:prstGeom prst="hexagon">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7</a:t>
            </a:r>
            <a:endParaRPr lang="zh-CN" altLang="en-US" dirty="0"/>
          </a:p>
        </p:txBody>
      </p:sp>
      <p:sp>
        <p:nvSpPr>
          <p:cNvPr id="32" name="六边形 31"/>
          <p:cNvSpPr/>
          <p:nvPr/>
        </p:nvSpPr>
        <p:spPr>
          <a:xfrm>
            <a:off x="3348741" y="4223339"/>
            <a:ext cx="360000" cy="274777"/>
          </a:xfrm>
          <a:prstGeom prst="hexagon">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8</a:t>
            </a:r>
            <a:endParaRPr lang="zh-CN" altLang="en-US" dirty="0"/>
          </a:p>
        </p:txBody>
      </p:sp>
      <p:cxnSp>
        <p:nvCxnSpPr>
          <p:cNvPr id="33" name="直接连接符 32"/>
          <p:cNvCxnSpPr/>
          <p:nvPr/>
        </p:nvCxnSpPr>
        <p:spPr>
          <a:xfrm>
            <a:off x="3600803" y="4835042"/>
            <a:ext cx="792088" cy="0"/>
          </a:xfrm>
          <a:prstGeom prst="line">
            <a:avLst/>
          </a:prstGeom>
          <a:ln w="6350">
            <a:solidFill>
              <a:schemeClr val="accent2"/>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4" name="六边形 33"/>
          <p:cNvSpPr/>
          <p:nvPr/>
        </p:nvSpPr>
        <p:spPr>
          <a:xfrm>
            <a:off x="3348741" y="4693886"/>
            <a:ext cx="360000" cy="274777"/>
          </a:xfrm>
          <a:prstGeom prst="hexagon">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9</a:t>
            </a:r>
            <a:endParaRPr lang="zh-CN" altLang="en-US" dirty="0"/>
          </a:p>
        </p:txBody>
      </p:sp>
      <p:sp>
        <p:nvSpPr>
          <p:cNvPr id="35" name="TextBox 96"/>
          <p:cNvSpPr txBox="1"/>
          <p:nvPr/>
        </p:nvSpPr>
        <p:spPr>
          <a:xfrm>
            <a:off x="4551568" y="1010993"/>
            <a:ext cx="3456384" cy="24929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90000"/>
              </a:lnSpc>
            </a:pPr>
            <a:r>
              <a:rPr lang="zh-CN" altLang="en-US" sz="1800" dirty="0">
                <a:solidFill>
                  <a:schemeClr val="tx1">
                    <a:lumMod val="50000"/>
                    <a:lumOff val="50000"/>
                  </a:schemeClr>
                </a:solidFill>
                <a:latin typeface="+mj-ea"/>
                <a:ea typeface="+mj-ea"/>
              </a:rPr>
              <a:t>安全生产责任制</a:t>
            </a:r>
            <a:r>
              <a:rPr lang="en-US" altLang="zh-CN" sz="1800" dirty="0">
                <a:solidFill>
                  <a:schemeClr val="tx1">
                    <a:lumMod val="50000"/>
                    <a:lumOff val="50000"/>
                  </a:schemeClr>
                </a:solidFill>
                <a:latin typeface="+mj-ea"/>
                <a:ea typeface="+mj-ea"/>
              </a:rPr>
              <a:t>——</a:t>
            </a:r>
            <a:r>
              <a:rPr lang="zh-CN" altLang="en-US" sz="1800" dirty="0">
                <a:solidFill>
                  <a:schemeClr val="tx1">
                    <a:lumMod val="50000"/>
                    <a:lumOff val="50000"/>
                  </a:schemeClr>
                </a:solidFill>
                <a:latin typeface="+mj-ea"/>
                <a:ea typeface="+mj-ea"/>
              </a:rPr>
              <a:t>谁干什么</a:t>
            </a:r>
          </a:p>
        </p:txBody>
      </p:sp>
      <p:sp>
        <p:nvSpPr>
          <p:cNvPr id="36" name="TextBox 98"/>
          <p:cNvSpPr txBox="1"/>
          <p:nvPr/>
        </p:nvSpPr>
        <p:spPr>
          <a:xfrm>
            <a:off x="4551568" y="1478109"/>
            <a:ext cx="3456384" cy="24929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90000"/>
              </a:lnSpc>
            </a:pPr>
            <a:r>
              <a:rPr lang="zh-CN" altLang="en-US" sz="1800" dirty="0">
                <a:solidFill>
                  <a:schemeClr val="tx1">
                    <a:lumMod val="50000"/>
                    <a:lumOff val="50000"/>
                  </a:schemeClr>
                </a:solidFill>
                <a:latin typeface="+mj-ea"/>
                <a:ea typeface="+mj-ea"/>
              </a:rPr>
              <a:t>各种生产设备的技术操作规程</a:t>
            </a:r>
          </a:p>
        </p:txBody>
      </p:sp>
      <p:sp>
        <p:nvSpPr>
          <p:cNvPr id="37" name="TextBox 100"/>
          <p:cNvSpPr txBox="1"/>
          <p:nvPr/>
        </p:nvSpPr>
        <p:spPr>
          <a:xfrm>
            <a:off x="4551568" y="1945225"/>
            <a:ext cx="3456384" cy="24929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90000"/>
              </a:lnSpc>
            </a:pPr>
            <a:r>
              <a:rPr lang="zh-CN" altLang="en-US" sz="1800" dirty="0">
                <a:solidFill>
                  <a:schemeClr val="tx1">
                    <a:lumMod val="50000"/>
                    <a:lumOff val="50000"/>
                  </a:schemeClr>
                </a:solidFill>
                <a:latin typeface="+mj-ea"/>
                <a:ea typeface="+mj-ea"/>
              </a:rPr>
              <a:t>各工种、各岗位的安全操作规程</a:t>
            </a:r>
          </a:p>
        </p:txBody>
      </p:sp>
      <p:sp>
        <p:nvSpPr>
          <p:cNvPr id="38" name="TextBox 102"/>
          <p:cNvSpPr txBox="1"/>
          <p:nvPr/>
        </p:nvSpPr>
        <p:spPr>
          <a:xfrm>
            <a:off x="4551568" y="2412341"/>
            <a:ext cx="3456384" cy="24929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90000"/>
              </a:lnSpc>
            </a:pPr>
            <a:r>
              <a:rPr lang="zh-CN" altLang="en-US" sz="1800" dirty="0">
                <a:solidFill>
                  <a:schemeClr val="tx1">
                    <a:lumMod val="50000"/>
                    <a:lumOff val="50000"/>
                  </a:schemeClr>
                </a:solidFill>
                <a:latin typeface="+mj-ea"/>
                <a:ea typeface="+mj-ea"/>
              </a:rPr>
              <a:t>安全生产教育制度</a:t>
            </a:r>
          </a:p>
        </p:txBody>
      </p:sp>
      <p:sp>
        <p:nvSpPr>
          <p:cNvPr id="39" name="TextBox 104"/>
          <p:cNvSpPr txBox="1"/>
          <p:nvPr/>
        </p:nvSpPr>
        <p:spPr>
          <a:xfrm>
            <a:off x="4551568" y="2879457"/>
            <a:ext cx="3456384"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800" dirty="0">
                <a:solidFill>
                  <a:schemeClr val="tx1">
                    <a:lumMod val="50000"/>
                    <a:lumOff val="50000"/>
                  </a:schemeClr>
                </a:solidFill>
                <a:latin typeface="+mj-ea"/>
                <a:ea typeface="+mj-ea"/>
              </a:rPr>
              <a:t>安全生产检查制度   </a:t>
            </a:r>
            <a:endParaRPr lang="en-US" altLang="zh-CN" sz="1800" dirty="0">
              <a:solidFill>
                <a:schemeClr val="tx1">
                  <a:lumMod val="50000"/>
                  <a:lumOff val="50000"/>
                </a:schemeClr>
              </a:solidFill>
              <a:latin typeface="+mj-ea"/>
              <a:ea typeface="+mj-ea"/>
            </a:endParaRPr>
          </a:p>
        </p:txBody>
      </p:sp>
      <p:sp>
        <p:nvSpPr>
          <p:cNvPr id="40" name="TextBox 106"/>
          <p:cNvSpPr txBox="1"/>
          <p:nvPr/>
        </p:nvSpPr>
        <p:spPr>
          <a:xfrm>
            <a:off x="4551568" y="3346573"/>
            <a:ext cx="3456384" cy="24929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90000"/>
              </a:lnSpc>
            </a:pPr>
            <a:r>
              <a:rPr lang="zh-CN" altLang="en-US" sz="1800" dirty="0">
                <a:solidFill>
                  <a:schemeClr val="tx1">
                    <a:lumMod val="50000"/>
                    <a:lumOff val="50000"/>
                  </a:schemeClr>
                </a:solidFill>
                <a:latin typeface="+mj-ea"/>
                <a:ea typeface="+mj-ea"/>
              </a:rPr>
              <a:t>安全生产奖惩制度</a:t>
            </a:r>
          </a:p>
        </p:txBody>
      </p:sp>
      <p:sp>
        <p:nvSpPr>
          <p:cNvPr id="41" name="TextBox 117"/>
          <p:cNvSpPr txBox="1"/>
          <p:nvPr/>
        </p:nvSpPr>
        <p:spPr>
          <a:xfrm>
            <a:off x="4551568" y="3813689"/>
            <a:ext cx="3456384" cy="24929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90000"/>
              </a:lnSpc>
            </a:pPr>
            <a:r>
              <a:rPr lang="zh-CN" altLang="en-US" sz="1800" dirty="0">
                <a:solidFill>
                  <a:schemeClr val="tx1">
                    <a:lumMod val="50000"/>
                    <a:lumOff val="50000"/>
                  </a:schemeClr>
                </a:solidFill>
                <a:latin typeface="+mj-ea"/>
                <a:ea typeface="+mj-ea"/>
              </a:rPr>
              <a:t>违章处罚制度</a:t>
            </a:r>
          </a:p>
        </p:txBody>
      </p:sp>
      <p:sp>
        <p:nvSpPr>
          <p:cNvPr id="42" name="TextBox 119"/>
          <p:cNvSpPr txBox="1"/>
          <p:nvPr/>
        </p:nvSpPr>
        <p:spPr>
          <a:xfrm>
            <a:off x="4551568" y="4280805"/>
            <a:ext cx="3456384"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800" dirty="0">
                <a:solidFill>
                  <a:schemeClr val="tx1">
                    <a:lumMod val="50000"/>
                    <a:lumOff val="50000"/>
                  </a:schemeClr>
                </a:solidFill>
                <a:latin typeface="+mj-ea"/>
                <a:ea typeface="+mj-ea"/>
              </a:rPr>
              <a:t>事故调查报告制度</a:t>
            </a:r>
            <a:endParaRPr lang="en-US" altLang="zh-CN" sz="1800" dirty="0">
              <a:solidFill>
                <a:schemeClr val="tx1">
                  <a:lumMod val="50000"/>
                  <a:lumOff val="50000"/>
                </a:schemeClr>
              </a:solidFill>
              <a:latin typeface="+mj-ea"/>
              <a:ea typeface="+mj-ea"/>
            </a:endParaRPr>
          </a:p>
        </p:txBody>
      </p:sp>
      <p:sp>
        <p:nvSpPr>
          <p:cNvPr id="43" name="TextBox 119"/>
          <p:cNvSpPr txBox="1"/>
          <p:nvPr/>
        </p:nvSpPr>
        <p:spPr>
          <a:xfrm>
            <a:off x="4551568" y="4747918"/>
            <a:ext cx="3456384" cy="24929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90000"/>
              </a:lnSpc>
            </a:pPr>
            <a:r>
              <a:rPr lang="zh-CN" altLang="en-US" sz="1800" dirty="0">
                <a:solidFill>
                  <a:schemeClr val="tx1">
                    <a:lumMod val="50000"/>
                    <a:lumOff val="50000"/>
                  </a:schemeClr>
                </a:solidFill>
                <a:latin typeface="+mj-ea"/>
                <a:ea typeface="+mj-ea"/>
              </a:rPr>
              <a:t>事故处理和责任追究制度</a:t>
            </a:r>
          </a:p>
        </p:txBody>
      </p:sp>
      <p:sp>
        <p:nvSpPr>
          <p:cNvPr id="44" name="文本框 43"/>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
        <p:nvSpPr>
          <p:cNvPr id="45" name="TextBox 8"/>
          <p:cNvSpPr txBox="1"/>
          <p:nvPr/>
        </p:nvSpPr>
        <p:spPr>
          <a:xfrm>
            <a:off x="1020304" y="234412"/>
            <a:ext cx="3456384" cy="400110"/>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第四章  安全管理的基本概念</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4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40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40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grpId="0" nodeType="withEffect">
                                  <p:stCondLst>
                                    <p:cond delay="20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par>
                          <p:cTn id="45" fill="hold">
                            <p:stCondLst>
                              <p:cond delay="1500"/>
                            </p:stCondLst>
                            <p:childTnLst>
                              <p:par>
                                <p:cTn id="46" presetID="53" presetClass="entr" presetSubtype="16"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ppt_w</p:attrName>
                                        </p:attrNameLst>
                                      </p:cBhvr>
                                      <p:tavLst>
                                        <p:tav tm="0">
                                          <p:val>
                                            <p:fltVal val="0"/>
                                          </p:val>
                                        </p:tav>
                                        <p:tav tm="100000">
                                          <p:val>
                                            <p:strVal val="#ppt_w"/>
                                          </p:val>
                                        </p:tav>
                                      </p:tavLst>
                                    </p:anim>
                                    <p:anim calcmode="lin" valueType="num">
                                      <p:cBhvr>
                                        <p:cTn id="49" dur="500" fill="hold"/>
                                        <p:tgtEl>
                                          <p:spTgt spid="28"/>
                                        </p:tgtEl>
                                        <p:attrNameLst>
                                          <p:attrName>ppt_h</p:attrName>
                                        </p:attrNameLst>
                                      </p:cBhvr>
                                      <p:tavLst>
                                        <p:tav tm="0">
                                          <p:val>
                                            <p:fltVal val="0"/>
                                          </p:val>
                                        </p:tav>
                                        <p:tav tm="100000">
                                          <p:val>
                                            <p:strVal val="#ppt_h"/>
                                          </p:val>
                                        </p:tav>
                                      </p:tavLst>
                                    </p:anim>
                                    <p:animEffect transition="in" filter="fade">
                                      <p:cBhvr>
                                        <p:cTn id="50" dur="500"/>
                                        <p:tgtEl>
                                          <p:spTgt spid="28"/>
                                        </p:tgtEl>
                                      </p:cBhvr>
                                    </p:animEffect>
                                  </p:childTnLst>
                                </p:cTn>
                              </p:par>
                            </p:childTnLst>
                          </p:cTn>
                        </p:par>
                        <p:par>
                          <p:cTn id="51" fill="hold">
                            <p:stCondLst>
                              <p:cond delay="2000"/>
                            </p:stCondLst>
                            <p:childTnLst>
                              <p:par>
                                <p:cTn id="52" presetID="53" presetClass="entr" presetSubtype="16"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par>
                                <p:cTn id="57" presetID="53" presetClass="entr" presetSubtype="16" fill="hold" grpId="0" nodeType="withEffect">
                                  <p:stCondLst>
                                    <p:cond delay="10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par>
                                <p:cTn id="62" presetID="53" presetClass="entr" presetSubtype="16" fill="hold" grpId="0" nodeType="withEffect">
                                  <p:stCondLst>
                                    <p:cond delay="200"/>
                                  </p:stCondLst>
                                  <p:childTnLst>
                                    <p:set>
                                      <p:cBhvr>
                                        <p:cTn id="63" dur="1" fill="hold">
                                          <p:stCondLst>
                                            <p:cond delay="0"/>
                                          </p:stCondLst>
                                        </p:cTn>
                                        <p:tgtEl>
                                          <p:spTgt spid="22"/>
                                        </p:tgtEl>
                                        <p:attrNameLst>
                                          <p:attrName>style.visibility</p:attrName>
                                        </p:attrNameLst>
                                      </p:cBhvr>
                                      <p:to>
                                        <p:strVal val="visible"/>
                                      </p:to>
                                    </p:set>
                                    <p:anim calcmode="lin" valueType="num">
                                      <p:cBhvr>
                                        <p:cTn id="64" dur="500" fill="hold"/>
                                        <p:tgtEl>
                                          <p:spTgt spid="22"/>
                                        </p:tgtEl>
                                        <p:attrNameLst>
                                          <p:attrName>ppt_w</p:attrName>
                                        </p:attrNameLst>
                                      </p:cBhvr>
                                      <p:tavLst>
                                        <p:tav tm="0">
                                          <p:val>
                                            <p:fltVal val="0"/>
                                          </p:val>
                                        </p:tav>
                                        <p:tav tm="100000">
                                          <p:val>
                                            <p:strVal val="#ppt_w"/>
                                          </p:val>
                                        </p:tav>
                                      </p:tavLst>
                                    </p:anim>
                                    <p:anim calcmode="lin" valueType="num">
                                      <p:cBhvr>
                                        <p:cTn id="65" dur="500" fill="hold"/>
                                        <p:tgtEl>
                                          <p:spTgt spid="22"/>
                                        </p:tgtEl>
                                        <p:attrNameLst>
                                          <p:attrName>ppt_h</p:attrName>
                                        </p:attrNameLst>
                                      </p:cBhvr>
                                      <p:tavLst>
                                        <p:tav tm="0">
                                          <p:val>
                                            <p:fltVal val="0"/>
                                          </p:val>
                                        </p:tav>
                                        <p:tav tm="100000">
                                          <p:val>
                                            <p:strVal val="#ppt_h"/>
                                          </p:val>
                                        </p:tav>
                                      </p:tavLst>
                                    </p:anim>
                                    <p:animEffect transition="in" filter="fade">
                                      <p:cBhvr>
                                        <p:cTn id="66" dur="500"/>
                                        <p:tgtEl>
                                          <p:spTgt spid="22"/>
                                        </p:tgtEl>
                                      </p:cBhvr>
                                    </p:animEffect>
                                  </p:childTnLst>
                                </p:cTn>
                              </p:par>
                              <p:par>
                                <p:cTn id="67" presetID="53" presetClass="entr" presetSubtype="16" fill="hold" grpId="0" nodeType="withEffect">
                                  <p:stCondLst>
                                    <p:cond delay="30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fltVal val="0"/>
                                          </p:val>
                                        </p:tav>
                                        <p:tav tm="100000">
                                          <p:val>
                                            <p:strVal val="#ppt_w"/>
                                          </p:val>
                                        </p:tav>
                                      </p:tavLst>
                                    </p:anim>
                                    <p:anim calcmode="lin" valueType="num">
                                      <p:cBhvr>
                                        <p:cTn id="70" dur="500" fill="hold"/>
                                        <p:tgtEl>
                                          <p:spTgt spid="23"/>
                                        </p:tgtEl>
                                        <p:attrNameLst>
                                          <p:attrName>ppt_h</p:attrName>
                                        </p:attrNameLst>
                                      </p:cBhvr>
                                      <p:tavLst>
                                        <p:tav tm="0">
                                          <p:val>
                                            <p:fltVal val="0"/>
                                          </p:val>
                                        </p:tav>
                                        <p:tav tm="100000">
                                          <p:val>
                                            <p:strVal val="#ppt_h"/>
                                          </p:val>
                                        </p:tav>
                                      </p:tavLst>
                                    </p:anim>
                                    <p:animEffect transition="in" filter="fade">
                                      <p:cBhvr>
                                        <p:cTn id="71" dur="500"/>
                                        <p:tgtEl>
                                          <p:spTgt spid="23"/>
                                        </p:tgtEl>
                                      </p:cBhvr>
                                    </p:animEffect>
                                  </p:childTnLst>
                                </p:cTn>
                              </p:par>
                              <p:par>
                                <p:cTn id="72" presetID="53" presetClass="entr" presetSubtype="16" fill="hold" grpId="0" nodeType="withEffect">
                                  <p:stCondLst>
                                    <p:cond delay="40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childTnLst>
                                </p:cTn>
                              </p:par>
                              <p:par>
                                <p:cTn id="77" presetID="53" presetClass="entr" presetSubtype="16" fill="hold" grpId="0" nodeType="withEffect">
                                  <p:stCondLst>
                                    <p:cond delay="50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par>
                                <p:cTn id="82" presetID="53" presetClass="entr" presetSubtype="16" fill="hold" grpId="0" nodeType="withEffect">
                                  <p:stCondLst>
                                    <p:cond delay="60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childTnLst>
                                </p:cTn>
                              </p:par>
                              <p:par>
                                <p:cTn id="87" presetID="53" presetClass="entr" presetSubtype="16" fill="hold" grpId="0" nodeType="withEffect">
                                  <p:stCondLst>
                                    <p:cond delay="700"/>
                                  </p:stCondLst>
                                  <p:childTnLst>
                                    <p:set>
                                      <p:cBhvr>
                                        <p:cTn id="88" dur="1" fill="hold">
                                          <p:stCondLst>
                                            <p:cond delay="0"/>
                                          </p:stCondLst>
                                        </p:cTn>
                                        <p:tgtEl>
                                          <p:spTgt spid="27"/>
                                        </p:tgtEl>
                                        <p:attrNameLst>
                                          <p:attrName>style.visibility</p:attrName>
                                        </p:attrNameLst>
                                      </p:cBhvr>
                                      <p:to>
                                        <p:strVal val="visible"/>
                                      </p:to>
                                    </p:set>
                                    <p:anim calcmode="lin" valueType="num">
                                      <p:cBhvr>
                                        <p:cTn id="89" dur="500" fill="hold"/>
                                        <p:tgtEl>
                                          <p:spTgt spid="27"/>
                                        </p:tgtEl>
                                        <p:attrNameLst>
                                          <p:attrName>ppt_w</p:attrName>
                                        </p:attrNameLst>
                                      </p:cBhvr>
                                      <p:tavLst>
                                        <p:tav tm="0">
                                          <p:val>
                                            <p:fltVal val="0"/>
                                          </p:val>
                                        </p:tav>
                                        <p:tav tm="100000">
                                          <p:val>
                                            <p:strVal val="#ppt_w"/>
                                          </p:val>
                                        </p:tav>
                                      </p:tavLst>
                                    </p:anim>
                                    <p:anim calcmode="lin" valueType="num">
                                      <p:cBhvr>
                                        <p:cTn id="90" dur="500" fill="hold"/>
                                        <p:tgtEl>
                                          <p:spTgt spid="27"/>
                                        </p:tgtEl>
                                        <p:attrNameLst>
                                          <p:attrName>ppt_h</p:attrName>
                                        </p:attrNameLst>
                                      </p:cBhvr>
                                      <p:tavLst>
                                        <p:tav tm="0">
                                          <p:val>
                                            <p:fltVal val="0"/>
                                          </p:val>
                                        </p:tav>
                                        <p:tav tm="100000">
                                          <p:val>
                                            <p:strVal val="#ppt_h"/>
                                          </p:val>
                                        </p:tav>
                                      </p:tavLst>
                                    </p:anim>
                                    <p:animEffect transition="in" filter="fade">
                                      <p:cBhvr>
                                        <p:cTn id="91" dur="500"/>
                                        <p:tgtEl>
                                          <p:spTgt spid="27"/>
                                        </p:tgtEl>
                                      </p:cBhvr>
                                    </p:animEffect>
                                  </p:childTnLst>
                                </p:cTn>
                              </p:par>
                              <p:par>
                                <p:cTn id="92" presetID="22" presetClass="entr" presetSubtype="8" fill="hold" nodeType="withEffect">
                                  <p:stCondLst>
                                    <p:cond delay="800"/>
                                  </p:stCondLst>
                                  <p:childTnLst>
                                    <p:set>
                                      <p:cBhvr>
                                        <p:cTn id="93" dur="1" fill="hold">
                                          <p:stCondLst>
                                            <p:cond delay="0"/>
                                          </p:stCondLst>
                                        </p:cTn>
                                        <p:tgtEl>
                                          <p:spTgt spid="14"/>
                                        </p:tgtEl>
                                        <p:attrNameLst>
                                          <p:attrName>style.visibility</p:attrName>
                                        </p:attrNameLst>
                                      </p:cBhvr>
                                      <p:to>
                                        <p:strVal val="visible"/>
                                      </p:to>
                                    </p:set>
                                    <p:animEffect transition="in" filter="wipe(left)">
                                      <p:cBhvr>
                                        <p:cTn id="94" dur="500"/>
                                        <p:tgtEl>
                                          <p:spTgt spid="14"/>
                                        </p:tgtEl>
                                      </p:cBhvr>
                                    </p:animEffect>
                                  </p:childTnLst>
                                </p:cTn>
                              </p:par>
                              <p:par>
                                <p:cTn id="95" presetID="22" presetClass="entr" presetSubtype="8" fill="hold" nodeType="withEffect">
                                  <p:stCondLst>
                                    <p:cond delay="900"/>
                                  </p:stCondLst>
                                  <p:childTnLst>
                                    <p:set>
                                      <p:cBhvr>
                                        <p:cTn id="96" dur="1" fill="hold">
                                          <p:stCondLst>
                                            <p:cond delay="0"/>
                                          </p:stCondLst>
                                        </p:cTn>
                                        <p:tgtEl>
                                          <p:spTgt spid="15"/>
                                        </p:tgtEl>
                                        <p:attrNameLst>
                                          <p:attrName>style.visibility</p:attrName>
                                        </p:attrNameLst>
                                      </p:cBhvr>
                                      <p:to>
                                        <p:strVal val="visible"/>
                                      </p:to>
                                    </p:set>
                                    <p:animEffect transition="in" filter="wipe(left)">
                                      <p:cBhvr>
                                        <p:cTn id="97" dur="500"/>
                                        <p:tgtEl>
                                          <p:spTgt spid="15"/>
                                        </p:tgtEl>
                                      </p:cBhvr>
                                    </p:animEffect>
                                  </p:childTnLst>
                                </p:cTn>
                              </p:par>
                              <p:par>
                                <p:cTn id="98" presetID="22" presetClass="entr" presetSubtype="8" fill="hold" nodeType="withEffect">
                                  <p:stCondLst>
                                    <p:cond delay="1000"/>
                                  </p:stCondLst>
                                  <p:childTnLst>
                                    <p:set>
                                      <p:cBhvr>
                                        <p:cTn id="99" dur="1" fill="hold">
                                          <p:stCondLst>
                                            <p:cond delay="0"/>
                                          </p:stCondLst>
                                        </p:cTn>
                                        <p:tgtEl>
                                          <p:spTgt spid="16"/>
                                        </p:tgtEl>
                                        <p:attrNameLst>
                                          <p:attrName>style.visibility</p:attrName>
                                        </p:attrNameLst>
                                      </p:cBhvr>
                                      <p:to>
                                        <p:strVal val="visible"/>
                                      </p:to>
                                    </p:set>
                                    <p:animEffect transition="in" filter="wipe(left)">
                                      <p:cBhvr>
                                        <p:cTn id="100" dur="500"/>
                                        <p:tgtEl>
                                          <p:spTgt spid="16"/>
                                        </p:tgtEl>
                                      </p:cBhvr>
                                    </p:animEffect>
                                  </p:childTnLst>
                                </p:cTn>
                              </p:par>
                              <p:par>
                                <p:cTn id="101" presetID="22" presetClass="entr" presetSubtype="8" fill="hold" nodeType="withEffect">
                                  <p:stCondLst>
                                    <p:cond delay="1100"/>
                                  </p:stCondLst>
                                  <p:childTnLst>
                                    <p:set>
                                      <p:cBhvr>
                                        <p:cTn id="102" dur="1" fill="hold">
                                          <p:stCondLst>
                                            <p:cond delay="0"/>
                                          </p:stCondLst>
                                        </p:cTn>
                                        <p:tgtEl>
                                          <p:spTgt spid="17"/>
                                        </p:tgtEl>
                                        <p:attrNameLst>
                                          <p:attrName>style.visibility</p:attrName>
                                        </p:attrNameLst>
                                      </p:cBhvr>
                                      <p:to>
                                        <p:strVal val="visible"/>
                                      </p:to>
                                    </p:set>
                                    <p:animEffect transition="in" filter="wipe(left)">
                                      <p:cBhvr>
                                        <p:cTn id="103" dur="500"/>
                                        <p:tgtEl>
                                          <p:spTgt spid="17"/>
                                        </p:tgtEl>
                                      </p:cBhvr>
                                    </p:animEffect>
                                  </p:childTnLst>
                                </p:cTn>
                              </p:par>
                              <p:par>
                                <p:cTn id="104" presetID="22" presetClass="entr" presetSubtype="8" fill="hold" nodeType="withEffect">
                                  <p:stCondLst>
                                    <p:cond delay="120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par>
                                <p:cTn id="107" presetID="22" presetClass="entr" presetSubtype="8" fill="hold" nodeType="withEffect">
                                  <p:stCondLst>
                                    <p:cond delay="1300"/>
                                  </p:stCondLst>
                                  <p:childTnLst>
                                    <p:set>
                                      <p:cBhvr>
                                        <p:cTn id="108" dur="1" fill="hold">
                                          <p:stCondLst>
                                            <p:cond delay="0"/>
                                          </p:stCondLst>
                                        </p:cTn>
                                        <p:tgtEl>
                                          <p:spTgt spid="19"/>
                                        </p:tgtEl>
                                        <p:attrNameLst>
                                          <p:attrName>style.visibility</p:attrName>
                                        </p:attrNameLst>
                                      </p:cBhvr>
                                      <p:to>
                                        <p:strVal val="visible"/>
                                      </p:to>
                                    </p:set>
                                    <p:animEffect transition="in" filter="wipe(left)">
                                      <p:cBhvr>
                                        <p:cTn id="109" dur="500"/>
                                        <p:tgtEl>
                                          <p:spTgt spid="19"/>
                                        </p:tgtEl>
                                      </p:cBhvr>
                                    </p:animEffect>
                                  </p:childTnLst>
                                </p:cTn>
                              </p:par>
                              <p:par>
                                <p:cTn id="110" presetID="53" presetClass="entr" presetSubtype="16" fill="hold" grpId="0" nodeType="withEffect">
                                  <p:stCondLst>
                                    <p:cond delay="600"/>
                                  </p:stCondLst>
                                  <p:childTnLst>
                                    <p:set>
                                      <p:cBhvr>
                                        <p:cTn id="111" dur="1" fill="hold">
                                          <p:stCondLst>
                                            <p:cond delay="0"/>
                                          </p:stCondLst>
                                        </p:cTn>
                                        <p:tgtEl>
                                          <p:spTgt spid="31"/>
                                        </p:tgtEl>
                                        <p:attrNameLst>
                                          <p:attrName>style.visibility</p:attrName>
                                        </p:attrNameLst>
                                      </p:cBhvr>
                                      <p:to>
                                        <p:strVal val="visible"/>
                                      </p:to>
                                    </p:set>
                                    <p:anim calcmode="lin" valueType="num">
                                      <p:cBhvr>
                                        <p:cTn id="112" dur="500" fill="hold"/>
                                        <p:tgtEl>
                                          <p:spTgt spid="31"/>
                                        </p:tgtEl>
                                        <p:attrNameLst>
                                          <p:attrName>ppt_w</p:attrName>
                                        </p:attrNameLst>
                                      </p:cBhvr>
                                      <p:tavLst>
                                        <p:tav tm="0">
                                          <p:val>
                                            <p:fltVal val="0"/>
                                          </p:val>
                                        </p:tav>
                                        <p:tav tm="100000">
                                          <p:val>
                                            <p:strVal val="#ppt_w"/>
                                          </p:val>
                                        </p:tav>
                                      </p:tavLst>
                                    </p:anim>
                                    <p:anim calcmode="lin" valueType="num">
                                      <p:cBhvr>
                                        <p:cTn id="113" dur="500" fill="hold"/>
                                        <p:tgtEl>
                                          <p:spTgt spid="31"/>
                                        </p:tgtEl>
                                        <p:attrNameLst>
                                          <p:attrName>ppt_h</p:attrName>
                                        </p:attrNameLst>
                                      </p:cBhvr>
                                      <p:tavLst>
                                        <p:tav tm="0">
                                          <p:val>
                                            <p:fltVal val="0"/>
                                          </p:val>
                                        </p:tav>
                                        <p:tav tm="100000">
                                          <p:val>
                                            <p:strVal val="#ppt_h"/>
                                          </p:val>
                                        </p:tav>
                                      </p:tavLst>
                                    </p:anim>
                                    <p:animEffect transition="in" filter="fade">
                                      <p:cBhvr>
                                        <p:cTn id="114" dur="500"/>
                                        <p:tgtEl>
                                          <p:spTgt spid="31"/>
                                        </p:tgtEl>
                                      </p:cBhvr>
                                    </p:animEffect>
                                  </p:childTnLst>
                                </p:cTn>
                              </p:par>
                              <p:par>
                                <p:cTn id="115" presetID="53" presetClass="entr" presetSubtype="16" fill="hold" grpId="0" nodeType="withEffect">
                                  <p:stCondLst>
                                    <p:cond delay="70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par>
                                <p:cTn id="120" presetID="22" presetClass="entr" presetSubtype="8" fill="hold" nodeType="withEffect">
                                  <p:stCondLst>
                                    <p:cond delay="1200"/>
                                  </p:stCondLst>
                                  <p:childTnLst>
                                    <p:set>
                                      <p:cBhvr>
                                        <p:cTn id="121" dur="1" fill="hold">
                                          <p:stCondLst>
                                            <p:cond delay="0"/>
                                          </p:stCondLst>
                                        </p:cTn>
                                        <p:tgtEl>
                                          <p:spTgt spid="29"/>
                                        </p:tgtEl>
                                        <p:attrNameLst>
                                          <p:attrName>style.visibility</p:attrName>
                                        </p:attrNameLst>
                                      </p:cBhvr>
                                      <p:to>
                                        <p:strVal val="visible"/>
                                      </p:to>
                                    </p:set>
                                    <p:animEffect transition="in" filter="wipe(left)">
                                      <p:cBhvr>
                                        <p:cTn id="122" dur="500"/>
                                        <p:tgtEl>
                                          <p:spTgt spid="29"/>
                                        </p:tgtEl>
                                      </p:cBhvr>
                                    </p:animEffect>
                                  </p:childTnLst>
                                </p:cTn>
                              </p:par>
                              <p:par>
                                <p:cTn id="123" presetID="22" presetClass="entr" presetSubtype="8" fill="hold" nodeType="withEffect">
                                  <p:stCondLst>
                                    <p:cond delay="1300"/>
                                  </p:stCondLst>
                                  <p:childTnLst>
                                    <p:set>
                                      <p:cBhvr>
                                        <p:cTn id="124" dur="1" fill="hold">
                                          <p:stCondLst>
                                            <p:cond delay="0"/>
                                          </p:stCondLst>
                                        </p:cTn>
                                        <p:tgtEl>
                                          <p:spTgt spid="30"/>
                                        </p:tgtEl>
                                        <p:attrNameLst>
                                          <p:attrName>style.visibility</p:attrName>
                                        </p:attrNameLst>
                                      </p:cBhvr>
                                      <p:to>
                                        <p:strVal val="visible"/>
                                      </p:to>
                                    </p:set>
                                    <p:animEffect transition="in" filter="wipe(left)">
                                      <p:cBhvr>
                                        <p:cTn id="125" dur="500"/>
                                        <p:tgtEl>
                                          <p:spTgt spid="30"/>
                                        </p:tgtEl>
                                      </p:cBhvr>
                                    </p:animEffect>
                                  </p:childTnLst>
                                </p:cTn>
                              </p:par>
                              <p:par>
                                <p:cTn id="126" presetID="53" presetClass="entr" presetSubtype="16" fill="hold" grpId="0" nodeType="withEffect">
                                  <p:stCondLst>
                                    <p:cond delay="700"/>
                                  </p:stCondLst>
                                  <p:childTnLst>
                                    <p:set>
                                      <p:cBhvr>
                                        <p:cTn id="127" dur="1" fill="hold">
                                          <p:stCondLst>
                                            <p:cond delay="0"/>
                                          </p:stCondLst>
                                        </p:cTn>
                                        <p:tgtEl>
                                          <p:spTgt spid="34"/>
                                        </p:tgtEl>
                                        <p:attrNameLst>
                                          <p:attrName>style.visibility</p:attrName>
                                        </p:attrNameLst>
                                      </p:cBhvr>
                                      <p:to>
                                        <p:strVal val="visible"/>
                                      </p:to>
                                    </p:set>
                                    <p:anim calcmode="lin" valueType="num">
                                      <p:cBhvr>
                                        <p:cTn id="128" dur="500" fill="hold"/>
                                        <p:tgtEl>
                                          <p:spTgt spid="34"/>
                                        </p:tgtEl>
                                        <p:attrNameLst>
                                          <p:attrName>ppt_w</p:attrName>
                                        </p:attrNameLst>
                                      </p:cBhvr>
                                      <p:tavLst>
                                        <p:tav tm="0">
                                          <p:val>
                                            <p:fltVal val="0"/>
                                          </p:val>
                                        </p:tav>
                                        <p:tav tm="100000">
                                          <p:val>
                                            <p:strVal val="#ppt_w"/>
                                          </p:val>
                                        </p:tav>
                                      </p:tavLst>
                                    </p:anim>
                                    <p:anim calcmode="lin" valueType="num">
                                      <p:cBhvr>
                                        <p:cTn id="129" dur="500" fill="hold"/>
                                        <p:tgtEl>
                                          <p:spTgt spid="34"/>
                                        </p:tgtEl>
                                        <p:attrNameLst>
                                          <p:attrName>ppt_h</p:attrName>
                                        </p:attrNameLst>
                                      </p:cBhvr>
                                      <p:tavLst>
                                        <p:tav tm="0">
                                          <p:val>
                                            <p:fltVal val="0"/>
                                          </p:val>
                                        </p:tav>
                                        <p:tav tm="100000">
                                          <p:val>
                                            <p:strVal val="#ppt_h"/>
                                          </p:val>
                                        </p:tav>
                                      </p:tavLst>
                                    </p:anim>
                                    <p:animEffect transition="in" filter="fade">
                                      <p:cBhvr>
                                        <p:cTn id="130" dur="500"/>
                                        <p:tgtEl>
                                          <p:spTgt spid="34"/>
                                        </p:tgtEl>
                                      </p:cBhvr>
                                    </p:animEffect>
                                  </p:childTnLst>
                                </p:cTn>
                              </p:par>
                              <p:par>
                                <p:cTn id="131" presetID="22" presetClass="entr" presetSubtype="8" fill="hold" nodeType="withEffect">
                                  <p:stCondLst>
                                    <p:cond delay="1300"/>
                                  </p:stCondLst>
                                  <p:childTnLst>
                                    <p:set>
                                      <p:cBhvr>
                                        <p:cTn id="132" dur="1" fill="hold">
                                          <p:stCondLst>
                                            <p:cond delay="0"/>
                                          </p:stCondLst>
                                        </p:cTn>
                                        <p:tgtEl>
                                          <p:spTgt spid="33"/>
                                        </p:tgtEl>
                                        <p:attrNameLst>
                                          <p:attrName>style.visibility</p:attrName>
                                        </p:attrNameLst>
                                      </p:cBhvr>
                                      <p:to>
                                        <p:strVal val="visible"/>
                                      </p:to>
                                    </p:set>
                                    <p:animEffect transition="in" filter="wipe(left)">
                                      <p:cBhvr>
                                        <p:cTn id="133" dur="500"/>
                                        <p:tgtEl>
                                          <p:spTgt spid="33"/>
                                        </p:tgtEl>
                                      </p:cBhvr>
                                    </p:animEffect>
                                  </p:childTnLst>
                                </p:cTn>
                              </p:par>
                              <p:par>
                                <p:cTn id="134" presetID="22" presetClass="entr" presetSubtype="8" fill="hold" grpId="0" nodeType="withEffect">
                                  <p:stCondLst>
                                    <p:cond delay="1400"/>
                                  </p:stCondLst>
                                  <p:childTnLst>
                                    <p:set>
                                      <p:cBhvr>
                                        <p:cTn id="135" dur="1" fill="hold">
                                          <p:stCondLst>
                                            <p:cond delay="0"/>
                                          </p:stCondLst>
                                        </p:cTn>
                                        <p:tgtEl>
                                          <p:spTgt spid="35"/>
                                        </p:tgtEl>
                                        <p:attrNameLst>
                                          <p:attrName>style.visibility</p:attrName>
                                        </p:attrNameLst>
                                      </p:cBhvr>
                                      <p:to>
                                        <p:strVal val="visible"/>
                                      </p:to>
                                    </p:set>
                                    <p:animEffect transition="in" filter="wipe(left)">
                                      <p:cBhvr>
                                        <p:cTn id="136" dur="500"/>
                                        <p:tgtEl>
                                          <p:spTgt spid="35"/>
                                        </p:tgtEl>
                                      </p:cBhvr>
                                    </p:animEffect>
                                  </p:childTnLst>
                                </p:cTn>
                              </p:par>
                              <p:par>
                                <p:cTn id="137" presetID="22" presetClass="entr" presetSubtype="8" fill="hold" grpId="0" nodeType="withEffect">
                                  <p:stCondLst>
                                    <p:cond delay="1500"/>
                                  </p:stCondLst>
                                  <p:childTnLst>
                                    <p:set>
                                      <p:cBhvr>
                                        <p:cTn id="138" dur="1" fill="hold">
                                          <p:stCondLst>
                                            <p:cond delay="0"/>
                                          </p:stCondLst>
                                        </p:cTn>
                                        <p:tgtEl>
                                          <p:spTgt spid="36"/>
                                        </p:tgtEl>
                                        <p:attrNameLst>
                                          <p:attrName>style.visibility</p:attrName>
                                        </p:attrNameLst>
                                      </p:cBhvr>
                                      <p:to>
                                        <p:strVal val="visible"/>
                                      </p:to>
                                    </p:set>
                                    <p:animEffect transition="in" filter="wipe(left)">
                                      <p:cBhvr>
                                        <p:cTn id="139" dur="500"/>
                                        <p:tgtEl>
                                          <p:spTgt spid="36"/>
                                        </p:tgtEl>
                                      </p:cBhvr>
                                    </p:animEffect>
                                  </p:childTnLst>
                                </p:cTn>
                              </p:par>
                              <p:par>
                                <p:cTn id="140" presetID="22" presetClass="entr" presetSubtype="8" fill="hold" grpId="0" nodeType="withEffect">
                                  <p:stCondLst>
                                    <p:cond delay="1600"/>
                                  </p:stCondLst>
                                  <p:childTnLst>
                                    <p:set>
                                      <p:cBhvr>
                                        <p:cTn id="141" dur="1" fill="hold">
                                          <p:stCondLst>
                                            <p:cond delay="0"/>
                                          </p:stCondLst>
                                        </p:cTn>
                                        <p:tgtEl>
                                          <p:spTgt spid="37"/>
                                        </p:tgtEl>
                                        <p:attrNameLst>
                                          <p:attrName>style.visibility</p:attrName>
                                        </p:attrNameLst>
                                      </p:cBhvr>
                                      <p:to>
                                        <p:strVal val="visible"/>
                                      </p:to>
                                    </p:set>
                                    <p:animEffect transition="in" filter="wipe(left)">
                                      <p:cBhvr>
                                        <p:cTn id="142" dur="500"/>
                                        <p:tgtEl>
                                          <p:spTgt spid="37"/>
                                        </p:tgtEl>
                                      </p:cBhvr>
                                    </p:animEffect>
                                  </p:childTnLst>
                                </p:cTn>
                              </p:par>
                              <p:par>
                                <p:cTn id="143" presetID="22" presetClass="entr" presetSubtype="8" fill="hold" grpId="0" nodeType="withEffect">
                                  <p:stCondLst>
                                    <p:cond delay="1700"/>
                                  </p:stCondLst>
                                  <p:childTnLst>
                                    <p:set>
                                      <p:cBhvr>
                                        <p:cTn id="144" dur="1" fill="hold">
                                          <p:stCondLst>
                                            <p:cond delay="0"/>
                                          </p:stCondLst>
                                        </p:cTn>
                                        <p:tgtEl>
                                          <p:spTgt spid="38"/>
                                        </p:tgtEl>
                                        <p:attrNameLst>
                                          <p:attrName>style.visibility</p:attrName>
                                        </p:attrNameLst>
                                      </p:cBhvr>
                                      <p:to>
                                        <p:strVal val="visible"/>
                                      </p:to>
                                    </p:set>
                                    <p:animEffect transition="in" filter="wipe(left)">
                                      <p:cBhvr>
                                        <p:cTn id="145" dur="500"/>
                                        <p:tgtEl>
                                          <p:spTgt spid="38"/>
                                        </p:tgtEl>
                                      </p:cBhvr>
                                    </p:animEffect>
                                  </p:childTnLst>
                                </p:cTn>
                              </p:par>
                              <p:par>
                                <p:cTn id="146" presetID="22" presetClass="entr" presetSubtype="8" fill="hold" grpId="0" nodeType="withEffect">
                                  <p:stCondLst>
                                    <p:cond delay="1800"/>
                                  </p:stCondLst>
                                  <p:childTnLst>
                                    <p:set>
                                      <p:cBhvr>
                                        <p:cTn id="147" dur="1" fill="hold">
                                          <p:stCondLst>
                                            <p:cond delay="0"/>
                                          </p:stCondLst>
                                        </p:cTn>
                                        <p:tgtEl>
                                          <p:spTgt spid="39"/>
                                        </p:tgtEl>
                                        <p:attrNameLst>
                                          <p:attrName>style.visibility</p:attrName>
                                        </p:attrNameLst>
                                      </p:cBhvr>
                                      <p:to>
                                        <p:strVal val="visible"/>
                                      </p:to>
                                    </p:set>
                                    <p:animEffect transition="in" filter="wipe(left)">
                                      <p:cBhvr>
                                        <p:cTn id="148" dur="500"/>
                                        <p:tgtEl>
                                          <p:spTgt spid="39"/>
                                        </p:tgtEl>
                                      </p:cBhvr>
                                    </p:animEffect>
                                  </p:childTnLst>
                                </p:cTn>
                              </p:par>
                              <p:par>
                                <p:cTn id="149" presetID="22" presetClass="entr" presetSubtype="8" fill="hold" grpId="0" nodeType="withEffect">
                                  <p:stCondLst>
                                    <p:cond delay="1900"/>
                                  </p:stCondLst>
                                  <p:childTnLst>
                                    <p:set>
                                      <p:cBhvr>
                                        <p:cTn id="150" dur="1" fill="hold">
                                          <p:stCondLst>
                                            <p:cond delay="0"/>
                                          </p:stCondLst>
                                        </p:cTn>
                                        <p:tgtEl>
                                          <p:spTgt spid="40"/>
                                        </p:tgtEl>
                                        <p:attrNameLst>
                                          <p:attrName>style.visibility</p:attrName>
                                        </p:attrNameLst>
                                      </p:cBhvr>
                                      <p:to>
                                        <p:strVal val="visible"/>
                                      </p:to>
                                    </p:set>
                                    <p:animEffect transition="in" filter="wipe(left)">
                                      <p:cBhvr>
                                        <p:cTn id="151" dur="500"/>
                                        <p:tgtEl>
                                          <p:spTgt spid="40"/>
                                        </p:tgtEl>
                                      </p:cBhvr>
                                    </p:animEffect>
                                  </p:childTnLst>
                                </p:cTn>
                              </p:par>
                              <p:par>
                                <p:cTn id="152" presetID="22" presetClass="entr" presetSubtype="8" fill="hold" grpId="0" nodeType="withEffect">
                                  <p:stCondLst>
                                    <p:cond delay="1800"/>
                                  </p:stCondLst>
                                  <p:childTnLst>
                                    <p:set>
                                      <p:cBhvr>
                                        <p:cTn id="153" dur="1" fill="hold">
                                          <p:stCondLst>
                                            <p:cond delay="0"/>
                                          </p:stCondLst>
                                        </p:cTn>
                                        <p:tgtEl>
                                          <p:spTgt spid="41"/>
                                        </p:tgtEl>
                                        <p:attrNameLst>
                                          <p:attrName>style.visibility</p:attrName>
                                        </p:attrNameLst>
                                      </p:cBhvr>
                                      <p:to>
                                        <p:strVal val="visible"/>
                                      </p:to>
                                    </p:set>
                                    <p:animEffect transition="in" filter="wipe(left)">
                                      <p:cBhvr>
                                        <p:cTn id="154" dur="500"/>
                                        <p:tgtEl>
                                          <p:spTgt spid="41"/>
                                        </p:tgtEl>
                                      </p:cBhvr>
                                    </p:animEffect>
                                  </p:childTnLst>
                                </p:cTn>
                              </p:par>
                              <p:par>
                                <p:cTn id="155" presetID="22" presetClass="entr" presetSubtype="8" fill="hold" grpId="0" nodeType="withEffect">
                                  <p:stCondLst>
                                    <p:cond delay="1900"/>
                                  </p:stCondLst>
                                  <p:childTnLst>
                                    <p:set>
                                      <p:cBhvr>
                                        <p:cTn id="156" dur="1" fill="hold">
                                          <p:stCondLst>
                                            <p:cond delay="0"/>
                                          </p:stCondLst>
                                        </p:cTn>
                                        <p:tgtEl>
                                          <p:spTgt spid="42"/>
                                        </p:tgtEl>
                                        <p:attrNameLst>
                                          <p:attrName>style.visibility</p:attrName>
                                        </p:attrNameLst>
                                      </p:cBhvr>
                                      <p:to>
                                        <p:strVal val="visible"/>
                                      </p:to>
                                    </p:set>
                                    <p:animEffect transition="in" filter="wipe(left)">
                                      <p:cBhvr>
                                        <p:cTn id="157" dur="500"/>
                                        <p:tgtEl>
                                          <p:spTgt spid="42"/>
                                        </p:tgtEl>
                                      </p:cBhvr>
                                    </p:animEffect>
                                  </p:childTnLst>
                                </p:cTn>
                              </p:par>
                              <p:par>
                                <p:cTn id="158" presetID="22" presetClass="entr" presetSubtype="8" fill="hold" grpId="0" nodeType="withEffect">
                                  <p:stCondLst>
                                    <p:cond delay="1900"/>
                                  </p:stCondLst>
                                  <p:childTnLst>
                                    <p:set>
                                      <p:cBhvr>
                                        <p:cTn id="159" dur="1" fill="hold">
                                          <p:stCondLst>
                                            <p:cond delay="0"/>
                                          </p:stCondLst>
                                        </p:cTn>
                                        <p:tgtEl>
                                          <p:spTgt spid="43"/>
                                        </p:tgtEl>
                                        <p:attrNameLst>
                                          <p:attrName>style.visibility</p:attrName>
                                        </p:attrNameLst>
                                      </p:cBhvr>
                                      <p:to>
                                        <p:strVal val="visible"/>
                                      </p:to>
                                    </p:set>
                                    <p:animEffect transition="in" filter="wipe(left)">
                                      <p:cBhvr>
                                        <p:cTn id="160" dur="500"/>
                                        <p:tgtEl>
                                          <p:spTgt spid="43"/>
                                        </p:tgtEl>
                                      </p:cBhvr>
                                    </p:animEffect>
                                  </p:childTnLst>
                                </p:cTn>
                              </p:par>
                            </p:childTnLst>
                          </p:cTn>
                        </p:par>
                        <p:par>
                          <p:cTn id="161" fill="hold">
                            <p:stCondLst>
                              <p:cond delay="2500"/>
                            </p:stCondLst>
                            <p:childTnLst>
                              <p:par>
                                <p:cTn id="162" presetID="22" presetClass="entr" presetSubtype="4" fill="hold" grpId="0" nodeType="afterEffect">
                                  <p:stCondLst>
                                    <p:cond delay="0"/>
                                  </p:stCondLst>
                                  <p:childTnLst>
                                    <p:set>
                                      <p:cBhvr>
                                        <p:cTn id="163" dur="1" fill="hold">
                                          <p:stCondLst>
                                            <p:cond delay="0"/>
                                          </p:stCondLst>
                                        </p:cTn>
                                        <p:tgtEl>
                                          <p:spTgt spid="44"/>
                                        </p:tgtEl>
                                        <p:attrNameLst>
                                          <p:attrName>style.visibility</p:attrName>
                                        </p:attrNameLst>
                                      </p:cBhvr>
                                      <p:to>
                                        <p:strVal val="visible"/>
                                      </p:to>
                                    </p:set>
                                    <p:animEffect transition="in" filter="wipe(down)">
                                      <p:cBhvr>
                                        <p:cTn id="164"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20" grpId="0" animBg="1"/>
      <p:bldP spid="21" grpId="0" animBg="1"/>
      <p:bldP spid="22" grpId="0" animBg="1"/>
      <p:bldP spid="23" grpId="0" animBg="1"/>
      <p:bldP spid="24" grpId="0" animBg="1"/>
      <p:bldP spid="25" grpId="0" animBg="1"/>
      <p:bldP spid="26" grpId="0" animBg="1"/>
      <p:bldP spid="27" grpId="0" animBg="1"/>
      <p:bldP spid="28" grpId="0"/>
      <p:bldP spid="31" grpId="0" animBg="1"/>
      <p:bldP spid="32" grpId="0" animBg="1"/>
      <p:bldP spid="34" grpId="0" animBg="1"/>
      <p:bldP spid="35" grpId="0"/>
      <p:bldP spid="36" grpId="0"/>
      <p:bldP spid="37" grpId="0"/>
      <p:bldP spid="38" grpId="0"/>
      <p:bldP spid="39" grpId="0"/>
      <p:bldP spid="40" grpId="0"/>
      <p:bldP spid="4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0" y="257175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0" name="Freeform 6"/>
          <p:cNvSpPr>
            <a:spLocks noEditPoints="1"/>
          </p:cNvSpPr>
          <p:nvPr/>
        </p:nvSpPr>
        <p:spPr bwMode="auto">
          <a:xfrm>
            <a:off x="3280025" y="2571750"/>
            <a:ext cx="2583951" cy="1297146"/>
          </a:xfrm>
          <a:custGeom>
            <a:avLst/>
            <a:gdLst>
              <a:gd name="T0" fmla="*/ 48 w 13537"/>
              <a:gd name="T1" fmla="*/ 24 h 6793"/>
              <a:gd name="T2" fmla="*/ 68 w 13537"/>
              <a:gd name="T3" fmla="*/ 542 h 6793"/>
              <a:gd name="T4" fmla="*/ 126 w 13537"/>
              <a:gd name="T5" fmla="*/ 1048 h 6793"/>
              <a:gd name="T6" fmla="*/ 260 w 13537"/>
              <a:gd name="T7" fmla="*/ 1705 h 6793"/>
              <a:gd name="T8" fmla="*/ 577 w 13537"/>
              <a:gd name="T9" fmla="*/ 2641 h 6793"/>
              <a:gd name="T10" fmla="*/ 1022 w 13537"/>
              <a:gd name="T11" fmla="*/ 3510 h 6793"/>
              <a:gd name="T12" fmla="*/ 1583 w 13537"/>
              <a:gd name="T13" fmla="*/ 4300 h 6793"/>
              <a:gd name="T14" fmla="*/ 2250 w 13537"/>
              <a:gd name="T15" fmla="*/ 5000 h 6793"/>
              <a:gd name="T16" fmla="*/ 3012 w 13537"/>
              <a:gd name="T17" fmla="*/ 5598 h 6793"/>
              <a:gd name="T18" fmla="*/ 3855 w 13537"/>
              <a:gd name="T19" fmla="*/ 6083 h 6793"/>
              <a:gd name="T20" fmla="*/ 4771 w 13537"/>
              <a:gd name="T21" fmla="*/ 6443 h 6793"/>
              <a:gd name="T22" fmla="*/ 5579 w 13537"/>
              <a:gd name="T23" fmla="*/ 6640 h 6793"/>
              <a:gd name="T24" fmla="*/ 6082 w 13537"/>
              <a:gd name="T25" fmla="*/ 6710 h 6793"/>
              <a:gd name="T26" fmla="*/ 6595 w 13537"/>
              <a:gd name="T27" fmla="*/ 6743 h 6793"/>
              <a:gd name="T28" fmla="*/ 7115 w 13537"/>
              <a:gd name="T29" fmla="*/ 6736 h 6793"/>
              <a:gd name="T30" fmla="*/ 7625 w 13537"/>
              <a:gd name="T31" fmla="*/ 6691 h 6793"/>
              <a:gd name="T32" fmla="*/ 8123 w 13537"/>
              <a:gd name="T33" fmla="*/ 6608 h 6793"/>
              <a:gd name="T34" fmla="*/ 9080 w 13537"/>
              <a:gd name="T35" fmla="*/ 6337 h 6793"/>
              <a:gd name="T36" fmla="*/ 9973 w 13537"/>
              <a:gd name="T37" fmla="*/ 5934 h 6793"/>
              <a:gd name="T38" fmla="*/ 10790 w 13537"/>
              <a:gd name="T39" fmla="*/ 5410 h 6793"/>
              <a:gd name="T40" fmla="*/ 11521 w 13537"/>
              <a:gd name="T41" fmla="*/ 4776 h 6793"/>
              <a:gd name="T42" fmla="*/ 12154 w 13537"/>
              <a:gd name="T43" fmla="*/ 4045 h 6793"/>
              <a:gd name="T44" fmla="*/ 12678 w 13537"/>
              <a:gd name="T45" fmla="*/ 3227 h 6793"/>
              <a:gd name="T46" fmla="*/ 13081 w 13537"/>
              <a:gd name="T47" fmla="*/ 2335 h 6793"/>
              <a:gd name="T48" fmla="*/ 13353 w 13537"/>
              <a:gd name="T49" fmla="*/ 1378 h 6793"/>
              <a:gd name="T50" fmla="*/ 13435 w 13537"/>
              <a:gd name="T51" fmla="*/ 880 h 6793"/>
              <a:gd name="T52" fmla="*/ 13480 w 13537"/>
              <a:gd name="T53" fmla="*/ 370 h 6793"/>
              <a:gd name="T54" fmla="*/ 13513 w 13537"/>
              <a:gd name="T55" fmla="*/ 48 h 6793"/>
              <a:gd name="T56" fmla="*/ 13530 w 13537"/>
              <a:gd name="T57" fmla="*/ 8 h 6793"/>
              <a:gd name="T58" fmla="*/ 13528 w 13537"/>
              <a:gd name="T59" fmla="*/ 373 h 6793"/>
              <a:gd name="T60" fmla="*/ 13482 w 13537"/>
              <a:gd name="T61" fmla="*/ 887 h 6793"/>
              <a:gd name="T62" fmla="*/ 13399 w 13537"/>
              <a:gd name="T63" fmla="*/ 1389 h 6793"/>
              <a:gd name="T64" fmla="*/ 13126 w 13537"/>
              <a:gd name="T65" fmla="*/ 2352 h 6793"/>
              <a:gd name="T66" fmla="*/ 12720 w 13537"/>
              <a:gd name="T67" fmla="*/ 3251 h 6793"/>
              <a:gd name="T68" fmla="*/ 12192 w 13537"/>
              <a:gd name="T69" fmla="*/ 4075 h 6793"/>
              <a:gd name="T70" fmla="*/ 11554 w 13537"/>
              <a:gd name="T71" fmla="*/ 4811 h 6793"/>
              <a:gd name="T72" fmla="*/ 10818 w 13537"/>
              <a:gd name="T73" fmla="*/ 5449 h 6793"/>
              <a:gd name="T74" fmla="*/ 9994 w 13537"/>
              <a:gd name="T75" fmla="*/ 5976 h 6793"/>
              <a:gd name="T76" fmla="*/ 9095 w 13537"/>
              <a:gd name="T77" fmla="*/ 6382 h 6793"/>
              <a:gd name="T78" fmla="*/ 8132 w 13537"/>
              <a:gd name="T79" fmla="*/ 6656 h 6793"/>
              <a:gd name="T80" fmla="*/ 7630 w 13537"/>
              <a:gd name="T81" fmla="*/ 6739 h 6793"/>
              <a:gd name="T82" fmla="*/ 7116 w 13537"/>
              <a:gd name="T83" fmla="*/ 6784 h 6793"/>
              <a:gd name="T84" fmla="*/ 6594 w 13537"/>
              <a:gd name="T85" fmla="*/ 6791 h 6793"/>
              <a:gd name="T86" fmla="*/ 6076 w 13537"/>
              <a:gd name="T87" fmla="*/ 6758 h 6793"/>
              <a:gd name="T88" fmla="*/ 5570 w 13537"/>
              <a:gd name="T89" fmla="*/ 6687 h 6793"/>
              <a:gd name="T90" fmla="*/ 4755 w 13537"/>
              <a:gd name="T91" fmla="*/ 6488 h 6793"/>
              <a:gd name="T92" fmla="*/ 3834 w 13537"/>
              <a:gd name="T93" fmla="*/ 6125 h 6793"/>
              <a:gd name="T94" fmla="*/ 2984 w 13537"/>
              <a:gd name="T95" fmla="*/ 5637 h 6793"/>
              <a:gd name="T96" fmla="*/ 2217 w 13537"/>
              <a:gd name="T97" fmla="*/ 5034 h 6793"/>
              <a:gd name="T98" fmla="*/ 1545 w 13537"/>
              <a:gd name="T99" fmla="*/ 4330 h 6793"/>
              <a:gd name="T100" fmla="*/ 980 w 13537"/>
              <a:gd name="T101" fmla="*/ 3534 h 6793"/>
              <a:gd name="T102" fmla="*/ 532 w 13537"/>
              <a:gd name="T103" fmla="*/ 2659 h 6793"/>
              <a:gd name="T104" fmla="*/ 213 w 13537"/>
              <a:gd name="T105" fmla="*/ 1715 h 6793"/>
              <a:gd name="T106" fmla="*/ 78 w 13537"/>
              <a:gd name="T107" fmla="*/ 1055 h 6793"/>
              <a:gd name="T108" fmla="*/ 20 w 13537"/>
              <a:gd name="T109" fmla="*/ 545 h 6793"/>
              <a:gd name="T110" fmla="*/ 0 w 13537"/>
              <a:gd name="T111" fmla="*/ 25 h 6793"/>
              <a:gd name="T112" fmla="*/ 6768 w 13537"/>
              <a:gd name="T113" fmla="*/ 0 h 6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537" h="6793">
                <a:moveTo>
                  <a:pt x="6768" y="48"/>
                </a:moveTo>
                <a:lnTo>
                  <a:pt x="24" y="48"/>
                </a:lnTo>
                <a:lnTo>
                  <a:pt x="48" y="24"/>
                </a:lnTo>
                <a:lnTo>
                  <a:pt x="50" y="198"/>
                </a:lnTo>
                <a:lnTo>
                  <a:pt x="57" y="371"/>
                </a:lnTo>
                <a:lnTo>
                  <a:pt x="68" y="542"/>
                </a:lnTo>
                <a:lnTo>
                  <a:pt x="83" y="712"/>
                </a:lnTo>
                <a:lnTo>
                  <a:pt x="102" y="881"/>
                </a:lnTo>
                <a:lnTo>
                  <a:pt x="126" y="1048"/>
                </a:lnTo>
                <a:lnTo>
                  <a:pt x="153" y="1215"/>
                </a:lnTo>
                <a:lnTo>
                  <a:pt x="185" y="1379"/>
                </a:lnTo>
                <a:lnTo>
                  <a:pt x="260" y="1705"/>
                </a:lnTo>
                <a:lnTo>
                  <a:pt x="351" y="2024"/>
                </a:lnTo>
                <a:lnTo>
                  <a:pt x="456" y="2336"/>
                </a:lnTo>
                <a:lnTo>
                  <a:pt x="577" y="2641"/>
                </a:lnTo>
                <a:lnTo>
                  <a:pt x="711" y="2939"/>
                </a:lnTo>
                <a:lnTo>
                  <a:pt x="860" y="3229"/>
                </a:lnTo>
                <a:lnTo>
                  <a:pt x="1022" y="3510"/>
                </a:lnTo>
                <a:lnTo>
                  <a:pt x="1196" y="3783"/>
                </a:lnTo>
                <a:lnTo>
                  <a:pt x="1384" y="4046"/>
                </a:lnTo>
                <a:lnTo>
                  <a:pt x="1583" y="4300"/>
                </a:lnTo>
                <a:lnTo>
                  <a:pt x="1794" y="4544"/>
                </a:lnTo>
                <a:lnTo>
                  <a:pt x="2017" y="4777"/>
                </a:lnTo>
                <a:lnTo>
                  <a:pt x="2250" y="5000"/>
                </a:lnTo>
                <a:lnTo>
                  <a:pt x="2494" y="5211"/>
                </a:lnTo>
                <a:lnTo>
                  <a:pt x="2748" y="5410"/>
                </a:lnTo>
                <a:lnTo>
                  <a:pt x="3012" y="5598"/>
                </a:lnTo>
                <a:lnTo>
                  <a:pt x="3284" y="5772"/>
                </a:lnTo>
                <a:lnTo>
                  <a:pt x="3566" y="5934"/>
                </a:lnTo>
                <a:lnTo>
                  <a:pt x="3855" y="6083"/>
                </a:lnTo>
                <a:lnTo>
                  <a:pt x="4153" y="6217"/>
                </a:lnTo>
                <a:lnTo>
                  <a:pt x="4458" y="6337"/>
                </a:lnTo>
                <a:lnTo>
                  <a:pt x="4771" y="6443"/>
                </a:lnTo>
                <a:lnTo>
                  <a:pt x="5090" y="6534"/>
                </a:lnTo>
                <a:lnTo>
                  <a:pt x="5415" y="6609"/>
                </a:lnTo>
                <a:lnTo>
                  <a:pt x="5579" y="6640"/>
                </a:lnTo>
                <a:lnTo>
                  <a:pt x="5745" y="6668"/>
                </a:lnTo>
                <a:lnTo>
                  <a:pt x="5913" y="6691"/>
                </a:lnTo>
                <a:lnTo>
                  <a:pt x="6082" y="6710"/>
                </a:lnTo>
                <a:lnTo>
                  <a:pt x="6252" y="6725"/>
                </a:lnTo>
                <a:lnTo>
                  <a:pt x="6423" y="6736"/>
                </a:lnTo>
                <a:lnTo>
                  <a:pt x="6595" y="6743"/>
                </a:lnTo>
                <a:lnTo>
                  <a:pt x="6769" y="6745"/>
                </a:lnTo>
                <a:lnTo>
                  <a:pt x="6942" y="6743"/>
                </a:lnTo>
                <a:lnTo>
                  <a:pt x="7115" y="6736"/>
                </a:lnTo>
                <a:lnTo>
                  <a:pt x="7286" y="6725"/>
                </a:lnTo>
                <a:lnTo>
                  <a:pt x="7456" y="6710"/>
                </a:lnTo>
                <a:lnTo>
                  <a:pt x="7625" y="6691"/>
                </a:lnTo>
                <a:lnTo>
                  <a:pt x="7792" y="6667"/>
                </a:lnTo>
                <a:lnTo>
                  <a:pt x="7959" y="6640"/>
                </a:lnTo>
                <a:lnTo>
                  <a:pt x="8123" y="6608"/>
                </a:lnTo>
                <a:lnTo>
                  <a:pt x="8449" y="6533"/>
                </a:lnTo>
                <a:lnTo>
                  <a:pt x="8768" y="6443"/>
                </a:lnTo>
                <a:lnTo>
                  <a:pt x="9080" y="6337"/>
                </a:lnTo>
                <a:lnTo>
                  <a:pt x="9385" y="6217"/>
                </a:lnTo>
                <a:lnTo>
                  <a:pt x="9683" y="6082"/>
                </a:lnTo>
                <a:lnTo>
                  <a:pt x="9973" y="5934"/>
                </a:lnTo>
                <a:lnTo>
                  <a:pt x="10254" y="5772"/>
                </a:lnTo>
                <a:lnTo>
                  <a:pt x="10527" y="5597"/>
                </a:lnTo>
                <a:lnTo>
                  <a:pt x="10790" y="5410"/>
                </a:lnTo>
                <a:lnTo>
                  <a:pt x="11044" y="5210"/>
                </a:lnTo>
                <a:lnTo>
                  <a:pt x="11288" y="4999"/>
                </a:lnTo>
                <a:lnTo>
                  <a:pt x="11521" y="4776"/>
                </a:lnTo>
                <a:lnTo>
                  <a:pt x="11744" y="4543"/>
                </a:lnTo>
                <a:lnTo>
                  <a:pt x="11955" y="4299"/>
                </a:lnTo>
                <a:lnTo>
                  <a:pt x="12154" y="4045"/>
                </a:lnTo>
                <a:lnTo>
                  <a:pt x="12342" y="3782"/>
                </a:lnTo>
                <a:lnTo>
                  <a:pt x="12516" y="3509"/>
                </a:lnTo>
                <a:lnTo>
                  <a:pt x="12678" y="3227"/>
                </a:lnTo>
                <a:lnTo>
                  <a:pt x="12827" y="2938"/>
                </a:lnTo>
                <a:lnTo>
                  <a:pt x="12961" y="2640"/>
                </a:lnTo>
                <a:lnTo>
                  <a:pt x="13081" y="2335"/>
                </a:lnTo>
                <a:lnTo>
                  <a:pt x="13187" y="2023"/>
                </a:lnTo>
                <a:lnTo>
                  <a:pt x="13278" y="1703"/>
                </a:lnTo>
                <a:lnTo>
                  <a:pt x="13353" y="1378"/>
                </a:lnTo>
                <a:lnTo>
                  <a:pt x="13384" y="1214"/>
                </a:lnTo>
                <a:lnTo>
                  <a:pt x="13412" y="1048"/>
                </a:lnTo>
                <a:lnTo>
                  <a:pt x="13435" y="880"/>
                </a:lnTo>
                <a:lnTo>
                  <a:pt x="13454" y="711"/>
                </a:lnTo>
                <a:lnTo>
                  <a:pt x="13469" y="541"/>
                </a:lnTo>
                <a:lnTo>
                  <a:pt x="13480" y="370"/>
                </a:lnTo>
                <a:lnTo>
                  <a:pt x="13487" y="198"/>
                </a:lnTo>
                <a:lnTo>
                  <a:pt x="13489" y="24"/>
                </a:lnTo>
                <a:lnTo>
                  <a:pt x="13513" y="48"/>
                </a:lnTo>
                <a:lnTo>
                  <a:pt x="6768" y="48"/>
                </a:lnTo>
                <a:close/>
                <a:moveTo>
                  <a:pt x="13513" y="0"/>
                </a:moveTo>
                <a:cubicBezTo>
                  <a:pt x="13519" y="0"/>
                  <a:pt x="13526" y="3"/>
                  <a:pt x="13530" y="8"/>
                </a:cubicBezTo>
                <a:cubicBezTo>
                  <a:pt x="13535" y="12"/>
                  <a:pt x="13537" y="18"/>
                  <a:pt x="13537" y="25"/>
                </a:cubicBezTo>
                <a:lnTo>
                  <a:pt x="13535" y="199"/>
                </a:lnTo>
                <a:lnTo>
                  <a:pt x="13528" y="373"/>
                </a:lnTo>
                <a:lnTo>
                  <a:pt x="13517" y="546"/>
                </a:lnTo>
                <a:lnTo>
                  <a:pt x="13502" y="717"/>
                </a:lnTo>
                <a:lnTo>
                  <a:pt x="13482" y="887"/>
                </a:lnTo>
                <a:lnTo>
                  <a:pt x="13459" y="1056"/>
                </a:lnTo>
                <a:lnTo>
                  <a:pt x="13431" y="1223"/>
                </a:lnTo>
                <a:lnTo>
                  <a:pt x="13399" y="1389"/>
                </a:lnTo>
                <a:lnTo>
                  <a:pt x="13324" y="1717"/>
                </a:lnTo>
                <a:lnTo>
                  <a:pt x="13232" y="2038"/>
                </a:lnTo>
                <a:lnTo>
                  <a:pt x="13126" y="2352"/>
                </a:lnTo>
                <a:lnTo>
                  <a:pt x="13005" y="2660"/>
                </a:lnTo>
                <a:lnTo>
                  <a:pt x="12869" y="2959"/>
                </a:lnTo>
                <a:lnTo>
                  <a:pt x="12720" y="3251"/>
                </a:lnTo>
                <a:lnTo>
                  <a:pt x="12557" y="3535"/>
                </a:lnTo>
                <a:lnTo>
                  <a:pt x="12381" y="3809"/>
                </a:lnTo>
                <a:lnTo>
                  <a:pt x="12192" y="4075"/>
                </a:lnTo>
                <a:lnTo>
                  <a:pt x="11991" y="4330"/>
                </a:lnTo>
                <a:lnTo>
                  <a:pt x="11778" y="4576"/>
                </a:lnTo>
                <a:lnTo>
                  <a:pt x="11554" y="4811"/>
                </a:lnTo>
                <a:lnTo>
                  <a:pt x="11319" y="5035"/>
                </a:lnTo>
                <a:lnTo>
                  <a:pt x="11074" y="5248"/>
                </a:lnTo>
                <a:lnTo>
                  <a:pt x="10818" y="5449"/>
                </a:lnTo>
                <a:lnTo>
                  <a:pt x="10552" y="5637"/>
                </a:lnTo>
                <a:lnTo>
                  <a:pt x="10278" y="5813"/>
                </a:lnTo>
                <a:lnTo>
                  <a:pt x="9994" y="5976"/>
                </a:lnTo>
                <a:lnTo>
                  <a:pt x="9702" y="6126"/>
                </a:lnTo>
                <a:lnTo>
                  <a:pt x="9403" y="6261"/>
                </a:lnTo>
                <a:lnTo>
                  <a:pt x="9095" y="6382"/>
                </a:lnTo>
                <a:lnTo>
                  <a:pt x="8781" y="6489"/>
                </a:lnTo>
                <a:lnTo>
                  <a:pt x="8459" y="6580"/>
                </a:lnTo>
                <a:lnTo>
                  <a:pt x="8132" y="6656"/>
                </a:lnTo>
                <a:lnTo>
                  <a:pt x="7966" y="6687"/>
                </a:lnTo>
                <a:lnTo>
                  <a:pt x="7799" y="6715"/>
                </a:lnTo>
                <a:lnTo>
                  <a:pt x="7630" y="6739"/>
                </a:lnTo>
                <a:lnTo>
                  <a:pt x="7460" y="6758"/>
                </a:lnTo>
                <a:lnTo>
                  <a:pt x="7289" y="6773"/>
                </a:lnTo>
                <a:lnTo>
                  <a:pt x="7116" y="6784"/>
                </a:lnTo>
                <a:lnTo>
                  <a:pt x="6943" y="6791"/>
                </a:lnTo>
                <a:lnTo>
                  <a:pt x="6768" y="6793"/>
                </a:lnTo>
                <a:lnTo>
                  <a:pt x="6594" y="6791"/>
                </a:lnTo>
                <a:lnTo>
                  <a:pt x="6420" y="6784"/>
                </a:lnTo>
                <a:lnTo>
                  <a:pt x="6247" y="6773"/>
                </a:lnTo>
                <a:lnTo>
                  <a:pt x="6076" y="6758"/>
                </a:lnTo>
                <a:lnTo>
                  <a:pt x="5906" y="6738"/>
                </a:lnTo>
                <a:lnTo>
                  <a:pt x="5738" y="6715"/>
                </a:lnTo>
                <a:lnTo>
                  <a:pt x="5570" y="6687"/>
                </a:lnTo>
                <a:lnTo>
                  <a:pt x="5404" y="6655"/>
                </a:lnTo>
                <a:lnTo>
                  <a:pt x="5076" y="6580"/>
                </a:lnTo>
                <a:lnTo>
                  <a:pt x="4755" y="6488"/>
                </a:lnTo>
                <a:lnTo>
                  <a:pt x="4441" y="6382"/>
                </a:lnTo>
                <a:lnTo>
                  <a:pt x="4133" y="6261"/>
                </a:lnTo>
                <a:lnTo>
                  <a:pt x="3834" y="6125"/>
                </a:lnTo>
                <a:lnTo>
                  <a:pt x="3542" y="5976"/>
                </a:lnTo>
                <a:lnTo>
                  <a:pt x="3258" y="5813"/>
                </a:lnTo>
                <a:lnTo>
                  <a:pt x="2984" y="5637"/>
                </a:lnTo>
                <a:lnTo>
                  <a:pt x="2718" y="5448"/>
                </a:lnTo>
                <a:lnTo>
                  <a:pt x="2463" y="5247"/>
                </a:lnTo>
                <a:lnTo>
                  <a:pt x="2217" y="5034"/>
                </a:lnTo>
                <a:lnTo>
                  <a:pt x="1982" y="4810"/>
                </a:lnTo>
                <a:lnTo>
                  <a:pt x="1758" y="4575"/>
                </a:lnTo>
                <a:lnTo>
                  <a:pt x="1545" y="4330"/>
                </a:lnTo>
                <a:lnTo>
                  <a:pt x="1344" y="4074"/>
                </a:lnTo>
                <a:lnTo>
                  <a:pt x="1156" y="3808"/>
                </a:lnTo>
                <a:lnTo>
                  <a:pt x="980" y="3534"/>
                </a:lnTo>
                <a:lnTo>
                  <a:pt x="817" y="3250"/>
                </a:lnTo>
                <a:lnTo>
                  <a:pt x="667" y="2958"/>
                </a:lnTo>
                <a:lnTo>
                  <a:pt x="532" y="2659"/>
                </a:lnTo>
                <a:lnTo>
                  <a:pt x="411" y="2351"/>
                </a:lnTo>
                <a:lnTo>
                  <a:pt x="304" y="2037"/>
                </a:lnTo>
                <a:lnTo>
                  <a:pt x="213" y="1715"/>
                </a:lnTo>
                <a:lnTo>
                  <a:pt x="138" y="1388"/>
                </a:lnTo>
                <a:lnTo>
                  <a:pt x="106" y="1222"/>
                </a:lnTo>
                <a:lnTo>
                  <a:pt x="78" y="1055"/>
                </a:lnTo>
                <a:lnTo>
                  <a:pt x="55" y="886"/>
                </a:lnTo>
                <a:lnTo>
                  <a:pt x="35" y="716"/>
                </a:lnTo>
                <a:lnTo>
                  <a:pt x="20" y="545"/>
                </a:lnTo>
                <a:lnTo>
                  <a:pt x="9" y="372"/>
                </a:lnTo>
                <a:lnTo>
                  <a:pt x="2" y="199"/>
                </a:lnTo>
                <a:lnTo>
                  <a:pt x="0" y="25"/>
                </a:lnTo>
                <a:cubicBezTo>
                  <a:pt x="0" y="18"/>
                  <a:pt x="3" y="12"/>
                  <a:pt x="7" y="8"/>
                </a:cubicBezTo>
                <a:cubicBezTo>
                  <a:pt x="12" y="3"/>
                  <a:pt x="18" y="0"/>
                  <a:pt x="24" y="0"/>
                </a:cubicBezTo>
                <a:lnTo>
                  <a:pt x="6768" y="0"/>
                </a:lnTo>
                <a:lnTo>
                  <a:pt x="13513" y="0"/>
                </a:lnTo>
                <a:close/>
              </a:path>
            </a:pathLst>
          </a:custGeom>
          <a:solidFill>
            <a:srgbClr val="FFFFFF"/>
          </a:solidFill>
          <a:ln w="635" cap="flat">
            <a:solidFill>
              <a:srgbClr val="FFFFFF"/>
            </a:solidFill>
            <a:prstDash val="solid"/>
            <a:bevel/>
          </a:ln>
        </p:spPr>
        <p:txBody>
          <a:bodyPr vert="horz" wrap="square" lIns="68580" tIns="34290" rIns="68580" bIns="34290" numCol="1" anchor="t" anchorCtr="0" compatLnSpc="1"/>
          <a:lstStyle/>
          <a:p>
            <a:endParaRPr lang="zh-CN" altLang="en-US" sz="1015"/>
          </a:p>
        </p:txBody>
      </p:sp>
      <p:sp>
        <p:nvSpPr>
          <p:cNvPr id="31" name="TextBox 15"/>
          <p:cNvSpPr txBox="1"/>
          <p:nvPr/>
        </p:nvSpPr>
        <p:spPr>
          <a:xfrm>
            <a:off x="3934871" y="3156589"/>
            <a:ext cx="1241492" cy="276999"/>
          </a:xfrm>
          <a:prstGeom prst="rect">
            <a:avLst/>
          </a:prstGeom>
          <a:noFill/>
        </p:spPr>
        <p:txBody>
          <a:bodyPr wrap="square" rtlCol="0">
            <a:spAutoFit/>
          </a:bodyPr>
          <a:lstStyle/>
          <a:p>
            <a:pPr algn="ctr"/>
            <a:r>
              <a:rPr lang="en-US" altLang="zh-CN" sz="1200" dirty="0">
                <a:solidFill>
                  <a:schemeClr val="bg1"/>
                </a:solidFill>
                <a:latin typeface="Agency FB" panose="020B0503020202020204" pitchFamily="34" charset="0"/>
                <a:ea typeface="Adobe 宋体 Std L" pitchFamily="18" charset="-122"/>
              </a:rPr>
              <a:t>Transition Page</a:t>
            </a:r>
          </a:p>
        </p:txBody>
      </p:sp>
      <p:sp>
        <p:nvSpPr>
          <p:cNvPr id="32" name="文本框 13"/>
          <p:cNvSpPr txBox="1"/>
          <p:nvPr/>
        </p:nvSpPr>
        <p:spPr>
          <a:xfrm>
            <a:off x="3934871" y="2826191"/>
            <a:ext cx="1241492" cy="369332"/>
          </a:xfrm>
          <a:prstGeom prst="rect">
            <a:avLst/>
          </a:prstGeom>
          <a:noFill/>
        </p:spPr>
        <p:txBody>
          <a:bodyPr wrap="square" rtlCol="0">
            <a:spAutoFit/>
          </a:bodyPr>
          <a:lstStyle/>
          <a:p>
            <a:pPr algn="ctr"/>
            <a:r>
              <a:rPr lang="zh-CN" altLang="en-US" sz="1800" b="1" dirty="0">
                <a:solidFill>
                  <a:schemeClr val="bg1"/>
                </a:solidFill>
                <a:ea typeface="微软雅黑" panose="020B0503020204020204" pitchFamily="34" charset="-122"/>
              </a:rPr>
              <a:t>过渡页</a:t>
            </a:r>
          </a:p>
        </p:txBody>
      </p:sp>
      <p:sp>
        <p:nvSpPr>
          <p:cNvPr id="26" name="Freeform 5"/>
          <p:cNvSpPr/>
          <p:nvPr/>
        </p:nvSpPr>
        <p:spPr bwMode="auto">
          <a:xfrm>
            <a:off x="4571601" y="1278780"/>
            <a:ext cx="646086" cy="1292970"/>
          </a:xfrm>
          <a:custGeom>
            <a:avLst/>
            <a:gdLst>
              <a:gd name="T0" fmla="*/ 0 w 6745"/>
              <a:gd name="T1" fmla="*/ 13488 h 13488"/>
              <a:gd name="T2" fmla="*/ 6745 w 6745"/>
              <a:gd name="T3" fmla="*/ 1807 h 13488"/>
              <a:gd name="T4" fmla="*/ 0 w 6745"/>
              <a:gd name="T5" fmla="*/ 0 h 13488"/>
              <a:gd name="T6" fmla="*/ 0 w 6745"/>
              <a:gd name="T7" fmla="*/ 13488 h 13488"/>
            </a:gdLst>
            <a:ahLst/>
            <a:cxnLst>
              <a:cxn ang="0">
                <a:pos x="T0" y="T1"/>
              </a:cxn>
              <a:cxn ang="0">
                <a:pos x="T2" y="T3"/>
              </a:cxn>
              <a:cxn ang="0">
                <a:pos x="T4" y="T5"/>
              </a:cxn>
              <a:cxn ang="0">
                <a:pos x="T6" y="T7"/>
              </a:cxn>
            </a:cxnLst>
            <a:rect l="0" t="0" r="r" b="b"/>
            <a:pathLst>
              <a:path w="6745" h="13488">
                <a:moveTo>
                  <a:pt x="0" y="13488"/>
                </a:moveTo>
                <a:lnTo>
                  <a:pt x="6745" y="1807"/>
                </a:lnTo>
                <a:cubicBezTo>
                  <a:pt x="4694" y="623"/>
                  <a:pt x="2368" y="0"/>
                  <a:pt x="0" y="0"/>
                </a:cubicBezTo>
                <a:lnTo>
                  <a:pt x="0" y="13488"/>
                </a:lnTo>
                <a:close/>
              </a:path>
            </a:pathLst>
          </a:custGeom>
          <a:solidFill>
            <a:schemeClr val="bg1">
              <a:lumMod val="85000"/>
            </a:schemeClr>
          </a:solidFill>
          <a:ln w="0">
            <a:noFill/>
            <a:prstDash val="solid"/>
            <a:round/>
          </a:ln>
        </p:spPr>
        <p:txBody>
          <a:bodyPr vert="horz" wrap="square" lIns="68580" tIns="34290" rIns="68580" bIns="34290" numCol="1" anchor="t" anchorCtr="0" compatLnSpc="1"/>
          <a:lstStyle/>
          <a:p>
            <a:endParaRPr lang="zh-CN" altLang="en-US" sz="1015">
              <a:cs typeface="+mn-ea"/>
            </a:endParaRPr>
          </a:p>
        </p:txBody>
      </p:sp>
      <p:sp>
        <p:nvSpPr>
          <p:cNvPr id="27" name="Freeform 6"/>
          <p:cNvSpPr>
            <a:spLocks noEditPoints="1"/>
          </p:cNvSpPr>
          <p:nvPr/>
        </p:nvSpPr>
        <p:spPr bwMode="auto">
          <a:xfrm>
            <a:off x="4566809" y="1273988"/>
            <a:ext cx="655670" cy="1302554"/>
          </a:xfrm>
          <a:custGeom>
            <a:avLst/>
            <a:gdLst>
              <a:gd name="T0" fmla="*/ 7 w 6843"/>
              <a:gd name="T1" fmla="*/ 13512 h 13588"/>
              <a:gd name="T2" fmla="*/ 6769 w 6843"/>
              <a:gd name="T3" fmla="*/ 1897 h 13588"/>
              <a:gd name="T4" fmla="*/ 6382 w 6843"/>
              <a:gd name="T5" fmla="*/ 1682 h 13588"/>
              <a:gd name="T6" fmla="*/ 5990 w 6843"/>
              <a:gd name="T7" fmla="*/ 1480 h 13588"/>
              <a:gd name="T8" fmla="*/ 5592 w 6843"/>
              <a:gd name="T9" fmla="*/ 1292 h 13588"/>
              <a:gd name="T10" fmla="*/ 5188 w 6843"/>
              <a:gd name="T11" fmla="*/ 1117 h 13588"/>
              <a:gd name="T12" fmla="*/ 4780 w 6843"/>
              <a:gd name="T13" fmla="*/ 956 h 13588"/>
              <a:gd name="T14" fmla="*/ 4367 w 6843"/>
              <a:gd name="T15" fmla="*/ 808 h 13588"/>
              <a:gd name="T16" fmla="*/ 3949 w 6843"/>
              <a:gd name="T17" fmla="*/ 674 h 13588"/>
              <a:gd name="T18" fmla="*/ 3527 w 6843"/>
              <a:gd name="T19" fmla="*/ 554 h 13588"/>
              <a:gd name="T20" fmla="*/ 3102 w 6843"/>
              <a:gd name="T21" fmla="*/ 447 h 13588"/>
              <a:gd name="T22" fmla="*/ 2673 w 6843"/>
              <a:gd name="T23" fmla="*/ 354 h 13588"/>
              <a:gd name="T24" fmla="*/ 2241 w 6843"/>
              <a:gd name="T25" fmla="*/ 276 h 13588"/>
              <a:gd name="T26" fmla="*/ 1806 w 6843"/>
              <a:gd name="T27" fmla="*/ 212 h 13588"/>
              <a:gd name="T28" fmla="*/ 1369 w 6843"/>
              <a:gd name="T29" fmla="*/ 161 h 13588"/>
              <a:gd name="T30" fmla="*/ 930 w 6843"/>
              <a:gd name="T31" fmla="*/ 125 h 13588"/>
              <a:gd name="T32" fmla="*/ 490 w 6843"/>
              <a:gd name="T33" fmla="*/ 103 h 13588"/>
              <a:gd name="T34" fmla="*/ 48 w 6843"/>
              <a:gd name="T35" fmla="*/ 96 h 13588"/>
              <a:gd name="T36" fmla="*/ 96 w 6843"/>
              <a:gd name="T37" fmla="*/ 13536 h 13588"/>
              <a:gd name="T38" fmla="*/ 15 w 6843"/>
              <a:gd name="T39" fmla="*/ 14 h 13588"/>
              <a:gd name="T40" fmla="*/ 271 w 6843"/>
              <a:gd name="T41" fmla="*/ 2 h 13588"/>
              <a:gd name="T42" fmla="*/ 716 w 6843"/>
              <a:gd name="T43" fmla="*/ 17 h 13588"/>
              <a:gd name="T44" fmla="*/ 1159 w 6843"/>
              <a:gd name="T45" fmla="*/ 46 h 13588"/>
              <a:gd name="T46" fmla="*/ 1600 w 6843"/>
              <a:gd name="T47" fmla="*/ 89 h 13588"/>
              <a:gd name="T48" fmla="*/ 2039 w 6843"/>
              <a:gd name="T49" fmla="*/ 147 h 13588"/>
              <a:gd name="T50" fmla="*/ 2475 w 6843"/>
              <a:gd name="T51" fmla="*/ 219 h 13588"/>
              <a:gd name="T52" fmla="*/ 2908 w 6843"/>
              <a:gd name="T53" fmla="*/ 306 h 13588"/>
              <a:gd name="T54" fmla="*/ 3338 w 6843"/>
              <a:gd name="T55" fmla="*/ 406 h 13588"/>
              <a:gd name="T56" fmla="*/ 3766 w 6843"/>
              <a:gd name="T57" fmla="*/ 520 h 13588"/>
              <a:gd name="T58" fmla="*/ 4188 w 6843"/>
              <a:gd name="T59" fmla="*/ 648 h 13588"/>
              <a:gd name="T60" fmla="*/ 4606 w 6843"/>
              <a:gd name="T61" fmla="*/ 790 h 13588"/>
              <a:gd name="T62" fmla="*/ 5020 w 6843"/>
              <a:gd name="T63" fmla="*/ 946 h 13588"/>
              <a:gd name="T64" fmla="*/ 5430 w 6843"/>
              <a:gd name="T65" fmla="*/ 1115 h 13588"/>
              <a:gd name="T66" fmla="*/ 5833 w 6843"/>
              <a:gd name="T67" fmla="*/ 1298 h 13588"/>
              <a:gd name="T68" fmla="*/ 6231 w 6843"/>
              <a:gd name="T69" fmla="*/ 1494 h 13588"/>
              <a:gd name="T70" fmla="*/ 6624 w 6843"/>
              <a:gd name="T71" fmla="*/ 1704 h 13588"/>
              <a:gd name="T72" fmla="*/ 6839 w 6843"/>
              <a:gd name="T73" fmla="*/ 1842 h 13588"/>
              <a:gd name="T74" fmla="*/ 90 w 6843"/>
              <a:gd name="T75" fmla="*/ 13560 h 13588"/>
              <a:gd name="T76" fmla="*/ 0 w 6843"/>
              <a:gd name="T77" fmla="*/ 13536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3" h="13588">
                <a:moveTo>
                  <a:pt x="96" y="13536"/>
                </a:moveTo>
                <a:lnTo>
                  <a:pt x="7" y="13512"/>
                </a:lnTo>
                <a:lnTo>
                  <a:pt x="6751" y="1831"/>
                </a:lnTo>
                <a:lnTo>
                  <a:pt x="6769" y="1897"/>
                </a:lnTo>
                <a:lnTo>
                  <a:pt x="6576" y="1787"/>
                </a:lnTo>
                <a:lnTo>
                  <a:pt x="6382" y="1682"/>
                </a:lnTo>
                <a:lnTo>
                  <a:pt x="6187" y="1580"/>
                </a:lnTo>
                <a:lnTo>
                  <a:pt x="5990" y="1480"/>
                </a:lnTo>
                <a:lnTo>
                  <a:pt x="5792" y="1385"/>
                </a:lnTo>
                <a:lnTo>
                  <a:pt x="5592" y="1292"/>
                </a:lnTo>
                <a:lnTo>
                  <a:pt x="5391" y="1203"/>
                </a:lnTo>
                <a:lnTo>
                  <a:pt x="5188" y="1117"/>
                </a:lnTo>
                <a:lnTo>
                  <a:pt x="4985" y="1035"/>
                </a:lnTo>
                <a:lnTo>
                  <a:pt x="4780" y="956"/>
                </a:lnTo>
                <a:lnTo>
                  <a:pt x="4574" y="881"/>
                </a:lnTo>
                <a:lnTo>
                  <a:pt x="4367" y="808"/>
                </a:lnTo>
                <a:lnTo>
                  <a:pt x="4158" y="740"/>
                </a:lnTo>
                <a:lnTo>
                  <a:pt x="3949" y="674"/>
                </a:lnTo>
                <a:lnTo>
                  <a:pt x="3738" y="612"/>
                </a:lnTo>
                <a:lnTo>
                  <a:pt x="3527" y="554"/>
                </a:lnTo>
                <a:lnTo>
                  <a:pt x="3314" y="499"/>
                </a:lnTo>
                <a:lnTo>
                  <a:pt x="3102" y="447"/>
                </a:lnTo>
                <a:lnTo>
                  <a:pt x="2888" y="399"/>
                </a:lnTo>
                <a:lnTo>
                  <a:pt x="2673" y="354"/>
                </a:lnTo>
                <a:lnTo>
                  <a:pt x="2457" y="314"/>
                </a:lnTo>
                <a:lnTo>
                  <a:pt x="2241" y="276"/>
                </a:lnTo>
                <a:lnTo>
                  <a:pt x="2024" y="242"/>
                </a:lnTo>
                <a:lnTo>
                  <a:pt x="1806" y="212"/>
                </a:lnTo>
                <a:lnTo>
                  <a:pt x="1588" y="185"/>
                </a:lnTo>
                <a:lnTo>
                  <a:pt x="1369" y="161"/>
                </a:lnTo>
                <a:lnTo>
                  <a:pt x="1150" y="141"/>
                </a:lnTo>
                <a:lnTo>
                  <a:pt x="930" y="125"/>
                </a:lnTo>
                <a:lnTo>
                  <a:pt x="710" y="112"/>
                </a:lnTo>
                <a:lnTo>
                  <a:pt x="490" y="103"/>
                </a:lnTo>
                <a:lnTo>
                  <a:pt x="269" y="98"/>
                </a:lnTo>
                <a:lnTo>
                  <a:pt x="48" y="96"/>
                </a:lnTo>
                <a:lnTo>
                  <a:pt x="96" y="48"/>
                </a:lnTo>
                <a:lnTo>
                  <a:pt x="96" y="13536"/>
                </a:lnTo>
                <a:close/>
                <a:moveTo>
                  <a:pt x="0" y="48"/>
                </a:moveTo>
                <a:cubicBezTo>
                  <a:pt x="0" y="35"/>
                  <a:pt x="6" y="23"/>
                  <a:pt x="15" y="14"/>
                </a:cubicBezTo>
                <a:cubicBezTo>
                  <a:pt x="24" y="5"/>
                  <a:pt x="36" y="0"/>
                  <a:pt x="49" y="0"/>
                </a:cubicBezTo>
                <a:lnTo>
                  <a:pt x="271" y="2"/>
                </a:lnTo>
                <a:lnTo>
                  <a:pt x="494" y="8"/>
                </a:lnTo>
                <a:lnTo>
                  <a:pt x="716" y="17"/>
                </a:lnTo>
                <a:lnTo>
                  <a:pt x="938" y="29"/>
                </a:lnTo>
                <a:lnTo>
                  <a:pt x="1159" y="46"/>
                </a:lnTo>
                <a:lnTo>
                  <a:pt x="1380" y="66"/>
                </a:lnTo>
                <a:lnTo>
                  <a:pt x="1600" y="89"/>
                </a:lnTo>
                <a:lnTo>
                  <a:pt x="1820" y="116"/>
                </a:lnTo>
                <a:lnTo>
                  <a:pt x="2039" y="147"/>
                </a:lnTo>
                <a:lnTo>
                  <a:pt x="2257" y="181"/>
                </a:lnTo>
                <a:lnTo>
                  <a:pt x="2475" y="219"/>
                </a:lnTo>
                <a:lnTo>
                  <a:pt x="2692" y="260"/>
                </a:lnTo>
                <a:lnTo>
                  <a:pt x="2908" y="306"/>
                </a:lnTo>
                <a:lnTo>
                  <a:pt x="3124" y="354"/>
                </a:lnTo>
                <a:lnTo>
                  <a:pt x="3338" y="406"/>
                </a:lnTo>
                <a:lnTo>
                  <a:pt x="3553" y="461"/>
                </a:lnTo>
                <a:lnTo>
                  <a:pt x="3766" y="520"/>
                </a:lnTo>
                <a:lnTo>
                  <a:pt x="3977" y="583"/>
                </a:lnTo>
                <a:lnTo>
                  <a:pt x="4188" y="648"/>
                </a:lnTo>
                <a:lnTo>
                  <a:pt x="4398" y="718"/>
                </a:lnTo>
                <a:lnTo>
                  <a:pt x="4606" y="790"/>
                </a:lnTo>
                <a:lnTo>
                  <a:pt x="4814" y="866"/>
                </a:lnTo>
                <a:lnTo>
                  <a:pt x="5020" y="946"/>
                </a:lnTo>
                <a:lnTo>
                  <a:pt x="5226" y="1029"/>
                </a:lnTo>
                <a:lnTo>
                  <a:pt x="5430" y="1115"/>
                </a:lnTo>
                <a:lnTo>
                  <a:pt x="5632" y="1205"/>
                </a:lnTo>
                <a:lnTo>
                  <a:pt x="5833" y="1298"/>
                </a:lnTo>
                <a:lnTo>
                  <a:pt x="6033" y="1395"/>
                </a:lnTo>
                <a:lnTo>
                  <a:pt x="6231" y="1494"/>
                </a:lnTo>
                <a:lnTo>
                  <a:pt x="6428" y="1597"/>
                </a:lnTo>
                <a:lnTo>
                  <a:pt x="6624" y="1704"/>
                </a:lnTo>
                <a:lnTo>
                  <a:pt x="6817" y="1813"/>
                </a:lnTo>
                <a:cubicBezTo>
                  <a:pt x="6828" y="1820"/>
                  <a:pt x="6836" y="1830"/>
                  <a:pt x="6839" y="1842"/>
                </a:cubicBezTo>
                <a:cubicBezTo>
                  <a:pt x="6843" y="1855"/>
                  <a:pt x="6841" y="1868"/>
                  <a:pt x="6835" y="1879"/>
                </a:cubicBezTo>
                <a:lnTo>
                  <a:pt x="90" y="13560"/>
                </a:lnTo>
                <a:cubicBezTo>
                  <a:pt x="79" y="13579"/>
                  <a:pt x="57" y="13588"/>
                  <a:pt x="36" y="13583"/>
                </a:cubicBezTo>
                <a:cubicBezTo>
                  <a:pt x="15" y="13577"/>
                  <a:pt x="0" y="13558"/>
                  <a:pt x="0" y="13536"/>
                </a:cubicBezTo>
                <a:lnTo>
                  <a:pt x="0" y="48"/>
                </a:lnTo>
                <a:close/>
              </a:path>
            </a:pathLst>
          </a:custGeom>
          <a:solidFill>
            <a:srgbClr val="FFFFFF"/>
          </a:solidFill>
          <a:ln w="1588" cap="flat">
            <a:noFill/>
            <a:prstDash val="solid"/>
            <a:bevel/>
          </a:ln>
        </p:spPr>
        <p:txBody>
          <a:bodyPr vert="horz" wrap="square" lIns="68580" tIns="34290" rIns="68580" bIns="34290" numCol="1" anchor="t" anchorCtr="0" compatLnSpc="1"/>
          <a:lstStyle/>
          <a:p>
            <a:endParaRPr lang="zh-CN" altLang="en-US" sz="1015">
              <a:cs typeface="+mn-ea"/>
            </a:endParaRPr>
          </a:p>
        </p:txBody>
      </p:sp>
      <p:sp>
        <p:nvSpPr>
          <p:cNvPr id="28" name="Freeform 7"/>
          <p:cNvSpPr/>
          <p:nvPr/>
        </p:nvSpPr>
        <p:spPr bwMode="auto">
          <a:xfrm>
            <a:off x="4571601" y="1452081"/>
            <a:ext cx="1119669" cy="1119669"/>
          </a:xfrm>
          <a:custGeom>
            <a:avLst/>
            <a:gdLst>
              <a:gd name="T0" fmla="*/ 0 w 5841"/>
              <a:gd name="T1" fmla="*/ 5840 h 5840"/>
              <a:gd name="T2" fmla="*/ 5841 w 5841"/>
              <a:gd name="T3" fmla="*/ 2468 h 5840"/>
              <a:gd name="T4" fmla="*/ 3373 w 5841"/>
              <a:gd name="T5" fmla="*/ 0 h 5840"/>
              <a:gd name="T6" fmla="*/ 0 w 5841"/>
              <a:gd name="T7" fmla="*/ 5840 h 5840"/>
            </a:gdLst>
            <a:ahLst/>
            <a:cxnLst>
              <a:cxn ang="0">
                <a:pos x="T0" y="T1"/>
              </a:cxn>
              <a:cxn ang="0">
                <a:pos x="T2" y="T3"/>
              </a:cxn>
              <a:cxn ang="0">
                <a:pos x="T4" y="T5"/>
              </a:cxn>
              <a:cxn ang="0">
                <a:pos x="T6" y="T7"/>
              </a:cxn>
            </a:cxnLst>
            <a:rect l="0" t="0" r="r" b="b"/>
            <a:pathLst>
              <a:path w="5841" h="5840">
                <a:moveTo>
                  <a:pt x="0" y="5840"/>
                </a:moveTo>
                <a:lnTo>
                  <a:pt x="5841" y="2468"/>
                </a:lnTo>
                <a:cubicBezTo>
                  <a:pt x="5249" y="1443"/>
                  <a:pt x="4398" y="592"/>
                  <a:pt x="3373" y="0"/>
                </a:cubicBezTo>
                <a:lnTo>
                  <a:pt x="0" y="5840"/>
                </a:lnTo>
                <a:close/>
              </a:path>
            </a:pathLst>
          </a:custGeom>
          <a:solidFill>
            <a:srgbClr val="C55A11"/>
          </a:solidFill>
          <a:ln w="0">
            <a:noFill/>
            <a:prstDash val="solid"/>
            <a:round/>
          </a:ln>
        </p:spPr>
        <p:txBody>
          <a:bodyPr vert="horz" wrap="square" lIns="68580" tIns="34290" rIns="68580" bIns="34290" numCol="1" anchor="t" anchorCtr="0" compatLnSpc="1"/>
          <a:lstStyle/>
          <a:p>
            <a:endParaRPr lang="zh-CN" altLang="en-US" sz="1015">
              <a:cs typeface="+mn-ea"/>
            </a:endParaRPr>
          </a:p>
        </p:txBody>
      </p:sp>
      <p:sp>
        <p:nvSpPr>
          <p:cNvPr id="37" name="Freeform 8"/>
          <p:cNvSpPr>
            <a:spLocks noEditPoints="1"/>
          </p:cNvSpPr>
          <p:nvPr/>
        </p:nvSpPr>
        <p:spPr bwMode="auto">
          <a:xfrm>
            <a:off x="4566809" y="1447289"/>
            <a:ext cx="1129253" cy="1129253"/>
          </a:xfrm>
          <a:custGeom>
            <a:avLst/>
            <a:gdLst>
              <a:gd name="T0" fmla="*/ 47 w 5892"/>
              <a:gd name="T1" fmla="*/ 5877 h 5892"/>
              <a:gd name="T2" fmla="*/ 14 w 5892"/>
              <a:gd name="T3" fmla="*/ 5845 h 5892"/>
              <a:gd name="T4" fmla="*/ 5855 w 5892"/>
              <a:gd name="T5" fmla="*/ 2473 h 5892"/>
              <a:gd name="T6" fmla="*/ 5847 w 5892"/>
              <a:gd name="T7" fmla="*/ 2506 h 5892"/>
              <a:gd name="T8" fmla="*/ 5791 w 5892"/>
              <a:gd name="T9" fmla="*/ 2410 h 5892"/>
              <a:gd name="T10" fmla="*/ 5733 w 5892"/>
              <a:gd name="T11" fmla="*/ 2316 h 5892"/>
              <a:gd name="T12" fmla="*/ 5613 w 5892"/>
              <a:gd name="T13" fmla="*/ 2130 h 5892"/>
              <a:gd name="T14" fmla="*/ 5488 w 5892"/>
              <a:gd name="T15" fmla="*/ 1949 h 5892"/>
              <a:gd name="T16" fmla="*/ 5357 w 5892"/>
              <a:gd name="T17" fmla="*/ 1773 h 5892"/>
              <a:gd name="T18" fmla="*/ 5220 w 5892"/>
              <a:gd name="T19" fmla="*/ 1601 h 5892"/>
              <a:gd name="T20" fmla="*/ 5078 w 5892"/>
              <a:gd name="T21" fmla="*/ 1433 h 5892"/>
              <a:gd name="T22" fmla="*/ 4931 w 5892"/>
              <a:gd name="T23" fmla="*/ 1271 h 5892"/>
              <a:gd name="T24" fmla="*/ 4778 w 5892"/>
              <a:gd name="T25" fmla="*/ 1113 h 5892"/>
              <a:gd name="T26" fmla="*/ 4621 w 5892"/>
              <a:gd name="T27" fmla="*/ 961 h 5892"/>
              <a:gd name="T28" fmla="*/ 4458 w 5892"/>
              <a:gd name="T29" fmla="*/ 814 h 5892"/>
              <a:gd name="T30" fmla="*/ 4291 w 5892"/>
              <a:gd name="T31" fmla="*/ 671 h 5892"/>
              <a:gd name="T32" fmla="*/ 4119 w 5892"/>
              <a:gd name="T33" fmla="*/ 535 h 5892"/>
              <a:gd name="T34" fmla="*/ 3942 w 5892"/>
              <a:gd name="T35" fmla="*/ 404 h 5892"/>
              <a:gd name="T36" fmla="*/ 3761 w 5892"/>
              <a:gd name="T37" fmla="*/ 278 h 5892"/>
              <a:gd name="T38" fmla="*/ 3576 w 5892"/>
              <a:gd name="T39" fmla="*/ 159 h 5892"/>
              <a:gd name="T40" fmla="*/ 3482 w 5892"/>
              <a:gd name="T41" fmla="*/ 101 h 5892"/>
              <a:gd name="T42" fmla="*/ 3387 w 5892"/>
              <a:gd name="T43" fmla="*/ 45 h 5892"/>
              <a:gd name="T44" fmla="*/ 3420 w 5892"/>
              <a:gd name="T45" fmla="*/ 37 h 5892"/>
              <a:gd name="T46" fmla="*/ 47 w 5892"/>
              <a:gd name="T47" fmla="*/ 5877 h 5892"/>
              <a:gd name="T48" fmla="*/ 3378 w 5892"/>
              <a:gd name="T49" fmla="*/ 13 h 5892"/>
              <a:gd name="T50" fmla="*/ 3393 w 5892"/>
              <a:gd name="T51" fmla="*/ 2 h 5892"/>
              <a:gd name="T52" fmla="*/ 3411 w 5892"/>
              <a:gd name="T53" fmla="*/ 4 h 5892"/>
              <a:gd name="T54" fmla="*/ 3507 w 5892"/>
              <a:gd name="T55" fmla="*/ 60 h 5892"/>
              <a:gd name="T56" fmla="*/ 3602 w 5892"/>
              <a:gd name="T57" fmla="*/ 119 h 5892"/>
              <a:gd name="T58" fmla="*/ 3788 w 5892"/>
              <a:gd name="T59" fmla="*/ 239 h 5892"/>
              <a:gd name="T60" fmla="*/ 3971 w 5892"/>
              <a:gd name="T61" fmla="*/ 365 h 5892"/>
              <a:gd name="T62" fmla="*/ 4149 w 5892"/>
              <a:gd name="T63" fmla="*/ 497 h 5892"/>
              <a:gd name="T64" fmla="*/ 4322 w 5892"/>
              <a:gd name="T65" fmla="*/ 635 h 5892"/>
              <a:gd name="T66" fmla="*/ 4490 w 5892"/>
              <a:gd name="T67" fmla="*/ 778 h 5892"/>
              <a:gd name="T68" fmla="*/ 4654 w 5892"/>
              <a:gd name="T69" fmla="*/ 926 h 5892"/>
              <a:gd name="T70" fmla="*/ 4813 w 5892"/>
              <a:gd name="T71" fmla="*/ 1080 h 5892"/>
              <a:gd name="T72" fmla="*/ 4967 w 5892"/>
              <a:gd name="T73" fmla="*/ 1239 h 5892"/>
              <a:gd name="T74" fmla="*/ 5115 w 5892"/>
              <a:gd name="T75" fmla="*/ 1402 h 5892"/>
              <a:gd name="T76" fmla="*/ 5258 w 5892"/>
              <a:gd name="T77" fmla="*/ 1571 h 5892"/>
              <a:gd name="T78" fmla="*/ 5395 w 5892"/>
              <a:gd name="T79" fmla="*/ 1744 h 5892"/>
              <a:gd name="T80" fmla="*/ 5527 w 5892"/>
              <a:gd name="T81" fmla="*/ 1922 h 5892"/>
              <a:gd name="T82" fmla="*/ 5654 w 5892"/>
              <a:gd name="T83" fmla="*/ 2104 h 5892"/>
              <a:gd name="T84" fmla="*/ 5774 w 5892"/>
              <a:gd name="T85" fmla="*/ 2291 h 5892"/>
              <a:gd name="T86" fmla="*/ 5832 w 5892"/>
              <a:gd name="T87" fmla="*/ 2386 h 5892"/>
              <a:gd name="T88" fmla="*/ 5888 w 5892"/>
              <a:gd name="T89" fmla="*/ 2481 h 5892"/>
              <a:gd name="T90" fmla="*/ 5891 w 5892"/>
              <a:gd name="T91" fmla="*/ 2500 h 5892"/>
              <a:gd name="T92" fmla="*/ 5879 w 5892"/>
              <a:gd name="T93" fmla="*/ 2514 h 5892"/>
              <a:gd name="T94" fmla="*/ 38 w 5892"/>
              <a:gd name="T95" fmla="*/ 5886 h 5892"/>
              <a:gd name="T96" fmla="*/ 9 w 5892"/>
              <a:gd name="T97" fmla="*/ 5882 h 5892"/>
              <a:gd name="T98" fmla="*/ 6 w 5892"/>
              <a:gd name="T99" fmla="*/ 5853 h 5892"/>
              <a:gd name="T100" fmla="*/ 3378 w 5892"/>
              <a:gd name="T101" fmla="*/ 13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92" h="5892">
                <a:moveTo>
                  <a:pt x="47" y="5877"/>
                </a:moveTo>
                <a:lnTo>
                  <a:pt x="14" y="5845"/>
                </a:lnTo>
                <a:lnTo>
                  <a:pt x="5855" y="2473"/>
                </a:lnTo>
                <a:lnTo>
                  <a:pt x="5847" y="2506"/>
                </a:lnTo>
                <a:lnTo>
                  <a:pt x="5791" y="2410"/>
                </a:lnTo>
                <a:lnTo>
                  <a:pt x="5733" y="2316"/>
                </a:lnTo>
                <a:lnTo>
                  <a:pt x="5613" y="2130"/>
                </a:lnTo>
                <a:lnTo>
                  <a:pt x="5488" y="1949"/>
                </a:lnTo>
                <a:lnTo>
                  <a:pt x="5357" y="1773"/>
                </a:lnTo>
                <a:lnTo>
                  <a:pt x="5220" y="1601"/>
                </a:lnTo>
                <a:lnTo>
                  <a:pt x="5078" y="1433"/>
                </a:lnTo>
                <a:lnTo>
                  <a:pt x="4931" y="1271"/>
                </a:lnTo>
                <a:lnTo>
                  <a:pt x="4778" y="1113"/>
                </a:lnTo>
                <a:lnTo>
                  <a:pt x="4621" y="961"/>
                </a:lnTo>
                <a:lnTo>
                  <a:pt x="4458" y="814"/>
                </a:lnTo>
                <a:lnTo>
                  <a:pt x="4291" y="671"/>
                </a:lnTo>
                <a:lnTo>
                  <a:pt x="4119" y="535"/>
                </a:lnTo>
                <a:lnTo>
                  <a:pt x="3942" y="404"/>
                </a:lnTo>
                <a:lnTo>
                  <a:pt x="3761" y="278"/>
                </a:lnTo>
                <a:lnTo>
                  <a:pt x="3576" y="159"/>
                </a:lnTo>
                <a:lnTo>
                  <a:pt x="3482" y="101"/>
                </a:lnTo>
                <a:lnTo>
                  <a:pt x="3387" y="45"/>
                </a:lnTo>
                <a:lnTo>
                  <a:pt x="3420" y="37"/>
                </a:lnTo>
                <a:lnTo>
                  <a:pt x="47" y="5877"/>
                </a:lnTo>
                <a:close/>
                <a:moveTo>
                  <a:pt x="3378" y="13"/>
                </a:moveTo>
                <a:cubicBezTo>
                  <a:pt x="3381" y="7"/>
                  <a:pt x="3386" y="3"/>
                  <a:pt x="3393" y="2"/>
                </a:cubicBezTo>
                <a:cubicBezTo>
                  <a:pt x="3399" y="0"/>
                  <a:pt x="3405" y="1"/>
                  <a:pt x="3411" y="4"/>
                </a:cubicBezTo>
                <a:lnTo>
                  <a:pt x="3507" y="60"/>
                </a:lnTo>
                <a:lnTo>
                  <a:pt x="3602" y="119"/>
                </a:lnTo>
                <a:lnTo>
                  <a:pt x="3788" y="239"/>
                </a:lnTo>
                <a:lnTo>
                  <a:pt x="3971" y="365"/>
                </a:lnTo>
                <a:lnTo>
                  <a:pt x="4149" y="497"/>
                </a:lnTo>
                <a:lnTo>
                  <a:pt x="4322" y="635"/>
                </a:lnTo>
                <a:lnTo>
                  <a:pt x="4490" y="778"/>
                </a:lnTo>
                <a:lnTo>
                  <a:pt x="4654" y="926"/>
                </a:lnTo>
                <a:lnTo>
                  <a:pt x="4813" y="1080"/>
                </a:lnTo>
                <a:lnTo>
                  <a:pt x="4967" y="1239"/>
                </a:lnTo>
                <a:lnTo>
                  <a:pt x="5115" y="1402"/>
                </a:lnTo>
                <a:lnTo>
                  <a:pt x="5258" y="1571"/>
                </a:lnTo>
                <a:lnTo>
                  <a:pt x="5395" y="1744"/>
                </a:lnTo>
                <a:lnTo>
                  <a:pt x="5527" y="1922"/>
                </a:lnTo>
                <a:lnTo>
                  <a:pt x="5654" y="2104"/>
                </a:lnTo>
                <a:lnTo>
                  <a:pt x="5774" y="2291"/>
                </a:lnTo>
                <a:lnTo>
                  <a:pt x="5832" y="2386"/>
                </a:lnTo>
                <a:lnTo>
                  <a:pt x="5888" y="2481"/>
                </a:lnTo>
                <a:cubicBezTo>
                  <a:pt x="5891" y="2487"/>
                  <a:pt x="5892" y="2493"/>
                  <a:pt x="5891" y="2500"/>
                </a:cubicBezTo>
                <a:cubicBezTo>
                  <a:pt x="5889" y="2506"/>
                  <a:pt x="5885" y="2511"/>
                  <a:pt x="5879" y="2514"/>
                </a:cubicBezTo>
                <a:lnTo>
                  <a:pt x="38" y="5886"/>
                </a:lnTo>
                <a:cubicBezTo>
                  <a:pt x="29" y="5892"/>
                  <a:pt x="17" y="5890"/>
                  <a:pt x="9" y="5882"/>
                </a:cubicBezTo>
                <a:cubicBezTo>
                  <a:pt x="2" y="5875"/>
                  <a:pt x="0" y="5863"/>
                  <a:pt x="6" y="5853"/>
                </a:cubicBezTo>
                <a:lnTo>
                  <a:pt x="3378" y="13"/>
                </a:lnTo>
                <a:close/>
              </a:path>
            </a:pathLst>
          </a:custGeom>
          <a:solidFill>
            <a:srgbClr val="FFFFFF"/>
          </a:solidFill>
          <a:ln w="1588" cap="flat">
            <a:noFill/>
            <a:prstDash val="solid"/>
            <a:bevel/>
          </a:ln>
        </p:spPr>
        <p:txBody>
          <a:bodyPr vert="horz" wrap="square" lIns="68580" tIns="34290" rIns="68580" bIns="34290" numCol="1" anchor="t" anchorCtr="0" compatLnSpc="1"/>
          <a:lstStyle/>
          <a:p>
            <a:endParaRPr lang="zh-CN" altLang="en-US" sz="1015">
              <a:cs typeface="+mn-ea"/>
            </a:endParaRPr>
          </a:p>
        </p:txBody>
      </p:sp>
      <p:sp>
        <p:nvSpPr>
          <p:cNvPr id="38" name="Freeform 9"/>
          <p:cNvSpPr/>
          <p:nvPr/>
        </p:nvSpPr>
        <p:spPr bwMode="auto">
          <a:xfrm>
            <a:off x="4571601" y="1924866"/>
            <a:ext cx="1292970" cy="646884"/>
          </a:xfrm>
          <a:custGeom>
            <a:avLst/>
            <a:gdLst>
              <a:gd name="T0" fmla="*/ 0 w 6745"/>
              <a:gd name="T1" fmla="*/ 3372 h 3372"/>
              <a:gd name="T2" fmla="*/ 6745 w 6745"/>
              <a:gd name="T3" fmla="*/ 3372 h 3372"/>
              <a:gd name="T4" fmla="*/ 5841 w 6745"/>
              <a:gd name="T5" fmla="*/ 0 h 3372"/>
              <a:gd name="T6" fmla="*/ 0 w 6745"/>
              <a:gd name="T7" fmla="*/ 3372 h 3372"/>
            </a:gdLst>
            <a:ahLst/>
            <a:cxnLst>
              <a:cxn ang="0">
                <a:pos x="T0" y="T1"/>
              </a:cxn>
              <a:cxn ang="0">
                <a:pos x="T2" y="T3"/>
              </a:cxn>
              <a:cxn ang="0">
                <a:pos x="T4" y="T5"/>
              </a:cxn>
              <a:cxn ang="0">
                <a:pos x="T6" y="T7"/>
              </a:cxn>
            </a:cxnLst>
            <a:rect l="0" t="0" r="r" b="b"/>
            <a:pathLst>
              <a:path w="6745" h="3372">
                <a:moveTo>
                  <a:pt x="0" y="3372"/>
                </a:moveTo>
                <a:lnTo>
                  <a:pt x="6745" y="3372"/>
                </a:lnTo>
                <a:cubicBezTo>
                  <a:pt x="6745" y="2189"/>
                  <a:pt x="6433" y="1026"/>
                  <a:pt x="5841" y="0"/>
                </a:cubicBezTo>
                <a:lnTo>
                  <a:pt x="0" y="3372"/>
                </a:lnTo>
                <a:close/>
              </a:path>
            </a:pathLst>
          </a:custGeom>
          <a:solidFill>
            <a:schemeClr val="bg1">
              <a:lumMod val="85000"/>
            </a:schemeClr>
          </a:solidFill>
          <a:ln w="0">
            <a:noFill/>
            <a:prstDash val="solid"/>
            <a:round/>
          </a:ln>
        </p:spPr>
        <p:txBody>
          <a:bodyPr vert="horz" wrap="square" lIns="68580" tIns="34290" rIns="68580" bIns="34290" numCol="1" anchor="t" anchorCtr="0" compatLnSpc="1"/>
          <a:lstStyle/>
          <a:p>
            <a:endParaRPr lang="zh-CN" altLang="en-US" sz="1015">
              <a:cs typeface="+mn-ea"/>
            </a:endParaRPr>
          </a:p>
        </p:txBody>
      </p:sp>
      <p:sp>
        <p:nvSpPr>
          <p:cNvPr id="39" name="Freeform 10"/>
          <p:cNvSpPr>
            <a:spLocks noEditPoints="1"/>
          </p:cNvSpPr>
          <p:nvPr/>
        </p:nvSpPr>
        <p:spPr bwMode="auto">
          <a:xfrm>
            <a:off x="4566809" y="1920872"/>
            <a:ext cx="1302554" cy="655670"/>
          </a:xfrm>
          <a:custGeom>
            <a:avLst/>
            <a:gdLst>
              <a:gd name="T0" fmla="*/ 26 w 6795"/>
              <a:gd name="T1" fmla="*/ 3372 h 3420"/>
              <a:gd name="T2" fmla="*/ 6747 w 6795"/>
              <a:gd name="T3" fmla="*/ 3397 h 3420"/>
              <a:gd name="T4" fmla="*/ 6743 w 6795"/>
              <a:gd name="T5" fmla="*/ 3175 h 3420"/>
              <a:gd name="T6" fmla="*/ 6733 w 6795"/>
              <a:gd name="T7" fmla="*/ 2955 h 3420"/>
              <a:gd name="T8" fmla="*/ 6714 w 6795"/>
              <a:gd name="T9" fmla="*/ 2736 h 3420"/>
              <a:gd name="T10" fmla="*/ 6689 w 6795"/>
              <a:gd name="T11" fmla="*/ 2517 h 3420"/>
              <a:gd name="T12" fmla="*/ 6657 w 6795"/>
              <a:gd name="T13" fmla="*/ 2300 h 3420"/>
              <a:gd name="T14" fmla="*/ 6618 w 6795"/>
              <a:gd name="T15" fmla="*/ 2084 h 3420"/>
              <a:gd name="T16" fmla="*/ 6571 w 6795"/>
              <a:gd name="T17" fmla="*/ 1870 h 3420"/>
              <a:gd name="T18" fmla="*/ 6518 w 6795"/>
              <a:gd name="T19" fmla="*/ 1657 h 3420"/>
              <a:gd name="T20" fmla="*/ 6458 w 6795"/>
              <a:gd name="T21" fmla="*/ 1446 h 3420"/>
              <a:gd name="T22" fmla="*/ 6391 w 6795"/>
              <a:gd name="T23" fmla="*/ 1237 h 3420"/>
              <a:gd name="T24" fmla="*/ 6317 w 6795"/>
              <a:gd name="T25" fmla="*/ 1031 h 3420"/>
              <a:gd name="T26" fmla="*/ 6236 w 6795"/>
              <a:gd name="T27" fmla="*/ 826 h 3420"/>
              <a:gd name="T28" fmla="*/ 6149 w 6795"/>
              <a:gd name="T29" fmla="*/ 625 h 3420"/>
              <a:gd name="T30" fmla="*/ 6055 w 6795"/>
              <a:gd name="T31" fmla="*/ 426 h 3420"/>
              <a:gd name="T32" fmla="*/ 5954 w 6795"/>
              <a:gd name="T33" fmla="*/ 229 h 3420"/>
              <a:gd name="T34" fmla="*/ 5847 w 6795"/>
              <a:gd name="T35" fmla="*/ 36 h 3420"/>
              <a:gd name="T36" fmla="*/ 38 w 6795"/>
              <a:gd name="T37" fmla="*/ 3417 h 3420"/>
              <a:gd name="T38" fmla="*/ 5874 w 6795"/>
              <a:gd name="T39" fmla="*/ 1 h 3420"/>
              <a:gd name="T40" fmla="*/ 5943 w 6795"/>
              <a:gd name="T41" fmla="*/ 109 h 3420"/>
              <a:gd name="T42" fmla="*/ 6048 w 6795"/>
              <a:gd name="T43" fmla="*/ 306 h 3420"/>
              <a:gd name="T44" fmla="*/ 6146 w 6795"/>
              <a:gd name="T45" fmla="*/ 505 h 3420"/>
              <a:gd name="T46" fmla="*/ 6238 w 6795"/>
              <a:gd name="T47" fmla="*/ 706 h 3420"/>
              <a:gd name="T48" fmla="*/ 6322 w 6795"/>
              <a:gd name="T49" fmla="*/ 911 h 3420"/>
              <a:gd name="T50" fmla="*/ 6400 w 6795"/>
              <a:gd name="T51" fmla="*/ 1118 h 3420"/>
              <a:gd name="T52" fmla="*/ 6471 w 6795"/>
              <a:gd name="T53" fmla="*/ 1327 h 3420"/>
              <a:gd name="T54" fmla="*/ 6535 w 6795"/>
              <a:gd name="T55" fmla="*/ 1539 h 3420"/>
              <a:gd name="T56" fmla="*/ 6592 w 6795"/>
              <a:gd name="T57" fmla="*/ 1752 h 3420"/>
              <a:gd name="T58" fmla="*/ 6642 w 6795"/>
              <a:gd name="T59" fmla="*/ 1967 h 3420"/>
              <a:gd name="T60" fmla="*/ 6685 w 6795"/>
              <a:gd name="T61" fmla="*/ 2184 h 3420"/>
              <a:gd name="T62" fmla="*/ 6721 w 6795"/>
              <a:gd name="T63" fmla="*/ 2402 h 3420"/>
              <a:gd name="T64" fmla="*/ 6750 w 6795"/>
              <a:gd name="T65" fmla="*/ 2621 h 3420"/>
              <a:gd name="T66" fmla="*/ 6772 w 6795"/>
              <a:gd name="T67" fmla="*/ 2842 h 3420"/>
              <a:gd name="T68" fmla="*/ 6787 w 6795"/>
              <a:gd name="T69" fmla="*/ 3063 h 3420"/>
              <a:gd name="T70" fmla="*/ 6794 w 6795"/>
              <a:gd name="T71" fmla="*/ 3285 h 3420"/>
              <a:gd name="T72" fmla="*/ 6788 w 6795"/>
              <a:gd name="T73" fmla="*/ 3413 h 3420"/>
              <a:gd name="T74" fmla="*/ 26 w 6795"/>
              <a:gd name="T75" fmla="*/ 3420 h 3420"/>
              <a:gd name="T76" fmla="*/ 14 w 6795"/>
              <a:gd name="T77" fmla="*/ 3376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95" h="3420">
                <a:moveTo>
                  <a:pt x="38" y="3417"/>
                </a:moveTo>
                <a:lnTo>
                  <a:pt x="26" y="3372"/>
                </a:lnTo>
                <a:lnTo>
                  <a:pt x="6771" y="3372"/>
                </a:lnTo>
                <a:lnTo>
                  <a:pt x="6747" y="3397"/>
                </a:lnTo>
                <a:lnTo>
                  <a:pt x="6746" y="3286"/>
                </a:lnTo>
                <a:lnTo>
                  <a:pt x="6743" y="3175"/>
                </a:lnTo>
                <a:lnTo>
                  <a:pt x="6739" y="3065"/>
                </a:lnTo>
                <a:lnTo>
                  <a:pt x="6733" y="2955"/>
                </a:lnTo>
                <a:lnTo>
                  <a:pt x="6724" y="2845"/>
                </a:lnTo>
                <a:lnTo>
                  <a:pt x="6714" y="2736"/>
                </a:lnTo>
                <a:lnTo>
                  <a:pt x="6703" y="2626"/>
                </a:lnTo>
                <a:lnTo>
                  <a:pt x="6689" y="2517"/>
                </a:lnTo>
                <a:lnTo>
                  <a:pt x="6674" y="2409"/>
                </a:lnTo>
                <a:lnTo>
                  <a:pt x="6657" y="2300"/>
                </a:lnTo>
                <a:lnTo>
                  <a:pt x="6638" y="2192"/>
                </a:lnTo>
                <a:lnTo>
                  <a:pt x="6618" y="2084"/>
                </a:lnTo>
                <a:lnTo>
                  <a:pt x="6595" y="1977"/>
                </a:lnTo>
                <a:lnTo>
                  <a:pt x="6571" y="1870"/>
                </a:lnTo>
                <a:lnTo>
                  <a:pt x="6545" y="1763"/>
                </a:lnTo>
                <a:lnTo>
                  <a:pt x="6518" y="1657"/>
                </a:lnTo>
                <a:lnTo>
                  <a:pt x="6489" y="1551"/>
                </a:lnTo>
                <a:lnTo>
                  <a:pt x="6458" y="1446"/>
                </a:lnTo>
                <a:lnTo>
                  <a:pt x="6425" y="1342"/>
                </a:lnTo>
                <a:lnTo>
                  <a:pt x="6391" y="1237"/>
                </a:lnTo>
                <a:lnTo>
                  <a:pt x="6355" y="1134"/>
                </a:lnTo>
                <a:lnTo>
                  <a:pt x="6317" y="1031"/>
                </a:lnTo>
                <a:lnTo>
                  <a:pt x="6277" y="928"/>
                </a:lnTo>
                <a:lnTo>
                  <a:pt x="6236" y="826"/>
                </a:lnTo>
                <a:lnTo>
                  <a:pt x="6193" y="725"/>
                </a:lnTo>
                <a:lnTo>
                  <a:pt x="6149" y="625"/>
                </a:lnTo>
                <a:lnTo>
                  <a:pt x="6102" y="525"/>
                </a:lnTo>
                <a:lnTo>
                  <a:pt x="6055" y="426"/>
                </a:lnTo>
                <a:lnTo>
                  <a:pt x="6005" y="327"/>
                </a:lnTo>
                <a:lnTo>
                  <a:pt x="5954" y="229"/>
                </a:lnTo>
                <a:lnTo>
                  <a:pt x="5901" y="132"/>
                </a:lnTo>
                <a:lnTo>
                  <a:pt x="5847" y="36"/>
                </a:lnTo>
                <a:lnTo>
                  <a:pt x="5879" y="45"/>
                </a:lnTo>
                <a:lnTo>
                  <a:pt x="38" y="3417"/>
                </a:lnTo>
                <a:close/>
                <a:moveTo>
                  <a:pt x="5855" y="4"/>
                </a:moveTo>
                <a:cubicBezTo>
                  <a:pt x="5861" y="0"/>
                  <a:pt x="5868" y="0"/>
                  <a:pt x="5874" y="1"/>
                </a:cubicBezTo>
                <a:cubicBezTo>
                  <a:pt x="5880" y="3"/>
                  <a:pt x="5885" y="7"/>
                  <a:pt x="5888" y="13"/>
                </a:cubicBezTo>
                <a:lnTo>
                  <a:pt x="5943" y="109"/>
                </a:lnTo>
                <a:lnTo>
                  <a:pt x="5996" y="207"/>
                </a:lnTo>
                <a:lnTo>
                  <a:pt x="6048" y="306"/>
                </a:lnTo>
                <a:lnTo>
                  <a:pt x="6098" y="405"/>
                </a:lnTo>
                <a:lnTo>
                  <a:pt x="6146" y="505"/>
                </a:lnTo>
                <a:lnTo>
                  <a:pt x="6193" y="605"/>
                </a:lnTo>
                <a:lnTo>
                  <a:pt x="6238" y="706"/>
                </a:lnTo>
                <a:lnTo>
                  <a:pt x="6281" y="808"/>
                </a:lnTo>
                <a:lnTo>
                  <a:pt x="6322" y="911"/>
                </a:lnTo>
                <a:lnTo>
                  <a:pt x="6362" y="1014"/>
                </a:lnTo>
                <a:lnTo>
                  <a:pt x="6400" y="1118"/>
                </a:lnTo>
                <a:lnTo>
                  <a:pt x="6436" y="1222"/>
                </a:lnTo>
                <a:lnTo>
                  <a:pt x="6471" y="1327"/>
                </a:lnTo>
                <a:lnTo>
                  <a:pt x="6504" y="1433"/>
                </a:lnTo>
                <a:lnTo>
                  <a:pt x="6535" y="1539"/>
                </a:lnTo>
                <a:lnTo>
                  <a:pt x="6564" y="1645"/>
                </a:lnTo>
                <a:lnTo>
                  <a:pt x="6592" y="1752"/>
                </a:lnTo>
                <a:lnTo>
                  <a:pt x="6618" y="1859"/>
                </a:lnTo>
                <a:lnTo>
                  <a:pt x="6642" y="1967"/>
                </a:lnTo>
                <a:lnTo>
                  <a:pt x="6665" y="2075"/>
                </a:lnTo>
                <a:lnTo>
                  <a:pt x="6685" y="2184"/>
                </a:lnTo>
                <a:lnTo>
                  <a:pt x="6704" y="2293"/>
                </a:lnTo>
                <a:lnTo>
                  <a:pt x="6721" y="2402"/>
                </a:lnTo>
                <a:lnTo>
                  <a:pt x="6737" y="2512"/>
                </a:lnTo>
                <a:lnTo>
                  <a:pt x="6750" y="2621"/>
                </a:lnTo>
                <a:lnTo>
                  <a:pt x="6762" y="2731"/>
                </a:lnTo>
                <a:lnTo>
                  <a:pt x="6772" y="2842"/>
                </a:lnTo>
                <a:lnTo>
                  <a:pt x="6780" y="2952"/>
                </a:lnTo>
                <a:lnTo>
                  <a:pt x="6787" y="3063"/>
                </a:lnTo>
                <a:lnTo>
                  <a:pt x="6791" y="3174"/>
                </a:lnTo>
                <a:lnTo>
                  <a:pt x="6794" y="3285"/>
                </a:lnTo>
                <a:lnTo>
                  <a:pt x="6795" y="3396"/>
                </a:lnTo>
                <a:cubicBezTo>
                  <a:pt x="6795" y="3403"/>
                  <a:pt x="6793" y="3409"/>
                  <a:pt x="6788" y="3413"/>
                </a:cubicBezTo>
                <a:cubicBezTo>
                  <a:pt x="6784" y="3418"/>
                  <a:pt x="6777" y="3420"/>
                  <a:pt x="6771" y="3420"/>
                </a:cubicBezTo>
                <a:lnTo>
                  <a:pt x="26" y="3420"/>
                </a:lnTo>
                <a:cubicBezTo>
                  <a:pt x="16" y="3420"/>
                  <a:pt x="6" y="3413"/>
                  <a:pt x="3" y="3403"/>
                </a:cubicBezTo>
                <a:cubicBezTo>
                  <a:pt x="0" y="3392"/>
                  <a:pt x="5" y="3381"/>
                  <a:pt x="14" y="3376"/>
                </a:cubicBezTo>
                <a:lnTo>
                  <a:pt x="5855" y="4"/>
                </a:lnTo>
                <a:close/>
              </a:path>
            </a:pathLst>
          </a:custGeom>
          <a:solidFill>
            <a:srgbClr val="FFFFFF"/>
          </a:solidFill>
          <a:ln w="1588" cap="flat">
            <a:noFill/>
            <a:prstDash val="solid"/>
            <a:bevel/>
          </a:ln>
        </p:spPr>
        <p:txBody>
          <a:bodyPr vert="horz" wrap="square" lIns="68580" tIns="34290" rIns="68580" bIns="34290" numCol="1" anchor="t" anchorCtr="0" compatLnSpc="1"/>
          <a:lstStyle/>
          <a:p>
            <a:endParaRPr lang="zh-CN" altLang="en-US" sz="1015">
              <a:cs typeface="+mn-ea"/>
            </a:endParaRPr>
          </a:p>
        </p:txBody>
      </p:sp>
      <p:sp>
        <p:nvSpPr>
          <p:cNvPr id="40" name="Freeform 23"/>
          <p:cNvSpPr/>
          <p:nvPr/>
        </p:nvSpPr>
        <p:spPr bwMode="auto">
          <a:xfrm>
            <a:off x="3278631" y="1924866"/>
            <a:ext cx="1292970" cy="646884"/>
          </a:xfrm>
          <a:custGeom>
            <a:avLst/>
            <a:gdLst>
              <a:gd name="T0" fmla="*/ 13488 w 13488"/>
              <a:gd name="T1" fmla="*/ 6744 h 6744"/>
              <a:gd name="T2" fmla="*/ 1807 w 13488"/>
              <a:gd name="T3" fmla="*/ 0 h 6744"/>
              <a:gd name="T4" fmla="*/ 0 w 13488"/>
              <a:gd name="T5" fmla="*/ 6744 h 6744"/>
              <a:gd name="T6" fmla="*/ 13488 w 13488"/>
              <a:gd name="T7" fmla="*/ 6744 h 6744"/>
            </a:gdLst>
            <a:ahLst/>
            <a:cxnLst>
              <a:cxn ang="0">
                <a:pos x="T0" y="T1"/>
              </a:cxn>
              <a:cxn ang="0">
                <a:pos x="T2" y="T3"/>
              </a:cxn>
              <a:cxn ang="0">
                <a:pos x="T4" y="T5"/>
              </a:cxn>
              <a:cxn ang="0">
                <a:pos x="T6" y="T7"/>
              </a:cxn>
            </a:cxnLst>
            <a:rect l="0" t="0" r="r" b="b"/>
            <a:pathLst>
              <a:path w="13488" h="6744">
                <a:moveTo>
                  <a:pt x="13488" y="6744"/>
                </a:moveTo>
                <a:lnTo>
                  <a:pt x="1807" y="0"/>
                </a:lnTo>
                <a:cubicBezTo>
                  <a:pt x="623" y="2051"/>
                  <a:pt x="0" y="4377"/>
                  <a:pt x="0" y="6744"/>
                </a:cubicBezTo>
                <a:lnTo>
                  <a:pt x="13488" y="6744"/>
                </a:lnTo>
                <a:close/>
              </a:path>
            </a:pathLst>
          </a:custGeom>
          <a:solidFill>
            <a:schemeClr val="bg1">
              <a:lumMod val="85000"/>
            </a:schemeClr>
          </a:solidFill>
          <a:ln w="0">
            <a:noFill/>
            <a:prstDash val="solid"/>
            <a:round/>
          </a:ln>
        </p:spPr>
        <p:txBody>
          <a:bodyPr vert="horz" wrap="square" lIns="68580" tIns="34290" rIns="68580" bIns="34290" numCol="1" anchor="t" anchorCtr="0" compatLnSpc="1"/>
          <a:lstStyle/>
          <a:p>
            <a:endParaRPr lang="zh-CN" altLang="en-US" sz="1015">
              <a:cs typeface="+mn-ea"/>
            </a:endParaRPr>
          </a:p>
        </p:txBody>
      </p:sp>
      <p:sp>
        <p:nvSpPr>
          <p:cNvPr id="41" name="Freeform 24"/>
          <p:cNvSpPr>
            <a:spLocks noEditPoints="1"/>
          </p:cNvSpPr>
          <p:nvPr/>
        </p:nvSpPr>
        <p:spPr bwMode="auto">
          <a:xfrm>
            <a:off x="3274638" y="1920872"/>
            <a:ext cx="1301755" cy="655670"/>
          </a:xfrm>
          <a:custGeom>
            <a:avLst/>
            <a:gdLst>
              <a:gd name="T0" fmla="*/ 13512 w 13588"/>
              <a:gd name="T1" fmla="*/ 6835 h 6841"/>
              <a:gd name="T2" fmla="*/ 1897 w 13588"/>
              <a:gd name="T3" fmla="*/ 73 h 6841"/>
              <a:gd name="T4" fmla="*/ 1682 w 13588"/>
              <a:gd name="T5" fmla="*/ 460 h 6841"/>
              <a:gd name="T6" fmla="*/ 1480 w 13588"/>
              <a:gd name="T7" fmla="*/ 853 h 6841"/>
              <a:gd name="T8" fmla="*/ 1292 w 13588"/>
              <a:gd name="T9" fmla="*/ 1251 h 6841"/>
              <a:gd name="T10" fmla="*/ 1117 w 13588"/>
              <a:gd name="T11" fmla="*/ 1654 h 6841"/>
              <a:gd name="T12" fmla="*/ 956 w 13588"/>
              <a:gd name="T13" fmla="*/ 2063 h 6841"/>
              <a:gd name="T14" fmla="*/ 808 w 13588"/>
              <a:gd name="T15" fmla="*/ 2476 h 6841"/>
              <a:gd name="T16" fmla="*/ 674 w 13588"/>
              <a:gd name="T17" fmla="*/ 2894 h 6841"/>
              <a:gd name="T18" fmla="*/ 554 w 13588"/>
              <a:gd name="T19" fmla="*/ 3315 h 6841"/>
              <a:gd name="T20" fmla="*/ 447 w 13588"/>
              <a:gd name="T21" fmla="*/ 3741 h 6841"/>
              <a:gd name="T22" fmla="*/ 354 w 13588"/>
              <a:gd name="T23" fmla="*/ 4170 h 6841"/>
              <a:gd name="T24" fmla="*/ 276 w 13588"/>
              <a:gd name="T25" fmla="*/ 4602 h 6841"/>
              <a:gd name="T26" fmla="*/ 212 w 13588"/>
              <a:gd name="T27" fmla="*/ 5036 h 6841"/>
              <a:gd name="T28" fmla="*/ 161 w 13588"/>
              <a:gd name="T29" fmla="*/ 5473 h 6841"/>
              <a:gd name="T30" fmla="*/ 125 w 13588"/>
              <a:gd name="T31" fmla="*/ 5912 h 6841"/>
              <a:gd name="T32" fmla="*/ 103 w 13588"/>
              <a:gd name="T33" fmla="*/ 6352 h 6841"/>
              <a:gd name="T34" fmla="*/ 96 w 13588"/>
              <a:gd name="T35" fmla="*/ 6794 h 6841"/>
              <a:gd name="T36" fmla="*/ 13536 w 13588"/>
              <a:gd name="T37" fmla="*/ 6745 h 6841"/>
              <a:gd name="T38" fmla="*/ 14 w 13588"/>
              <a:gd name="T39" fmla="*/ 6827 h 6841"/>
              <a:gd name="T40" fmla="*/ 2 w 13588"/>
              <a:gd name="T41" fmla="*/ 6570 h 6841"/>
              <a:gd name="T42" fmla="*/ 17 w 13588"/>
              <a:gd name="T43" fmla="*/ 6126 h 6841"/>
              <a:gd name="T44" fmla="*/ 46 w 13588"/>
              <a:gd name="T45" fmla="*/ 5683 h 6841"/>
              <a:gd name="T46" fmla="*/ 89 w 13588"/>
              <a:gd name="T47" fmla="*/ 5242 h 6841"/>
              <a:gd name="T48" fmla="*/ 147 w 13588"/>
              <a:gd name="T49" fmla="*/ 4804 h 6841"/>
              <a:gd name="T50" fmla="*/ 219 w 13588"/>
              <a:gd name="T51" fmla="*/ 4367 h 6841"/>
              <a:gd name="T52" fmla="*/ 306 w 13588"/>
              <a:gd name="T53" fmla="*/ 3934 h 6841"/>
              <a:gd name="T54" fmla="*/ 406 w 13588"/>
              <a:gd name="T55" fmla="*/ 3503 h 6841"/>
              <a:gd name="T56" fmla="*/ 520 w 13588"/>
              <a:gd name="T57" fmla="*/ 3077 h 6841"/>
              <a:gd name="T58" fmla="*/ 648 w 13588"/>
              <a:gd name="T59" fmla="*/ 2654 h 6841"/>
              <a:gd name="T60" fmla="*/ 790 w 13588"/>
              <a:gd name="T61" fmla="*/ 2235 h 6841"/>
              <a:gd name="T62" fmla="*/ 946 w 13588"/>
              <a:gd name="T63" fmla="*/ 1822 h 6841"/>
              <a:gd name="T64" fmla="*/ 1115 w 13588"/>
              <a:gd name="T65" fmla="*/ 1412 h 6841"/>
              <a:gd name="T66" fmla="*/ 1298 w 13588"/>
              <a:gd name="T67" fmla="*/ 1009 h 6841"/>
              <a:gd name="T68" fmla="*/ 1494 w 13588"/>
              <a:gd name="T69" fmla="*/ 611 h 6841"/>
              <a:gd name="T70" fmla="*/ 1704 w 13588"/>
              <a:gd name="T71" fmla="*/ 219 h 6841"/>
              <a:gd name="T72" fmla="*/ 1842 w 13588"/>
              <a:gd name="T73" fmla="*/ 3 h 6841"/>
              <a:gd name="T74" fmla="*/ 13560 w 13588"/>
              <a:gd name="T75" fmla="*/ 6752 h 6841"/>
              <a:gd name="T76" fmla="*/ 13536 w 13588"/>
              <a:gd name="T77" fmla="*/ 6841 h 6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88" h="6841">
                <a:moveTo>
                  <a:pt x="13536" y="6745"/>
                </a:moveTo>
                <a:lnTo>
                  <a:pt x="13512" y="6835"/>
                </a:lnTo>
                <a:lnTo>
                  <a:pt x="1831" y="91"/>
                </a:lnTo>
                <a:lnTo>
                  <a:pt x="1897" y="73"/>
                </a:lnTo>
                <a:lnTo>
                  <a:pt x="1787" y="266"/>
                </a:lnTo>
                <a:lnTo>
                  <a:pt x="1682" y="460"/>
                </a:lnTo>
                <a:lnTo>
                  <a:pt x="1580" y="656"/>
                </a:lnTo>
                <a:lnTo>
                  <a:pt x="1480" y="853"/>
                </a:lnTo>
                <a:lnTo>
                  <a:pt x="1385" y="1051"/>
                </a:lnTo>
                <a:lnTo>
                  <a:pt x="1292" y="1251"/>
                </a:lnTo>
                <a:lnTo>
                  <a:pt x="1203" y="1451"/>
                </a:lnTo>
                <a:lnTo>
                  <a:pt x="1117" y="1654"/>
                </a:lnTo>
                <a:lnTo>
                  <a:pt x="1035" y="1858"/>
                </a:lnTo>
                <a:lnTo>
                  <a:pt x="956" y="2063"/>
                </a:lnTo>
                <a:lnTo>
                  <a:pt x="881" y="2268"/>
                </a:lnTo>
                <a:lnTo>
                  <a:pt x="808" y="2476"/>
                </a:lnTo>
                <a:lnTo>
                  <a:pt x="740" y="2684"/>
                </a:lnTo>
                <a:lnTo>
                  <a:pt x="674" y="2894"/>
                </a:lnTo>
                <a:lnTo>
                  <a:pt x="612" y="3104"/>
                </a:lnTo>
                <a:lnTo>
                  <a:pt x="554" y="3315"/>
                </a:lnTo>
                <a:lnTo>
                  <a:pt x="499" y="3527"/>
                </a:lnTo>
                <a:lnTo>
                  <a:pt x="447" y="3741"/>
                </a:lnTo>
                <a:lnTo>
                  <a:pt x="399" y="3955"/>
                </a:lnTo>
                <a:lnTo>
                  <a:pt x="354" y="4170"/>
                </a:lnTo>
                <a:lnTo>
                  <a:pt x="314" y="4385"/>
                </a:lnTo>
                <a:lnTo>
                  <a:pt x="276" y="4602"/>
                </a:lnTo>
                <a:lnTo>
                  <a:pt x="242" y="4818"/>
                </a:lnTo>
                <a:lnTo>
                  <a:pt x="212" y="5036"/>
                </a:lnTo>
                <a:lnTo>
                  <a:pt x="185" y="5254"/>
                </a:lnTo>
                <a:lnTo>
                  <a:pt x="161" y="5473"/>
                </a:lnTo>
                <a:lnTo>
                  <a:pt x="141" y="5692"/>
                </a:lnTo>
                <a:lnTo>
                  <a:pt x="125" y="5912"/>
                </a:lnTo>
                <a:lnTo>
                  <a:pt x="112" y="6132"/>
                </a:lnTo>
                <a:lnTo>
                  <a:pt x="103" y="6352"/>
                </a:lnTo>
                <a:lnTo>
                  <a:pt x="98" y="6573"/>
                </a:lnTo>
                <a:lnTo>
                  <a:pt x="96" y="6794"/>
                </a:lnTo>
                <a:lnTo>
                  <a:pt x="48" y="6745"/>
                </a:lnTo>
                <a:lnTo>
                  <a:pt x="13536" y="6745"/>
                </a:lnTo>
                <a:close/>
                <a:moveTo>
                  <a:pt x="48" y="6841"/>
                </a:moveTo>
                <a:cubicBezTo>
                  <a:pt x="35" y="6841"/>
                  <a:pt x="23" y="6836"/>
                  <a:pt x="14" y="6827"/>
                </a:cubicBezTo>
                <a:cubicBezTo>
                  <a:pt x="5" y="6818"/>
                  <a:pt x="0" y="6806"/>
                  <a:pt x="0" y="6793"/>
                </a:cubicBezTo>
                <a:lnTo>
                  <a:pt x="2" y="6570"/>
                </a:lnTo>
                <a:lnTo>
                  <a:pt x="8" y="6348"/>
                </a:lnTo>
                <a:lnTo>
                  <a:pt x="17" y="6126"/>
                </a:lnTo>
                <a:lnTo>
                  <a:pt x="29" y="5904"/>
                </a:lnTo>
                <a:lnTo>
                  <a:pt x="46" y="5683"/>
                </a:lnTo>
                <a:lnTo>
                  <a:pt x="66" y="5462"/>
                </a:lnTo>
                <a:lnTo>
                  <a:pt x="89" y="5242"/>
                </a:lnTo>
                <a:lnTo>
                  <a:pt x="116" y="5023"/>
                </a:lnTo>
                <a:lnTo>
                  <a:pt x="147" y="4804"/>
                </a:lnTo>
                <a:lnTo>
                  <a:pt x="181" y="4585"/>
                </a:lnTo>
                <a:lnTo>
                  <a:pt x="219" y="4367"/>
                </a:lnTo>
                <a:lnTo>
                  <a:pt x="260" y="4150"/>
                </a:lnTo>
                <a:lnTo>
                  <a:pt x="306" y="3934"/>
                </a:lnTo>
                <a:lnTo>
                  <a:pt x="354" y="3718"/>
                </a:lnTo>
                <a:lnTo>
                  <a:pt x="406" y="3503"/>
                </a:lnTo>
                <a:lnTo>
                  <a:pt x="461" y="3290"/>
                </a:lnTo>
                <a:lnTo>
                  <a:pt x="520" y="3077"/>
                </a:lnTo>
                <a:lnTo>
                  <a:pt x="583" y="2865"/>
                </a:lnTo>
                <a:lnTo>
                  <a:pt x="648" y="2654"/>
                </a:lnTo>
                <a:lnTo>
                  <a:pt x="718" y="2444"/>
                </a:lnTo>
                <a:lnTo>
                  <a:pt x="790" y="2235"/>
                </a:lnTo>
                <a:lnTo>
                  <a:pt x="866" y="2028"/>
                </a:lnTo>
                <a:lnTo>
                  <a:pt x="946" y="1822"/>
                </a:lnTo>
                <a:lnTo>
                  <a:pt x="1029" y="1617"/>
                </a:lnTo>
                <a:lnTo>
                  <a:pt x="1115" y="1412"/>
                </a:lnTo>
                <a:lnTo>
                  <a:pt x="1205" y="1210"/>
                </a:lnTo>
                <a:lnTo>
                  <a:pt x="1298" y="1009"/>
                </a:lnTo>
                <a:lnTo>
                  <a:pt x="1395" y="809"/>
                </a:lnTo>
                <a:lnTo>
                  <a:pt x="1494" y="611"/>
                </a:lnTo>
                <a:lnTo>
                  <a:pt x="1597" y="414"/>
                </a:lnTo>
                <a:lnTo>
                  <a:pt x="1704" y="219"/>
                </a:lnTo>
                <a:lnTo>
                  <a:pt x="1813" y="26"/>
                </a:lnTo>
                <a:cubicBezTo>
                  <a:pt x="1820" y="15"/>
                  <a:pt x="1830" y="7"/>
                  <a:pt x="1842" y="3"/>
                </a:cubicBezTo>
                <a:cubicBezTo>
                  <a:pt x="1855" y="0"/>
                  <a:pt x="1868" y="2"/>
                  <a:pt x="1879" y="8"/>
                </a:cubicBezTo>
                <a:lnTo>
                  <a:pt x="13560" y="6752"/>
                </a:lnTo>
                <a:cubicBezTo>
                  <a:pt x="13579" y="6763"/>
                  <a:pt x="13588" y="6785"/>
                  <a:pt x="13583" y="6806"/>
                </a:cubicBezTo>
                <a:cubicBezTo>
                  <a:pt x="13577" y="6827"/>
                  <a:pt x="13558" y="6841"/>
                  <a:pt x="13536" y="6841"/>
                </a:cubicBezTo>
                <a:lnTo>
                  <a:pt x="48" y="6841"/>
                </a:lnTo>
                <a:close/>
              </a:path>
            </a:pathLst>
          </a:custGeom>
          <a:solidFill>
            <a:srgbClr val="FFFFFF"/>
          </a:solidFill>
          <a:ln w="1588" cap="flat">
            <a:noFill/>
            <a:prstDash val="solid"/>
            <a:bevel/>
          </a:ln>
        </p:spPr>
        <p:txBody>
          <a:bodyPr vert="horz" wrap="square" lIns="68580" tIns="34290" rIns="68580" bIns="34290" numCol="1" anchor="t" anchorCtr="0" compatLnSpc="1"/>
          <a:lstStyle/>
          <a:p>
            <a:endParaRPr lang="zh-CN" altLang="en-US" sz="1015">
              <a:cs typeface="+mn-ea"/>
            </a:endParaRPr>
          </a:p>
        </p:txBody>
      </p:sp>
      <p:sp>
        <p:nvSpPr>
          <p:cNvPr id="42" name="Freeform 25"/>
          <p:cNvSpPr/>
          <p:nvPr/>
        </p:nvSpPr>
        <p:spPr bwMode="auto">
          <a:xfrm>
            <a:off x="3451932" y="1452081"/>
            <a:ext cx="1119669" cy="1119669"/>
          </a:xfrm>
          <a:custGeom>
            <a:avLst/>
            <a:gdLst>
              <a:gd name="T0" fmla="*/ 11681 w 11681"/>
              <a:gd name="T1" fmla="*/ 11681 h 11681"/>
              <a:gd name="T2" fmla="*/ 4937 w 11681"/>
              <a:gd name="T3" fmla="*/ 0 h 11681"/>
              <a:gd name="T4" fmla="*/ 0 w 11681"/>
              <a:gd name="T5" fmla="*/ 4937 h 11681"/>
              <a:gd name="T6" fmla="*/ 11681 w 11681"/>
              <a:gd name="T7" fmla="*/ 11681 h 11681"/>
            </a:gdLst>
            <a:ahLst/>
            <a:cxnLst>
              <a:cxn ang="0">
                <a:pos x="T0" y="T1"/>
              </a:cxn>
              <a:cxn ang="0">
                <a:pos x="T2" y="T3"/>
              </a:cxn>
              <a:cxn ang="0">
                <a:pos x="T4" y="T5"/>
              </a:cxn>
              <a:cxn ang="0">
                <a:pos x="T6" y="T7"/>
              </a:cxn>
            </a:cxnLst>
            <a:rect l="0" t="0" r="r" b="b"/>
            <a:pathLst>
              <a:path w="11681" h="11681">
                <a:moveTo>
                  <a:pt x="11681" y="11681"/>
                </a:moveTo>
                <a:lnTo>
                  <a:pt x="4937" y="0"/>
                </a:lnTo>
                <a:cubicBezTo>
                  <a:pt x="2886" y="1184"/>
                  <a:pt x="1184" y="2886"/>
                  <a:pt x="0" y="4937"/>
                </a:cubicBezTo>
                <a:lnTo>
                  <a:pt x="11681" y="11681"/>
                </a:lnTo>
                <a:close/>
              </a:path>
            </a:pathLst>
          </a:custGeom>
          <a:solidFill>
            <a:schemeClr val="bg1">
              <a:lumMod val="85000"/>
            </a:schemeClr>
          </a:solidFill>
          <a:ln w="0">
            <a:noFill/>
            <a:prstDash val="solid"/>
            <a:round/>
          </a:ln>
        </p:spPr>
        <p:txBody>
          <a:bodyPr vert="horz" wrap="square" lIns="68580" tIns="34290" rIns="68580" bIns="34290" numCol="1" anchor="t" anchorCtr="0" compatLnSpc="1"/>
          <a:lstStyle/>
          <a:p>
            <a:endParaRPr lang="zh-CN" altLang="en-US" sz="1015">
              <a:cs typeface="+mn-ea"/>
            </a:endParaRPr>
          </a:p>
        </p:txBody>
      </p:sp>
      <p:sp>
        <p:nvSpPr>
          <p:cNvPr id="43" name="Freeform 26"/>
          <p:cNvSpPr>
            <a:spLocks noEditPoints="1"/>
          </p:cNvSpPr>
          <p:nvPr/>
        </p:nvSpPr>
        <p:spPr bwMode="auto">
          <a:xfrm>
            <a:off x="3447140" y="1447289"/>
            <a:ext cx="1129253" cy="1129253"/>
          </a:xfrm>
          <a:custGeom>
            <a:avLst/>
            <a:gdLst>
              <a:gd name="T0" fmla="*/ 11755 w 11784"/>
              <a:gd name="T1" fmla="*/ 11690 h 11784"/>
              <a:gd name="T2" fmla="*/ 11690 w 11784"/>
              <a:gd name="T3" fmla="*/ 11755 h 11784"/>
              <a:gd name="T4" fmla="*/ 4946 w 11784"/>
              <a:gd name="T5" fmla="*/ 74 h 11784"/>
              <a:gd name="T6" fmla="*/ 5012 w 11784"/>
              <a:gd name="T7" fmla="*/ 91 h 11784"/>
              <a:gd name="T8" fmla="*/ 4820 w 11784"/>
              <a:gd name="T9" fmla="*/ 204 h 11784"/>
              <a:gd name="T10" fmla="*/ 4632 w 11784"/>
              <a:gd name="T11" fmla="*/ 319 h 11784"/>
              <a:gd name="T12" fmla="*/ 4261 w 11784"/>
              <a:gd name="T13" fmla="*/ 558 h 11784"/>
              <a:gd name="T14" fmla="*/ 3899 w 11784"/>
              <a:gd name="T15" fmla="*/ 809 h 11784"/>
              <a:gd name="T16" fmla="*/ 3546 w 11784"/>
              <a:gd name="T17" fmla="*/ 1071 h 11784"/>
              <a:gd name="T18" fmla="*/ 3202 w 11784"/>
              <a:gd name="T19" fmla="*/ 1344 h 11784"/>
              <a:gd name="T20" fmla="*/ 2867 w 11784"/>
              <a:gd name="T21" fmla="*/ 1629 h 11784"/>
              <a:gd name="T22" fmla="*/ 2542 w 11784"/>
              <a:gd name="T23" fmla="*/ 1923 h 11784"/>
              <a:gd name="T24" fmla="*/ 2227 w 11784"/>
              <a:gd name="T25" fmla="*/ 2228 h 11784"/>
              <a:gd name="T26" fmla="*/ 1922 w 11784"/>
              <a:gd name="T27" fmla="*/ 2543 h 11784"/>
              <a:gd name="T28" fmla="*/ 1628 w 11784"/>
              <a:gd name="T29" fmla="*/ 2868 h 11784"/>
              <a:gd name="T30" fmla="*/ 1343 w 11784"/>
              <a:gd name="T31" fmla="*/ 3203 h 11784"/>
              <a:gd name="T32" fmla="*/ 1070 w 11784"/>
              <a:gd name="T33" fmla="*/ 3547 h 11784"/>
              <a:gd name="T34" fmla="*/ 808 w 11784"/>
              <a:gd name="T35" fmla="*/ 3900 h 11784"/>
              <a:gd name="T36" fmla="*/ 557 w 11784"/>
              <a:gd name="T37" fmla="*/ 4262 h 11784"/>
              <a:gd name="T38" fmla="*/ 318 w 11784"/>
              <a:gd name="T39" fmla="*/ 4633 h 11784"/>
              <a:gd name="T40" fmla="*/ 203 w 11784"/>
              <a:gd name="T41" fmla="*/ 4821 h 11784"/>
              <a:gd name="T42" fmla="*/ 91 w 11784"/>
              <a:gd name="T43" fmla="*/ 5012 h 11784"/>
              <a:gd name="T44" fmla="*/ 74 w 11784"/>
              <a:gd name="T45" fmla="*/ 4946 h 11784"/>
              <a:gd name="T46" fmla="*/ 11755 w 11784"/>
              <a:gd name="T47" fmla="*/ 11690 h 11784"/>
              <a:gd name="T48" fmla="*/ 26 w 11784"/>
              <a:gd name="T49" fmla="*/ 5029 h 11784"/>
              <a:gd name="T50" fmla="*/ 4 w 11784"/>
              <a:gd name="T51" fmla="*/ 5000 h 11784"/>
              <a:gd name="T52" fmla="*/ 9 w 11784"/>
              <a:gd name="T53" fmla="*/ 4963 h 11784"/>
              <a:gd name="T54" fmla="*/ 122 w 11784"/>
              <a:gd name="T55" fmla="*/ 4771 h 11784"/>
              <a:gd name="T56" fmla="*/ 238 w 11784"/>
              <a:gd name="T57" fmla="*/ 4581 h 11784"/>
              <a:gd name="T58" fmla="*/ 478 w 11784"/>
              <a:gd name="T59" fmla="*/ 4208 h 11784"/>
              <a:gd name="T60" fmla="*/ 731 w 11784"/>
              <a:gd name="T61" fmla="*/ 3843 h 11784"/>
              <a:gd name="T62" fmla="*/ 995 w 11784"/>
              <a:gd name="T63" fmla="*/ 3487 h 11784"/>
              <a:gd name="T64" fmla="*/ 1270 w 11784"/>
              <a:gd name="T65" fmla="*/ 3141 h 11784"/>
              <a:gd name="T66" fmla="*/ 1556 w 11784"/>
              <a:gd name="T67" fmla="*/ 2804 h 11784"/>
              <a:gd name="T68" fmla="*/ 1853 w 11784"/>
              <a:gd name="T69" fmla="*/ 2477 h 11784"/>
              <a:gd name="T70" fmla="*/ 2160 w 11784"/>
              <a:gd name="T71" fmla="*/ 2159 h 11784"/>
              <a:gd name="T72" fmla="*/ 2478 w 11784"/>
              <a:gd name="T73" fmla="*/ 1852 h 11784"/>
              <a:gd name="T74" fmla="*/ 2805 w 11784"/>
              <a:gd name="T75" fmla="*/ 1555 h 11784"/>
              <a:gd name="T76" fmla="*/ 3142 w 11784"/>
              <a:gd name="T77" fmla="*/ 1269 h 11784"/>
              <a:gd name="T78" fmla="*/ 3489 w 11784"/>
              <a:gd name="T79" fmla="*/ 994 h 11784"/>
              <a:gd name="T80" fmla="*/ 3844 w 11784"/>
              <a:gd name="T81" fmla="*/ 730 h 11784"/>
              <a:gd name="T82" fmla="*/ 4209 w 11784"/>
              <a:gd name="T83" fmla="*/ 478 h 11784"/>
              <a:gd name="T84" fmla="*/ 4582 w 11784"/>
              <a:gd name="T85" fmla="*/ 237 h 11784"/>
              <a:gd name="T86" fmla="*/ 4772 w 11784"/>
              <a:gd name="T87" fmla="*/ 121 h 11784"/>
              <a:gd name="T88" fmla="*/ 4963 w 11784"/>
              <a:gd name="T89" fmla="*/ 9 h 11784"/>
              <a:gd name="T90" fmla="*/ 5000 w 11784"/>
              <a:gd name="T91" fmla="*/ 4 h 11784"/>
              <a:gd name="T92" fmla="*/ 5029 w 11784"/>
              <a:gd name="T93" fmla="*/ 26 h 11784"/>
              <a:gd name="T94" fmla="*/ 11773 w 11784"/>
              <a:gd name="T95" fmla="*/ 11707 h 11784"/>
              <a:gd name="T96" fmla="*/ 11765 w 11784"/>
              <a:gd name="T97" fmla="*/ 11765 h 11784"/>
              <a:gd name="T98" fmla="*/ 11707 w 11784"/>
              <a:gd name="T99" fmla="*/ 11773 h 11784"/>
              <a:gd name="T100" fmla="*/ 26 w 11784"/>
              <a:gd name="T101" fmla="*/ 5029 h 1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84" h="11784">
                <a:moveTo>
                  <a:pt x="11755" y="11690"/>
                </a:moveTo>
                <a:lnTo>
                  <a:pt x="11690" y="11755"/>
                </a:lnTo>
                <a:lnTo>
                  <a:pt x="4946" y="74"/>
                </a:lnTo>
                <a:lnTo>
                  <a:pt x="5012" y="91"/>
                </a:lnTo>
                <a:lnTo>
                  <a:pt x="4820" y="204"/>
                </a:lnTo>
                <a:lnTo>
                  <a:pt x="4632" y="319"/>
                </a:lnTo>
                <a:lnTo>
                  <a:pt x="4261" y="558"/>
                </a:lnTo>
                <a:lnTo>
                  <a:pt x="3899" y="809"/>
                </a:lnTo>
                <a:lnTo>
                  <a:pt x="3546" y="1071"/>
                </a:lnTo>
                <a:lnTo>
                  <a:pt x="3202" y="1344"/>
                </a:lnTo>
                <a:lnTo>
                  <a:pt x="2867" y="1629"/>
                </a:lnTo>
                <a:lnTo>
                  <a:pt x="2542" y="1923"/>
                </a:lnTo>
                <a:lnTo>
                  <a:pt x="2227" y="2228"/>
                </a:lnTo>
                <a:lnTo>
                  <a:pt x="1922" y="2543"/>
                </a:lnTo>
                <a:lnTo>
                  <a:pt x="1628" y="2868"/>
                </a:lnTo>
                <a:lnTo>
                  <a:pt x="1343" y="3203"/>
                </a:lnTo>
                <a:lnTo>
                  <a:pt x="1070" y="3547"/>
                </a:lnTo>
                <a:lnTo>
                  <a:pt x="808" y="3900"/>
                </a:lnTo>
                <a:lnTo>
                  <a:pt x="557" y="4262"/>
                </a:lnTo>
                <a:lnTo>
                  <a:pt x="318" y="4633"/>
                </a:lnTo>
                <a:lnTo>
                  <a:pt x="203" y="4821"/>
                </a:lnTo>
                <a:lnTo>
                  <a:pt x="91" y="5012"/>
                </a:lnTo>
                <a:lnTo>
                  <a:pt x="74" y="4946"/>
                </a:lnTo>
                <a:lnTo>
                  <a:pt x="11755" y="11690"/>
                </a:lnTo>
                <a:close/>
                <a:moveTo>
                  <a:pt x="26" y="5029"/>
                </a:moveTo>
                <a:cubicBezTo>
                  <a:pt x="15" y="5023"/>
                  <a:pt x="7" y="5012"/>
                  <a:pt x="4" y="5000"/>
                </a:cubicBezTo>
                <a:cubicBezTo>
                  <a:pt x="0" y="4987"/>
                  <a:pt x="2" y="4974"/>
                  <a:pt x="9" y="4963"/>
                </a:cubicBezTo>
                <a:lnTo>
                  <a:pt x="122" y="4771"/>
                </a:lnTo>
                <a:lnTo>
                  <a:pt x="238" y="4581"/>
                </a:lnTo>
                <a:lnTo>
                  <a:pt x="478" y="4208"/>
                </a:lnTo>
                <a:lnTo>
                  <a:pt x="731" y="3843"/>
                </a:lnTo>
                <a:lnTo>
                  <a:pt x="995" y="3487"/>
                </a:lnTo>
                <a:lnTo>
                  <a:pt x="1270" y="3141"/>
                </a:lnTo>
                <a:lnTo>
                  <a:pt x="1556" y="2804"/>
                </a:lnTo>
                <a:lnTo>
                  <a:pt x="1853" y="2477"/>
                </a:lnTo>
                <a:lnTo>
                  <a:pt x="2160" y="2159"/>
                </a:lnTo>
                <a:lnTo>
                  <a:pt x="2478" y="1852"/>
                </a:lnTo>
                <a:lnTo>
                  <a:pt x="2805" y="1555"/>
                </a:lnTo>
                <a:lnTo>
                  <a:pt x="3142" y="1269"/>
                </a:lnTo>
                <a:lnTo>
                  <a:pt x="3489" y="994"/>
                </a:lnTo>
                <a:lnTo>
                  <a:pt x="3844" y="730"/>
                </a:lnTo>
                <a:lnTo>
                  <a:pt x="4209" y="478"/>
                </a:lnTo>
                <a:lnTo>
                  <a:pt x="4582" y="237"/>
                </a:lnTo>
                <a:lnTo>
                  <a:pt x="4772" y="121"/>
                </a:lnTo>
                <a:lnTo>
                  <a:pt x="4963" y="9"/>
                </a:lnTo>
                <a:cubicBezTo>
                  <a:pt x="4974" y="2"/>
                  <a:pt x="4987" y="0"/>
                  <a:pt x="5000" y="4"/>
                </a:cubicBezTo>
                <a:cubicBezTo>
                  <a:pt x="5012" y="7"/>
                  <a:pt x="5023" y="15"/>
                  <a:pt x="5029" y="26"/>
                </a:cubicBezTo>
                <a:lnTo>
                  <a:pt x="11773" y="11707"/>
                </a:lnTo>
                <a:cubicBezTo>
                  <a:pt x="11784" y="11726"/>
                  <a:pt x="11781" y="11750"/>
                  <a:pt x="11765" y="11765"/>
                </a:cubicBezTo>
                <a:cubicBezTo>
                  <a:pt x="11750" y="11781"/>
                  <a:pt x="11726" y="11784"/>
                  <a:pt x="11707" y="11773"/>
                </a:cubicBezTo>
                <a:lnTo>
                  <a:pt x="26" y="5029"/>
                </a:lnTo>
                <a:close/>
              </a:path>
            </a:pathLst>
          </a:custGeom>
          <a:solidFill>
            <a:srgbClr val="FFFFFF"/>
          </a:solidFill>
          <a:ln w="1588" cap="flat">
            <a:noFill/>
            <a:prstDash val="solid"/>
            <a:bevel/>
          </a:ln>
        </p:spPr>
        <p:txBody>
          <a:bodyPr vert="horz" wrap="square" lIns="68580" tIns="34290" rIns="68580" bIns="34290" numCol="1" anchor="t" anchorCtr="0" compatLnSpc="1"/>
          <a:lstStyle/>
          <a:p>
            <a:endParaRPr lang="zh-CN" altLang="en-US" sz="1015">
              <a:cs typeface="+mn-ea"/>
            </a:endParaRPr>
          </a:p>
        </p:txBody>
      </p:sp>
      <p:sp>
        <p:nvSpPr>
          <p:cNvPr id="44" name="Freeform 27"/>
          <p:cNvSpPr/>
          <p:nvPr/>
        </p:nvSpPr>
        <p:spPr bwMode="auto">
          <a:xfrm>
            <a:off x="3925516" y="1278780"/>
            <a:ext cx="646086" cy="1292970"/>
          </a:xfrm>
          <a:custGeom>
            <a:avLst/>
            <a:gdLst>
              <a:gd name="T0" fmla="*/ 6744 w 6744"/>
              <a:gd name="T1" fmla="*/ 13488 h 13488"/>
              <a:gd name="T2" fmla="*/ 6744 w 6744"/>
              <a:gd name="T3" fmla="*/ 0 h 13488"/>
              <a:gd name="T4" fmla="*/ 0 w 6744"/>
              <a:gd name="T5" fmla="*/ 1807 h 13488"/>
              <a:gd name="T6" fmla="*/ 6744 w 6744"/>
              <a:gd name="T7" fmla="*/ 13488 h 13488"/>
            </a:gdLst>
            <a:ahLst/>
            <a:cxnLst>
              <a:cxn ang="0">
                <a:pos x="T0" y="T1"/>
              </a:cxn>
              <a:cxn ang="0">
                <a:pos x="T2" y="T3"/>
              </a:cxn>
              <a:cxn ang="0">
                <a:pos x="T4" y="T5"/>
              </a:cxn>
              <a:cxn ang="0">
                <a:pos x="T6" y="T7"/>
              </a:cxn>
            </a:cxnLst>
            <a:rect l="0" t="0" r="r" b="b"/>
            <a:pathLst>
              <a:path w="6744" h="13488">
                <a:moveTo>
                  <a:pt x="6744" y="13488"/>
                </a:moveTo>
                <a:lnTo>
                  <a:pt x="6744" y="0"/>
                </a:lnTo>
                <a:cubicBezTo>
                  <a:pt x="4377" y="0"/>
                  <a:pt x="2051" y="623"/>
                  <a:pt x="0" y="1807"/>
                </a:cubicBezTo>
                <a:lnTo>
                  <a:pt x="6744" y="13488"/>
                </a:lnTo>
                <a:close/>
              </a:path>
            </a:pathLst>
          </a:custGeom>
          <a:solidFill>
            <a:schemeClr val="bg1">
              <a:lumMod val="85000"/>
            </a:schemeClr>
          </a:solidFill>
          <a:ln w="0">
            <a:noFill/>
            <a:prstDash val="solid"/>
            <a:round/>
          </a:ln>
        </p:spPr>
        <p:txBody>
          <a:bodyPr vert="horz" wrap="square" lIns="68580" tIns="34290" rIns="68580" bIns="34290" numCol="1" anchor="t" anchorCtr="0" compatLnSpc="1"/>
          <a:lstStyle/>
          <a:p>
            <a:endParaRPr lang="zh-CN" altLang="en-US" sz="1015">
              <a:cs typeface="+mn-ea"/>
            </a:endParaRPr>
          </a:p>
        </p:txBody>
      </p:sp>
      <p:sp>
        <p:nvSpPr>
          <p:cNvPr id="45" name="Freeform 28"/>
          <p:cNvSpPr>
            <a:spLocks noEditPoints="1"/>
          </p:cNvSpPr>
          <p:nvPr/>
        </p:nvSpPr>
        <p:spPr bwMode="auto">
          <a:xfrm>
            <a:off x="3920724" y="1273988"/>
            <a:ext cx="655670" cy="1302554"/>
          </a:xfrm>
          <a:custGeom>
            <a:avLst/>
            <a:gdLst>
              <a:gd name="T0" fmla="*/ 6745 w 6841"/>
              <a:gd name="T1" fmla="*/ 13536 h 13588"/>
              <a:gd name="T2" fmla="*/ 6794 w 6841"/>
              <a:gd name="T3" fmla="*/ 96 h 13588"/>
              <a:gd name="T4" fmla="*/ 6351 w 6841"/>
              <a:gd name="T5" fmla="*/ 103 h 13588"/>
              <a:gd name="T6" fmla="*/ 5911 w 6841"/>
              <a:gd name="T7" fmla="*/ 125 h 13588"/>
              <a:gd name="T8" fmla="*/ 5472 w 6841"/>
              <a:gd name="T9" fmla="*/ 161 h 13588"/>
              <a:gd name="T10" fmla="*/ 5035 w 6841"/>
              <a:gd name="T11" fmla="*/ 212 h 13588"/>
              <a:gd name="T12" fmla="*/ 4601 w 6841"/>
              <a:gd name="T13" fmla="*/ 276 h 13588"/>
              <a:gd name="T14" fmla="*/ 4169 w 6841"/>
              <a:gd name="T15" fmla="*/ 355 h 13588"/>
              <a:gd name="T16" fmla="*/ 3740 w 6841"/>
              <a:gd name="T17" fmla="*/ 447 h 13588"/>
              <a:gd name="T18" fmla="*/ 3314 w 6841"/>
              <a:gd name="T19" fmla="*/ 554 h 13588"/>
              <a:gd name="T20" fmla="*/ 2893 w 6841"/>
              <a:gd name="T21" fmla="*/ 674 h 13588"/>
              <a:gd name="T22" fmla="*/ 2475 w 6841"/>
              <a:gd name="T23" fmla="*/ 809 h 13588"/>
              <a:gd name="T24" fmla="*/ 2062 w 6841"/>
              <a:gd name="T25" fmla="*/ 956 h 13588"/>
              <a:gd name="T26" fmla="*/ 1653 w 6841"/>
              <a:gd name="T27" fmla="*/ 1117 h 13588"/>
              <a:gd name="T28" fmla="*/ 1250 w 6841"/>
              <a:gd name="T29" fmla="*/ 1292 h 13588"/>
              <a:gd name="T30" fmla="*/ 852 w 6841"/>
              <a:gd name="T31" fmla="*/ 1481 h 13588"/>
              <a:gd name="T32" fmla="*/ 459 w 6841"/>
              <a:gd name="T33" fmla="*/ 1682 h 13588"/>
              <a:gd name="T34" fmla="*/ 73 w 6841"/>
              <a:gd name="T35" fmla="*/ 1897 h 13588"/>
              <a:gd name="T36" fmla="*/ 6835 w 6841"/>
              <a:gd name="T37" fmla="*/ 13512 h 13588"/>
              <a:gd name="T38" fmla="*/ 3 w 6841"/>
              <a:gd name="T39" fmla="*/ 1842 h 13588"/>
              <a:gd name="T40" fmla="*/ 219 w 6841"/>
              <a:gd name="T41" fmla="*/ 1703 h 13588"/>
              <a:gd name="T42" fmla="*/ 612 w 6841"/>
              <a:gd name="T43" fmla="*/ 1494 h 13588"/>
              <a:gd name="T44" fmla="*/ 1010 w 6841"/>
              <a:gd name="T45" fmla="*/ 1298 h 13588"/>
              <a:gd name="T46" fmla="*/ 1413 w 6841"/>
              <a:gd name="T47" fmla="*/ 1115 h 13588"/>
              <a:gd name="T48" fmla="*/ 1823 w 6841"/>
              <a:gd name="T49" fmla="*/ 946 h 13588"/>
              <a:gd name="T50" fmla="*/ 2236 w 6841"/>
              <a:gd name="T51" fmla="*/ 790 h 13588"/>
              <a:gd name="T52" fmla="*/ 2655 w 6841"/>
              <a:gd name="T53" fmla="*/ 648 h 13588"/>
              <a:gd name="T54" fmla="*/ 3078 w 6841"/>
              <a:gd name="T55" fmla="*/ 520 h 13588"/>
              <a:gd name="T56" fmla="*/ 3504 w 6841"/>
              <a:gd name="T57" fmla="*/ 406 h 13588"/>
              <a:gd name="T58" fmla="*/ 3935 w 6841"/>
              <a:gd name="T59" fmla="*/ 305 h 13588"/>
              <a:gd name="T60" fmla="*/ 4368 w 6841"/>
              <a:gd name="T61" fmla="*/ 219 h 13588"/>
              <a:gd name="T62" fmla="*/ 4804 w 6841"/>
              <a:gd name="T63" fmla="*/ 147 h 13588"/>
              <a:gd name="T64" fmla="*/ 5243 w 6841"/>
              <a:gd name="T65" fmla="*/ 89 h 13588"/>
              <a:gd name="T66" fmla="*/ 5684 w 6841"/>
              <a:gd name="T67" fmla="*/ 46 h 13588"/>
              <a:gd name="T68" fmla="*/ 6127 w 6841"/>
              <a:gd name="T69" fmla="*/ 17 h 13588"/>
              <a:gd name="T70" fmla="*/ 6571 w 6841"/>
              <a:gd name="T71" fmla="*/ 2 h 13588"/>
              <a:gd name="T72" fmla="*/ 6827 w 6841"/>
              <a:gd name="T73" fmla="*/ 14 h 13588"/>
              <a:gd name="T74" fmla="*/ 6841 w 6841"/>
              <a:gd name="T75" fmla="*/ 13536 h 13588"/>
              <a:gd name="T76" fmla="*/ 6752 w 6841"/>
              <a:gd name="T77" fmla="*/ 13560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1" h="13588">
                <a:moveTo>
                  <a:pt x="6835" y="13512"/>
                </a:moveTo>
                <a:lnTo>
                  <a:pt x="6745" y="13536"/>
                </a:lnTo>
                <a:lnTo>
                  <a:pt x="6745" y="48"/>
                </a:lnTo>
                <a:lnTo>
                  <a:pt x="6794" y="96"/>
                </a:lnTo>
                <a:lnTo>
                  <a:pt x="6572" y="98"/>
                </a:lnTo>
                <a:lnTo>
                  <a:pt x="6351" y="103"/>
                </a:lnTo>
                <a:lnTo>
                  <a:pt x="6131" y="112"/>
                </a:lnTo>
                <a:lnTo>
                  <a:pt x="5911" y="125"/>
                </a:lnTo>
                <a:lnTo>
                  <a:pt x="5691" y="141"/>
                </a:lnTo>
                <a:lnTo>
                  <a:pt x="5472" y="161"/>
                </a:lnTo>
                <a:lnTo>
                  <a:pt x="5253" y="185"/>
                </a:lnTo>
                <a:lnTo>
                  <a:pt x="5035" y="212"/>
                </a:lnTo>
                <a:lnTo>
                  <a:pt x="4818" y="242"/>
                </a:lnTo>
                <a:lnTo>
                  <a:pt x="4601" y="276"/>
                </a:lnTo>
                <a:lnTo>
                  <a:pt x="4384" y="314"/>
                </a:lnTo>
                <a:lnTo>
                  <a:pt x="4169" y="355"/>
                </a:lnTo>
                <a:lnTo>
                  <a:pt x="3954" y="399"/>
                </a:lnTo>
                <a:lnTo>
                  <a:pt x="3740" y="447"/>
                </a:lnTo>
                <a:lnTo>
                  <a:pt x="3527" y="499"/>
                </a:lnTo>
                <a:lnTo>
                  <a:pt x="3314" y="554"/>
                </a:lnTo>
                <a:lnTo>
                  <a:pt x="3103" y="612"/>
                </a:lnTo>
                <a:lnTo>
                  <a:pt x="2893" y="674"/>
                </a:lnTo>
                <a:lnTo>
                  <a:pt x="2684" y="740"/>
                </a:lnTo>
                <a:lnTo>
                  <a:pt x="2475" y="809"/>
                </a:lnTo>
                <a:lnTo>
                  <a:pt x="2268" y="881"/>
                </a:lnTo>
                <a:lnTo>
                  <a:pt x="2062" y="956"/>
                </a:lnTo>
                <a:lnTo>
                  <a:pt x="1857" y="1035"/>
                </a:lnTo>
                <a:lnTo>
                  <a:pt x="1653" y="1117"/>
                </a:lnTo>
                <a:lnTo>
                  <a:pt x="1451" y="1203"/>
                </a:lnTo>
                <a:lnTo>
                  <a:pt x="1250" y="1292"/>
                </a:lnTo>
                <a:lnTo>
                  <a:pt x="1050" y="1385"/>
                </a:lnTo>
                <a:lnTo>
                  <a:pt x="852" y="1481"/>
                </a:lnTo>
                <a:lnTo>
                  <a:pt x="655" y="1580"/>
                </a:lnTo>
                <a:lnTo>
                  <a:pt x="459" y="1682"/>
                </a:lnTo>
                <a:lnTo>
                  <a:pt x="265" y="1788"/>
                </a:lnTo>
                <a:lnTo>
                  <a:pt x="73" y="1897"/>
                </a:lnTo>
                <a:lnTo>
                  <a:pt x="91" y="1831"/>
                </a:lnTo>
                <a:lnTo>
                  <a:pt x="6835" y="13512"/>
                </a:lnTo>
                <a:close/>
                <a:moveTo>
                  <a:pt x="8" y="1879"/>
                </a:moveTo>
                <a:cubicBezTo>
                  <a:pt x="2" y="1868"/>
                  <a:pt x="0" y="1855"/>
                  <a:pt x="3" y="1842"/>
                </a:cubicBezTo>
                <a:cubicBezTo>
                  <a:pt x="7" y="1830"/>
                  <a:pt x="15" y="1820"/>
                  <a:pt x="26" y="1813"/>
                </a:cubicBezTo>
                <a:lnTo>
                  <a:pt x="219" y="1703"/>
                </a:lnTo>
                <a:lnTo>
                  <a:pt x="415" y="1597"/>
                </a:lnTo>
                <a:lnTo>
                  <a:pt x="612" y="1494"/>
                </a:lnTo>
                <a:lnTo>
                  <a:pt x="810" y="1394"/>
                </a:lnTo>
                <a:lnTo>
                  <a:pt x="1010" y="1298"/>
                </a:lnTo>
                <a:lnTo>
                  <a:pt x="1211" y="1205"/>
                </a:lnTo>
                <a:lnTo>
                  <a:pt x="1413" y="1115"/>
                </a:lnTo>
                <a:lnTo>
                  <a:pt x="1618" y="1028"/>
                </a:lnTo>
                <a:lnTo>
                  <a:pt x="1823" y="946"/>
                </a:lnTo>
                <a:lnTo>
                  <a:pt x="2029" y="866"/>
                </a:lnTo>
                <a:lnTo>
                  <a:pt x="2236" y="790"/>
                </a:lnTo>
                <a:lnTo>
                  <a:pt x="2445" y="717"/>
                </a:lnTo>
                <a:lnTo>
                  <a:pt x="2655" y="648"/>
                </a:lnTo>
                <a:lnTo>
                  <a:pt x="2866" y="582"/>
                </a:lnTo>
                <a:lnTo>
                  <a:pt x="3078" y="520"/>
                </a:lnTo>
                <a:lnTo>
                  <a:pt x="3290" y="461"/>
                </a:lnTo>
                <a:lnTo>
                  <a:pt x="3504" y="406"/>
                </a:lnTo>
                <a:lnTo>
                  <a:pt x="3719" y="354"/>
                </a:lnTo>
                <a:lnTo>
                  <a:pt x="3935" y="305"/>
                </a:lnTo>
                <a:lnTo>
                  <a:pt x="4151" y="260"/>
                </a:lnTo>
                <a:lnTo>
                  <a:pt x="4368" y="219"/>
                </a:lnTo>
                <a:lnTo>
                  <a:pt x="4586" y="181"/>
                </a:lnTo>
                <a:lnTo>
                  <a:pt x="4804" y="147"/>
                </a:lnTo>
                <a:lnTo>
                  <a:pt x="5024" y="116"/>
                </a:lnTo>
                <a:lnTo>
                  <a:pt x="5243" y="89"/>
                </a:lnTo>
                <a:lnTo>
                  <a:pt x="5463" y="66"/>
                </a:lnTo>
                <a:lnTo>
                  <a:pt x="5684" y="46"/>
                </a:lnTo>
                <a:lnTo>
                  <a:pt x="5905" y="29"/>
                </a:lnTo>
                <a:lnTo>
                  <a:pt x="6127" y="17"/>
                </a:lnTo>
                <a:lnTo>
                  <a:pt x="6349" y="7"/>
                </a:lnTo>
                <a:lnTo>
                  <a:pt x="6571" y="2"/>
                </a:lnTo>
                <a:lnTo>
                  <a:pt x="6793" y="0"/>
                </a:lnTo>
                <a:cubicBezTo>
                  <a:pt x="6806" y="0"/>
                  <a:pt x="6818" y="5"/>
                  <a:pt x="6827" y="14"/>
                </a:cubicBezTo>
                <a:cubicBezTo>
                  <a:pt x="6836" y="23"/>
                  <a:pt x="6841" y="35"/>
                  <a:pt x="6841" y="48"/>
                </a:cubicBezTo>
                <a:lnTo>
                  <a:pt x="6841" y="13536"/>
                </a:lnTo>
                <a:cubicBezTo>
                  <a:pt x="6841" y="13558"/>
                  <a:pt x="6827" y="13577"/>
                  <a:pt x="6806" y="13583"/>
                </a:cubicBezTo>
                <a:cubicBezTo>
                  <a:pt x="6785" y="13588"/>
                  <a:pt x="6763" y="13579"/>
                  <a:pt x="6752" y="13560"/>
                </a:cubicBezTo>
                <a:lnTo>
                  <a:pt x="8" y="1879"/>
                </a:lnTo>
                <a:close/>
              </a:path>
            </a:pathLst>
          </a:custGeom>
          <a:solidFill>
            <a:srgbClr val="FFFFFF"/>
          </a:solidFill>
          <a:ln w="1588" cap="flat">
            <a:noFill/>
            <a:prstDash val="solid"/>
            <a:bevel/>
          </a:ln>
        </p:spPr>
        <p:txBody>
          <a:bodyPr vert="horz" wrap="square" lIns="68580" tIns="34290" rIns="68580" bIns="34290" numCol="1" anchor="t" anchorCtr="0" compatLnSpc="1"/>
          <a:lstStyle/>
          <a:p>
            <a:endParaRPr lang="zh-CN" altLang="en-US" sz="1015">
              <a:cs typeface="+mn-ea"/>
            </a:endParaRPr>
          </a:p>
        </p:txBody>
      </p:sp>
      <p:sp>
        <p:nvSpPr>
          <p:cNvPr id="46" name="文本框 45"/>
          <p:cNvSpPr txBox="1"/>
          <p:nvPr/>
        </p:nvSpPr>
        <p:spPr>
          <a:xfrm>
            <a:off x="3209568" y="3880154"/>
            <a:ext cx="2608406" cy="667170"/>
          </a:xfrm>
          <a:prstGeom prst="rect">
            <a:avLst/>
          </a:prstGeom>
          <a:noFill/>
        </p:spPr>
        <p:txBody>
          <a:bodyPr wrap="none" rtlCol="0">
            <a:spAutoFit/>
          </a:bodyPr>
          <a:lstStyle/>
          <a:p>
            <a:pPr>
              <a:lnSpc>
                <a:spcPct val="120000"/>
              </a:lnSpc>
            </a:pPr>
            <a:r>
              <a:rPr lang="zh-CN" altLang="en-US" sz="1015" dirty="0">
                <a:solidFill>
                  <a:schemeClr val="bg1"/>
                </a:solidFill>
                <a:cs typeface="+mn-ea"/>
              </a:rPr>
              <a:t>第五章 </a:t>
            </a:r>
            <a:endParaRPr lang="en-US" altLang="zh-CN" sz="1015" dirty="0">
              <a:solidFill>
                <a:schemeClr val="bg1"/>
              </a:solidFill>
              <a:cs typeface="+mn-ea"/>
            </a:endParaRPr>
          </a:p>
          <a:p>
            <a:pPr>
              <a:lnSpc>
                <a:spcPct val="120000"/>
              </a:lnSpc>
            </a:pPr>
            <a:r>
              <a:rPr lang="zh-CN" altLang="en-US" sz="2100" b="1" dirty="0">
                <a:solidFill>
                  <a:schemeClr val="bg1"/>
                </a:solidFill>
                <a:cs typeface="+mn-ea"/>
              </a:rPr>
              <a:t>事故发生的主要原因</a:t>
            </a:r>
          </a:p>
        </p:txBody>
      </p:sp>
      <p:grpSp>
        <p:nvGrpSpPr>
          <p:cNvPr id="47" name="组合 46"/>
          <p:cNvGrpSpPr/>
          <p:nvPr/>
        </p:nvGrpSpPr>
        <p:grpSpPr>
          <a:xfrm>
            <a:off x="2597388" y="3979065"/>
            <a:ext cx="489716" cy="508526"/>
            <a:chOff x="7704137" y="2810669"/>
            <a:chExt cx="1333500" cy="1298575"/>
          </a:xfrm>
          <a:solidFill>
            <a:schemeClr val="bg1"/>
          </a:solidFill>
        </p:grpSpPr>
        <p:sp>
          <p:nvSpPr>
            <p:cNvPr id="48" name="Freeform 44"/>
            <p:cNvSpPr/>
            <p:nvPr/>
          </p:nvSpPr>
          <p:spPr bwMode="auto">
            <a:xfrm>
              <a:off x="7908925" y="3207544"/>
              <a:ext cx="785813" cy="90488"/>
            </a:xfrm>
            <a:custGeom>
              <a:avLst/>
              <a:gdLst>
                <a:gd name="T0" fmla="*/ 293 w 293"/>
                <a:gd name="T1" fmla="*/ 17 h 34"/>
                <a:gd name="T2" fmla="*/ 276 w 293"/>
                <a:gd name="T3" fmla="*/ 34 h 34"/>
                <a:gd name="T4" fmla="*/ 17 w 293"/>
                <a:gd name="T5" fmla="*/ 34 h 34"/>
                <a:gd name="T6" fmla="*/ 0 w 293"/>
                <a:gd name="T7" fmla="*/ 17 h 34"/>
                <a:gd name="T8" fmla="*/ 0 w 293"/>
                <a:gd name="T9" fmla="*/ 17 h 34"/>
                <a:gd name="T10" fmla="*/ 17 w 293"/>
                <a:gd name="T11" fmla="*/ 0 h 34"/>
                <a:gd name="T12" fmla="*/ 276 w 293"/>
                <a:gd name="T13" fmla="*/ 0 h 34"/>
                <a:gd name="T14" fmla="*/ 293 w 293"/>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34">
                  <a:moveTo>
                    <a:pt x="293" y="17"/>
                  </a:moveTo>
                  <a:cubicBezTo>
                    <a:pt x="293" y="26"/>
                    <a:pt x="286" y="34"/>
                    <a:pt x="276" y="34"/>
                  </a:cubicBezTo>
                  <a:cubicBezTo>
                    <a:pt x="17" y="34"/>
                    <a:pt x="17" y="34"/>
                    <a:pt x="17" y="34"/>
                  </a:cubicBezTo>
                  <a:cubicBezTo>
                    <a:pt x="7" y="34"/>
                    <a:pt x="0" y="26"/>
                    <a:pt x="0" y="17"/>
                  </a:cubicBezTo>
                  <a:cubicBezTo>
                    <a:pt x="0" y="17"/>
                    <a:pt x="0" y="17"/>
                    <a:pt x="0" y="17"/>
                  </a:cubicBezTo>
                  <a:cubicBezTo>
                    <a:pt x="0" y="7"/>
                    <a:pt x="7" y="0"/>
                    <a:pt x="17" y="0"/>
                  </a:cubicBezTo>
                  <a:cubicBezTo>
                    <a:pt x="276" y="0"/>
                    <a:pt x="276" y="0"/>
                    <a:pt x="276" y="0"/>
                  </a:cubicBezTo>
                  <a:cubicBezTo>
                    <a:pt x="286" y="0"/>
                    <a:pt x="293" y="7"/>
                    <a:pt x="29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b="1">
                <a:cs typeface="+mn-ea"/>
              </a:endParaRPr>
            </a:p>
          </p:txBody>
        </p:sp>
        <p:sp>
          <p:nvSpPr>
            <p:cNvPr id="49" name="Freeform 45"/>
            <p:cNvSpPr/>
            <p:nvPr/>
          </p:nvSpPr>
          <p:spPr bwMode="auto">
            <a:xfrm>
              <a:off x="7908925" y="3026569"/>
              <a:ext cx="638175" cy="92075"/>
            </a:xfrm>
            <a:custGeom>
              <a:avLst/>
              <a:gdLst>
                <a:gd name="T0" fmla="*/ 238 w 238"/>
                <a:gd name="T1" fmla="*/ 17 h 34"/>
                <a:gd name="T2" fmla="*/ 221 w 238"/>
                <a:gd name="T3" fmla="*/ 34 h 34"/>
                <a:gd name="T4" fmla="*/ 17 w 238"/>
                <a:gd name="T5" fmla="*/ 34 h 34"/>
                <a:gd name="T6" fmla="*/ 0 w 238"/>
                <a:gd name="T7" fmla="*/ 17 h 34"/>
                <a:gd name="T8" fmla="*/ 0 w 238"/>
                <a:gd name="T9" fmla="*/ 17 h 34"/>
                <a:gd name="T10" fmla="*/ 17 w 238"/>
                <a:gd name="T11" fmla="*/ 0 h 34"/>
                <a:gd name="T12" fmla="*/ 221 w 238"/>
                <a:gd name="T13" fmla="*/ 0 h 34"/>
                <a:gd name="T14" fmla="*/ 238 w 238"/>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34">
                  <a:moveTo>
                    <a:pt x="238" y="17"/>
                  </a:moveTo>
                  <a:cubicBezTo>
                    <a:pt x="238" y="27"/>
                    <a:pt x="230" y="34"/>
                    <a:pt x="221" y="34"/>
                  </a:cubicBezTo>
                  <a:cubicBezTo>
                    <a:pt x="17" y="34"/>
                    <a:pt x="17" y="34"/>
                    <a:pt x="17" y="34"/>
                  </a:cubicBezTo>
                  <a:cubicBezTo>
                    <a:pt x="7" y="34"/>
                    <a:pt x="0" y="27"/>
                    <a:pt x="0" y="17"/>
                  </a:cubicBezTo>
                  <a:cubicBezTo>
                    <a:pt x="0" y="17"/>
                    <a:pt x="0" y="17"/>
                    <a:pt x="0" y="17"/>
                  </a:cubicBezTo>
                  <a:cubicBezTo>
                    <a:pt x="0" y="8"/>
                    <a:pt x="7" y="0"/>
                    <a:pt x="17" y="0"/>
                  </a:cubicBezTo>
                  <a:cubicBezTo>
                    <a:pt x="221" y="0"/>
                    <a:pt x="221" y="0"/>
                    <a:pt x="221" y="0"/>
                  </a:cubicBezTo>
                  <a:cubicBezTo>
                    <a:pt x="230" y="0"/>
                    <a:pt x="238" y="8"/>
                    <a:pt x="23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b="1">
                <a:cs typeface="+mn-ea"/>
              </a:endParaRPr>
            </a:p>
          </p:txBody>
        </p:sp>
        <p:sp>
          <p:nvSpPr>
            <p:cNvPr id="50" name="Freeform 46"/>
            <p:cNvSpPr/>
            <p:nvPr/>
          </p:nvSpPr>
          <p:spPr bwMode="auto">
            <a:xfrm>
              <a:off x="7908925" y="3383756"/>
              <a:ext cx="785813" cy="92075"/>
            </a:xfrm>
            <a:custGeom>
              <a:avLst/>
              <a:gdLst>
                <a:gd name="T0" fmla="*/ 293 w 293"/>
                <a:gd name="T1" fmla="*/ 17 h 34"/>
                <a:gd name="T2" fmla="*/ 276 w 293"/>
                <a:gd name="T3" fmla="*/ 34 h 34"/>
                <a:gd name="T4" fmla="*/ 17 w 293"/>
                <a:gd name="T5" fmla="*/ 34 h 34"/>
                <a:gd name="T6" fmla="*/ 0 w 293"/>
                <a:gd name="T7" fmla="*/ 17 h 34"/>
                <a:gd name="T8" fmla="*/ 0 w 293"/>
                <a:gd name="T9" fmla="*/ 17 h 34"/>
                <a:gd name="T10" fmla="*/ 17 w 293"/>
                <a:gd name="T11" fmla="*/ 0 h 34"/>
                <a:gd name="T12" fmla="*/ 276 w 293"/>
                <a:gd name="T13" fmla="*/ 0 h 34"/>
                <a:gd name="T14" fmla="*/ 293 w 293"/>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34">
                  <a:moveTo>
                    <a:pt x="293" y="17"/>
                  </a:moveTo>
                  <a:cubicBezTo>
                    <a:pt x="293" y="27"/>
                    <a:pt x="286" y="34"/>
                    <a:pt x="276" y="34"/>
                  </a:cubicBezTo>
                  <a:cubicBezTo>
                    <a:pt x="17" y="34"/>
                    <a:pt x="17" y="34"/>
                    <a:pt x="17" y="34"/>
                  </a:cubicBezTo>
                  <a:cubicBezTo>
                    <a:pt x="7" y="34"/>
                    <a:pt x="0" y="27"/>
                    <a:pt x="0" y="17"/>
                  </a:cubicBezTo>
                  <a:cubicBezTo>
                    <a:pt x="0" y="17"/>
                    <a:pt x="0" y="17"/>
                    <a:pt x="0" y="17"/>
                  </a:cubicBezTo>
                  <a:cubicBezTo>
                    <a:pt x="0" y="8"/>
                    <a:pt x="7" y="0"/>
                    <a:pt x="17" y="0"/>
                  </a:cubicBezTo>
                  <a:cubicBezTo>
                    <a:pt x="276" y="0"/>
                    <a:pt x="276" y="0"/>
                    <a:pt x="276" y="0"/>
                  </a:cubicBezTo>
                  <a:cubicBezTo>
                    <a:pt x="286" y="0"/>
                    <a:pt x="293" y="8"/>
                    <a:pt x="29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b="1">
                <a:cs typeface="+mn-ea"/>
              </a:endParaRPr>
            </a:p>
          </p:txBody>
        </p:sp>
        <p:sp>
          <p:nvSpPr>
            <p:cNvPr id="51" name="Freeform 47"/>
            <p:cNvSpPr/>
            <p:nvPr/>
          </p:nvSpPr>
          <p:spPr bwMode="auto">
            <a:xfrm>
              <a:off x="7908925" y="3564731"/>
              <a:ext cx="592138" cy="90488"/>
            </a:xfrm>
            <a:custGeom>
              <a:avLst/>
              <a:gdLst>
                <a:gd name="T0" fmla="*/ 221 w 221"/>
                <a:gd name="T1" fmla="*/ 17 h 34"/>
                <a:gd name="T2" fmla="*/ 204 w 221"/>
                <a:gd name="T3" fmla="*/ 34 h 34"/>
                <a:gd name="T4" fmla="*/ 17 w 221"/>
                <a:gd name="T5" fmla="*/ 34 h 34"/>
                <a:gd name="T6" fmla="*/ 0 w 221"/>
                <a:gd name="T7" fmla="*/ 17 h 34"/>
                <a:gd name="T8" fmla="*/ 0 w 221"/>
                <a:gd name="T9" fmla="*/ 17 h 34"/>
                <a:gd name="T10" fmla="*/ 17 w 221"/>
                <a:gd name="T11" fmla="*/ 0 h 34"/>
                <a:gd name="T12" fmla="*/ 204 w 221"/>
                <a:gd name="T13" fmla="*/ 0 h 34"/>
                <a:gd name="T14" fmla="*/ 221 w 221"/>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34">
                  <a:moveTo>
                    <a:pt x="221" y="17"/>
                  </a:moveTo>
                  <a:cubicBezTo>
                    <a:pt x="221" y="26"/>
                    <a:pt x="213" y="34"/>
                    <a:pt x="204" y="34"/>
                  </a:cubicBezTo>
                  <a:cubicBezTo>
                    <a:pt x="17" y="34"/>
                    <a:pt x="17" y="34"/>
                    <a:pt x="17" y="34"/>
                  </a:cubicBezTo>
                  <a:cubicBezTo>
                    <a:pt x="7" y="34"/>
                    <a:pt x="0" y="26"/>
                    <a:pt x="0" y="17"/>
                  </a:cubicBezTo>
                  <a:cubicBezTo>
                    <a:pt x="0" y="17"/>
                    <a:pt x="0" y="17"/>
                    <a:pt x="0" y="17"/>
                  </a:cubicBezTo>
                  <a:cubicBezTo>
                    <a:pt x="0" y="7"/>
                    <a:pt x="7" y="0"/>
                    <a:pt x="17" y="0"/>
                  </a:cubicBezTo>
                  <a:cubicBezTo>
                    <a:pt x="204" y="0"/>
                    <a:pt x="204" y="0"/>
                    <a:pt x="204" y="0"/>
                  </a:cubicBezTo>
                  <a:cubicBezTo>
                    <a:pt x="213" y="0"/>
                    <a:pt x="221" y="7"/>
                    <a:pt x="22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b="1">
                <a:cs typeface="+mn-ea"/>
              </a:endParaRPr>
            </a:p>
          </p:txBody>
        </p:sp>
        <p:sp>
          <p:nvSpPr>
            <p:cNvPr id="52" name="Freeform 48"/>
            <p:cNvSpPr/>
            <p:nvPr/>
          </p:nvSpPr>
          <p:spPr bwMode="auto">
            <a:xfrm>
              <a:off x="7908925" y="3740944"/>
              <a:ext cx="592138" cy="92075"/>
            </a:xfrm>
            <a:custGeom>
              <a:avLst/>
              <a:gdLst>
                <a:gd name="T0" fmla="*/ 221 w 221"/>
                <a:gd name="T1" fmla="*/ 17 h 34"/>
                <a:gd name="T2" fmla="*/ 204 w 221"/>
                <a:gd name="T3" fmla="*/ 34 h 34"/>
                <a:gd name="T4" fmla="*/ 17 w 221"/>
                <a:gd name="T5" fmla="*/ 34 h 34"/>
                <a:gd name="T6" fmla="*/ 0 w 221"/>
                <a:gd name="T7" fmla="*/ 17 h 34"/>
                <a:gd name="T8" fmla="*/ 0 w 221"/>
                <a:gd name="T9" fmla="*/ 17 h 34"/>
                <a:gd name="T10" fmla="*/ 17 w 221"/>
                <a:gd name="T11" fmla="*/ 0 h 34"/>
                <a:gd name="T12" fmla="*/ 204 w 221"/>
                <a:gd name="T13" fmla="*/ 0 h 34"/>
                <a:gd name="T14" fmla="*/ 221 w 221"/>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34">
                  <a:moveTo>
                    <a:pt x="221" y="17"/>
                  </a:moveTo>
                  <a:cubicBezTo>
                    <a:pt x="221" y="27"/>
                    <a:pt x="213" y="34"/>
                    <a:pt x="204" y="34"/>
                  </a:cubicBezTo>
                  <a:cubicBezTo>
                    <a:pt x="17" y="34"/>
                    <a:pt x="17" y="34"/>
                    <a:pt x="17" y="34"/>
                  </a:cubicBezTo>
                  <a:cubicBezTo>
                    <a:pt x="7" y="34"/>
                    <a:pt x="0" y="27"/>
                    <a:pt x="0" y="17"/>
                  </a:cubicBezTo>
                  <a:cubicBezTo>
                    <a:pt x="0" y="17"/>
                    <a:pt x="0" y="17"/>
                    <a:pt x="0" y="17"/>
                  </a:cubicBezTo>
                  <a:cubicBezTo>
                    <a:pt x="0" y="8"/>
                    <a:pt x="7" y="0"/>
                    <a:pt x="17" y="0"/>
                  </a:cubicBezTo>
                  <a:cubicBezTo>
                    <a:pt x="204" y="0"/>
                    <a:pt x="204" y="0"/>
                    <a:pt x="204" y="0"/>
                  </a:cubicBezTo>
                  <a:cubicBezTo>
                    <a:pt x="213" y="0"/>
                    <a:pt x="221" y="8"/>
                    <a:pt x="22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b="1">
                <a:cs typeface="+mn-ea"/>
              </a:endParaRPr>
            </a:p>
          </p:txBody>
        </p:sp>
        <p:sp>
          <p:nvSpPr>
            <p:cNvPr id="53" name="Freeform 49"/>
            <p:cNvSpPr/>
            <p:nvPr/>
          </p:nvSpPr>
          <p:spPr bwMode="auto">
            <a:xfrm>
              <a:off x="8578850" y="3650456"/>
              <a:ext cx="446088" cy="444500"/>
            </a:xfrm>
            <a:custGeom>
              <a:avLst/>
              <a:gdLst>
                <a:gd name="T0" fmla="*/ 3 w 166"/>
                <a:gd name="T1" fmla="*/ 53 h 166"/>
                <a:gd name="T2" fmla="*/ 3 w 166"/>
                <a:gd name="T3" fmla="*/ 41 h 166"/>
                <a:gd name="T4" fmla="*/ 41 w 166"/>
                <a:gd name="T5" fmla="*/ 3 h 166"/>
                <a:gd name="T6" fmla="*/ 53 w 166"/>
                <a:gd name="T7" fmla="*/ 3 h 166"/>
                <a:gd name="T8" fmla="*/ 162 w 166"/>
                <a:gd name="T9" fmla="*/ 113 h 166"/>
                <a:gd name="T10" fmla="*/ 162 w 166"/>
                <a:gd name="T11" fmla="*/ 125 h 166"/>
                <a:gd name="T12" fmla="*/ 125 w 166"/>
                <a:gd name="T13" fmla="*/ 162 h 166"/>
                <a:gd name="T14" fmla="*/ 113 w 166"/>
                <a:gd name="T15" fmla="*/ 162 h 166"/>
                <a:gd name="T16" fmla="*/ 3 w 166"/>
                <a:gd name="T17" fmla="*/ 5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66">
                  <a:moveTo>
                    <a:pt x="3" y="53"/>
                  </a:moveTo>
                  <a:cubicBezTo>
                    <a:pt x="0" y="49"/>
                    <a:pt x="0" y="44"/>
                    <a:pt x="3" y="41"/>
                  </a:cubicBezTo>
                  <a:cubicBezTo>
                    <a:pt x="41" y="3"/>
                    <a:pt x="41" y="3"/>
                    <a:pt x="41" y="3"/>
                  </a:cubicBezTo>
                  <a:cubicBezTo>
                    <a:pt x="44" y="0"/>
                    <a:pt x="49" y="0"/>
                    <a:pt x="53" y="3"/>
                  </a:cubicBezTo>
                  <a:cubicBezTo>
                    <a:pt x="162" y="113"/>
                    <a:pt x="162" y="113"/>
                    <a:pt x="162" y="113"/>
                  </a:cubicBezTo>
                  <a:cubicBezTo>
                    <a:pt x="166" y="116"/>
                    <a:pt x="166" y="122"/>
                    <a:pt x="162" y="125"/>
                  </a:cubicBezTo>
                  <a:cubicBezTo>
                    <a:pt x="125" y="162"/>
                    <a:pt x="125" y="162"/>
                    <a:pt x="125" y="162"/>
                  </a:cubicBezTo>
                  <a:cubicBezTo>
                    <a:pt x="122" y="166"/>
                    <a:pt x="116" y="166"/>
                    <a:pt x="113" y="162"/>
                  </a:cubicBezTo>
                  <a:lnTo>
                    <a:pt x="3"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b="1">
                <a:cs typeface="+mn-ea"/>
              </a:endParaRPr>
            </a:p>
          </p:txBody>
        </p:sp>
        <p:sp>
          <p:nvSpPr>
            <p:cNvPr id="54" name="Freeform 50"/>
            <p:cNvSpPr/>
            <p:nvPr/>
          </p:nvSpPr>
          <p:spPr bwMode="auto">
            <a:xfrm>
              <a:off x="8920172" y="3991769"/>
              <a:ext cx="117475" cy="117475"/>
            </a:xfrm>
            <a:custGeom>
              <a:avLst/>
              <a:gdLst>
                <a:gd name="T0" fmla="*/ 0 w 44"/>
                <a:gd name="T1" fmla="*/ 39 h 44"/>
                <a:gd name="T2" fmla="*/ 19 w 44"/>
                <a:gd name="T3" fmla="*/ 39 h 44"/>
                <a:gd name="T4" fmla="*/ 39 w 44"/>
                <a:gd name="T5" fmla="*/ 19 h 44"/>
                <a:gd name="T6" fmla="*/ 39 w 44"/>
                <a:gd name="T7" fmla="*/ 0 h 44"/>
                <a:gd name="T8" fmla="*/ 0 w 44"/>
                <a:gd name="T9" fmla="*/ 39 h 44"/>
              </a:gdLst>
              <a:ahLst/>
              <a:cxnLst>
                <a:cxn ang="0">
                  <a:pos x="T0" y="T1"/>
                </a:cxn>
                <a:cxn ang="0">
                  <a:pos x="T2" y="T3"/>
                </a:cxn>
                <a:cxn ang="0">
                  <a:pos x="T4" y="T5"/>
                </a:cxn>
                <a:cxn ang="0">
                  <a:pos x="T6" y="T7"/>
                </a:cxn>
                <a:cxn ang="0">
                  <a:pos x="T8" y="T9"/>
                </a:cxn>
              </a:cxnLst>
              <a:rect l="0" t="0" r="r" b="b"/>
              <a:pathLst>
                <a:path w="44" h="44">
                  <a:moveTo>
                    <a:pt x="0" y="39"/>
                  </a:moveTo>
                  <a:cubicBezTo>
                    <a:pt x="6" y="44"/>
                    <a:pt x="14" y="44"/>
                    <a:pt x="19" y="39"/>
                  </a:cubicBezTo>
                  <a:cubicBezTo>
                    <a:pt x="39" y="19"/>
                    <a:pt x="39" y="19"/>
                    <a:pt x="39" y="19"/>
                  </a:cubicBezTo>
                  <a:cubicBezTo>
                    <a:pt x="44" y="14"/>
                    <a:pt x="44" y="6"/>
                    <a:pt x="39" y="0"/>
                  </a:cubicBez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b="1">
                <a:cs typeface="+mn-ea"/>
              </a:endParaRPr>
            </a:p>
          </p:txBody>
        </p:sp>
        <p:sp>
          <p:nvSpPr>
            <p:cNvPr id="55" name="Freeform 51"/>
            <p:cNvSpPr/>
            <p:nvPr/>
          </p:nvSpPr>
          <p:spPr bwMode="auto">
            <a:xfrm>
              <a:off x="8551862" y="3623469"/>
              <a:ext cx="139700" cy="139700"/>
            </a:xfrm>
            <a:custGeom>
              <a:avLst/>
              <a:gdLst>
                <a:gd name="T0" fmla="*/ 6 w 52"/>
                <a:gd name="T1" fmla="*/ 50 h 52"/>
                <a:gd name="T2" fmla="*/ 3 w 52"/>
                <a:gd name="T3" fmla="*/ 49 h 52"/>
                <a:gd name="T4" fmla="*/ 0 w 52"/>
                <a:gd name="T5" fmla="*/ 4 h 52"/>
                <a:gd name="T6" fmla="*/ 4 w 52"/>
                <a:gd name="T7" fmla="*/ 0 h 52"/>
                <a:gd name="T8" fmla="*/ 49 w 52"/>
                <a:gd name="T9" fmla="*/ 3 h 52"/>
                <a:gd name="T10" fmla="*/ 50 w 52"/>
                <a:gd name="T11" fmla="*/ 6 h 52"/>
                <a:gd name="T12" fmla="*/ 6 w 52"/>
                <a:gd name="T13" fmla="*/ 50 h 52"/>
              </a:gdLst>
              <a:ahLst/>
              <a:cxnLst>
                <a:cxn ang="0">
                  <a:pos x="T0" y="T1"/>
                </a:cxn>
                <a:cxn ang="0">
                  <a:pos x="T2" y="T3"/>
                </a:cxn>
                <a:cxn ang="0">
                  <a:pos x="T4" y="T5"/>
                </a:cxn>
                <a:cxn ang="0">
                  <a:pos x="T6" y="T7"/>
                </a:cxn>
                <a:cxn ang="0">
                  <a:pos x="T8" y="T9"/>
                </a:cxn>
                <a:cxn ang="0">
                  <a:pos x="T10" y="T11"/>
                </a:cxn>
                <a:cxn ang="0">
                  <a:pos x="T12" y="T13"/>
                </a:cxn>
              </a:cxnLst>
              <a:rect l="0" t="0" r="r" b="b"/>
              <a:pathLst>
                <a:path w="52" h="52">
                  <a:moveTo>
                    <a:pt x="6" y="50"/>
                  </a:moveTo>
                  <a:cubicBezTo>
                    <a:pt x="5" y="52"/>
                    <a:pt x="3" y="51"/>
                    <a:pt x="3" y="49"/>
                  </a:cubicBezTo>
                  <a:cubicBezTo>
                    <a:pt x="0" y="4"/>
                    <a:pt x="0" y="4"/>
                    <a:pt x="0" y="4"/>
                  </a:cubicBezTo>
                  <a:cubicBezTo>
                    <a:pt x="0" y="2"/>
                    <a:pt x="2" y="0"/>
                    <a:pt x="4" y="0"/>
                  </a:cubicBezTo>
                  <a:cubicBezTo>
                    <a:pt x="49" y="3"/>
                    <a:pt x="49" y="3"/>
                    <a:pt x="49" y="3"/>
                  </a:cubicBezTo>
                  <a:cubicBezTo>
                    <a:pt x="51" y="3"/>
                    <a:pt x="52" y="5"/>
                    <a:pt x="50" y="6"/>
                  </a:cubicBezTo>
                  <a:lnTo>
                    <a:pt x="6"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b="1">
                <a:cs typeface="+mn-ea"/>
              </a:endParaRPr>
            </a:p>
          </p:txBody>
        </p:sp>
        <p:sp>
          <p:nvSpPr>
            <p:cNvPr id="56" name="Freeform 52"/>
            <p:cNvSpPr/>
            <p:nvPr/>
          </p:nvSpPr>
          <p:spPr bwMode="auto">
            <a:xfrm>
              <a:off x="7704137" y="2810669"/>
              <a:ext cx="1193800" cy="1241425"/>
            </a:xfrm>
            <a:custGeom>
              <a:avLst/>
              <a:gdLst>
                <a:gd name="T0" fmla="*/ 441 w 445"/>
                <a:gd name="T1" fmla="*/ 72 h 463"/>
                <a:gd name="T2" fmla="*/ 373 w 445"/>
                <a:gd name="T3" fmla="*/ 4 h 463"/>
                <a:gd name="T4" fmla="*/ 364 w 445"/>
                <a:gd name="T5" fmla="*/ 0 h 463"/>
                <a:gd name="T6" fmla="*/ 81 w 445"/>
                <a:gd name="T7" fmla="*/ 0 h 463"/>
                <a:gd name="T8" fmla="*/ 0 w 445"/>
                <a:gd name="T9" fmla="*/ 81 h 463"/>
                <a:gd name="T10" fmla="*/ 0 w 445"/>
                <a:gd name="T11" fmla="*/ 381 h 463"/>
                <a:gd name="T12" fmla="*/ 81 w 445"/>
                <a:gd name="T13" fmla="*/ 463 h 463"/>
                <a:gd name="T14" fmla="*/ 364 w 445"/>
                <a:gd name="T15" fmla="*/ 463 h 463"/>
                <a:gd name="T16" fmla="*/ 399 w 445"/>
                <a:gd name="T17" fmla="*/ 454 h 463"/>
                <a:gd name="T18" fmla="*/ 379 w 445"/>
                <a:gd name="T19" fmla="*/ 433 h 463"/>
                <a:gd name="T20" fmla="*/ 364 w 445"/>
                <a:gd name="T21" fmla="*/ 436 h 463"/>
                <a:gd name="T22" fmla="*/ 81 w 445"/>
                <a:gd name="T23" fmla="*/ 436 h 463"/>
                <a:gd name="T24" fmla="*/ 27 w 445"/>
                <a:gd name="T25" fmla="*/ 381 h 463"/>
                <a:gd name="T26" fmla="*/ 27 w 445"/>
                <a:gd name="T27" fmla="*/ 81 h 463"/>
                <a:gd name="T28" fmla="*/ 81 w 445"/>
                <a:gd name="T29" fmla="*/ 27 h 463"/>
                <a:gd name="T30" fmla="*/ 358 w 445"/>
                <a:gd name="T31" fmla="*/ 27 h 463"/>
                <a:gd name="T32" fmla="*/ 418 w 445"/>
                <a:gd name="T33" fmla="*/ 87 h 463"/>
                <a:gd name="T34" fmla="*/ 418 w 445"/>
                <a:gd name="T35" fmla="*/ 337 h 463"/>
                <a:gd name="T36" fmla="*/ 445 w 445"/>
                <a:gd name="T37" fmla="*/ 364 h 463"/>
                <a:gd name="T38" fmla="*/ 445 w 445"/>
                <a:gd name="T39" fmla="*/ 81 h 463"/>
                <a:gd name="T40" fmla="*/ 441 w 445"/>
                <a:gd name="T41" fmla="*/ 72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5" h="463">
                  <a:moveTo>
                    <a:pt x="441" y="72"/>
                  </a:moveTo>
                  <a:cubicBezTo>
                    <a:pt x="373" y="4"/>
                    <a:pt x="373" y="4"/>
                    <a:pt x="373" y="4"/>
                  </a:cubicBezTo>
                  <a:cubicBezTo>
                    <a:pt x="371" y="1"/>
                    <a:pt x="367" y="0"/>
                    <a:pt x="364" y="0"/>
                  </a:cubicBezTo>
                  <a:cubicBezTo>
                    <a:pt x="81" y="0"/>
                    <a:pt x="81" y="0"/>
                    <a:pt x="81" y="0"/>
                  </a:cubicBezTo>
                  <a:cubicBezTo>
                    <a:pt x="36" y="0"/>
                    <a:pt x="0" y="36"/>
                    <a:pt x="0" y="81"/>
                  </a:cubicBezTo>
                  <a:cubicBezTo>
                    <a:pt x="0" y="381"/>
                    <a:pt x="0" y="381"/>
                    <a:pt x="0" y="381"/>
                  </a:cubicBezTo>
                  <a:cubicBezTo>
                    <a:pt x="0" y="426"/>
                    <a:pt x="36" y="463"/>
                    <a:pt x="81" y="463"/>
                  </a:cubicBezTo>
                  <a:cubicBezTo>
                    <a:pt x="364" y="463"/>
                    <a:pt x="364" y="463"/>
                    <a:pt x="364" y="463"/>
                  </a:cubicBezTo>
                  <a:cubicBezTo>
                    <a:pt x="377" y="463"/>
                    <a:pt x="389" y="459"/>
                    <a:pt x="399" y="454"/>
                  </a:cubicBezTo>
                  <a:cubicBezTo>
                    <a:pt x="379" y="433"/>
                    <a:pt x="379" y="433"/>
                    <a:pt x="379" y="433"/>
                  </a:cubicBezTo>
                  <a:cubicBezTo>
                    <a:pt x="374" y="435"/>
                    <a:pt x="369" y="435"/>
                    <a:pt x="364" y="436"/>
                  </a:cubicBezTo>
                  <a:cubicBezTo>
                    <a:pt x="81" y="436"/>
                    <a:pt x="81" y="436"/>
                    <a:pt x="81" y="436"/>
                  </a:cubicBezTo>
                  <a:cubicBezTo>
                    <a:pt x="52" y="435"/>
                    <a:pt x="27" y="411"/>
                    <a:pt x="27" y="381"/>
                  </a:cubicBezTo>
                  <a:cubicBezTo>
                    <a:pt x="27" y="81"/>
                    <a:pt x="27" y="81"/>
                    <a:pt x="27" y="81"/>
                  </a:cubicBezTo>
                  <a:cubicBezTo>
                    <a:pt x="27" y="51"/>
                    <a:pt x="52" y="27"/>
                    <a:pt x="81" y="27"/>
                  </a:cubicBezTo>
                  <a:cubicBezTo>
                    <a:pt x="358" y="27"/>
                    <a:pt x="358" y="27"/>
                    <a:pt x="358" y="27"/>
                  </a:cubicBezTo>
                  <a:cubicBezTo>
                    <a:pt x="418" y="87"/>
                    <a:pt x="418" y="87"/>
                    <a:pt x="418" y="87"/>
                  </a:cubicBezTo>
                  <a:cubicBezTo>
                    <a:pt x="418" y="337"/>
                    <a:pt x="418" y="337"/>
                    <a:pt x="418" y="337"/>
                  </a:cubicBezTo>
                  <a:cubicBezTo>
                    <a:pt x="445" y="364"/>
                    <a:pt x="445" y="364"/>
                    <a:pt x="445" y="364"/>
                  </a:cubicBezTo>
                  <a:cubicBezTo>
                    <a:pt x="445" y="81"/>
                    <a:pt x="445" y="81"/>
                    <a:pt x="445" y="81"/>
                  </a:cubicBezTo>
                  <a:cubicBezTo>
                    <a:pt x="445" y="78"/>
                    <a:pt x="444" y="74"/>
                    <a:pt x="44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b="1">
                <a:cs typeface="+mn-ea"/>
              </a:endParaRPr>
            </a:p>
          </p:txBody>
        </p:sp>
      </p:grpSp>
      <p:sp>
        <p:nvSpPr>
          <p:cNvPr id="25" name="文本框 24"/>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randombar(horizontal)">
                                          <p:cBhvr>
                                            <p:cTn id="13" dur="500"/>
                                            <p:tgtEl>
                                              <p:spTgt spid="2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randombar(horizontal)">
                                          <p:cBhvr>
                                            <p:cTn id="16" dur="500"/>
                                            <p:tgtEl>
                                              <p:spTgt spid="3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randombar(horizontal)">
                                          <p:cBhvr>
                                            <p:cTn id="19" dur="500"/>
                                            <p:tgtEl>
                                              <p:spTgt spid="3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randombar(horizontal)">
                                          <p:cBhvr>
                                            <p:cTn id="22" dur="500"/>
                                            <p:tgtEl>
                                              <p:spTgt spid="3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randombar(horizontal)">
                                          <p:cBhvr>
                                            <p:cTn id="25" dur="500"/>
                                            <p:tgtEl>
                                              <p:spTgt spid="4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randombar(horizontal)">
                                          <p:cBhvr>
                                            <p:cTn id="28" dur="500"/>
                                            <p:tgtEl>
                                              <p:spTgt spid="4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randombar(horizontal)">
                                          <p:cBhvr>
                                            <p:cTn id="31" dur="500"/>
                                            <p:tgtEl>
                                              <p:spTgt spid="4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randombar(horizontal)">
                                          <p:cBhvr>
                                            <p:cTn id="34" dur="500"/>
                                            <p:tgtEl>
                                              <p:spTgt spid="43"/>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randombar(horizontal)">
                                          <p:cBhvr>
                                            <p:cTn id="37" dur="500"/>
                                            <p:tgtEl>
                                              <p:spTgt spid="4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randombar(horizontal)">
                                          <p:cBhvr>
                                            <p:cTn id="40" dur="500"/>
                                            <p:tgtEl>
                                              <p:spTgt spid="45"/>
                                            </p:tgtEl>
                                          </p:cBhvr>
                                        </p:animEffect>
                                      </p:childTnLst>
                                    </p:cTn>
                                  </p:par>
                                </p:childTnLst>
                              </p:cTn>
                            </p:par>
                            <p:par>
                              <p:cTn id="41" fill="hold">
                                <p:stCondLst>
                                  <p:cond delay="500"/>
                                </p:stCondLst>
                                <p:childTnLst>
                                  <p:par>
                                    <p:cTn id="42" presetID="2" presetClass="entr" presetSubtype="4" accel="50000" fill="hold" nodeType="afterEffect" p14:presetBounceEnd="50000">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14:bounceEnd="50000">
                                          <p:cBhvr additive="base">
                                            <p:cTn id="44" dur="1000" fill="hold"/>
                                            <p:tgtEl>
                                              <p:spTgt spid="47"/>
                                            </p:tgtEl>
                                            <p:attrNameLst>
                                              <p:attrName>ppt_x</p:attrName>
                                            </p:attrNameLst>
                                          </p:cBhvr>
                                          <p:tavLst>
                                            <p:tav tm="0">
                                              <p:val>
                                                <p:strVal val="#ppt_x"/>
                                              </p:val>
                                            </p:tav>
                                            <p:tav tm="100000">
                                              <p:val>
                                                <p:strVal val="#ppt_x"/>
                                              </p:val>
                                            </p:tav>
                                          </p:tavLst>
                                        </p:anim>
                                        <p:anim calcmode="lin" valueType="num" p14:bounceEnd="50000">
                                          <p:cBhvr additive="base">
                                            <p:cTn id="45" dur="1000" fill="hold"/>
                                            <p:tgtEl>
                                              <p:spTgt spid="47"/>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wipe(left)">
                                          <p:cBhvr>
                                            <p:cTn id="49" dur="1250"/>
                                            <p:tgtEl>
                                              <p:spTgt spid="46"/>
                                            </p:tgtEl>
                                          </p:cBhvr>
                                        </p:animEffect>
                                      </p:childTnLst>
                                    </p:cTn>
                                  </p:par>
                                </p:childTnLst>
                              </p:cTn>
                            </p:par>
                            <p:par>
                              <p:cTn id="50" fill="hold">
                                <p:stCondLst>
                                  <p:cond delay="3000"/>
                                </p:stCondLst>
                                <p:childTnLst>
                                  <p:par>
                                    <p:cTn id="51" presetID="22" presetClass="entr" presetSubtype="4"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down)">
                                          <p:cBhvr>
                                            <p:cTn id="53" dur="1000"/>
                                            <p:tgtEl>
                                              <p:spTgt spid="25"/>
                                            </p:tgtEl>
                                          </p:cBhvr>
                                        </p:animEffect>
                                      </p:childTnLst>
                                    </p:cTn>
                                  </p:par>
                                </p:childTnLst>
                              </p:cTn>
                            </p:par>
                            <p:par>
                              <p:cTn id="54" fill="hold">
                                <p:stCondLst>
                                  <p:cond delay="4000"/>
                                </p:stCondLst>
                                <p:childTnLst>
                                  <p:par>
                                    <p:cTn id="55" presetID="21" presetClass="entr" presetSubtype="1"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heel(1)">
                                          <p:cBhvr>
                                            <p:cTn id="57" dur="1000"/>
                                            <p:tgtEl>
                                              <p:spTgt spid="30"/>
                                            </p:tgtEl>
                                          </p:cBhvr>
                                        </p:animEffect>
                                      </p:childTnLst>
                                    </p:cTn>
                                  </p:par>
                                </p:childTnLst>
                              </p:cTn>
                            </p:par>
                            <p:par>
                              <p:cTn id="58" fill="hold">
                                <p:stCondLst>
                                  <p:cond delay="50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32"/>
                                            </p:tgtEl>
                                            <p:attrNameLst>
                                              <p:attrName>style.visibility</p:attrName>
                                            </p:attrNameLst>
                                          </p:cBhvr>
                                          <p:to>
                                            <p:strVal val="visible"/>
                                          </p:to>
                                        </p:set>
                                        <p:anim calcmode="lin" valueType="num">
                                          <p:cBhvr>
                                            <p:cTn id="61"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32"/>
                                            </p:tgtEl>
                                            <p:attrNameLst>
                                              <p:attrName>ppt_y</p:attrName>
                                            </p:attrNameLst>
                                          </p:cBhvr>
                                          <p:tavLst>
                                            <p:tav tm="0">
                                              <p:val>
                                                <p:strVal val="#ppt_y"/>
                                              </p:val>
                                            </p:tav>
                                            <p:tav tm="100000">
                                              <p:val>
                                                <p:strVal val="#ppt_y"/>
                                              </p:val>
                                            </p:tav>
                                          </p:tavLst>
                                        </p:anim>
                                        <p:anim calcmode="lin" valueType="num">
                                          <p:cBhvr>
                                            <p:cTn id="63"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32"/>
                                            </p:tgtEl>
                                          </p:cBhvr>
                                        </p:animEffect>
                                      </p:childTnLst>
                                    </p:cTn>
                                  </p:par>
                                  <p:par>
                                    <p:cTn id="66" presetID="41" presetClass="entr" presetSubtype="0" fill="hold" grpId="0" nodeType="withEffect">
                                      <p:stCondLst>
                                        <p:cond delay="0"/>
                                      </p:stCondLst>
                                      <p:iterate type="lt">
                                        <p:tmPct val="10000"/>
                                      </p:iterate>
                                      <p:childTnLst>
                                        <p:set>
                                          <p:cBhvr>
                                            <p:cTn id="67" dur="1" fill="hold">
                                              <p:stCondLst>
                                                <p:cond delay="0"/>
                                              </p:stCondLst>
                                            </p:cTn>
                                            <p:tgtEl>
                                              <p:spTgt spid="31"/>
                                            </p:tgtEl>
                                            <p:attrNameLst>
                                              <p:attrName>style.visibility</p:attrName>
                                            </p:attrNameLst>
                                          </p:cBhvr>
                                          <p:to>
                                            <p:strVal val="visible"/>
                                          </p:to>
                                        </p:set>
                                        <p:anim calcmode="lin" valueType="num">
                                          <p:cBhvr>
                                            <p:cTn id="68"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31"/>
                                            </p:tgtEl>
                                            <p:attrNameLst>
                                              <p:attrName>ppt_y</p:attrName>
                                            </p:attrNameLst>
                                          </p:cBhvr>
                                          <p:tavLst>
                                            <p:tav tm="0">
                                              <p:val>
                                                <p:strVal val="#ppt_y"/>
                                              </p:val>
                                            </p:tav>
                                            <p:tav tm="100000">
                                              <p:val>
                                                <p:strVal val="#ppt_y"/>
                                              </p:val>
                                            </p:tav>
                                          </p:tavLst>
                                        </p:anim>
                                        <p:anim calcmode="lin" valueType="num">
                                          <p:cBhvr>
                                            <p:cTn id="70"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p:bldP spid="26" grpId="0" animBg="1"/>
          <p:bldP spid="27" grpId="0" animBg="1"/>
          <p:bldP spid="28"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randombar(horizontal)">
                                          <p:cBhvr>
                                            <p:cTn id="13" dur="500"/>
                                            <p:tgtEl>
                                              <p:spTgt spid="2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randombar(horizontal)">
                                          <p:cBhvr>
                                            <p:cTn id="16" dur="500"/>
                                            <p:tgtEl>
                                              <p:spTgt spid="3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randombar(horizontal)">
                                          <p:cBhvr>
                                            <p:cTn id="19" dur="500"/>
                                            <p:tgtEl>
                                              <p:spTgt spid="3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randombar(horizontal)">
                                          <p:cBhvr>
                                            <p:cTn id="22" dur="500"/>
                                            <p:tgtEl>
                                              <p:spTgt spid="3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randombar(horizontal)">
                                          <p:cBhvr>
                                            <p:cTn id="25" dur="500"/>
                                            <p:tgtEl>
                                              <p:spTgt spid="4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randombar(horizontal)">
                                          <p:cBhvr>
                                            <p:cTn id="28" dur="500"/>
                                            <p:tgtEl>
                                              <p:spTgt spid="4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randombar(horizontal)">
                                          <p:cBhvr>
                                            <p:cTn id="31" dur="500"/>
                                            <p:tgtEl>
                                              <p:spTgt spid="4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randombar(horizontal)">
                                          <p:cBhvr>
                                            <p:cTn id="34" dur="500"/>
                                            <p:tgtEl>
                                              <p:spTgt spid="43"/>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randombar(horizontal)">
                                          <p:cBhvr>
                                            <p:cTn id="37" dur="500"/>
                                            <p:tgtEl>
                                              <p:spTgt spid="4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randombar(horizontal)">
                                          <p:cBhvr>
                                            <p:cTn id="40" dur="500"/>
                                            <p:tgtEl>
                                              <p:spTgt spid="45"/>
                                            </p:tgtEl>
                                          </p:cBhvr>
                                        </p:animEffect>
                                      </p:childTnLst>
                                    </p:cTn>
                                  </p:par>
                                </p:childTnLst>
                              </p:cTn>
                            </p:par>
                            <p:par>
                              <p:cTn id="41" fill="hold">
                                <p:stCondLst>
                                  <p:cond delay="500"/>
                                </p:stCondLst>
                                <p:childTnLst>
                                  <p:par>
                                    <p:cTn id="42" presetID="2" presetClass="entr" presetSubtype="4" accel="50000" fill="hold" nodeType="after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1000" fill="hold"/>
                                            <p:tgtEl>
                                              <p:spTgt spid="47"/>
                                            </p:tgtEl>
                                            <p:attrNameLst>
                                              <p:attrName>ppt_x</p:attrName>
                                            </p:attrNameLst>
                                          </p:cBhvr>
                                          <p:tavLst>
                                            <p:tav tm="0">
                                              <p:val>
                                                <p:strVal val="#ppt_x"/>
                                              </p:val>
                                            </p:tav>
                                            <p:tav tm="100000">
                                              <p:val>
                                                <p:strVal val="#ppt_x"/>
                                              </p:val>
                                            </p:tav>
                                          </p:tavLst>
                                        </p:anim>
                                        <p:anim calcmode="lin" valueType="num">
                                          <p:cBhvr additive="base">
                                            <p:cTn id="45" dur="1000" fill="hold"/>
                                            <p:tgtEl>
                                              <p:spTgt spid="47"/>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wipe(left)">
                                          <p:cBhvr>
                                            <p:cTn id="49" dur="1250"/>
                                            <p:tgtEl>
                                              <p:spTgt spid="46"/>
                                            </p:tgtEl>
                                          </p:cBhvr>
                                        </p:animEffect>
                                      </p:childTnLst>
                                    </p:cTn>
                                  </p:par>
                                </p:childTnLst>
                              </p:cTn>
                            </p:par>
                            <p:par>
                              <p:cTn id="50" fill="hold">
                                <p:stCondLst>
                                  <p:cond delay="3000"/>
                                </p:stCondLst>
                                <p:childTnLst>
                                  <p:par>
                                    <p:cTn id="51" presetID="22" presetClass="entr" presetSubtype="4"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down)">
                                          <p:cBhvr>
                                            <p:cTn id="53" dur="1000"/>
                                            <p:tgtEl>
                                              <p:spTgt spid="25"/>
                                            </p:tgtEl>
                                          </p:cBhvr>
                                        </p:animEffect>
                                      </p:childTnLst>
                                    </p:cTn>
                                  </p:par>
                                </p:childTnLst>
                              </p:cTn>
                            </p:par>
                            <p:par>
                              <p:cTn id="54" fill="hold">
                                <p:stCondLst>
                                  <p:cond delay="4000"/>
                                </p:stCondLst>
                                <p:childTnLst>
                                  <p:par>
                                    <p:cTn id="55" presetID="21" presetClass="entr" presetSubtype="1"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heel(1)">
                                          <p:cBhvr>
                                            <p:cTn id="57" dur="1000"/>
                                            <p:tgtEl>
                                              <p:spTgt spid="30"/>
                                            </p:tgtEl>
                                          </p:cBhvr>
                                        </p:animEffect>
                                      </p:childTnLst>
                                    </p:cTn>
                                  </p:par>
                                </p:childTnLst>
                              </p:cTn>
                            </p:par>
                            <p:par>
                              <p:cTn id="58" fill="hold">
                                <p:stCondLst>
                                  <p:cond delay="50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32"/>
                                            </p:tgtEl>
                                            <p:attrNameLst>
                                              <p:attrName>style.visibility</p:attrName>
                                            </p:attrNameLst>
                                          </p:cBhvr>
                                          <p:to>
                                            <p:strVal val="visible"/>
                                          </p:to>
                                        </p:set>
                                        <p:anim calcmode="lin" valueType="num">
                                          <p:cBhvr>
                                            <p:cTn id="61"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32"/>
                                            </p:tgtEl>
                                            <p:attrNameLst>
                                              <p:attrName>ppt_y</p:attrName>
                                            </p:attrNameLst>
                                          </p:cBhvr>
                                          <p:tavLst>
                                            <p:tav tm="0">
                                              <p:val>
                                                <p:strVal val="#ppt_y"/>
                                              </p:val>
                                            </p:tav>
                                            <p:tav tm="100000">
                                              <p:val>
                                                <p:strVal val="#ppt_y"/>
                                              </p:val>
                                            </p:tav>
                                          </p:tavLst>
                                        </p:anim>
                                        <p:anim calcmode="lin" valueType="num">
                                          <p:cBhvr>
                                            <p:cTn id="63"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32"/>
                                            </p:tgtEl>
                                          </p:cBhvr>
                                        </p:animEffect>
                                      </p:childTnLst>
                                    </p:cTn>
                                  </p:par>
                                  <p:par>
                                    <p:cTn id="66" presetID="41" presetClass="entr" presetSubtype="0" fill="hold" grpId="0" nodeType="withEffect">
                                      <p:stCondLst>
                                        <p:cond delay="0"/>
                                      </p:stCondLst>
                                      <p:iterate type="lt">
                                        <p:tmPct val="10000"/>
                                      </p:iterate>
                                      <p:childTnLst>
                                        <p:set>
                                          <p:cBhvr>
                                            <p:cTn id="67" dur="1" fill="hold">
                                              <p:stCondLst>
                                                <p:cond delay="0"/>
                                              </p:stCondLst>
                                            </p:cTn>
                                            <p:tgtEl>
                                              <p:spTgt spid="31"/>
                                            </p:tgtEl>
                                            <p:attrNameLst>
                                              <p:attrName>style.visibility</p:attrName>
                                            </p:attrNameLst>
                                          </p:cBhvr>
                                          <p:to>
                                            <p:strVal val="visible"/>
                                          </p:to>
                                        </p:set>
                                        <p:anim calcmode="lin" valueType="num">
                                          <p:cBhvr>
                                            <p:cTn id="68"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31"/>
                                            </p:tgtEl>
                                            <p:attrNameLst>
                                              <p:attrName>ppt_y</p:attrName>
                                            </p:attrNameLst>
                                          </p:cBhvr>
                                          <p:tavLst>
                                            <p:tav tm="0">
                                              <p:val>
                                                <p:strVal val="#ppt_y"/>
                                              </p:val>
                                            </p:tav>
                                            <p:tav tm="100000">
                                              <p:val>
                                                <p:strVal val="#ppt_y"/>
                                              </p:val>
                                            </p:tav>
                                          </p:tavLst>
                                        </p:anim>
                                        <p:anim calcmode="lin" valueType="num">
                                          <p:cBhvr>
                                            <p:cTn id="70"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p:bldP spid="26" grpId="0" animBg="1"/>
          <p:bldP spid="27" grpId="0" animBg="1"/>
          <p:bldP spid="28"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p:bldP spid="25"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2"/>
          <p:cNvSpPr txBox="1"/>
          <p:nvPr/>
        </p:nvSpPr>
        <p:spPr>
          <a:xfrm>
            <a:off x="791088" y="1678216"/>
            <a:ext cx="2152140" cy="623248"/>
          </a:xfrm>
          <a:prstGeom prst="rect">
            <a:avLst/>
          </a:prstGeom>
          <a:noFill/>
        </p:spPr>
        <p:txBody>
          <a:bodyPr wrap="square" lIns="68580" tIns="34290" rIns="68580" bIns="34290" rtlCol="0">
            <a:spAutoFit/>
          </a:bodyPr>
          <a:lstStyle/>
          <a:p>
            <a:pPr algn="r">
              <a:lnSpc>
                <a:spcPct val="180000"/>
              </a:lnSpc>
              <a:buFontTx/>
              <a:buNone/>
            </a:pPr>
            <a:r>
              <a:rPr lang="zh-CN" altLang="en-US" sz="2000" dirty="0">
                <a:solidFill>
                  <a:schemeClr val="tx1">
                    <a:lumMod val="50000"/>
                    <a:lumOff val="50000"/>
                  </a:schemeClr>
                </a:solidFill>
                <a:latin typeface="+mn-ea"/>
              </a:rPr>
              <a:t>人的不安全行为</a:t>
            </a:r>
          </a:p>
        </p:txBody>
      </p:sp>
      <p:sp>
        <p:nvSpPr>
          <p:cNvPr id="5" name="TextBox 23"/>
          <p:cNvSpPr txBox="1"/>
          <p:nvPr/>
        </p:nvSpPr>
        <p:spPr>
          <a:xfrm>
            <a:off x="6300417" y="1678216"/>
            <a:ext cx="2152140" cy="623248"/>
          </a:xfrm>
          <a:prstGeom prst="rect">
            <a:avLst/>
          </a:prstGeom>
          <a:noFill/>
        </p:spPr>
        <p:txBody>
          <a:bodyPr wrap="square" lIns="68580" tIns="34290" rIns="68580" bIns="34290" rtlCol="0">
            <a:spAutoFit/>
          </a:bodyPr>
          <a:lstStyle/>
          <a:p>
            <a:pPr>
              <a:lnSpc>
                <a:spcPct val="180000"/>
              </a:lnSpc>
              <a:buFontTx/>
              <a:buNone/>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物的不安全状态</a:t>
            </a:r>
          </a:p>
        </p:txBody>
      </p:sp>
      <p:sp>
        <p:nvSpPr>
          <p:cNvPr id="6" name="TextBox 24"/>
          <p:cNvSpPr txBox="1"/>
          <p:nvPr/>
        </p:nvSpPr>
        <p:spPr>
          <a:xfrm>
            <a:off x="834427" y="3456822"/>
            <a:ext cx="2152140" cy="623248"/>
          </a:xfrm>
          <a:prstGeom prst="rect">
            <a:avLst/>
          </a:prstGeom>
          <a:noFill/>
        </p:spPr>
        <p:txBody>
          <a:bodyPr wrap="square" lIns="68580" tIns="34290" rIns="68580" bIns="34290" rtlCol="0">
            <a:spAutoFit/>
          </a:bodyPr>
          <a:lstStyle/>
          <a:p>
            <a:pPr algn="r">
              <a:lnSpc>
                <a:spcPct val="180000"/>
              </a:lnSpc>
              <a:buFontTx/>
              <a:buNone/>
            </a:pPr>
            <a:r>
              <a:rPr lang="zh-CN" altLang="en-US" sz="2000" dirty="0">
                <a:solidFill>
                  <a:schemeClr val="tx1">
                    <a:lumMod val="50000"/>
                    <a:lumOff val="50000"/>
                  </a:schemeClr>
                </a:solidFill>
                <a:latin typeface="+mn-ea"/>
              </a:rPr>
              <a:t>环境不良   </a:t>
            </a:r>
          </a:p>
        </p:txBody>
      </p:sp>
      <p:sp>
        <p:nvSpPr>
          <p:cNvPr id="7" name="TextBox 25"/>
          <p:cNvSpPr txBox="1"/>
          <p:nvPr/>
        </p:nvSpPr>
        <p:spPr>
          <a:xfrm>
            <a:off x="6300417" y="3235703"/>
            <a:ext cx="2152140" cy="623248"/>
          </a:xfrm>
          <a:prstGeom prst="rect">
            <a:avLst/>
          </a:prstGeom>
          <a:noFill/>
        </p:spPr>
        <p:txBody>
          <a:bodyPr wrap="square" lIns="68580" tIns="34290" rIns="68580" bIns="34290" rtlCol="0">
            <a:spAutoFit/>
          </a:bodyPr>
          <a:lstStyle/>
          <a:p>
            <a:pPr>
              <a:lnSpc>
                <a:spcPct val="180000"/>
              </a:lnSpc>
              <a:buFontTx/>
              <a:buNone/>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管理欠缺</a:t>
            </a:r>
          </a:p>
        </p:txBody>
      </p:sp>
      <p:grpSp>
        <p:nvGrpSpPr>
          <p:cNvPr id="8" name="组合 7"/>
          <p:cNvGrpSpPr/>
          <p:nvPr/>
        </p:nvGrpSpPr>
        <p:grpSpPr>
          <a:xfrm>
            <a:off x="3969791" y="2215117"/>
            <a:ext cx="567456" cy="567383"/>
            <a:chOff x="3570825" y="3196716"/>
            <a:chExt cx="756510" cy="756510"/>
          </a:xfrm>
          <a:effectLst/>
        </p:grpSpPr>
        <p:sp>
          <p:nvSpPr>
            <p:cNvPr id="9" name="泪滴形 8"/>
            <p:cNvSpPr/>
            <p:nvPr/>
          </p:nvSpPr>
          <p:spPr>
            <a:xfrm rot="5400000">
              <a:off x="3570825" y="3196716"/>
              <a:ext cx="756510" cy="756510"/>
            </a:xfrm>
            <a:prstGeom prst="teardrop">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a:solidFill>
                  <a:srgbClr val="FFFFFF"/>
                </a:solidFill>
                <a:latin typeface="+mn-ea"/>
              </a:endParaRPr>
            </a:p>
          </p:txBody>
        </p:sp>
        <p:sp>
          <p:nvSpPr>
            <p:cNvPr id="10" name="TextBox 28"/>
            <p:cNvSpPr txBox="1"/>
            <p:nvPr/>
          </p:nvSpPr>
          <p:spPr>
            <a:xfrm>
              <a:off x="3739432" y="3374917"/>
              <a:ext cx="419292" cy="400109"/>
            </a:xfrm>
            <a:prstGeom prst="rect">
              <a:avLst/>
            </a:prstGeom>
            <a:noFill/>
            <a:ln>
              <a:noFill/>
            </a:ln>
          </p:spPr>
          <p:txBody>
            <a:bodyPr wrap="none" rtlCol="0" anchor="ctr">
              <a:spAutoFit/>
            </a:bodyPr>
            <a:lstStyle/>
            <a:p>
              <a:pPr algn="ctr"/>
              <a:r>
                <a:rPr lang="en-US" altLang="zh-CN" b="1" dirty="0">
                  <a:solidFill>
                    <a:schemeClr val="bg1"/>
                  </a:solidFill>
                  <a:latin typeface="+mn-ea"/>
                </a:rPr>
                <a:t>A</a:t>
              </a:r>
              <a:endParaRPr lang="zh-CN" altLang="en-US" b="1" dirty="0">
                <a:solidFill>
                  <a:schemeClr val="bg1"/>
                </a:solidFill>
                <a:latin typeface="+mn-ea"/>
              </a:endParaRPr>
            </a:p>
          </p:txBody>
        </p:sp>
      </p:grpSp>
      <p:grpSp>
        <p:nvGrpSpPr>
          <p:cNvPr id="11" name="组合 10"/>
          <p:cNvGrpSpPr/>
          <p:nvPr/>
        </p:nvGrpSpPr>
        <p:grpSpPr>
          <a:xfrm>
            <a:off x="4606744" y="2215117"/>
            <a:ext cx="567456" cy="567383"/>
            <a:chOff x="4419984" y="3196716"/>
            <a:chExt cx="756510" cy="756510"/>
          </a:xfrm>
          <a:solidFill>
            <a:srgbClr val="CE0000"/>
          </a:solidFill>
          <a:effectLst/>
        </p:grpSpPr>
        <p:sp>
          <p:nvSpPr>
            <p:cNvPr id="12" name="泪滴形 11"/>
            <p:cNvSpPr/>
            <p:nvPr/>
          </p:nvSpPr>
          <p:spPr>
            <a:xfrm rot="10800000">
              <a:off x="4419984" y="3196716"/>
              <a:ext cx="756510" cy="756510"/>
            </a:xfrm>
            <a:prstGeom prst="teardrop">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a:solidFill>
                  <a:srgbClr val="FFFFFF"/>
                </a:solidFill>
                <a:latin typeface="+mn-ea"/>
              </a:endParaRPr>
            </a:p>
          </p:txBody>
        </p:sp>
        <p:sp>
          <p:nvSpPr>
            <p:cNvPr id="13" name="TextBox 31"/>
            <p:cNvSpPr txBox="1"/>
            <p:nvPr/>
          </p:nvSpPr>
          <p:spPr>
            <a:xfrm>
              <a:off x="4596073" y="3374919"/>
              <a:ext cx="404332" cy="400109"/>
            </a:xfrm>
            <a:prstGeom prst="rect">
              <a:avLst/>
            </a:prstGeom>
            <a:noFill/>
            <a:ln>
              <a:noFill/>
            </a:ln>
          </p:spPr>
          <p:txBody>
            <a:bodyPr wrap="none" rtlCol="0" anchor="ctr">
              <a:spAutoFit/>
            </a:bodyPr>
            <a:lstStyle/>
            <a:p>
              <a:pPr algn="ctr"/>
              <a:r>
                <a:rPr lang="en-US" altLang="zh-CN" b="1" dirty="0">
                  <a:solidFill>
                    <a:schemeClr val="bg1"/>
                  </a:solidFill>
                  <a:latin typeface="+mn-ea"/>
                </a:rPr>
                <a:t>B</a:t>
              </a:r>
              <a:endParaRPr lang="zh-CN" altLang="en-US" b="1" dirty="0">
                <a:solidFill>
                  <a:schemeClr val="bg1"/>
                </a:solidFill>
                <a:latin typeface="+mn-ea"/>
              </a:endParaRPr>
            </a:p>
          </p:txBody>
        </p:sp>
      </p:grpSp>
      <p:grpSp>
        <p:nvGrpSpPr>
          <p:cNvPr id="14" name="组合 13"/>
          <p:cNvGrpSpPr/>
          <p:nvPr/>
        </p:nvGrpSpPr>
        <p:grpSpPr>
          <a:xfrm>
            <a:off x="3969791" y="2853280"/>
            <a:ext cx="567456" cy="567383"/>
            <a:chOff x="3570825" y="4047600"/>
            <a:chExt cx="756510" cy="756510"/>
          </a:xfrm>
          <a:effectLst/>
        </p:grpSpPr>
        <p:sp>
          <p:nvSpPr>
            <p:cNvPr id="15" name="泪滴形 14"/>
            <p:cNvSpPr/>
            <p:nvPr/>
          </p:nvSpPr>
          <p:spPr>
            <a:xfrm>
              <a:off x="3570825" y="4047600"/>
              <a:ext cx="756510" cy="756510"/>
            </a:xfrm>
            <a:prstGeom prst="teardrop">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a:solidFill>
                  <a:srgbClr val="FFFFFF"/>
                </a:solidFill>
                <a:latin typeface="+mn-ea"/>
              </a:endParaRPr>
            </a:p>
          </p:txBody>
        </p:sp>
        <p:sp>
          <p:nvSpPr>
            <p:cNvPr id="16" name="TextBox 34"/>
            <p:cNvSpPr txBox="1"/>
            <p:nvPr/>
          </p:nvSpPr>
          <p:spPr>
            <a:xfrm>
              <a:off x="3747982" y="4225800"/>
              <a:ext cx="402195" cy="400109"/>
            </a:xfrm>
            <a:prstGeom prst="rect">
              <a:avLst/>
            </a:prstGeom>
            <a:noFill/>
            <a:ln>
              <a:noFill/>
            </a:ln>
          </p:spPr>
          <p:txBody>
            <a:bodyPr wrap="none" rtlCol="0" anchor="ctr">
              <a:spAutoFit/>
            </a:bodyPr>
            <a:lstStyle/>
            <a:p>
              <a:pPr algn="ctr"/>
              <a:r>
                <a:rPr lang="en-US" altLang="zh-CN" b="1" dirty="0">
                  <a:solidFill>
                    <a:schemeClr val="bg1"/>
                  </a:solidFill>
                  <a:latin typeface="+mn-ea"/>
                </a:rPr>
                <a:t>C</a:t>
              </a:r>
              <a:endParaRPr lang="zh-CN" altLang="en-US" b="1" dirty="0">
                <a:solidFill>
                  <a:schemeClr val="bg1"/>
                </a:solidFill>
                <a:latin typeface="+mn-ea"/>
              </a:endParaRPr>
            </a:p>
          </p:txBody>
        </p:sp>
      </p:grpSp>
      <p:grpSp>
        <p:nvGrpSpPr>
          <p:cNvPr id="17" name="组合 16"/>
          <p:cNvGrpSpPr/>
          <p:nvPr/>
        </p:nvGrpSpPr>
        <p:grpSpPr>
          <a:xfrm>
            <a:off x="4606744" y="2853280"/>
            <a:ext cx="567456" cy="567383"/>
            <a:chOff x="4419984" y="4047600"/>
            <a:chExt cx="756510" cy="756510"/>
          </a:xfrm>
          <a:effectLst/>
        </p:grpSpPr>
        <p:sp>
          <p:nvSpPr>
            <p:cNvPr id="18" name="泪滴形 17"/>
            <p:cNvSpPr/>
            <p:nvPr/>
          </p:nvSpPr>
          <p:spPr>
            <a:xfrm rot="16200000">
              <a:off x="4419984" y="4047600"/>
              <a:ext cx="756510" cy="756510"/>
            </a:xfrm>
            <a:prstGeom prst="teardrop">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a:solidFill>
                  <a:srgbClr val="FFFFFF"/>
                </a:solidFill>
                <a:latin typeface="+mn-ea"/>
              </a:endParaRPr>
            </a:p>
          </p:txBody>
        </p:sp>
        <p:sp>
          <p:nvSpPr>
            <p:cNvPr id="19" name="TextBox 38"/>
            <p:cNvSpPr txBox="1"/>
            <p:nvPr/>
          </p:nvSpPr>
          <p:spPr>
            <a:xfrm>
              <a:off x="4584317" y="4225800"/>
              <a:ext cx="427839" cy="400109"/>
            </a:xfrm>
            <a:prstGeom prst="rect">
              <a:avLst/>
            </a:prstGeom>
            <a:noFill/>
            <a:ln>
              <a:noFill/>
            </a:ln>
          </p:spPr>
          <p:txBody>
            <a:bodyPr wrap="none" rtlCol="0" anchor="ctr">
              <a:spAutoFit/>
            </a:bodyPr>
            <a:lstStyle/>
            <a:p>
              <a:pPr algn="ctr"/>
              <a:r>
                <a:rPr lang="en-US" altLang="zh-CN" b="1" dirty="0">
                  <a:solidFill>
                    <a:schemeClr val="bg1"/>
                  </a:solidFill>
                  <a:latin typeface="+mn-ea"/>
                </a:rPr>
                <a:t>D</a:t>
              </a:r>
              <a:endParaRPr lang="zh-CN" altLang="en-US" b="1" dirty="0">
                <a:solidFill>
                  <a:schemeClr val="bg1"/>
                </a:solidFill>
                <a:latin typeface="+mn-ea"/>
              </a:endParaRPr>
            </a:p>
          </p:txBody>
        </p:sp>
      </p:grpSp>
      <p:sp>
        <p:nvSpPr>
          <p:cNvPr id="20" name="椭圆 19"/>
          <p:cNvSpPr/>
          <p:nvPr/>
        </p:nvSpPr>
        <p:spPr>
          <a:xfrm>
            <a:off x="3129551" y="1480858"/>
            <a:ext cx="1102468" cy="1102323"/>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en-US" sz="1800" b="1" dirty="0">
                <a:solidFill>
                  <a:schemeClr val="accent2"/>
                </a:solidFill>
                <a:latin typeface="+mn-ea"/>
              </a:rPr>
              <a:t>人的</a:t>
            </a:r>
            <a:endParaRPr lang="en-US" altLang="zh-CN" sz="1800" b="1" dirty="0">
              <a:solidFill>
                <a:schemeClr val="accent2"/>
              </a:solidFill>
              <a:latin typeface="+mn-ea"/>
            </a:endParaRPr>
          </a:p>
          <a:p>
            <a:pPr algn="ctr"/>
            <a:r>
              <a:rPr lang="zh-CN" altLang="en-US" sz="1800" b="1" dirty="0">
                <a:solidFill>
                  <a:schemeClr val="accent2"/>
                </a:solidFill>
                <a:latin typeface="+mn-ea"/>
              </a:rPr>
              <a:t>原因</a:t>
            </a:r>
          </a:p>
        </p:txBody>
      </p:sp>
      <p:sp>
        <p:nvSpPr>
          <p:cNvPr id="21" name="椭圆 20"/>
          <p:cNvSpPr/>
          <p:nvPr/>
        </p:nvSpPr>
        <p:spPr>
          <a:xfrm>
            <a:off x="4911981" y="1480858"/>
            <a:ext cx="1102468" cy="1102323"/>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en-US" sz="1800" b="1" dirty="0">
                <a:solidFill>
                  <a:schemeClr val="accent2"/>
                </a:solidFill>
                <a:latin typeface="+mn-ea"/>
              </a:rPr>
              <a:t>机（物）的原因</a:t>
            </a:r>
          </a:p>
        </p:txBody>
      </p:sp>
      <p:sp>
        <p:nvSpPr>
          <p:cNvPr id="22" name="椭圆 21"/>
          <p:cNvSpPr/>
          <p:nvPr/>
        </p:nvSpPr>
        <p:spPr>
          <a:xfrm>
            <a:off x="3129551" y="3035601"/>
            <a:ext cx="1102468" cy="1102323"/>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en-US" sz="1800" b="1" dirty="0">
                <a:solidFill>
                  <a:schemeClr val="accent2"/>
                </a:solidFill>
                <a:latin typeface="+mn-ea"/>
              </a:rPr>
              <a:t>环境</a:t>
            </a:r>
            <a:endParaRPr lang="en-US" altLang="zh-CN" sz="1800" b="1" dirty="0">
              <a:solidFill>
                <a:schemeClr val="accent2"/>
              </a:solidFill>
              <a:latin typeface="+mn-ea"/>
            </a:endParaRPr>
          </a:p>
          <a:p>
            <a:pPr algn="ctr"/>
            <a:r>
              <a:rPr lang="zh-CN" altLang="en-US" sz="1800" b="1" dirty="0">
                <a:solidFill>
                  <a:schemeClr val="accent2"/>
                </a:solidFill>
                <a:latin typeface="+mn-ea"/>
              </a:rPr>
              <a:t>的原因</a:t>
            </a:r>
          </a:p>
        </p:txBody>
      </p:sp>
      <p:sp>
        <p:nvSpPr>
          <p:cNvPr id="23" name="椭圆 22"/>
          <p:cNvSpPr/>
          <p:nvPr/>
        </p:nvSpPr>
        <p:spPr>
          <a:xfrm>
            <a:off x="4911981" y="3035601"/>
            <a:ext cx="1102468" cy="1102323"/>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en-US" sz="1800" b="1" dirty="0">
                <a:solidFill>
                  <a:schemeClr val="accent2"/>
                </a:solidFill>
                <a:latin typeface="+mn-ea"/>
              </a:rPr>
              <a:t>管理</a:t>
            </a:r>
            <a:endParaRPr lang="en-US" altLang="zh-CN" sz="1800" b="1" dirty="0">
              <a:solidFill>
                <a:schemeClr val="accent2"/>
              </a:solidFill>
              <a:latin typeface="+mn-ea"/>
            </a:endParaRPr>
          </a:p>
          <a:p>
            <a:pPr algn="ctr"/>
            <a:r>
              <a:rPr lang="zh-CN" altLang="en-US" sz="1800" b="1" dirty="0">
                <a:solidFill>
                  <a:schemeClr val="accent2"/>
                </a:solidFill>
                <a:latin typeface="+mn-ea"/>
              </a:rPr>
              <a:t>的原因</a:t>
            </a:r>
          </a:p>
        </p:txBody>
      </p:sp>
      <p:sp>
        <p:nvSpPr>
          <p:cNvPr id="2" name="文本框 1"/>
          <p:cNvSpPr txBox="1"/>
          <p:nvPr/>
        </p:nvSpPr>
        <p:spPr>
          <a:xfrm>
            <a:off x="3316274" y="4328734"/>
            <a:ext cx="2698175" cy="523220"/>
          </a:xfrm>
          <a:prstGeom prst="rect">
            <a:avLst/>
          </a:prstGeom>
          <a:noFill/>
        </p:spPr>
        <p:txBody>
          <a:bodyPr wrap="none" rtlCol="0">
            <a:spAutoFit/>
          </a:bodyPr>
          <a:lstStyle/>
          <a:p>
            <a:r>
              <a:rPr lang="zh-CN" altLang="en-US" sz="2800" b="1" dirty="0">
                <a:solidFill>
                  <a:schemeClr val="accent2"/>
                </a:solidFill>
              </a:rPr>
              <a:t>事故发生的原因</a:t>
            </a:r>
          </a:p>
        </p:txBody>
      </p:sp>
      <p:sp>
        <p:nvSpPr>
          <p:cNvPr id="24" name="文本框 23"/>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
        <p:nvSpPr>
          <p:cNvPr id="25" name="TextBox 8"/>
          <p:cNvSpPr txBox="1"/>
          <p:nvPr/>
        </p:nvSpPr>
        <p:spPr>
          <a:xfrm>
            <a:off x="1020304" y="234412"/>
            <a:ext cx="3456384" cy="400110"/>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第五章  事故发生的主要原因</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10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20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par>
                                <p:cTn id="24" presetID="53" presetClass="entr" presetSubtype="16" fill="hold" nodeType="withEffect">
                                  <p:stCondLst>
                                    <p:cond delay="30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23" presetClass="entr" presetSubtype="16" fill="hold" grpId="0" nodeType="withEffect">
                                  <p:stCondLst>
                                    <p:cond delay="500"/>
                                  </p:stCondLst>
                                  <p:childTnLst>
                                    <p:set>
                                      <p:cBhvr>
                                        <p:cTn id="30" dur="1" fill="hold">
                                          <p:stCondLst>
                                            <p:cond delay="0"/>
                                          </p:stCondLst>
                                        </p:cTn>
                                        <p:tgtEl>
                                          <p:spTgt spid="20"/>
                                        </p:tgtEl>
                                        <p:attrNameLst>
                                          <p:attrName>style.visibility</p:attrName>
                                        </p:attrNameLst>
                                      </p:cBhvr>
                                      <p:to>
                                        <p:strVal val="visible"/>
                                      </p:to>
                                    </p:set>
                                    <p:anim calcmode="lin" valueType="num">
                                      <p:cBhvr>
                                        <p:cTn id="31" dur="300" fill="hold"/>
                                        <p:tgtEl>
                                          <p:spTgt spid="20"/>
                                        </p:tgtEl>
                                        <p:attrNameLst>
                                          <p:attrName>ppt_w</p:attrName>
                                        </p:attrNameLst>
                                      </p:cBhvr>
                                      <p:tavLst>
                                        <p:tav tm="0">
                                          <p:val>
                                            <p:fltVal val="0"/>
                                          </p:val>
                                        </p:tav>
                                        <p:tav tm="100000">
                                          <p:val>
                                            <p:strVal val="#ppt_w"/>
                                          </p:val>
                                        </p:tav>
                                      </p:tavLst>
                                    </p:anim>
                                    <p:anim calcmode="lin" valueType="num">
                                      <p:cBhvr>
                                        <p:cTn id="32" dur="300" fill="hold"/>
                                        <p:tgtEl>
                                          <p:spTgt spid="20"/>
                                        </p:tgtEl>
                                        <p:attrNameLst>
                                          <p:attrName>ppt_h</p:attrName>
                                        </p:attrNameLst>
                                      </p:cBhvr>
                                      <p:tavLst>
                                        <p:tav tm="0">
                                          <p:val>
                                            <p:fltVal val="0"/>
                                          </p:val>
                                        </p:tav>
                                        <p:tav tm="100000">
                                          <p:val>
                                            <p:strVal val="#ppt_h"/>
                                          </p:val>
                                        </p:tav>
                                      </p:tavLst>
                                    </p:anim>
                                  </p:childTnLst>
                                </p:cTn>
                              </p:par>
                              <p:par>
                                <p:cTn id="33" presetID="6" presetClass="emph" presetSubtype="0" autoRev="1" fill="hold" grpId="1" nodeType="withEffect">
                                  <p:stCondLst>
                                    <p:cond delay="750"/>
                                  </p:stCondLst>
                                  <p:childTnLst>
                                    <p:animScale>
                                      <p:cBhvr>
                                        <p:cTn id="34" dur="200" fill="hold"/>
                                        <p:tgtEl>
                                          <p:spTgt spid="20"/>
                                        </p:tgtEl>
                                      </p:cBhvr>
                                      <p:by x="110000" y="110000"/>
                                    </p:animScale>
                                  </p:childTnLst>
                                </p:cTn>
                              </p:par>
                              <p:par>
                                <p:cTn id="35" presetID="23" presetClass="entr" presetSubtype="16" fill="hold" grpId="0" nodeType="withEffect">
                                  <p:stCondLst>
                                    <p:cond delay="750"/>
                                  </p:stCondLst>
                                  <p:childTnLst>
                                    <p:set>
                                      <p:cBhvr>
                                        <p:cTn id="36" dur="1" fill="hold">
                                          <p:stCondLst>
                                            <p:cond delay="0"/>
                                          </p:stCondLst>
                                        </p:cTn>
                                        <p:tgtEl>
                                          <p:spTgt spid="21"/>
                                        </p:tgtEl>
                                        <p:attrNameLst>
                                          <p:attrName>style.visibility</p:attrName>
                                        </p:attrNameLst>
                                      </p:cBhvr>
                                      <p:to>
                                        <p:strVal val="visible"/>
                                      </p:to>
                                    </p:set>
                                    <p:anim calcmode="lin" valueType="num">
                                      <p:cBhvr>
                                        <p:cTn id="37" dur="300" fill="hold"/>
                                        <p:tgtEl>
                                          <p:spTgt spid="21"/>
                                        </p:tgtEl>
                                        <p:attrNameLst>
                                          <p:attrName>ppt_w</p:attrName>
                                        </p:attrNameLst>
                                      </p:cBhvr>
                                      <p:tavLst>
                                        <p:tav tm="0">
                                          <p:val>
                                            <p:fltVal val="0"/>
                                          </p:val>
                                        </p:tav>
                                        <p:tav tm="100000">
                                          <p:val>
                                            <p:strVal val="#ppt_w"/>
                                          </p:val>
                                        </p:tav>
                                      </p:tavLst>
                                    </p:anim>
                                    <p:anim calcmode="lin" valueType="num">
                                      <p:cBhvr>
                                        <p:cTn id="38" dur="300" fill="hold"/>
                                        <p:tgtEl>
                                          <p:spTgt spid="21"/>
                                        </p:tgtEl>
                                        <p:attrNameLst>
                                          <p:attrName>ppt_h</p:attrName>
                                        </p:attrNameLst>
                                      </p:cBhvr>
                                      <p:tavLst>
                                        <p:tav tm="0">
                                          <p:val>
                                            <p:fltVal val="0"/>
                                          </p:val>
                                        </p:tav>
                                        <p:tav tm="100000">
                                          <p:val>
                                            <p:strVal val="#ppt_h"/>
                                          </p:val>
                                        </p:tav>
                                      </p:tavLst>
                                    </p:anim>
                                  </p:childTnLst>
                                </p:cTn>
                              </p:par>
                              <p:par>
                                <p:cTn id="39" presetID="6" presetClass="emph" presetSubtype="0" autoRev="1" fill="hold" grpId="1" nodeType="withEffect">
                                  <p:stCondLst>
                                    <p:cond delay="1000"/>
                                  </p:stCondLst>
                                  <p:childTnLst>
                                    <p:animScale>
                                      <p:cBhvr>
                                        <p:cTn id="40" dur="200" fill="hold"/>
                                        <p:tgtEl>
                                          <p:spTgt spid="21"/>
                                        </p:tgtEl>
                                      </p:cBhvr>
                                      <p:by x="110000" y="110000"/>
                                    </p:animScale>
                                  </p:childTnLst>
                                </p:cTn>
                              </p:par>
                              <p:par>
                                <p:cTn id="41" presetID="23" presetClass="entr" presetSubtype="16"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 calcmode="lin" valueType="num">
                                      <p:cBhvr>
                                        <p:cTn id="43" dur="300" fill="hold"/>
                                        <p:tgtEl>
                                          <p:spTgt spid="22"/>
                                        </p:tgtEl>
                                        <p:attrNameLst>
                                          <p:attrName>ppt_w</p:attrName>
                                        </p:attrNameLst>
                                      </p:cBhvr>
                                      <p:tavLst>
                                        <p:tav tm="0">
                                          <p:val>
                                            <p:fltVal val="0"/>
                                          </p:val>
                                        </p:tav>
                                        <p:tav tm="100000">
                                          <p:val>
                                            <p:strVal val="#ppt_w"/>
                                          </p:val>
                                        </p:tav>
                                      </p:tavLst>
                                    </p:anim>
                                    <p:anim calcmode="lin" valueType="num">
                                      <p:cBhvr>
                                        <p:cTn id="44" dur="300" fill="hold"/>
                                        <p:tgtEl>
                                          <p:spTgt spid="22"/>
                                        </p:tgtEl>
                                        <p:attrNameLst>
                                          <p:attrName>ppt_h</p:attrName>
                                        </p:attrNameLst>
                                      </p:cBhvr>
                                      <p:tavLst>
                                        <p:tav tm="0">
                                          <p:val>
                                            <p:fltVal val="0"/>
                                          </p:val>
                                        </p:tav>
                                        <p:tav tm="100000">
                                          <p:val>
                                            <p:strVal val="#ppt_h"/>
                                          </p:val>
                                        </p:tav>
                                      </p:tavLst>
                                    </p:anim>
                                  </p:childTnLst>
                                </p:cTn>
                              </p:par>
                              <p:par>
                                <p:cTn id="45" presetID="6" presetClass="emph" presetSubtype="0" autoRev="1" fill="hold" grpId="1" nodeType="withEffect">
                                  <p:stCondLst>
                                    <p:cond delay="1250"/>
                                  </p:stCondLst>
                                  <p:childTnLst>
                                    <p:animScale>
                                      <p:cBhvr>
                                        <p:cTn id="46" dur="200" fill="hold"/>
                                        <p:tgtEl>
                                          <p:spTgt spid="22"/>
                                        </p:tgtEl>
                                      </p:cBhvr>
                                      <p:by x="110000" y="110000"/>
                                    </p:animScale>
                                  </p:childTnLst>
                                </p:cTn>
                              </p:par>
                              <p:par>
                                <p:cTn id="47" presetID="23" presetClass="entr" presetSubtype="16" fill="hold" grpId="0" nodeType="withEffect">
                                  <p:stCondLst>
                                    <p:cond delay="1250"/>
                                  </p:stCondLst>
                                  <p:childTnLst>
                                    <p:set>
                                      <p:cBhvr>
                                        <p:cTn id="48" dur="1" fill="hold">
                                          <p:stCondLst>
                                            <p:cond delay="0"/>
                                          </p:stCondLst>
                                        </p:cTn>
                                        <p:tgtEl>
                                          <p:spTgt spid="23"/>
                                        </p:tgtEl>
                                        <p:attrNameLst>
                                          <p:attrName>style.visibility</p:attrName>
                                        </p:attrNameLst>
                                      </p:cBhvr>
                                      <p:to>
                                        <p:strVal val="visible"/>
                                      </p:to>
                                    </p:set>
                                    <p:anim calcmode="lin" valueType="num">
                                      <p:cBhvr>
                                        <p:cTn id="49" dur="300" fill="hold"/>
                                        <p:tgtEl>
                                          <p:spTgt spid="23"/>
                                        </p:tgtEl>
                                        <p:attrNameLst>
                                          <p:attrName>ppt_w</p:attrName>
                                        </p:attrNameLst>
                                      </p:cBhvr>
                                      <p:tavLst>
                                        <p:tav tm="0">
                                          <p:val>
                                            <p:fltVal val="0"/>
                                          </p:val>
                                        </p:tav>
                                        <p:tav tm="100000">
                                          <p:val>
                                            <p:strVal val="#ppt_w"/>
                                          </p:val>
                                        </p:tav>
                                      </p:tavLst>
                                    </p:anim>
                                    <p:anim calcmode="lin" valueType="num">
                                      <p:cBhvr>
                                        <p:cTn id="50" dur="300" fill="hold"/>
                                        <p:tgtEl>
                                          <p:spTgt spid="23"/>
                                        </p:tgtEl>
                                        <p:attrNameLst>
                                          <p:attrName>ppt_h</p:attrName>
                                        </p:attrNameLst>
                                      </p:cBhvr>
                                      <p:tavLst>
                                        <p:tav tm="0">
                                          <p:val>
                                            <p:fltVal val="0"/>
                                          </p:val>
                                        </p:tav>
                                        <p:tav tm="100000">
                                          <p:val>
                                            <p:strVal val="#ppt_h"/>
                                          </p:val>
                                        </p:tav>
                                      </p:tavLst>
                                    </p:anim>
                                  </p:childTnLst>
                                </p:cTn>
                              </p:par>
                              <p:par>
                                <p:cTn id="51" presetID="6" presetClass="emph" presetSubtype="0" autoRev="1" fill="hold" grpId="1" nodeType="withEffect">
                                  <p:stCondLst>
                                    <p:cond delay="1500"/>
                                  </p:stCondLst>
                                  <p:childTnLst>
                                    <p:animScale>
                                      <p:cBhvr>
                                        <p:cTn id="52" dur="200" fill="hold"/>
                                        <p:tgtEl>
                                          <p:spTgt spid="23"/>
                                        </p:tgtEl>
                                      </p:cBhvr>
                                      <p:by x="110000" y="110000"/>
                                    </p:animScale>
                                  </p:childTnLst>
                                </p:cTn>
                              </p:par>
                            </p:childTnLst>
                          </p:cTn>
                        </p:par>
                        <p:par>
                          <p:cTn id="53" fill="hold">
                            <p:stCondLst>
                              <p:cond delay="1000"/>
                            </p:stCondLst>
                            <p:childTnLst>
                              <p:par>
                                <p:cTn id="54" presetID="2" presetClass="entr" presetSubtype="6" accel="100000"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500" fill="hold"/>
                                        <p:tgtEl>
                                          <p:spTgt spid="4"/>
                                        </p:tgtEl>
                                        <p:attrNameLst>
                                          <p:attrName>ppt_x</p:attrName>
                                        </p:attrNameLst>
                                      </p:cBhvr>
                                      <p:tavLst>
                                        <p:tav tm="0">
                                          <p:val>
                                            <p:strVal val="1+#ppt_w/2"/>
                                          </p:val>
                                        </p:tav>
                                        <p:tav tm="100000">
                                          <p:val>
                                            <p:strVal val="#ppt_x"/>
                                          </p:val>
                                        </p:tav>
                                      </p:tavLst>
                                    </p:anim>
                                    <p:anim calcmode="lin" valueType="num">
                                      <p:cBhvr additive="base">
                                        <p:cTn id="57" dur="500" fill="hold"/>
                                        <p:tgtEl>
                                          <p:spTgt spid="4"/>
                                        </p:tgtEl>
                                        <p:attrNameLst>
                                          <p:attrName>ppt_y</p:attrName>
                                        </p:attrNameLst>
                                      </p:cBhvr>
                                      <p:tavLst>
                                        <p:tav tm="0">
                                          <p:val>
                                            <p:strVal val="1+#ppt_h/2"/>
                                          </p:val>
                                        </p:tav>
                                        <p:tav tm="100000">
                                          <p:val>
                                            <p:strVal val="#ppt_y"/>
                                          </p:val>
                                        </p:tav>
                                      </p:tavLst>
                                    </p:anim>
                                  </p:childTnLst>
                                </p:cTn>
                              </p:par>
                              <p:par>
                                <p:cTn id="58" presetID="2" presetClass="entr" presetSubtype="12" accel="100000" fill="hold" grpId="0" nodeType="withEffect">
                                  <p:stCondLst>
                                    <p:cond delay="0"/>
                                  </p:stCondLst>
                                  <p:childTnLst>
                                    <p:set>
                                      <p:cBhvr>
                                        <p:cTn id="59" dur="1" fill="hold">
                                          <p:stCondLst>
                                            <p:cond delay="0"/>
                                          </p:stCondLst>
                                        </p:cTn>
                                        <p:tgtEl>
                                          <p:spTgt spid="5"/>
                                        </p:tgtEl>
                                        <p:attrNameLst>
                                          <p:attrName>style.visibility</p:attrName>
                                        </p:attrNameLst>
                                      </p:cBhvr>
                                      <p:to>
                                        <p:strVal val="visible"/>
                                      </p:to>
                                    </p:set>
                                    <p:anim calcmode="lin" valueType="num">
                                      <p:cBhvr additive="base">
                                        <p:cTn id="60" dur="500" fill="hold"/>
                                        <p:tgtEl>
                                          <p:spTgt spid="5"/>
                                        </p:tgtEl>
                                        <p:attrNameLst>
                                          <p:attrName>ppt_x</p:attrName>
                                        </p:attrNameLst>
                                      </p:cBhvr>
                                      <p:tavLst>
                                        <p:tav tm="0">
                                          <p:val>
                                            <p:strVal val="0-#ppt_w/2"/>
                                          </p:val>
                                        </p:tav>
                                        <p:tav tm="100000">
                                          <p:val>
                                            <p:strVal val="#ppt_x"/>
                                          </p:val>
                                        </p:tav>
                                      </p:tavLst>
                                    </p:anim>
                                    <p:anim calcmode="lin" valueType="num">
                                      <p:cBhvr additive="base">
                                        <p:cTn id="61" dur="500" fill="hold"/>
                                        <p:tgtEl>
                                          <p:spTgt spid="5"/>
                                        </p:tgtEl>
                                        <p:attrNameLst>
                                          <p:attrName>ppt_y</p:attrName>
                                        </p:attrNameLst>
                                      </p:cBhvr>
                                      <p:tavLst>
                                        <p:tav tm="0">
                                          <p:val>
                                            <p:strVal val="1+#ppt_h/2"/>
                                          </p:val>
                                        </p:tav>
                                        <p:tav tm="100000">
                                          <p:val>
                                            <p:strVal val="#ppt_y"/>
                                          </p:val>
                                        </p:tav>
                                      </p:tavLst>
                                    </p:anim>
                                  </p:childTnLst>
                                </p:cTn>
                              </p:par>
                              <p:par>
                                <p:cTn id="62" presetID="2" presetClass="entr" presetSubtype="3" accel="100000"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500" fill="hold"/>
                                        <p:tgtEl>
                                          <p:spTgt spid="6"/>
                                        </p:tgtEl>
                                        <p:attrNameLst>
                                          <p:attrName>ppt_x</p:attrName>
                                        </p:attrNameLst>
                                      </p:cBhvr>
                                      <p:tavLst>
                                        <p:tav tm="0">
                                          <p:val>
                                            <p:strVal val="1+#ppt_w/2"/>
                                          </p:val>
                                        </p:tav>
                                        <p:tav tm="100000">
                                          <p:val>
                                            <p:strVal val="#ppt_x"/>
                                          </p:val>
                                        </p:tav>
                                      </p:tavLst>
                                    </p:anim>
                                    <p:anim calcmode="lin" valueType="num">
                                      <p:cBhvr additive="base">
                                        <p:cTn id="65" dur="500" fill="hold"/>
                                        <p:tgtEl>
                                          <p:spTgt spid="6"/>
                                        </p:tgtEl>
                                        <p:attrNameLst>
                                          <p:attrName>ppt_y</p:attrName>
                                        </p:attrNameLst>
                                      </p:cBhvr>
                                      <p:tavLst>
                                        <p:tav tm="0">
                                          <p:val>
                                            <p:strVal val="0-#ppt_h/2"/>
                                          </p:val>
                                        </p:tav>
                                        <p:tav tm="100000">
                                          <p:val>
                                            <p:strVal val="#ppt_y"/>
                                          </p:val>
                                        </p:tav>
                                      </p:tavLst>
                                    </p:anim>
                                  </p:childTnLst>
                                </p:cTn>
                              </p:par>
                              <p:par>
                                <p:cTn id="66" presetID="2" presetClass="entr" presetSubtype="9" accel="100000" fill="hold" grpId="0" nodeType="with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0-#ppt_w/2"/>
                                          </p:val>
                                        </p:tav>
                                        <p:tav tm="100000">
                                          <p:val>
                                            <p:strVal val="#ppt_x"/>
                                          </p:val>
                                        </p:tav>
                                      </p:tavLst>
                                    </p:anim>
                                    <p:anim calcmode="lin" valueType="num">
                                      <p:cBhvr additive="base">
                                        <p:cTn id="69" dur="500" fill="hold"/>
                                        <p:tgtEl>
                                          <p:spTgt spid="7"/>
                                        </p:tgtEl>
                                        <p:attrNameLst>
                                          <p:attrName>ppt_y</p:attrName>
                                        </p:attrNameLst>
                                      </p:cBhvr>
                                      <p:tavLst>
                                        <p:tav tm="0">
                                          <p:val>
                                            <p:strVal val="0-#ppt_h/2"/>
                                          </p:val>
                                        </p:tav>
                                        <p:tav tm="100000">
                                          <p:val>
                                            <p:strVal val="#ppt_y"/>
                                          </p:val>
                                        </p:tav>
                                      </p:tavLst>
                                    </p:anim>
                                  </p:childTnLst>
                                </p:cTn>
                              </p:par>
                            </p:childTnLst>
                          </p:cTn>
                        </p:par>
                        <p:par>
                          <p:cTn id="70" fill="hold">
                            <p:stCondLst>
                              <p:cond delay="1500"/>
                            </p:stCondLst>
                            <p:childTnLst>
                              <p:par>
                                <p:cTn id="71" presetID="22" presetClass="entr" presetSubtype="4"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ipe(down)">
                                      <p:cBhvr>
                                        <p:cTn id="7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20" grpId="0" animBg="1"/>
      <p:bldP spid="20" grpId="1" animBg="1"/>
      <p:bldP spid="21" grpId="0" animBg="1"/>
      <p:bldP spid="21" grpId="1" animBg="1"/>
      <p:bldP spid="22" grpId="0" animBg="1"/>
      <p:bldP spid="22" grpId="1" animBg="1"/>
      <p:bldP spid="23" grpId="0" animBg="1"/>
      <p:bldP spid="23" grpId="1" animBg="1"/>
      <p:bldP spid="2"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五角星 23"/>
          <p:cNvSpPr/>
          <p:nvPr/>
        </p:nvSpPr>
        <p:spPr>
          <a:xfrm>
            <a:off x="3182210" y="1738644"/>
            <a:ext cx="2165068" cy="2165068"/>
          </a:xfrm>
          <a:prstGeom prst="star5">
            <a:avLst/>
          </a:prstGeom>
          <a:noFill/>
          <a:ln w="7620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n-ea"/>
              <a:cs typeface="+mn-ea"/>
              <a:sym typeface="+mn-lt"/>
            </a:endParaRPr>
          </a:p>
        </p:txBody>
      </p:sp>
      <p:grpSp>
        <p:nvGrpSpPr>
          <p:cNvPr id="25" name="组合 24"/>
          <p:cNvGrpSpPr/>
          <p:nvPr/>
        </p:nvGrpSpPr>
        <p:grpSpPr>
          <a:xfrm>
            <a:off x="3655474" y="2354514"/>
            <a:ext cx="1218546" cy="1218545"/>
            <a:chOff x="3962648" y="2819400"/>
            <a:chExt cx="1218704" cy="1218704"/>
          </a:xfrm>
        </p:grpSpPr>
        <p:grpSp>
          <p:nvGrpSpPr>
            <p:cNvPr id="26" name="组合 25"/>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mn-ea"/>
                  <a:cs typeface="+mn-ea"/>
                  <a:sym typeface="+mn-lt"/>
                </a:endParaRPr>
              </a:p>
            </p:txBody>
          </p:sp>
          <p:sp>
            <p:nvSpPr>
              <p:cNvPr id="29" name="椭圆 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n-ea"/>
                  <a:cs typeface="+mn-ea"/>
                  <a:sym typeface="+mn-lt"/>
                </a:endParaRPr>
              </a:p>
            </p:txBody>
          </p:sp>
        </p:grpSp>
        <p:sp>
          <p:nvSpPr>
            <p:cNvPr id="27" name="TextBox 5"/>
            <p:cNvSpPr txBox="1"/>
            <p:nvPr/>
          </p:nvSpPr>
          <p:spPr>
            <a:xfrm>
              <a:off x="4140482" y="2828508"/>
              <a:ext cx="877277" cy="1200486"/>
            </a:xfrm>
            <a:prstGeom prst="rect">
              <a:avLst/>
            </a:prstGeom>
            <a:noFill/>
          </p:spPr>
          <p:txBody>
            <a:bodyPr wrap="none" rtlCol="0">
              <a:spAutoFit/>
            </a:bodyPr>
            <a:lstStyle/>
            <a:p>
              <a:pPr lvl="0" algn="ctr" defTabSz="914400" fontAlgn="base">
                <a:spcBef>
                  <a:spcPct val="0"/>
                </a:spcBef>
                <a:spcAft>
                  <a:spcPct val="0"/>
                </a:spcAft>
              </a:pPr>
              <a:r>
                <a:rPr kumimoji="1" lang="zh-CN" altLang="en-US" sz="1800" b="1" dirty="0">
                  <a:solidFill>
                    <a:schemeClr val="accent2"/>
                  </a:solidFill>
                  <a:latin typeface="+mn-ea"/>
                  <a:cs typeface="Times New Roman" panose="02020603050405020304" pitchFamily="18" charset="0"/>
                </a:rPr>
                <a:t>人的</a:t>
              </a:r>
              <a:endParaRPr kumimoji="1" lang="en-US" altLang="zh-CN" sz="1800" b="1" dirty="0">
                <a:solidFill>
                  <a:schemeClr val="accent2"/>
                </a:solidFill>
                <a:latin typeface="+mn-ea"/>
                <a:cs typeface="Times New Roman" panose="02020603050405020304" pitchFamily="18" charset="0"/>
              </a:endParaRPr>
            </a:p>
            <a:p>
              <a:pPr lvl="0" algn="ctr" defTabSz="914400" fontAlgn="base">
                <a:spcBef>
                  <a:spcPct val="0"/>
                </a:spcBef>
                <a:spcAft>
                  <a:spcPct val="0"/>
                </a:spcAft>
              </a:pPr>
              <a:r>
                <a:rPr kumimoji="1" lang="zh-CN" altLang="en-US" sz="1800" b="1" dirty="0">
                  <a:solidFill>
                    <a:schemeClr val="accent2"/>
                  </a:solidFill>
                  <a:latin typeface="+mn-ea"/>
                  <a:cs typeface="Times New Roman" panose="02020603050405020304" pitchFamily="18" charset="0"/>
                </a:rPr>
                <a:t>不安全</a:t>
              </a:r>
              <a:endParaRPr kumimoji="1" lang="en-US" altLang="zh-CN" sz="1800" b="1" dirty="0">
                <a:solidFill>
                  <a:schemeClr val="accent2"/>
                </a:solidFill>
                <a:latin typeface="+mn-ea"/>
                <a:cs typeface="Times New Roman" panose="02020603050405020304" pitchFamily="18" charset="0"/>
              </a:endParaRPr>
            </a:p>
            <a:p>
              <a:pPr lvl="0" algn="ctr" defTabSz="914400" fontAlgn="base">
                <a:spcBef>
                  <a:spcPct val="0"/>
                </a:spcBef>
                <a:spcAft>
                  <a:spcPct val="0"/>
                </a:spcAft>
              </a:pPr>
              <a:r>
                <a:rPr kumimoji="1" lang="zh-CN" altLang="en-US" sz="1800" b="1" dirty="0">
                  <a:solidFill>
                    <a:schemeClr val="accent2"/>
                  </a:solidFill>
                  <a:latin typeface="+mn-ea"/>
                  <a:cs typeface="Times New Roman" panose="02020603050405020304" pitchFamily="18" charset="0"/>
                </a:rPr>
                <a:t>行为和</a:t>
              </a:r>
              <a:endParaRPr kumimoji="1" lang="en-US" altLang="zh-CN" sz="1800" b="1" dirty="0">
                <a:solidFill>
                  <a:schemeClr val="accent2"/>
                </a:solidFill>
                <a:latin typeface="+mn-ea"/>
                <a:cs typeface="Times New Roman" panose="02020603050405020304" pitchFamily="18" charset="0"/>
              </a:endParaRPr>
            </a:p>
            <a:p>
              <a:pPr lvl="0" algn="ctr" defTabSz="914400" fontAlgn="base">
                <a:spcBef>
                  <a:spcPct val="0"/>
                </a:spcBef>
                <a:spcAft>
                  <a:spcPct val="0"/>
                </a:spcAft>
              </a:pPr>
              <a:r>
                <a:rPr kumimoji="1" lang="zh-CN" altLang="en-US" sz="1800" b="1" dirty="0">
                  <a:solidFill>
                    <a:schemeClr val="accent2"/>
                  </a:solidFill>
                  <a:latin typeface="+mn-ea"/>
                  <a:cs typeface="Times New Roman" panose="02020603050405020304" pitchFamily="18" charset="0"/>
                </a:rPr>
                <a:t>状态</a:t>
              </a:r>
              <a:endParaRPr kumimoji="1" lang="zh-CN" altLang="en-US" sz="1800" b="1" dirty="0">
                <a:solidFill>
                  <a:schemeClr val="accent2"/>
                </a:solidFill>
                <a:latin typeface="+mn-ea"/>
              </a:endParaRPr>
            </a:p>
          </p:txBody>
        </p:sp>
      </p:grpSp>
      <p:sp>
        <p:nvSpPr>
          <p:cNvPr id="30" name="椭圆 29"/>
          <p:cNvSpPr/>
          <p:nvPr/>
        </p:nvSpPr>
        <p:spPr>
          <a:xfrm>
            <a:off x="2679528" y="2219068"/>
            <a:ext cx="710047" cy="710047"/>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n-ea"/>
              <a:cs typeface="+mn-ea"/>
              <a:sym typeface="+mn-lt"/>
            </a:endParaRPr>
          </a:p>
        </p:txBody>
      </p:sp>
      <p:sp>
        <p:nvSpPr>
          <p:cNvPr id="31" name="椭圆 30"/>
          <p:cNvSpPr/>
          <p:nvPr/>
        </p:nvSpPr>
        <p:spPr>
          <a:xfrm>
            <a:off x="3909721" y="1222247"/>
            <a:ext cx="710047" cy="710047"/>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mn-ea"/>
              <a:cs typeface="+mn-ea"/>
              <a:sym typeface="+mn-lt"/>
            </a:endParaRPr>
          </a:p>
        </p:txBody>
      </p:sp>
      <p:sp>
        <p:nvSpPr>
          <p:cNvPr id="32" name="椭圆 31"/>
          <p:cNvSpPr/>
          <p:nvPr/>
        </p:nvSpPr>
        <p:spPr>
          <a:xfrm>
            <a:off x="5154158" y="2219068"/>
            <a:ext cx="710047" cy="710047"/>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n-ea"/>
              <a:cs typeface="+mn-ea"/>
              <a:sym typeface="+mn-lt"/>
            </a:endParaRPr>
          </a:p>
        </p:txBody>
      </p:sp>
      <p:sp>
        <p:nvSpPr>
          <p:cNvPr id="33" name="椭圆 32"/>
          <p:cNvSpPr/>
          <p:nvPr/>
        </p:nvSpPr>
        <p:spPr>
          <a:xfrm>
            <a:off x="4662628" y="3661948"/>
            <a:ext cx="710047" cy="710047"/>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n-ea"/>
              <a:cs typeface="+mn-ea"/>
              <a:sym typeface="+mn-lt"/>
            </a:endParaRPr>
          </a:p>
        </p:txBody>
      </p:sp>
      <p:sp>
        <p:nvSpPr>
          <p:cNvPr id="34" name="椭圆 33"/>
          <p:cNvSpPr/>
          <p:nvPr/>
        </p:nvSpPr>
        <p:spPr>
          <a:xfrm>
            <a:off x="3169466" y="3649250"/>
            <a:ext cx="710047" cy="710047"/>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n-ea"/>
              <a:cs typeface="+mn-ea"/>
              <a:sym typeface="+mn-lt"/>
            </a:endParaRPr>
          </a:p>
        </p:txBody>
      </p:sp>
      <p:sp>
        <p:nvSpPr>
          <p:cNvPr id="35" name="TextBox 13"/>
          <p:cNvSpPr txBox="1"/>
          <p:nvPr/>
        </p:nvSpPr>
        <p:spPr>
          <a:xfrm>
            <a:off x="995207" y="1322365"/>
            <a:ext cx="2954655" cy="369332"/>
          </a:xfrm>
          <a:prstGeom prst="rect">
            <a:avLst/>
          </a:prstGeom>
          <a:noFill/>
        </p:spPr>
        <p:txBody>
          <a:bodyPr wrap="none" rtlCol="0">
            <a:spAutoFit/>
          </a:bodyPr>
          <a:lstStyle/>
          <a:p>
            <a:pPr algn="ctr"/>
            <a:r>
              <a:rPr kumimoji="1" lang="zh-CN" altLang="en-US" sz="1800" dirty="0">
                <a:solidFill>
                  <a:schemeClr val="tx1">
                    <a:lumMod val="50000"/>
                    <a:lumOff val="50000"/>
                  </a:schemeClr>
                </a:solidFill>
                <a:latin typeface="+mn-ea"/>
                <a:cs typeface="Times New Roman" panose="02020603050405020304" pitchFamily="18" charset="0"/>
              </a:rPr>
              <a:t>忽视和违反安全规程的行为</a:t>
            </a:r>
            <a:endParaRPr lang="zh-CN" altLang="en-US" sz="1800" dirty="0">
              <a:solidFill>
                <a:schemeClr val="tx1">
                  <a:lumMod val="50000"/>
                  <a:lumOff val="50000"/>
                </a:schemeClr>
              </a:solidFill>
              <a:latin typeface="+mn-ea"/>
              <a:cs typeface="+mn-ea"/>
              <a:sym typeface="+mn-lt"/>
            </a:endParaRPr>
          </a:p>
        </p:txBody>
      </p:sp>
      <p:sp>
        <p:nvSpPr>
          <p:cNvPr id="36" name="TextBox 14"/>
          <p:cNvSpPr txBox="1"/>
          <p:nvPr/>
        </p:nvSpPr>
        <p:spPr>
          <a:xfrm>
            <a:off x="5872491" y="2418421"/>
            <a:ext cx="1107997" cy="369332"/>
          </a:xfrm>
          <a:prstGeom prst="rect">
            <a:avLst/>
          </a:prstGeom>
          <a:noFill/>
        </p:spPr>
        <p:txBody>
          <a:bodyPr wrap="none" rtlCol="0">
            <a:spAutoFit/>
          </a:bodyPr>
          <a:lstStyle/>
          <a:p>
            <a:pPr algn="ctr"/>
            <a:r>
              <a:rPr kumimoji="1" lang="zh-CN" altLang="en-US" sz="1800" dirty="0">
                <a:solidFill>
                  <a:schemeClr val="tx1">
                    <a:lumMod val="50000"/>
                    <a:lumOff val="50000"/>
                  </a:schemeClr>
                </a:solidFill>
                <a:latin typeface="+mn-ea"/>
                <a:cs typeface="Times New Roman" panose="02020603050405020304" pitchFamily="18" charset="0"/>
              </a:rPr>
              <a:t>错误动作</a:t>
            </a:r>
            <a:endParaRPr lang="zh-CN" altLang="en-US" sz="1800" dirty="0">
              <a:solidFill>
                <a:schemeClr val="tx1">
                  <a:lumMod val="50000"/>
                  <a:lumOff val="50000"/>
                </a:schemeClr>
              </a:solidFill>
              <a:latin typeface="+mn-ea"/>
              <a:cs typeface="+mn-ea"/>
              <a:sym typeface="+mn-lt"/>
            </a:endParaRPr>
          </a:p>
        </p:txBody>
      </p:sp>
      <p:sp>
        <p:nvSpPr>
          <p:cNvPr id="37" name="TextBox 15"/>
          <p:cNvSpPr txBox="1"/>
          <p:nvPr/>
        </p:nvSpPr>
        <p:spPr>
          <a:xfrm>
            <a:off x="5410828" y="3819607"/>
            <a:ext cx="1569660" cy="369332"/>
          </a:xfrm>
          <a:prstGeom prst="rect">
            <a:avLst/>
          </a:prstGeom>
          <a:noFill/>
        </p:spPr>
        <p:txBody>
          <a:bodyPr wrap="none" rtlCol="0">
            <a:spAutoFit/>
          </a:bodyPr>
          <a:lstStyle/>
          <a:p>
            <a:pPr algn="ctr"/>
            <a:r>
              <a:rPr kumimoji="1" lang="zh-CN" altLang="en-US" sz="1800" dirty="0">
                <a:solidFill>
                  <a:schemeClr val="tx1">
                    <a:lumMod val="50000"/>
                    <a:lumOff val="50000"/>
                  </a:schemeClr>
                </a:solidFill>
                <a:latin typeface="+mn-ea"/>
                <a:cs typeface="Times New Roman" panose="02020603050405020304" pitchFamily="18" charset="0"/>
              </a:rPr>
              <a:t>注意力不集中</a:t>
            </a:r>
            <a:endParaRPr lang="zh-CN" altLang="en-US" sz="1800" dirty="0">
              <a:solidFill>
                <a:schemeClr val="tx1">
                  <a:lumMod val="50000"/>
                  <a:lumOff val="50000"/>
                </a:schemeClr>
              </a:solidFill>
              <a:latin typeface="+mn-ea"/>
              <a:cs typeface="+mn-ea"/>
              <a:sym typeface="+mn-lt"/>
            </a:endParaRPr>
          </a:p>
        </p:txBody>
      </p:sp>
      <p:sp>
        <p:nvSpPr>
          <p:cNvPr id="38" name="TextBox 16"/>
          <p:cNvSpPr txBox="1"/>
          <p:nvPr/>
        </p:nvSpPr>
        <p:spPr>
          <a:xfrm>
            <a:off x="902875" y="2451846"/>
            <a:ext cx="1569660" cy="369332"/>
          </a:xfrm>
          <a:prstGeom prst="rect">
            <a:avLst/>
          </a:prstGeom>
          <a:noFill/>
        </p:spPr>
        <p:txBody>
          <a:bodyPr wrap="none" rtlCol="0">
            <a:spAutoFit/>
          </a:bodyPr>
          <a:lstStyle/>
          <a:p>
            <a:pPr algn="ctr"/>
            <a:r>
              <a:rPr kumimoji="1" lang="zh-CN" altLang="en-US" sz="1800" dirty="0">
                <a:solidFill>
                  <a:schemeClr val="tx1">
                    <a:lumMod val="50000"/>
                    <a:lumOff val="50000"/>
                  </a:schemeClr>
                </a:solidFill>
                <a:latin typeface="+mn-ea"/>
                <a:cs typeface="Times New Roman" panose="02020603050405020304" pitchFamily="18" charset="0"/>
              </a:rPr>
              <a:t>身体有缺陷等</a:t>
            </a:r>
            <a:endParaRPr lang="zh-CN" altLang="en-US" sz="1800" dirty="0">
              <a:solidFill>
                <a:schemeClr val="tx1">
                  <a:lumMod val="50000"/>
                  <a:lumOff val="50000"/>
                </a:schemeClr>
              </a:solidFill>
              <a:latin typeface="+mn-ea"/>
              <a:cs typeface="+mn-ea"/>
              <a:sym typeface="+mn-lt"/>
            </a:endParaRPr>
          </a:p>
        </p:txBody>
      </p:sp>
      <p:sp>
        <p:nvSpPr>
          <p:cNvPr id="39" name="TextBox 17"/>
          <p:cNvSpPr txBox="1"/>
          <p:nvPr/>
        </p:nvSpPr>
        <p:spPr>
          <a:xfrm>
            <a:off x="2268824" y="3870424"/>
            <a:ext cx="646331" cy="369332"/>
          </a:xfrm>
          <a:prstGeom prst="rect">
            <a:avLst/>
          </a:prstGeom>
          <a:noFill/>
        </p:spPr>
        <p:txBody>
          <a:bodyPr wrap="none" rtlCol="0">
            <a:spAutoFit/>
          </a:bodyPr>
          <a:lstStyle/>
          <a:p>
            <a:pPr algn="ctr"/>
            <a:r>
              <a:rPr kumimoji="1" lang="zh-CN" altLang="en-US" sz="1800" dirty="0">
                <a:solidFill>
                  <a:schemeClr val="tx1">
                    <a:lumMod val="50000"/>
                    <a:lumOff val="50000"/>
                  </a:schemeClr>
                </a:solidFill>
                <a:latin typeface="+mn-ea"/>
                <a:cs typeface="Times New Roman" panose="02020603050405020304" pitchFamily="18" charset="0"/>
              </a:rPr>
              <a:t>疲劳</a:t>
            </a:r>
            <a:endParaRPr lang="zh-CN" altLang="en-US" sz="1800" dirty="0">
              <a:solidFill>
                <a:schemeClr val="tx1">
                  <a:lumMod val="50000"/>
                  <a:lumOff val="50000"/>
                </a:schemeClr>
              </a:solidFill>
              <a:latin typeface="+mn-ea"/>
              <a:cs typeface="+mn-ea"/>
              <a:sym typeface="+mn-lt"/>
            </a:endParaRPr>
          </a:p>
        </p:txBody>
      </p:sp>
      <p:sp>
        <p:nvSpPr>
          <p:cNvPr id="40" name="TextBox 26"/>
          <p:cNvSpPr txBox="1"/>
          <p:nvPr/>
        </p:nvSpPr>
        <p:spPr>
          <a:xfrm>
            <a:off x="3929992" y="1451723"/>
            <a:ext cx="671272" cy="246221"/>
          </a:xfrm>
          <a:prstGeom prst="rect">
            <a:avLst/>
          </a:prstGeom>
          <a:noFill/>
        </p:spPr>
        <p:txBody>
          <a:bodyPr wrap="square" lIns="0" tIns="0" rIns="0" bIns="0" rtlCol="0">
            <a:spAutoFit/>
          </a:bodyPr>
          <a:lstStyle/>
          <a:p>
            <a:pPr algn="ctr"/>
            <a:r>
              <a:rPr lang="en-US" altLang="zh-CN" sz="1600" b="1" dirty="0">
                <a:solidFill>
                  <a:schemeClr val="bg1"/>
                </a:solidFill>
                <a:latin typeface="+mn-ea"/>
                <a:cs typeface="+mn-ea"/>
                <a:sym typeface="+mn-lt"/>
              </a:rPr>
              <a:t>1</a:t>
            </a:r>
            <a:endParaRPr lang="zh-CN" altLang="en-US" sz="1600" b="1" dirty="0">
              <a:solidFill>
                <a:schemeClr val="bg1"/>
              </a:solidFill>
              <a:latin typeface="+mn-ea"/>
              <a:cs typeface="+mn-ea"/>
              <a:sym typeface="+mn-lt"/>
            </a:endParaRPr>
          </a:p>
        </p:txBody>
      </p:sp>
      <p:sp>
        <p:nvSpPr>
          <p:cNvPr id="41" name="TextBox 27"/>
          <p:cNvSpPr txBox="1"/>
          <p:nvPr/>
        </p:nvSpPr>
        <p:spPr>
          <a:xfrm>
            <a:off x="2692904" y="2453673"/>
            <a:ext cx="671272" cy="246221"/>
          </a:xfrm>
          <a:prstGeom prst="rect">
            <a:avLst/>
          </a:prstGeom>
          <a:noFill/>
        </p:spPr>
        <p:txBody>
          <a:bodyPr wrap="square" lIns="0" tIns="0" rIns="0" bIns="0" rtlCol="0">
            <a:spAutoFit/>
          </a:bodyPr>
          <a:lstStyle/>
          <a:p>
            <a:pPr algn="ctr"/>
            <a:r>
              <a:rPr lang="en-US" altLang="zh-CN" sz="1600" b="1" dirty="0">
                <a:solidFill>
                  <a:schemeClr val="bg1"/>
                </a:solidFill>
                <a:latin typeface="+mn-ea"/>
                <a:cs typeface="+mn-ea"/>
                <a:sym typeface="+mn-lt"/>
              </a:rPr>
              <a:t>5</a:t>
            </a:r>
            <a:endParaRPr lang="zh-CN" altLang="en-US" sz="1600" b="1" dirty="0">
              <a:solidFill>
                <a:schemeClr val="bg1"/>
              </a:solidFill>
              <a:latin typeface="+mn-ea"/>
              <a:cs typeface="+mn-ea"/>
              <a:sym typeface="+mn-lt"/>
            </a:endParaRPr>
          </a:p>
        </p:txBody>
      </p:sp>
      <p:sp>
        <p:nvSpPr>
          <p:cNvPr id="42" name="TextBox 28"/>
          <p:cNvSpPr txBox="1"/>
          <p:nvPr/>
        </p:nvSpPr>
        <p:spPr>
          <a:xfrm>
            <a:off x="5173544" y="2453673"/>
            <a:ext cx="671272" cy="246221"/>
          </a:xfrm>
          <a:prstGeom prst="rect">
            <a:avLst/>
          </a:prstGeom>
          <a:noFill/>
        </p:spPr>
        <p:txBody>
          <a:bodyPr wrap="square" lIns="0" tIns="0" rIns="0" bIns="0" rtlCol="0">
            <a:spAutoFit/>
          </a:bodyPr>
          <a:lstStyle/>
          <a:p>
            <a:pPr algn="ctr"/>
            <a:r>
              <a:rPr lang="en-US" altLang="zh-CN" sz="1600" b="1" dirty="0">
                <a:solidFill>
                  <a:schemeClr val="bg1"/>
                </a:solidFill>
                <a:latin typeface="+mn-ea"/>
                <a:cs typeface="+mn-ea"/>
                <a:sym typeface="+mn-lt"/>
              </a:rPr>
              <a:t>2</a:t>
            </a:r>
            <a:endParaRPr lang="zh-CN" altLang="en-US" sz="1600" b="1" dirty="0">
              <a:solidFill>
                <a:schemeClr val="bg1"/>
              </a:solidFill>
              <a:latin typeface="+mn-ea"/>
              <a:cs typeface="+mn-ea"/>
              <a:sym typeface="+mn-lt"/>
            </a:endParaRPr>
          </a:p>
        </p:txBody>
      </p:sp>
      <p:sp>
        <p:nvSpPr>
          <p:cNvPr id="43" name="TextBox 29"/>
          <p:cNvSpPr txBox="1"/>
          <p:nvPr/>
        </p:nvSpPr>
        <p:spPr>
          <a:xfrm>
            <a:off x="3188852" y="3893876"/>
            <a:ext cx="671272" cy="246221"/>
          </a:xfrm>
          <a:prstGeom prst="rect">
            <a:avLst/>
          </a:prstGeom>
          <a:noFill/>
        </p:spPr>
        <p:txBody>
          <a:bodyPr wrap="square" lIns="0" tIns="0" rIns="0" bIns="0" rtlCol="0">
            <a:spAutoFit/>
          </a:bodyPr>
          <a:lstStyle/>
          <a:p>
            <a:pPr algn="ctr"/>
            <a:r>
              <a:rPr lang="en-US" altLang="zh-CN" sz="1600" b="1" dirty="0">
                <a:solidFill>
                  <a:schemeClr val="bg1"/>
                </a:solidFill>
                <a:latin typeface="+mn-ea"/>
                <a:cs typeface="+mn-ea"/>
                <a:sym typeface="+mn-lt"/>
              </a:rPr>
              <a:t>4</a:t>
            </a:r>
            <a:endParaRPr lang="zh-CN" altLang="en-US" sz="1600" b="1" dirty="0">
              <a:solidFill>
                <a:schemeClr val="bg1"/>
              </a:solidFill>
              <a:latin typeface="+mn-ea"/>
              <a:cs typeface="+mn-ea"/>
              <a:sym typeface="+mn-lt"/>
            </a:endParaRPr>
          </a:p>
        </p:txBody>
      </p:sp>
      <p:sp>
        <p:nvSpPr>
          <p:cNvPr id="44" name="TextBox 30"/>
          <p:cNvSpPr txBox="1"/>
          <p:nvPr/>
        </p:nvSpPr>
        <p:spPr>
          <a:xfrm>
            <a:off x="4676006" y="3901197"/>
            <a:ext cx="671272" cy="246221"/>
          </a:xfrm>
          <a:prstGeom prst="rect">
            <a:avLst/>
          </a:prstGeom>
          <a:noFill/>
        </p:spPr>
        <p:txBody>
          <a:bodyPr wrap="square" lIns="0" tIns="0" rIns="0" bIns="0" rtlCol="0">
            <a:spAutoFit/>
          </a:bodyPr>
          <a:lstStyle/>
          <a:p>
            <a:pPr algn="ctr"/>
            <a:r>
              <a:rPr lang="en-US" altLang="zh-CN" sz="1600" b="1" dirty="0">
                <a:solidFill>
                  <a:schemeClr val="bg1"/>
                </a:solidFill>
                <a:latin typeface="+mn-ea"/>
                <a:cs typeface="+mn-ea"/>
                <a:sym typeface="+mn-lt"/>
              </a:rPr>
              <a:t>3</a:t>
            </a:r>
            <a:endParaRPr lang="zh-CN" altLang="en-US" sz="1600" b="1" dirty="0">
              <a:solidFill>
                <a:schemeClr val="bg1"/>
              </a:solidFill>
              <a:latin typeface="+mn-ea"/>
              <a:cs typeface="+mn-ea"/>
              <a:sym typeface="+mn-lt"/>
            </a:endParaRPr>
          </a:p>
        </p:txBody>
      </p:sp>
      <p:sp>
        <p:nvSpPr>
          <p:cNvPr id="23" name="文本框 22"/>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
        <p:nvSpPr>
          <p:cNvPr id="45" name="TextBox 8"/>
          <p:cNvSpPr txBox="1"/>
          <p:nvPr/>
        </p:nvSpPr>
        <p:spPr>
          <a:xfrm>
            <a:off x="1020304" y="234412"/>
            <a:ext cx="3456384" cy="400110"/>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第五章  事故发生的主要原因</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2000" fill="hold" nodeType="afterEffect" p14:presetBounceEnd="46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46000">
                                          <p:cBhvr additive="base">
                                            <p:cTn id="7" dur="1500" fill="hold"/>
                                            <p:tgtEl>
                                              <p:spTgt spid="25"/>
                                            </p:tgtEl>
                                            <p:attrNameLst>
                                              <p:attrName>ppt_x</p:attrName>
                                            </p:attrNameLst>
                                          </p:cBhvr>
                                          <p:tavLst>
                                            <p:tav tm="0">
                                              <p:val>
                                                <p:strVal val="#ppt_x"/>
                                              </p:val>
                                            </p:tav>
                                            <p:tav tm="100000">
                                              <p:val>
                                                <p:strVal val="#ppt_x"/>
                                              </p:val>
                                            </p:tav>
                                          </p:tavLst>
                                        </p:anim>
                                        <p:anim calcmode="lin" valueType="num" p14:bounceEnd="46000">
                                          <p:cBhvr additive="base">
                                            <p:cTn id="8" dur="1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500" fill="hold"/>
                                            <p:tgtEl>
                                              <p:spTgt spid="31"/>
                                            </p:tgtEl>
                                            <p:attrNameLst>
                                              <p:attrName>ppt_w</p:attrName>
                                            </p:attrNameLst>
                                          </p:cBhvr>
                                          <p:tavLst>
                                            <p:tav tm="0">
                                              <p:val>
                                                <p:fltVal val="0"/>
                                              </p:val>
                                            </p:tav>
                                            <p:tav tm="100000">
                                              <p:val>
                                                <p:strVal val="#ppt_w"/>
                                              </p:val>
                                            </p:tav>
                                          </p:tavLst>
                                        </p:anim>
                                        <p:anim calcmode="lin" valueType="num">
                                          <p:cBhvr>
                                            <p:cTn id="19" dur="500" fill="hold"/>
                                            <p:tgtEl>
                                              <p:spTgt spid="31"/>
                                            </p:tgtEl>
                                            <p:attrNameLst>
                                              <p:attrName>ppt_h</p:attrName>
                                            </p:attrNameLst>
                                          </p:cBhvr>
                                          <p:tavLst>
                                            <p:tav tm="0">
                                              <p:val>
                                                <p:fltVal val="0"/>
                                              </p:val>
                                            </p:tav>
                                            <p:tav tm="100000">
                                              <p:val>
                                                <p:strVal val="#ppt_h"/>
                                              </p:val>
                                            </p:tav>
                                          </p:tavLst>
                                        </p:anim>
                                        <p:animEffect transition="in" filter="fade">
                                          <p:cBhvr>
                                            <p:cTn id="20" dur="500"/>
                                            <p:tgtEl>
                                              <p:spTgt spid="31"/>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Effect transition="in" filter="fade">
                                          <p:cBhvr>
                                            <p:cTn id="25" dur="500"/>
                                            <p:tgtEl>
                                              <p:spTgt spid="30"/>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33"/>
                                            </p:tgtEl>
                                            <p:attrNameLst>
                                              <p:attrName>style.visibility</p:attrName>
                                            </p:attrNameLst>
                                          </p:cBhvr>
                                          <p:to>
                                            <p:strVal val="visible"/>
                                          </p:to>
                                        </p:set>
                                        <p:anim calcmode="lin" valueType="num">
                                          <p:cBhvr>
                                            <p:cTn id="33" dur="500" fill="hold"/>
                                            <p:tgtEl>
                                              <p:spTgt spid="33"/>
                                            </p:tgtEl>
                                            <p:attrNameLst>
                                              <p:attrName>ppt_w</p:attrName>
                                            </p:attrNameLst>
                                          </p:cBhvr>
                                          <p:tavLst>
                                            <p:tav tm="0">
                                              <p:val>
                                                <p:fltVal val="0"/>
                                              </p:val>
                                            </p:tav>
                                            <p:tav tm="100000">
                                              <p:val>
                                                <p:strVal val="#ppt_w"/>
                                              </p:val>
                                            </p:tav>
                                          </p:tavLst>
                                        </p:anim>
                                        <p:anim calcmode="lin" valueType="num">
                                          <p:cBhvr>
                                            <p:cTn id="34" dur="500" fill="hold"/>
                                            <p:tgtEl>
                                              <p:spTgt spid="33"/>
                                            </p:tgtEl>
                                            <p:attrNameLst>
                                              <p:attrName>ppt_h</p:attrName>
                                            </p:attrNameLst>
                                          </p:cBhvr>
                                          <p:tavLst>
                                            <p:tav tm="0">
                                              <p:val>
                                                <p:fltVal val="0"/>
                                              </p:val>
                                            </p:tav>
                                            <p:tav tm="100000">
                                              <p:val>
                                                <p:strVal val="#ppt_h"/>
                                              </p:val>
                                            </p:tav>
                                          </p:tavLst>
                                        </p:anim>
                                        <p:animEffect transition="in" filter="fade">
                                          <p:cBhvr>
                                            <p:cTn id="35" dur="500"/>
                                            <p:tgtEl>
                                              <p:spTgt spid="33"/>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32"/>
                                            </p:tgtEl>
                                            <p:attrNameLst>
                                              <p:attrName>style.visibility</p:attrName>
                                            </p:attrNameLst>
                                          </p:cBhvr>
                                          <p:to>
                                            <p:strVal val="visible"/>
                                          </p:to>
                                        </p:set>
                                        <p:anim calcmode="lin" valueType="num">
                                          <p:cBhvr>
                                            <p:cTn id="38" dur="500" fill="hold"/>
                                            <p:tgtEl>
                                              <p:spTgt spid="32"/>
                                            </p:tgtEl>
                                            <p:attrNameLst>
                                              <p:attrName>ppt_w</p:attrName>
                                            </p:attrNameLst>
                                          </p:cBhvr>
                                          <p:tavLst>
                                            <p:tav tm="0">
                                              <p:val>
                                                <p:fltVal val="0"/>
                                              </p:val>
                                            </p:tav>
                                            <p:tav tm="100000">
                                              <p:val>
                                                <p:strVal val="#ppt_w"/>
                                              </p:val>
                                            </p:tav>
                                          </p:tavLst>
                                        </p:anim>
                                        <p:anim calcmode="lin" valueType="num">
                                          <p:cBhvr>
                                            <p:cTn id="39" dur="500" fill="hold"/>
                                            <p:tgtEl>
                                              <p:spTgt spid="32"/>
                                            </p:tgtEl>
                                            <p:attrNameLst>
                                              <p:attrName>ppt_h</p:attrName>
                                            </p:attrNameLst>
                                          </p:cBhvr>
                                          <p:tavLst>
                                            <p:tav tm="0">
                                              <p:val>
                                                <p:fltVal val="0"/>
                                              </p:val>
                                            </p:tav>
                                            <p:tav tm="100000">
                                              <p:val>
                                                <p:strVal val="#ppt_h"/>
                                              </p:val>
                                            </p:tav>
                                          </p:tavLst>
                                        </p:anim>
                                        <p:animEffect transition="in" filter="fade">
                                          <p:cBhvr>
                                            <p:cTn id="40" dur="500"/>
                                            <p:tgtEl>
                                              <p:spTgt spid="32"/>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childTnLst>
                              </p:cTn>
                            </p:par>
                            <p:par>
                              <p:cTn id="57" fill="hold">
                                <p:stCondLst>
                                  <p:cond delay="3000"/>
                                </p:stCondLst>
                                <p:childTnLst>
                                  <p:par>
                                    <p:cTn id="58" presetID="12" presetClass="entr" presetSubtype="2"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additive="base">
                                            <p:cTn id="60" dur="500"/>
                                            <p:tgtEl>
                                              <p:spTgt spid="35"/>
                                            </p:tgtEl>
                                            <p:attrNameLst>
                                              <p:attrName>ppt_x</p:attrName>
                                            </p:attrNameLst>
                                          </p:cBhvr>
                                          <p:tavLst>
                                            <p:tav tm="0">
                                              <p:val>
                                                <p:strVal val="#ppt_x+#ppt_w*1.125000"/>
                                              </p:val>
                                            </p:tav>
                                            <p:tav tm="100000">
                                              <p:val>
                                                <p:strVal val="#ppt_x"/>
                                              </p:val>
                                            </p:tav>
                                          </p:tavLst>
                                        </p:anim>
                                        <p:animEffect transition="in" filter="wipe(left)">
                                          <p:cBhvr>
                                            <p:cTn id="61" dur="500"/>
                                            <p:tgtEl>
                                              <p:spTgt spid="35"/>
                                            </p:tgtEl>
                                          </p:cBhvr>
                                        </p:animEffect>
                                      </p:childTnLst>
                                    </p:cTn>
                                  </p:par>
                                  <p:par>
                                    <p:cTn id="62" presetID="12" presetClass="entr" presetSubtype="2"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additive="base">
                                            <p:cTn id="64" dur="500"/>
                                            <p:tgtEl>
                                              <p:spTgt spid="38"/>
                                            </p:tgtEl>
                                            <p:attrNameLst>
                                              <p:attrName>ppt_x</p:attrName>
                                            </p:attrNameLst>
                                          </p:cBhvr>
                                          <p:tavLst>
                                            <p:tav tm="0">
                                              <p:val>
                                                <p:strVal val="#ppt_x+#ppt_w*1.125000"/>
                                              </p:val>
                                            </p:tav>
                                            <p:tav tm="100000">
                                              <p:val>
                                                <p:strVal val="#ppt_x"/>
                                              </p:val>
                                            </p:tav>
                                          </p:tavLst>
                                        </p:anim>
                                        <p:animEffect transition="in" filter="wipe(left)">
                                          <p:cBhvr>
                                            <p:cTn id="65" dur="500"/>
                                            <p:tgtEl>
                                              <p:spTgt spid="38"/>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 calcmode="lin" valueType="num">
                                          <p:cBhvr additive="base">
                                            <p:cTn id="68" dur="500"/>
                                            <p:tgtEl>
                                              <p:spTgt spid="39"/>
                                            </p:tgtEl>
                                            <p:attrNameLst>
                                              <p:attrName>ppt_x</p:attrName>
                                            </p:attrNameLst>
                                          </p:cBhvr>
                                          <p:tavLst>
                                            <p:tav tm="0">
                                              <p:val>
                                                <p:strVal val="#ppt_x+#ppt_w*1.125000"/>
                                              </p:val>
                                            </p:tav>
                                            <p:tav tm="100000">
                                              <p:val>
                                                <p:strVal val="#ppt_x"/>
                                              </p:val>
                                            </p:tav>
                                          </p:tavLst>
                                        </p:anim>
                                        <p:animEffect transition="in" filter="wipe(left)">
                                          <p:cBhvr>
                                            <p:cTn id="69" dur="500"/>
                                            <p:tgtEl>
                                              <p:spTgt spid="39"/>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500"/>
                                            <p:tgtEl>
                                              <p:spTgt spid="36"/>
                                            </p:tgtEl>
                                            <p:attrNameLst>
                                              <p:attrName>ppt_x</p:attrName>
                                            </p:attrNameLst>
                                          </p:cBhvr>
                                          <p:tavLst>
                                            <p:tav tm="0">
                                              <p:val>
                                                <p:strVal val="#ppt_x-#ppt_w*1.125000"/>
                                              </p:val>
                                            </p:tav>
                                            <p:tav tm="100000">
                                              <p:val>
                                                <p:strVal val="#ppt_x"/>
                                              </p:val>
                                            </p:tav>
                                          </p:tavLst>
                                        </p:anim>
                                        <p:animEffect transition="in" filter="wipe(right)">
                                          <p:cBhvr>
                                            <p:cTn id="73" dur="500"/>
                                            <p:tgtEl>
                                              <p:spTgt spid="36"/>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additive="base">
                                            <p:cTn id="76" dur="500"/>
                                            <p:tgtEl>
                                              <p:spTgt spid="37"/>
                                            </p:tgtEl>
                                            <p:attrNameLst>
                                              <p:attrName>ppt_x</p:attrName>
                                            </p:attrNameLst>
                                          </p:cBhvr>
                                          <p:tavLst>
                                            <p:tav tm="0">
                                              <p:val>
                                                <p:strVal val="#ppt_x-#ppt_w*1.125000"/>
                                              </p:val>
                                            </p:tav>
                                            <p:tav tm="100000">
                                              <p:val>
                                                <p:strVal val="#ppt_x"/>
                                              </p:val>
                                            </p:tav>
                                          </p:tavLst>
                                        </p:anim>
                                        <p:animEffect transition="in" filter="wipe(right)">
                                          <p:cBhvr>
                                            <p:cTn id="77" dur="500"/>
                                            <p:tgtEl>
                                              <p:spTgt spid="37"/>
                                            </p:tgtEl>
                                          </p:cBhvr>
                                        </p:animEffect>
                                      </p:childTnLst>
                                    </p:cTn>
                                  </p:par>
                                </p:childTnLst>
                              </p:cTn>
                            </p:par>
                            <p:par>
                              <p:cTn id="78" fill="hold">
                                <p:stCondLst>
                                  <p:cond delay="3500"/>
                                </p:stCondLst>
                                <p:childTnLst>
                                  <p:par>
                                    <p:cTn id="79" presetID="22" presetClass="entr" presetSubtype="4" fill="hold" grpId="0" nodeType="after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down)">
                                          <p:cBhvr>
                                            <p:cTn id="8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0" grpId="0" animBg="1"/>
          <p:bldP spid="31" grpId="0" animBg="1"/>
          <p:bldP spid="32" grpId="0" animBg="1"/>
          <p:bldP spid="33" grpId="0" animBg="1"/>
          <p:bldP spid="34" grpId="0" animBg="1"/>
          <p:bldP spid="35" grpId="0"/>
          <p:bldP spid="36" grpId="0"/>
          <p:bldP spid="37" grpId="0"/>
          <p:bldP spid="38" grpId="0"/>
          <p:bldP spid="39" grpId="0"/>
          <p:bldP spid="40" grpId="0"/>
          <p:bldP spid="41" grpId="0"/>
          <p:bldP spid="42" grpId="0"/>
          <p:bldP spid="43" grpId="0"/>
          <p:bldP spid="44"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200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500" fill="hold"/>
                                            <p:tgtEl>
                                              <p:spTgt spid="25"/>
                                            </p:tgtEl>
                                            <p:attrNameLst>
                                              <p:attrName>ppt_x</p:attrName>
                                            </p:attrNameLst>
                                          </p:cBhvr>
                                          <p:tavLst>
                                            <p:tav tm="0">
                                              <p:val>
                                                <p:strVal val="#ppt_x"/>
                                              </p:val>
                                            </p:tav>
                                            <p:tav tm="100000">
                                              <p:val>
                                                <p:strVal val="#ppt_x"/>
                                              </p:val>
                                            </p:tav>
                                          </p:tavLst>
                                        </p:anim>
                                        <p:anim calcmode="lin" valueType="num">
                                          <p:cBhvr additive="base">
                                            <p:cTn id="8" dur="1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500" fill="hold"/>
                                            <p:tgtEl>
                                              <p:spTgt spid="31"/>
                                            </p:tgtEl>
                                            <p:attrNameLst>
                                              <p:attrName>ppt_w</p:attrName>
                                            </p:attrNameLst>
                                          </p:cBhvr>
                                          <p:tavLst>
                                            <p:tav tm="0">
                                              <p:val>
                                                <p:fltVal val="0"/>
                                              </p:val>
                                            </p:tav>
                                            <p:tav tm="100000">
                                              <p:val>
                                                <p:strVal val="#ppt_w"/>
                                              </p:val>
                                            </p:tav>
                                          </p:tavLst>
                                        </p:anim>
                                        <p:anim calcmode="lin" valueType="num">
                                          <p:cBhvr>
                                            <p:cTn id="19" dur="500" fill="hold"/>
                                            <p:tgtEl>
                                              <p:spTgt spid="31"/>
                                            </p:tgtEl>
                                            <p:attrNameLst>
                                              <p:attrName>ppt_h</p:attrName>
                                            </p:attrNameLst>
                                          </p:cBhvr>
                                          <p:tavLst>
                                            <p:tav tm="0">
                                              <p:val>
                                                <p:fltVal val="0"/>
                                              </p:val>
                                            </p:tav>
                                            <p:tav tm="100000">
                                              <p:val>
                                                <p:strVal val="#ppt_h"/>
                                              </p:val>
                                            </p:tav>
                                          </p:tavLst>
                                        </p:anim>
                                        <p:animEffect transition="in" filter="fade">
                                          <p:cBhvr>
                                            <p:cTn id="20" dur="500"/>
                                            <p:tgtEl>
                                              <p:spTgt spid="31"/>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Effect transition="in" filter="fade">
                                          <p:cBhvr>
                                            <p:cTn id="25" dur="500"/>
                                            <p:tgtEl>
                                              <p:spTgt spid="30"/>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33"/>
                                            </p:tgtEl>
                                            <p:attrNameLst>
                                              <p:attrName>style.visibility</p:attrName>
                                            </p:attrNameLst>
                                          </p:cBhvr>
                                          <p:to>
                                            <p:strVal val="visible"/>
                                          </p:to>
                                        </p:set>
                                        <p:anim calcmode="lin" valueType="num">
                                          <p:cBhvr>
                                            <p:cTn id="33" dur="500" fill="hold"/>
                                            <p:tgtEl>
                                              <p:spTgt spid="33"/>
                                            </p:tgtEl>
                                            <p:attrNameLst>
                                              <p:attrName>ppt_w</p:attrName>
                                            </p:attrNameLst>
                                          </p:cBhvr>
                                          <p:tavLst>
                                            <p:tav tm="0">
                                              <p:val>
                                                <p:fltVal val="0"/>
                                              </p:val>
                                            </p:tav>
                                            <p:tav tm="100000">
                                              <p:val>
                                                <p:strVal val="#ppt_w"/>
                                              </p:val>
                                            </p:tav>
                                          </p:tavLst>
                                        </p:anim>
                                        <p:anim calcmode="lin" valueType="num">
                                          <p:cBhvr>
                                            <p:cTn id="34" dur="500" fill="hold"/>
                                            <p:tgtEl>
                                              <p:spTgt spid="33"/>
                                            </p:tgtEl>
                                            <p:attrNameLst>
                                              <p:attrName>ppt_h</p:attrName>
                                            </p:attrNameLst>
                                          </p:cBhvr>
                                          <p:tavLst>
                                            <p:tav tm="0">
                                              <p:val>
                                                <p:fltVal val="0"/>
                                              </p:val>
                                            </p:tav>
                                            <p:tav tm="100000">
                                              <p:val>
                                                <p:strVal val="#ppt_h"/>
                                              </p:val>
                                            </p:tav>
                                          </p:tavLst>
                                        </p:anim>
                                        <p:animEffect transition="in" filter="fade">
                                          <p:cBhvr>
                                            <p:cTn id="35" dur="500"/>
                                            <p:tgtEl>
                                              <p:spTgt spid="33"/>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32"/>
                                            </p:tgtEl>
                                            <p:attrNameLst>
                                              <p:attrName>style.visibility</p:attrName>
                                            </p:attrNameLst>
                                          </p:cBhvr>
                                          <p:to>
                                            <p:strVal val="visible"/>
                                          </p:to>
                                        </p:set>
                                        <p:anim calcmode="lin" valueType="num">
                                          <p:cBhvr>
                                            <p:cTn id="38" dur="500" fill="hold"/>
                                            <p:tgtEl>
                                              <p:spTgt spid="32"/>
                                            </p:tgtEl>
                                            <p:attrNameLst>
                                              <p:attrName>ppt_w</p:attrName>
                                            </p:attrNameLst>
                                          </p:cBhvr>
                                          <p:tavLst>
                                            <p:tav tm="0">
                                              <p:val>
                                                <p:fltVal val="0"/>
                                              </p:val>
                                            </p:tav>
                                            <p:tav tm="100000">
                                              <p:val>
                                                <p:strVal val="#ppt_w"/>
                                              </p:val>
                                            </p:tav>
                                          </p:tavLst>
                                        </p:anim>
                                        <p:anim calcmode="lin" valueType="num">
                                          <p:cBhvr>
                                            <p:cTn id="39" dur="500" fill="hold"/>
                                            <p:tgtEl>
                                              <p:spTgt spid="32"/>
                                            </p:tgtEl>
                                            <p:attrNameLst>
                                              <p:attrName>ppt_h</p:attrName>
                                            </p:attrNameLst>
                                          </p:cBhvr>
                                          <p:tavLst>
                                            <p:tav tm="0">
                                              <p:val>
                                                <p:fltVal val="0"/>
                                              </p:val>
                                            </p:tav>
                                            <p:tav tm="100000">
                                              <p:val>
                                                <p:strVal val="#ppt_h"/>
                                              </p:val>
                                            </p:tav>
                                          </p:tavLst>
                                        </p:anim>
                                        <p:animEffect transition="in" filter="fade">
                                          <p:cBhvr>
                                            <p:cTn id="40" dur="500"/>
                                            <p:tgtEl>
                                              <p:spTgt spid="32"/>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childTnLst>
                              </p:cTn>
                            </p:par>
                            <p:par>
                              <p:cTn id="57" fill="hold">
                                <p:stCondLst>
                                  <p:cond delay="3000"/>
                                </p:stCondLst>
                                <p:childTnLst>
                                  <p:par>
                                    <p:cTn id="58" presetID="12" presetClass="entr" presetSubtype="2"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additive="base">
                                            <p:cTn id="60" dur="500"/>
                                            <p:tgtEl>
                                              <p:spTgt spid="35"/>
                                            </p:tgtEl>
                                            <p:attrNameLst>
                                              <p:attrName>ppt_x</p:attrName>
                                            </p:attrNameLst>
                                          </p:cBhvr>
                                          <p:tavLst>
                                            <p:tav tm="0">
                                              <p:val>
                                                <p:strVal val="#ppt_x+#ppt_w*1.125000"/>
                                              </p:val>
                                            </p:tav>
                                            <p:tav tm="100000">
                                              <p:val>
                                                <p:strVal val="#ppt_x"/>
                                              </p:val>
                                            </p:tav>
                                          </p:tavLst>
                                        </p:anim>
                                        <p:animEffect transition="in" filter="wipe(left)">
                                          <p:cBhvr>
                                            <p:cTn id="61" dur="500"/>
                                            <p:tgtEl>
                                              <p:spTgt spid="35"/>
                                            </p:tgtEl>
                                          </p:cBhvr>
                                        </p:animEffect>
                                      </p:childTnLst>
                                    </p:cTn>
                                  </p:par>
                                  <p:par>
                                    <p:cTn id="62" presetID="12" presetClass="entr" presetSubtype="2"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additive="base">
                                            <p:cTn id="64" dur="500"/>
                                            <p:tgtEl>
                                              <p:spTgt spid="38"/>
                                            </p:tgtEl>
                                            <p:attrNameLst>
                                              <p:attrName>ppt_x</p:attrName>
                                            </p:attrNameLst>
                                          </p:cBhvr>
                                          <p:tavLst>
                                            <p:tav tm="0">
                                              <p:val>
                                                <p:strVal val="#ppt_x+#ppt_w*1.125000"/>
                                              </p:val>
                                            </p:tav>
                                            <p:tav tm="100000">
                                              <p:val>
                                                <p:strVal val="#ppt_x"/>
                                              </p:val>
                                            </p:tav>
                                          </p:tavLst>
                                        </p:anim>
                                        <p:animEffect transition="in" filter="wipe(left)">
                                          <p:cBhvr>
                                            <p:cTn id="65" dur="500"/>
                                            <p:tgtEl>
                                              <p:spTgt spid="38"/>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 calcmode="lin" valueType="num">
                                          <p:cBhvr additive="base">
                                            <p:cTn id="68" dur="500"/>
                                            <p:tgtEl>
                                              <p:spTgt spid="39"/>
                                            </p:tgtEl>
                                            <p:attrNameLst>
                                              <p:attrName>ppt_x</p:attrName>
                                            </p:attrNameLst>
                                          </p:cBhvr>
                                          <p:tavLst>
                                            <p:tav tm="0">
                                              <p:val>
                                                <p:strVal val="#ppt_x+#ppt_w*1.125000"/>
                                              </p:val>
                                            </p:tav>
                                            <p:tav tm="100000">
                                              <p:val>
                                                <p:strVal val="#ppt_x"/>
                                              </p:val>
                                            </p:tav>
                                          </p:tavLst>
                                        </p:anim>
                                        <p:animEffect transition="in" filter="wipe(left)">
                                          <p:cBhvr>
                                            <p:cTn id="69" dur="500"/>
                                            <p:tgtEl>
                                              <p:spTgt spid="39"/>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500"/>
                                            <p:tgtEl>
                                              <p:spTgt spid="36"/>
                                            </p:tgtEl>
                                            <p:attrNameLst>
                                              <p:attrName>ppt_x</p:attrName>
                                            </p:attrNameLst>
                                          </p:cBhvr>
                                          <p:tavLst>
                                            <p:tav tm="0">
                                              <p:val>
                                                <p:strVal val="#ppt_x-#ppt_w*1.125000"/>
                                              </p:val>
                                            </p:tav>
                                            <p:tav tm="100000">
                                              <p:val>
                                                <p:strVal val="#ppt_x"/>
                                              </p:val>
                                            </p:tav>
                                          </p:tavLst>
                                        </p:anim>
                                        <p:animEffect transition="in" filter="wipe(right)">
                                          <p:cBhvr>
                                            <p:cTn id="73" dur="500"/>
                                            <p:tgtEl>
                                              <p:spTgt spid="36"/>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additive="base">
                                            <p:cTn id="76" dur="500"/>
                                            <p:tgtEl>
                                              <p:spTgt spid="37"/>
                                            </p:tgtEl>
                                            <p:attrNameLst>
                                              <p:attrName>ppt_x</p:attrName>
                                            </p:attrNameLst>
                                          </p:cBhvr>
                                          <p:tavLst>
                                            <p:tav tm="0">
                                              <p:val>
                                                <p:strVal val="#ppt_x-#ppt_w*1.125000"/>
                                              </p:val>
                                            </p:tav>
                                            <p:tav tm="100000">
                                              <p:val>
                                                <p:strVal val="#ppt_x"/>
                                              </p:val>
                                            </p:tav>
                                          </p:tavLst>
                                        </p:anim>
                                        <p:animEffect transition="in" filter="wipe(right)">
                                          <p:cBhvr>
                                            <p:cTn id="77" dur="500"/>
                                            <p:tgtEl>
                                              <p:spTgt spid="37"/>
                                            </p:tgtEl>
                                          </p:cBhvr>
                                        </p:animEffect>
                                      </p:childTnLst>
                                    </p:cTn>
                                  </p:par>
                                </p:childTnLst>
                              </p:cTn>
                            </p:par>
                            <p:par>
                              <p:cTn id="78" fill="hold">
                                <p:stCondLst>
                                  <p:cond delay="3500"/>
                                </p:stCondLst>
                                <p:childTnLst>
                                  <p:par>
                                    <p:cTn id="79" presetID="22" presetClass="entr" presetSubtype="4" fill="hold" grpId="0" nodeType="after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down)">
                                          <p:cBhvr>
                                            <p:cTn id="8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0" grpId="0" animBg="1"/>
          <p:bldP spid="31" grpId="0" animBg="1"/>
          <p:bldP spid="32" grpId="0" animBg="1"/>
          <p:bldP spid="33" grpId="0" animBg="1"/>
          <p:bldP spid="34" grpId="0" animBg="1"/>
          <p:bldP spid="35" grpId="0"/>
          <p:bldP spid="36" grpId="0"/>
          <p:bldP spid="37" grpId="0"/>
          <p:bldP spid="38" grpId="0"/>
          <p:bldP spid="39" grpId="0"/>
          <p:bldP spid="40" grpId="0"/>
          <p:bldP spid="41" grpId="0"/>
          <p:bldP spid="42" grpId="0"/>
          <p:bldP spid="43" grpId="0"/>
          <p:bldP spid="44" grpId="0"/>
          <p:bldP spid="23"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571750"/>
            <a:ext cx="9144000" cy="2571750"/>
            <a:chOff x="0" y="2571750"/>
            <a:chExt cx="9144000" cy="2571750"/>
          </a:xfrm>
        </p:grpSpPr>
        <p:sp>
          <p:nvSpPr>
            <p:cNvPr id="25" name="矩形 24"/>
            <p:cNvSpPr/>
            <p:nvPr/>
          </p:nvSpPr>
          <p:spPr>
            <a:xfrm>
              <a:off x="0" y="257175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6" name="Freeform 6"/>
            <p:cNvSpPr>
              <a:spLocks noEditPoints="1"/>
            </p:cNvSpPr>
            <p:nvPr/>
          </p:nvSpPr>
          <p:spPr bwMode="auto">
            <a:xfrm>
              <a:off x="3280025" y="2571750"/>
              <a:ext cx="2583951" cy="1297146"/>
            </a:xfrm>
            <a:custGeom>
              <a:avLst/>
              <a:gdLst>
                <a:gd name="T0" fmla="*/ 48 w 13537"/>
                <a:gd name="T1" fmla="*/ 24 h 6793"/>
                <a:gd name="T2" fmla="*/ 68 w 13537"/>
                <a:gd name="T3" fmla="*/ 542 h 6793"/>
                <a:gd name="T4" fmla="*/ 126 w 13537"/>
                <a:gd name="T5" fmla="*/ 1048 h 6793"/>
                <a:gd name="T6" fmla="*/ 260 w 13537"/>
                <a:gd name="T7" fmla="*/ 1705 h 6793"/>
                <a:gd name="T8" fmla="*/ 577 w 13537"/>
                <a:gd name="T9" fmla="*/ 2641 h 6793"/>
                <a:gd name="T10" fmla="*/ 1022 w 13537"/>
                <a:gd name="T11" fmla="*/ 3510 h 6793"/>
                <a:gd name="T12" fmla="*/ 1583 w 13537"/>
                <a:gd name="T13" fmla="*/ 4300 h 6793"/>
                <a:gd name="T14" fmla="*/ 2250 w 13537"/>
                <a:gd name="T15" fmla="*/ 5000 h 6793"/>
                <a:gd name="T16" fmla="*/ 3012 w 13537"/>
                <a:gd name="T17" fmla="*/ 5598 h 6793"/>
                <a:gd name="T18" fmla="*/ 3855 w 13537"/>
                <a:gd name="T19" fmla="*/ 6083 h 6793"/>
                <a:gd name="T20" fmla="*/ 4771 w 13537"/>
                <a:gd name="T21" fmla="*/ 6443 h 6793"/>
                <a:gd name="T22" fmla="*/ 5579 w 13537"/>
                <a:gd name="T23" fmla="*/ 6640 h 6793"/>
                <a:gd name="T24" fmla="*/ 6082 w 13537"/>
                <a:gd name="T25" fmla="*/ 6710 h 6793"/>
                <a:gd name="T26" fmla="*/ 6595 w 13537"/>
                <a:gd name="T27" fmla="*/ 6743 h 6793"/>
                <a:gd name="T28" fmla="*/ 7115 w 13537"/>
                <a:gd name="T29" fmla="*/ 6736 h 6793"/>
                <a:gd name="T30" fmla="*/ 7625 w 13537"/>
                <a:gd name="T31" fmla="*/ 6691 h 6793"/>
                <a:gd name="T32" fmla="*/ 8123 w 13537"/>
                <a:gd name="T33" fmla="*/ 6608 h 6793"/>
                <a:gd name="T34" fmla="*/ 9080 w 13537"/>
                <a:gd name="T35" fmla="*/ 6337 h 6793"/>
                <a:gd name="T36" fmla="*/ 9973 w 13537"/>
                <a:gd name="T37" fmla="*/ 5934 h 6793"/>
                <a:gd name="T38" fmla="*/ 10790 w 13537"/>
                <a:gd name="T39" fmla="*/ 5410 h 6793"/>
                <a:gd name="T40" fmla="*/ 11521 w 13537"/>
                <a:gd name="T41" fmla="*/ 4776 h 6793"/>
                <a:gd name="T42" fmla="*/ 12154 w 13537"/>
                <a:gd name="T43" fmla="*/ 4045 h 6793"/>
                <a:gd name="T44" fmla="*/ 12678 w 13537"/>
                <a:gd name="T45" fmla="*/ 3227 h 6793"/>
                <a:gd name="T46" fmla="*/ 13081 w 13537"/>
                <a:gd name="T47" fmla="*/ 2335 h 6793"/>
                <a:gd name="T48" fmla="*/ 13353 w 13537"/>
                <a:gd name="T49" fmla="*/ 1378 h 6793"/>
                <a:gd name="T50" fmla="*/ 13435 w 13537"/>
                <a:gd name="T51" fmla="*/ 880 h 6793"/>
                <a:gd name="T52" fmla="*/ 13480 w 13537"/>
                <a:gd name="T53" fmla="*/ 370 h 6793"/>
                <a:gd name="T54" fmla="*/ 13513 w 13537"/>
                <a:gd name="T55" fmla="*/ 48 h 6793"/>
                <a:gd name="T56" fmla="*/ 13530 w 13537"/>
                <a:gd name="T57" fmla="*/ 8 h 6793"/>
                <a:gd name="T58" fmla="*/ 13528 w 13537"/>
                <a:gd name="T59" fmla="*/ 373 h 6793"/>
                <a:gd name="T60" fmla="*/ 13482 w 13537"/>
                <a:gd name="T61" fmla="*/ 887 h 6793"/>
                <a:gd name="T62" fmla="*/ 13399 w 13537"/>
                <a:gd name="T63" fmla="*/ 1389 h 6793"/>
                <a:gd name="T64" fmla="*/ 13126 w 13537"/>
                <a:gd name="T65" fmla="*/ 2352 h 6793"/>
                <a:gd name="T66" fmla="*/ 12720 w 13537"/>
                <a:gd name="T67" fmla="*/ 3251 h 6793"/>
                <a:gd name="T68" fmla="*/ 12192 w 13537"/>
                <a:gd name="T69" fmla="*/ 4075 h 6793"/>
                <a:gd name="T70" fmla="*/ 11554 w 13537"/>
                <a:gd name="T71" fmla="*/ 4811 h 6793"/>
                <a:gd name="T72" fmla="*/ 10818 w 13537"/>
                <a:gd name="T73" fmla="*/ 5449 h 6793"/>
                <a:gd name="T74" fmla="*/ 9994 w 13537"/>
                <a:gd name="T75" fmla="*/ 5976 h 6793"/>
                <a:gd name="T76" fmla="*/ 9095 w 13537"/>
                <a:gd name="T77" fmla="*/ 6382 h 6793"/>
                <a:gd name="T78" fmla="*/ 8132 w 13537"/>
                <a:gd name="T79" fmla="*/ 6656 h 6793"/>
                <a:gd name="T80" fmla="*/ 7630 w 13537"/>
                <a:gd name="T81" fmla="*/ 6739 h 6793"/>
                <a:gd name="T82" fmla="*/ 7116 w 13537"/>
                <a:gd name="T83" fmla="*/ 6784 h 6793"/>
                <a:gd name="T84" fmla="*/ 6594 w 13537"/>
                <a:gd name="T85" fmla="*/ 6791 h 6793"/>
                <a:gd name="T86" fmla="*/ 6076 w 13537"/>
                <a:gd name="T87" fmla="*/ 6758 h 6793"/>
                <a:gd name="T88" fmla="*/ 5570 w 13537"/>
                <a:gd name="T89" fmla="*/ 6687 h 6793"/>
                <a:gd name="T90" fmla="*/ 4755 w 13537"/>
                <a:gd name="T91" fmla="*/ 6488 h 6793"/>
                <a:gd name="T92" fmla="*/ 3834 w 13537"/>
                <a:gd name="T93" fmla="*/ 6125 h 6793"/>
                <a:gd name="T94" fmla="*/ 2984 w 13537"/>
                <a:gd name="T95" fmla="*/ 5637 h 6793"/>
                <a:gd name="T96" fmla="*/ 2217 w 13537"/>
                <a:gd name="T97" fmla="*/ 5034 h 6793"/>
                <a:gd name="T98" fmla="*/ 1545 w 13537"/>
                <a:gd name="T99" fmla="*/ 4330 h 6793"/>
                <a:gd name="T100" fmla="*/ 980 w 13537"/>
                <a:gd name="T101" fmla="*/ 3534 h 6793"/>
                <a:gd name="T102" fmla="*/ 532 w 13537"/>
                <a:gd name="T103" fmla="*/ 2659 h 6793"/>
                <a:gd name="T104" fmla="*/ 213 w 13537"/>
                <a:gd name="T105" fmla="*/ 1715 h 6793"/>
                <a:gd name="T106" fmla="*/ 78 w 13537"/>
                <a:gd name="T107" fmla="*/ 1055 h 6793"/>
                <a:gd name="T108" fmla="*/ 20 w 13537"/>
                <a:gd name="T109" fmla="*/ 545 h 6793"/>
                <a:gd name="T110" fmla="*/ 0 w 13537"/>
                <a:gd name="T111" fmla="*/ 25 h 6793"/>
                <a:gd name="T112" fmla="*/ 6768 w 13537"/>
                <a:gd name="T113" fmla="*/ 0 h 6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537" h="6793">
                  <a:moveTo>
                    <a:pt x="6768" y="48"/>
                  </a:moveTo>
                  <a:lnTo>
                    <a:pt x="24" y="48"/>
                  </a:lnTo>
                  <a:lnTo>
                    <a:pt x="48" y="24"/>
                  </a:lnTo>
                  <a:lnTo>
                    <a:pt x="50" y="198"/>
                  </a:lnTo>
                  <a:lnTo>
                    <a:pt x="57" y="371"/>
                  </a:lnTo>
                  <a:lnTo>
                    <a:pt x="68" y="542"/>
                  </a:lnTo>
                  <a:lnTo>
                    <a:pt x="83" y="712"/>
                  </a:lnTo>
                  <a:lnTo>
                    <a:pt x="102" y="881"/>
                  </a:lnTo>
                  <a:lnTo>
                    <a:pt x="126" y="1048"/>
                  </a:lnTo>
                  <a:lnTo>
                    <a:pt x="153" y="1215"/>
                  </a:lnTo>
                  <a:lnTo>
                    <a:pt x="185" y="1379"/>
                  </a:lnTo>
                  <a:lnTo>
                    <a:pt x="260" y="1705"/>
                  </a:lnTo>
                  <a:lnTo>
                    <a:pt x="351" y="2024"/>
                  </a:lnTo>
                  <a:lnTo>
                    <a:pt x="456" y="2336"/>
                  </a:lnTo>
                  <a:lnTo>
                    <a:pt x="577" y="2641"/>
                  </a:lnTo>
                  <a:lnTo>
                    <a:pt x="711" y="2939"/>
                  </a:lnTo>
                  <a:lnTo>
                    <a:pt x="860" y="3229"/>
                  </a:lnTo>
                  <a:lnTo>
                    <a:pt x="1022" y="3510"/>
                  </a:lnTo>
                  <a:lnTo>
                    <a:pt x="1196" y="3783"/>
                  </a:lnTo>
                  <a:lnTo>
                    <a:pt x="1384" y="4046"/>
                  </a:lnTo>
                  <a:lnTo>
                    <a:pt x="1583" y="4300"/>
                  </a:lnTo>
                  <a:lnTo>
                    <a:pt x="1794" y="4544"/>
                  </a:lnTo>
                  <a:lnTo>
                    <a:pt x="2017" y="4777"/>
                  </a:lnTo>
                  <a:lnTo>
                    <a:pt x="2250" y="5000"/>
                  </a:lnTo>
                  <a:lnTo>
                    <a:pt x="2494" y="5211"/>
                  </a:lnTo>
                  <a:lnTo>
                    <a:pt x="2748" y="5410"/>
                  </a:lnTo>
                  <a:lnTo>
                    <a:pt x="3012" y="5598"/>
                  </a:lnTo>
                  <a:lnTo>
                    <a:pt x="3284" y="5772"/>
                  </a:lnTo>
                  <a:lnTo>
                    <a:pt x="3566" y="5934"/>
                  </a:lnTo>
                  <a:lnTo>
                    <a:pt x="3855" y="6083"/>
                  </a:lnTo>
                  <a:lnTo>
                    <a:pt x="4153" y="6217"/>
                  </a:lnTo>
                  <a:lnTo>
                    <a:pt x="4458" y="6337"/>
                  </a:lnTo>
                  <a:lnTo>
                    <a:pt x="4771" y="6443"/>
                  </a:lnTo>
                  <a:lnTo>
                    <a:pt x="5090" y="6534"/>
                  </a:lnTo>
                  <a:lnTo>
                    <a:pt x="5415" y="6609"/>
                  </a:lnTo>
                  <a:lnTo>
                    <a:pt x="5579" y="6640"/>
                  </a:lnTo>
                  <a:lnTo>
                    <a:pt x="5745" y="6668"/>
                  </a:lnTo>
                  <a:lnTo>
                    <a:pt x="5913" y="6691"/>
                  </a:lnTo>
                  <a:lnTo>
                    <a:pt x="6082" y="6710"/>
                  </a:lnTo>
                  <a:lnTo>
                    <a:pt x="6252" y="6725"/>
                  </a:lnTo>
                  <a:lnTo>
                    <a:pt x="6423" y="6736"/>
                  </a:lnTo>
                  <a:lnTo>
                    <a:pt x="6595" y="6743"/>
                  </a:lnTo>
                  <a:lnTo>
                    <a:pt x="6769" y="6745"/>
                  </a:lnTo>
                  <a:lnTo>
                    <a:pt x="6942" y="6743"/>
                  </a:lnTo>
                  <a:lnTo>
                    <a:pt x="7115" y="6736"/>
                  </a:lnTo>
                  <a:lnTo>
                    <a:pt x="7286" y="6725"/>
                  </a:lnTo>
                  <a:lnTo>
                    <a:pt x="7456" y="6710"/>
                  </a:lnTo>
                  <a:lnTo>
                    <a:pt x="7625" y="6691"/>
                  </a:lnTo>
                  <a:lnTo>
                    <a:pt x="7792" y="6667"/>
                  </a:lnTo>
                  <a:lnTo>
                    <a:pt x="7959" y="6640"/>
                  </a:lnTo>
                  <a:lnTo>
                    <a:pt x="8123" y="6608"/>
                  </a:lnTo>
                  <a:lnTo>
                    <a:pt x="8449" y="6533"/>
                  </a:lnTo>
                  <a:lnTo>
                    <a:pt x="8768" y="6443"/>
                  </a:lnTo>
                  <a:lnTo>
                    <a:pt x="9080" y="6337"/>
                  </a:lnTo>
                  <a:lnTo>
                    <a:pt x="9385" y="6217"/>
                  </a:lnTo>
                  <a:lnTo>
                    <a:pt x="9683" y="6082"/>
                  </a:lnTo>
                  <a:lnTo>
                    <a:pt x="9973" y="5934"/>
                  </a:lnTo>
                  <a:lnTo>
                    <a:pt x="10254" y="5772"/>
                  </a:lnTo>
                  <a:lnTo>
                    <a:pt x="10527" y="5597"/>
                  </a:lnTo>
                  <a:lnTo>
                    <a:pt x="10790" y="5410"/>
                  </a:lnTo>
                  <a:lnTo>
                    <a:pt x="11044" y="5210"/>
                  </a:lnTo>
                  <a:lnTo>
                    <a:pt x="11288" y="4999"/>
                  </a:lnTo>
                  <a:lnTo>
                    <a:pt x="11521" y="4776"/>
                  </a:lnTo>
                  <a:lnTo>
                    <a:pt x="11744" y="4543"/>
                  </a:lnTo>
                  <a:lnTo>
                    <a:pt x="11955" y="4299"/>
                  </a:lnTo>
                  <a:lnTo>
                    <a:pt x="12154" y="4045"/>
                  </a:lnTo>
                  <a:lnTo>
                    <a:pt x="12342" y="3782"/>
                  </a:lnTo>
                  <a:lnTo>
                    <a:pt x="12516" y="3509"/>
                  </a:lnTo>
                  <a:lnTo>
                    <a:pt x="12678" y="3227"/>
                  </a:lnTo>
                  <a:lnTo>
                    <a:pt x="12827" y="2938"/>
                  </a:lnTo>
                  <a:lnTo>
                    <a:pt x="12961" y="2640"/>
                  </a:lnTo>
                  <a:lnTo>
                    <a:pt x="13081" y="2335"/>
                  </a:lnTo>
                  <a:lnTo>
                    <a:pt x="13187" y="2023"/>
                  </a:lnTo>
                  <a:lnTo>
                    <a:pt x="13278" y="1703"/>
                  </a:lnTo>
                  <a:lnTo>
                    <a:pt x="13353" y="1378"/>
                  </a:lnTo>
                  <a:lnTo>
                    <a:pt x="13384" y="1214"/>
                  </a:lnTo>
                  <a:lnTo>
                    <a:pt x="13412" y="1048"/>
                  </a:lnTo>
                  <a:lnTo>
                    <a:pt x="13435" y="880"/>
                  </a:lnTo>
                  <a:lnTo>
                    <a:pt x="13454" y="711"/>
                  </a:lnTo>
                  <a:lnTo>
                    <a:pt x="13469" y="541"/>
                  </a:lnTo>
                  <a:lnTo>
                    <a:pt x="13480" y="370"/>
                  </a:lnTo>
                  <a:lnTo>
                    <a:pt x="13487" y="198"/>
                  </a:lnTo>
                  <a:lnTo>
                    <a:pt x="13489" y="24"/>
                  </a:lnTo>
                  <a:lnTo>
                    <a:pt x="13513" y="48"/>
                  </a:lnTo>
                  <a:lnTo>
                    <a:pt x="6768" y="48"/>
                  </a:lnTo>
                  <a:close/>
                  <a:moveTo>
                    <a:pt x="13513" y="0"/>
                  </a:moveTo>
                  <a:cubicBezTo>
                    <a:pt x="13519" y="0"/>
                    <a:pt x="13526" y="3"/>
                    <a:pt x="13530" y="8"/>
                  </a:cubicBezTo>
                  <a:cubicBezTo>
                    <a:pt x="13535" y="12"/>
                    <a:pt x="13537" y="18"/>
                    <a:pt x="13537" y="25"/>
                  </a:cubicBezTo>
                  <a:lnTo>
                    <a:pt x="13535" y="199"/>
                  </a:lnTo>
                  <a:lnTo>
                    <a:pt x="13528" y="373"/>
                  </a:lnTo>
                  <a:lnTo>
                    <a:pt x="13517" y="546"/>
                  </a:lnTo>
                  <a:lnTo>
                    <a:pt x="13502" y="717"/>
                  </a:lnTo>
                  <a:lnTo>
                    <a:pt x="13482" y="887"/>
                  </a:lnTo>
                  <a:lnTo>
                    <a:pt x="13459" y="1056"/>
                  </a:lnTo>
                  <a:lnTo>
                    <a:pt x="13431" y="1223"/>
                  </a:lnTo>
                  <a:lnTo>
                    <a:pt x="13399" y="1389"/>
                  </a:lnTo>
                  <a:lnTo>
                    <a:pt x="13324" y="1717"/>
                  </a:lnTo>
                  <a:lnTo>
                    <a:pt x="13232" y="2038"/>
                  </a:lnTo>
                  <a:lnTo>
                    <a:pt x="13126" y="2352"/>
                  </a:lnTo>
                  <a:lnTo>
                    <a:pt x="13005" y="2660"/>
                  </a:lnTo>
                  <a:lnTo>
                    <a:pt x="12869" y="2959"/>
                  </a:lnTo>
                  <a:lnTo>
                    <a:pt x="12720" y="3251"/>
                  </a:lnTo>
                  <a:lnTo>
                    <a:pt x="12557" y="3535"/>
                  </a:lnTo>
                  <a:lnTo>
                    <a:pt x="12381" y="3809"/>
                  </a:lnTo>
                  <a:lnTo>
                    <a:pt x="12192" y="4075"/>
                  </a:lnTo>
                  <a:lnTo>
                    <a:pt x="11991" y="4330"/>
                  </a:lnTo>
                  <a:lnTo>
                    <a:pt x="11778" y="4576"/>
                  </a:lnTo>
                  <a:lnTo>
                    <a:pt x="11554" y="4811"/>
                  </a:lnTo>
                  <a:lnTo>
                    <a:pt x="11319" y="5035"/>
                  </a:lnTo>
                  <a:lnTo>
                    <a:pt x="11074" y="5248"/>
                  </a:lnTo>
                  <a:lnTo>
                    <a:pt x="10818" y="5449"/>
                  </a:lnTo>
                  <a:lnTo>
                    <a:pt x="10552" y="5637"/>
                  </a:lnTo>
                  <a:lnTo>
                    <a:pt x="10278" y="5813"/>
                  </a:lnTo>
                  <a:lnTo>
                    <a:pt x="9994" y="5976"/>
                  </a:lnTo>
                  <a:lnTo>
                    <a:pt x="9702" y="6126"/>
                  </a:lnTo>
                  <a:lnTo>
                    <a:pt x="9403" y="6261"/>
                  </a:lnTo>
                  <a:lnTo>
                    <a:pt x="9095" y="6382"/>
                  </a:lnTo>
                  <a:lnTo>
                    <a:pt x="8781" y="6489"/>
                  </a:lnTo>
                  <a:lnTo>
                    <a:pt x="8459" y="6580"/>
                  </a:lnTo>
                  <a:lnTo>
                    <a:pt x="8132" y="6656"/>
                  </a:lnTo>
                  <a:lnTo>
                    <a:pt x="7966" y="6687"/>
                  </a:lnTo>
                  <a:lnTo>
                    <a:pt x="7799" y="6715"/>
                  </a:lnTo>
                  <a:lnTo>
                    <a:pt x="7630" y="6739"/>
                  </a:lnTo>
                  <a:lnTo>
                    <a:pt x="7460" y="6758"/>
                  </a:lnTo>
                  <a:lnTo>
                    <a:pt x="7289" y="6773"/>
                  </a:lnTo>
                  <a:lnTo>
                    <a:pt x="7116" y="6784"/>
                  </a:lnTo>
                  <a:lnTo>
                    <a:pt x="6943" y="6791"/>
                  </a:lnTo>
                  <a:lnTo>
                    <a:pt x="6768" y="6793"/>
                  </a:lnTo>
                  <a:lnTo>
                    <a:pt x="6594" y="6791"/>
                  </a:lnTo>
                  <a:lnTo>
                    <a:pt x="6420" y="6784"/>
                  </a:lnTo>
                  <a:lnTo>
                    <a:pt x="6247" y="6773"/>
                  </a:lnTo>
                  <a:lnTo>
                    <a:pt x="6076" y="6758"/>
                  </a:lnTo>
                  <a:lnTo>
                    <a:pt x="5906" y="6738"/>
                  </a:lnTo>
                  <a:lnTo>
                    <a:pt x="5738" y="6715"/>
                  </a:lnTo>
                  <a:lnTo>
                    <a:pt x="5570" y="6687"/>
                  </a:lnTo>
                  <a:lnTo>
                    <a:pt x="5404" y="6655"/>
                  </a:lnTo>
                  <a:lnTo>
                    <a:pt x="5076" y="6580"/>
                  </a:lnTo>
                  <a:lnTo>
                    <a:pt x="4755" y="6488"/>
                  </a:lnTo>
                  <a:lnTo>
                    <a:pt x="4441" y="6382"/>
                  </a:lnTo>
                  <a:lnTo>
                    <a:pt x="4133" y="6261"/>
                  </a:lnTo>
                  <a:lnTo>
                    <a:pt x="3834" y="6125"/>
                  </a:lnTo>
                  <a:lnTo>
                    <a:pt x="3542" y="5976"/>
                  </a:lnTo>
                  <a:lnTo>
                    <a:pt x="3258" y="5813"/>
                  </a:lnTo>
                  <a:lnTo>
                    <a:pt x="2984" y="5637"/>
                  </a:lnTo>
                  <a:lnTo>
                    <a:pt x="2718" y="5448"/>
                  </a:lnTo>
                  <a:lnTo>
                    <a:pt x="2463" y="5247"/>
                  </a:lnTo>
                  <a:lnTo>
                    <a:pt x="2217" y="5034"/>
                  </a:lnTo>
                  <a:lnTo>
                    <a:pt x="1982" y="4810"/>
                  </a:lnTo>
                  <a:lnTo>
                    <a:pt x="1758" y="4575"/>
                  </a:lnTo>
                  <a:lnTo>
                    <a:pt x="1545" y="4330"/>
                  </a:lnTo>
                  <a:lnTo>
                    <a:pt x="1344" y="4074"/>
                  </a:lnTo>
                  <a:lnTo>
                    <a:pt x="1156" y="3808"/>
                  </a:lnTo>
                  <a:lnTo>
                    <a:pt x="980" y="3534"/>
                  </a:lnTo>
                  <a:lnTo>
                    <a:pt x="817" y="3250"/>
                  </a:lnTo>
                  <a:lnTo>
                    <a:pt x="667" y="2958"/>
                  </a:lnTo>
                  <a:lnTo>
                    <a:pt x="532" y="2659"/>
                  </a:lnTo>
                  <a:lnTo>
                    <a:pt x="411" y="2351"/>
                  </a:lnTo>
                  <a:lnTo>
                    <a:pt x="304" y="2037"/>
                  </a:lnTo>
                  <a:lnTo>
                    <a:pt x="213" y="1715"/>
                  </a:lnTo>
                  <a:lnTo>
                    <a:pt x="138" y="1388"/>
                  </a:lnTo>
                  <a:lnTo>
                    <a:pt x="106" y="1222"/>
                  </a:lnTo>
                  <a:lnTo>
                    <a:pt x="78" y="1055"/>
                  </a:lnTo>
                  <a:lnTo>
                    <a:pt x="55" y="886"/>
                  </a:lnTo>
                  <a:lnTo>
                    <a:pt x="35" y="716"/>
                  </a:lnTo>
                  <a:lnTo>
                    <a:pt x="20" y="545"/>
                  </a:lnTo>
                  <a:lnTo>
                    <a:pt x="9" y="372"/>
                  </a:lnTo>
                  <a:lnTo>
                    <a:pt x="2" y="199"/>
                  </a:lnTo>
                  <a:lnTo>
                    <a:pt x="0" y="25"/>
                  </a:lnTo>
                  <a:cubicBezTo>
                    <a:pt x="0" y="18"/>
                    <a:pt x="3" y="12"/>
                    <a:pt x="7" y="8"/>
                  </a:cubicBezTo>
                  <a:cubicBezTo>
                    <a:pt x="12" y="3"/>
                    <a:pt x="18" y="0"/>
                    <a:pt x="24" y="0"/>
                  </a:cubicBezTo>
                  <a:lnTo>
                    <a:pt x="6768" y="0"/>
                  </a:lnTo>
                  <a:lnTo>
                    <a:pt x="13513" y="0"/>
                  </a:lnTo>
                  <a:close/>
                </a:path>
              </a:pathLst>
            </a:custGeom>
            <a:solidFill>
              <a:srgbClr val="FFFFFF"/>
            </a:solidFill>
            <a:ln w="635" cap="flat">
              <a:solidFill>
                <a:srgbClr val="FFFFFF"/>
              </a:solidFill>
              <a:prstDash val="solid"/>
              <a:bevel/>
            </a:ln>
          </p:spPr>
          <p:txBody>
            <a:bodyPr vert="horz" wrap="square" lIns="68580" tIns="34290" rIns="68580" bIns="34290" numCol="1" anchor="t" anchorCtr="0" compatLnSpc="1"/>
            <a:lstStyle/>
            <a:p>
              <a:endParaRPr lang="zh-CN" altLang="en-US" sz="1015"/>
            </a:p>
          </p:txBody>
        </p:sp>
        <p:sp>
          <p:nvSpPr>
            <p:cNvPr id="27" name="TextBox 15"/>
            <p:cNvSpPr txBox="1"/>
            <p:nvPr/>
          </p:nvSpPr>
          <p:spPr>
            <a:xfrm>
              <a:off x="3934871" y="3156589"/>
              <a:ext cx="1241492" cy="276999"/>
            </a:xfrm>
            <a:prstGeom prst="rect">
              <a:avLst/>
            </a:prstGeom>
            <a:noFill/>
          </p:spPr>
          <p:txBody>
            <a:bodyPr wrap="square" rtlCol="0">
              <a:spAutoFit/>
            </a:bodyPr>
            <a:lstStyle/>
            <a:p>
              <a:pPr algn="ctr"/>
              <a:r>
                <a:rPr lang="en-US" altLang="zh-CN" sz="1200" dirty="0">
                  <a:solidFill>
                    <a:schemeClr val="bg1"/>
                  </a:solidFill>
                  <a:latin typeface="Agency FB" panose="020B0503020202020204" pitchFamily="34" charset="0"/>
                  <a:ea typeface="Adobe 宋体 Std L" pitchFamily="18" charset="-122"/>
                </a:rPr>
                <a:t>Transition Page</a:t>
              </a:r>
            </a:p>
          </p:txBody>
        </p:sp>
        <p:sp>
          <p:nvSpPr>
            <p:cNvPr id="28" name="文本框 13"/>
            <p:cNvSpPr txBox="1"/>
            <p:nvPr/>
          </p:nvSpPr>
          <p:spPr>
            <a:xfrm>
              <a:off x="3934871" y="2826191"/>
              <a:ext cx="1241492" cy="369332"/>
            </a:xfrm>
            <a:prstGeom prst="rect">
              <a:avLst/>
            </a:prstGeom>
            <a:noFill/>
          </p:spPr>
          <p:txBody>
            <a:bodyPr wrap="square" rtlCol="0">
              <a:spAutoFit/>
            </a:bodyPr>
            <a:lstStyle/>
            <a:p>
              <a:pPr algn="ctr"/>
              <a:r>
                <a:rPr lang="zh-CN" altLang="en-US" sz="1800" b="1" dirty="0">
                  <a:solidFill>
                    <a:schemeClr val="bg1"/>
                  </a:solidFill>
                  <a:ea typeface="微软雅黑" panose="020B0503020204020204" pitchFamily="34" charset="-122"/>
                </a:rPr>
                <a:t>过渡页</a:t>
              </a:r>
            </a:p>
          </p:txBody>
        </p:sp>
      </p:grpSp>
      <p:sp>
        <p:nvSpPr>
          <p:cNvPr id="24" name="文本框 23"/>
          <p:cNvSpPr txBox="1"/>
          <p:nvPr/>
        </p:nvSpPr>
        <p:spPr>
          <a:xfrm>
            <a:off x="3209568" y="3880154"/>
            <a:ext cx="1800493" cy="633763"/>
          </a:xfrm>
          <a:prstGeom prst="rect">
            <a:avLst/>
          </a:prstGeom>
          <a:noFill/>
        </p:spPr>
        <p:txBody>
          <a:bodyPr wrap="none" rtlCol="0">
            <a:spAutoFit/>
          </a:bodyPr>
          <a:lstStyle/>
          <a:p>
            <a:pPr>
              <a:lnSpc>
                <a:spcPct val="120000"/>
              </a:lnSpc>
            </a:pPr>
            <a:r>
              <a:rPr lang="zh-CN" altLang="en-US" sz="1015" dirty="0">
                <a:solidFill>
                  <a:schemeClr val="bg1"/>
                </a:solidFill>
                <a:cs typeface="+mn-ea"/>
              </a:rPr>
              <a:t>第一章 </a:t>
            </a:r>
            <a:endParaRPr lang="en-US" altLang="zh-CN" sz="1015" dirty="0">
              <a:solidFill>
                <a:schemeClr val="bg1"/>
              </a:solidFill>
              <a:cs typeface="+mn-ea"/>
            </a:endParaRPr>
          </a:p>
          <a:p>
            <a:pPr>
              <a:lnSpc>
                <a:spcPct val="120000"/>
              </a:lnSpc>
            </a:pPr>
            <a:r>
              <a:rPr lang="zh-CN" altLang="en-US" sz="2100" b="1" dirty="0">
                <a:solidFill>
                  <a:schemeClr val="bg1"/>
                </a:solidFill>
                <a:cs typeface="+mn-ea"/>
              </a:rPr>
              <a:t>安全是什么？</a:t>
            </a:r>
          </a:p>
        </p:txBody>
      </p:sp>
      <p:grpSp>
        <p:nvGrpSpPr>
          <p:cNvPr id="29" name="组合 28"/>
          <p:cNvGrpSpPr/>
          <p:nvPr/>
        </p:nvGrpSpPr>
        <p:grpSpPr>
          <a:xfrm>
            <a:off x="2587988" y="4006009"/>
            <a:ext cx="498322" cy="482336"/>
            <a:chOff x="3030538" y="663575"/>
            <a:chExt cx="1435101" cy="1389063"/>
          </a:xfrm>
          <a:solidFill>
            <a:schemeClr val="bg1"/>
          </a:solidFill>
        </p:grpSpPr>
        <p:sp>
          <p:nvSpPr>
            <p:cNvPr id="30" name="Freeform 11"/>
            <p:cNvSpPr>
              <a:spLocks noEditPoints="1"/>
            </p:cNvSpPr>
            <p:nvPr/>
          </p:nvSpPr>
          <p:spPr bwMode="auto">
            <a:xfrm>
              <a:off x="3030538" y="671513"/>
              <a:ext cx="1098550" cy="1103313"/>
            </a:xfrm>
            <a:custGeom>
              <a:avLst/>
              <a:gdLst>
                <a:gd name="T0" fmla="*/ 188 w 376"/>
                <a:gd name="T1" fmla="*/ 0 h 377"/>
                <a:gd name="T2" fmla="*/ 0 w 376"/>
                <a:gd name="T3" fmla="*/ 189 h 377"/>
                <a:gd name="T4" fmla="*/ 188 w 376"/>
                <a:gd name="T5" fmla="*/ 377 h 377"/>
                <a:gd name="T6" fmla="*/ 376 w 376"/>
                <a:gd name="T7" fmla="*/ 189 h 377"/>
                <a:gd name="T8" fmla="*/ 188 w 376"/>
                <a:gd name="T9" fmla="*/ 0 h 377"/>
                <a:gd name="T10" fmla="*/ 188 w 376"/>
                <a:gd name="T11" fmla="*/ 329 h 377"/>
                <a:gd name="T12" fmla="*/ 48 w 376"/>
                <a:gd name="T13" fmla="*/ 189 h 377"/>
                <a:gd name="T14" fmla="*/ 188 w 376"/>
                <a:gd name="T15" fmla="*/ 48 h 377"/>
                <a:gd name="T16" fmla="*/ 328 w 376"/>
                <a:gd name="T17" fmla="*/ 189 h 377"/>
                <a:gd name="T18" fmla="*/ 188 w 376"/>
                <a:gd name="T19" fmla="*/ 32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77">
                  <a:moveTo>
                    <a:pt x="188" y="0"/>
                  </a:moveTo>
                  <a:cubicBezTo>
                    <a:pt x="84" y="0"/>
                    <a:pt x="0" y="85"/>
                    <a:pt x="0" y="189"/>
                  </a:cubicBezTo>
                  <a:cubicBezTo>
                    <a:pt x="0" y="292"/>
                    <a:pt x="84" y="377"/>
                    <a:pt x="188" y="377"/>
                  </a:cubicBezTo>
                  <a:cubicBezTo>
                    <a:pt x="292" y="377"/>
                    <a:pt x="376" y="292"/>
                    <a:pt x="376" y="189"/>
                  </a:cubicBezTo>
                  <a:cubicBezTo>
                    <a:pt x="376" y="85"/>
                    <a:pt x="292" y="0"/>
                    <a:pt x="188" y="0"/>
                  </a:cubicBezTo>
                  <a:close/>
                  <a:moveTo>
                    <a:pt x="188" y="329"/>
                  </a:moveTo>
                  <a:cubicBezTo>
                    <a:pt x="111" y="329"/>
                    <a:pt x="48" y="266"/>
                    <a:pt x="48" y="189"/>
                  </a:cubicBezTo>
                  <a:cubicBezTo>
                    <a:pt x="48" y="111"/>
                    <a:pt x="111" y="48"/>
                    <a:pt x="188" y="48"/>
                  </a:cubicBezTo>
                  <a:cubicBezTo>
                    <a:pt x="265" y="48"/>
                    <a:pt x="328" y="111"/>
                    <a:pt x="328" y="189"/>
                  </a:cubicBezTo>
                  <a:cubicBezTo>
                    <a:pt x="328" y="266"/>
                    <a:pt x="265" y="329"/>
                    <a:pt x="188" y="3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1" name="Freeform 12"/>
            <p:cNvSpPr/>
            <p:nvPr/>
          </p:nvSpPr>
          <p:spPr bwMode="auto">
            <a:xfrm>
              <a:off x="3933826" y="1538288"/>
              <a:ext cx="111125" cy="115888"/>
            </a:xfrm>
            <a:custGeom>
              <a:avLst/>
              <a:gdLst>
                <a:gd name="T0" fmla="*/ 34 w 38"/>
                <a:gd name="T1" fmla="*/ 4 h 40"/>
                <a:gd name="T2" fmla="*/ 34 w 38"/>
                <a:gd name="T3" fmla="*/ 19 h 40"/>
                <a:gd name="T4" fmla="*/ 19 w 38"/>
                <a:gd name="T5" fmla="*/ 35 h 40"/>
                <a:gd name="T6" fmla="*/ 4 w 38"/>
                <a:gd name="T7" fmla="*/ 36 h 40"/>
                <a:gd name="T8" fmla="*/ 4 w 38"/>
                <a:gd name="T9" fmla="*/ 36 h 40"/>
                <a:gd name="T10" fmla="*/ 5 w 38"/>
                <a:gd name="T11" fmla="*/ 21 h 40"/>
                <a:gd name="T12" fmla="*/ 19 w 38"/>
                <a:gd name="T13" fmla="*/ 6 h 40"/>
                <a:gd name="T14" fmla="*/ 34 w 38"/>
                <a:gd name="T15" fmla="*/ 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0">
                  <a:moveTo>
                    <a:pt x="34" y="4"/>
                  </a:moveTo>
                  <a:cubicBezTo>
                    <a:pt x="38" y="8"/>
                    <a:pt x="38" y="15"/>
                    <a:pt x="34" y="19"/>
                  </a:cubicBezTo>
                  <a:cubicBezTo>
                    <a:pt x="19" y="35"/>
                    <a:pt x="19" y="35"/>
                    <a:pt x="19" y="35"/>
                  </a:cubicBezTo>
                  <a:cubicBezTo>
                    <a:pt x="15" y="39"/>
                    <a:pt x="8" y="40"/>
                    <a:pt x="4" y="36"/>
                  </a:cubicBezTo>
                  <a:cubicBezTo>
                    <a:pt x="4" y="36"/>
                    <a:pt x="4" y="36"/>
                    <a:pt x="4" y="36"/>
                  </a:cubicBezTo>
                  <a:cubicBezTo>
                    <a:pt x="0" y="32"/>
                    <a:pt x="1" y="26"/>
                    <a:pt x="5" y="21"/>
                  </a:cubicBezTo>
                  <a:cubicBezTo>
                    <a:pt x="19" y="6"/>
                    <a:pt x="19" y="6"/>
                    <a:pt x="19" y="6"/>
                  </a:cubicBezTo>
                  <a:cubicBezTo>
                    <a:pt x="24" y="1"/>
                    <a:pt x="30" y="0"/>
                    <a:pt x="3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2" name="Freeform 13"/>
            <p:cNvSpPr/>
            <p:nvPr/>
          </p:nvSpPr>
          <p:spPr bwMode="auto">
            <a:xfrm>
              <a:off x="3971926" y="1573213"/>
              <a:ext cx="493713" cy="479425"/>
            </a:xfrm>
            <a:custGeom>
              <a:avLst/>
              <a:gdLst>
                <a:gd name="T0" fmla="*/ 163 w 169"/>
                <a:gd name="T1" fmla="*/ 104 h 164"/>
                <a:gd name="T2" fmla="*/ 162 w 169"/>
                <a:gd name="T3" fmla="*/ 129 h 164"/>
                <a:gd name="T4" fmla="*/ 137 w 169"/>
                <a:gd name="T5" fmla="*/ 155 h 164"/>
                <a:gd name="T6" fmla="*/ 112 w 169"/>
                <a:gd name="T7" fmla="*/ 158 h 164"/>
                <a:gd name="T8" fmla="*/ 112 w 169"/>
                <a:gd name="T9" fmla="*/ 158 h 164"/>
                <a:gd name="T10" fmla="*/ 7 w 169"/>
                <a:gd name="T11" fmla="*/ 33 h 164"/>
                <a:gd name="T12" fmla="*/ 32 w 169"/>
                <a:gd name="T13" fmla="*/ 7 h 164"/>
                <a:gd name="T14" fmla="*/ 163 w 169"/>
                <a:gd name="T15" fmla="*/ 10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64">
                  <a:moveTo>
                    <a:pt x="163" y="104"/>
                  </a:moveTo>
                  <a:cubicBezTo>
                    <a:pt x="169" y="110"/>
                    <a:pt x="169" y="121"/>
                    <a:pt x="162" y="129"/>
                  </a:cubicBezTo>
                  <a:cubicBezTo>
                    <a:pt x="137" y="155"/>
                    <a:pt x="137" y="155"/>
                    <a:pt x="137" y="155"/>
                  </a:cubicBezTo>
                  <a:cubicBezTo>
                    <a:pt x="130" y="163"/>
                    <a:pt x="119" y="164"/>
                    <a:pt x="112" y="158"/>
                  </a:cubicBezTo>
                  <a:cubicBezTo>
                    <a:pt x="112" y="158"/>
                    <a:pt x="112" y="158"/>
                    <a:pt x="112" y="158"/>
                  </a:cubicBezTo>
                  <a:cubicBezTo>
                    <a:pt x="105" y="151"/>
                    <a:pt x="0" y="41"/>
                    <a:pt x="7" y="33"/>
                  </a:cubicBezTo>
                  <a:cubicBezTo>
                    <a:pt x="32" y="7"/>
                    <a:pt x="32" y="7"/>
                    <a:pt x="32" y="7"/>
                  </a:cubicBezTo>
                  <a:cubicBezTo>
                    <a:pt x="39" y="0"/>
                    <a:pt x="156" y="97"/>
                    <a:pt x="16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3" name="Freeform 14"/>
            <p:cNvSpPr/>
            <p:nvPr/>
          </p:nvSpPr>
          <p:spPr bwMode="auto">
            <a:xfrm>
              <a:off x="4000501" y="771525"/>
              <a:ext cx="271463" cy="58738"/>
            </a:xfrm>
            <a:custGeom>
              <a:avLst/>
              <a:gdLst>
                <a:gd name="T0" fmla="*/ 93 w 93"/>
                <a:gd name="T1" fmla="*/ 10 h 20"/>
                <a:gd name="T2" fmla="*/ 83 w 93"/>
                <a:gd name="T3" fmla="*/ 20 h 20"/>
                <a:gd name="T4" fmla="*/ 9 w 93"/>
                <a:gd name="T5" fmla="*/ 20 h 20"/>
                <a:gd name="T6" fmla="*/ 0 w 93"/>
                <a:gd name="T7" fmla="*/ 10 h 20"/>
                <a:gd name="T8" fmla="*/ 0 w 93"/>
                <a:gd name="T9" fmla="*/ 10 h 20"/>
                <a:gd name="T10" fmla="*/ 9 w 93"/>
                <a:gd name="T11" fmla="*/ 0 h 20"/>
                <a:gd name="T12" fmla="*/ 83 w 93"/>
                <a:gd name="T13" fmla="*/ 0 h 20"/>
                <a:gd name="T14" fmla="*/ 93 w 93"/>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20">
                  <a:moveTo>
                    <a:pt x="93" y="10"/>
                  </a:moveTo>
                  <a:cubicBezTo>
                    <a:pt x="93" y="15"/>
                    <a:pt x="89" y="20"/>
                    <a:pt x="83" y="20"/>
                  </a:cubicBezTo>
                  <a:cubicBezTo>
                    <a:pt x="9" y="20"/>
                    <a:pt x="9" y="20"/>
                    <a:pt x="9" y="20"/>
                  </a:cubicBezTo>
                  <a:cubicBezTo>
                    <a:pt x="4" y="20"/>
                    <a:pt x="0" y="15"/>
                    <a:pt x="0" y="10"/>
                  </a:cubicBezTo>
                  <a:cubicBezTo>
                    <a:pt x="0" y="10"/>
                    <a:pt x="0" y="10"/>
                    <a:pt x="0" y="10"/>
                  </a:cubicBezTo>
                  <a:cubicBezTo>
                    <a:pt x="0" y="4"/>
                    <a:pt x="4" y="0"/>
                    <a:pt x="9" y="0"/>
                  </a:cubicBezTo>
                  <a:cubicBezTo>
                    <a:pt x="83" y="0"/>
                    <a:pt x="83" y="0"/>
                    <a:pt x="83" y="0"/>
                  </a:cubicBezTo>
                  <a:cubicBezTo>
                    <a:pt x="89" y="0"/>
                    <a:pt x="93" y="4"/>
                    <a:pt x="9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4" name="Freeform 15"/>
            <p:cNvSpPr/>
            <p:nvPr/>
          </p:nvSpPr>
          <p:spPr bwMode="auto">
            <a:xfrm>
              <a:off x="4108451" y="663575"/>
              <a:ext cx="55563" cy="271463"/>
            </a:xfrm>
            <a:custGeom>
              <a:avLst/>
              <a:gdLst>
                <a:gd name="T0" fmla="*/ 9 w 19"/>
                <a:gd name="T1" fmla="*/ 0 h 93"/>
                <a:gd name="T2" fmla="*/ 19 w 19"/>
                <a:gd name="T3" fmla="*/ 10 h 93"/>
                <a:gd name="T4" fmla="*/ 19 w 19"/>
                <a:gd name="T5" fmla="*/ 84 h 93"/>
                <a:gd name="T6" fmla="*/ 9 w 19"/>
                <a:gd name="T7" fmla="*/ 93 h 93"/>
                <a:gd name="T8" fmla="*/ 9 w 19"/>
                <a:gd name="T9" fmla="*/ 93 h 93"/>
                <a:gd name="T10" fmla="*/ 0 w 19"/>
                <a:gd name="T11" fmla="*/ 84 h 93"/>
                <a:gd name="T12" fmla="*/ 0 w 19"/>
                <a:gd name="T13" fmla="*/ 10 h 93"/>
                <a:gd name="T14" fmla="*/ 9 w 19"/>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3">
                  <a:moveTo>
                    <a:pt x="9" y="0"/>
                  </a:moveTo>
                  <a:cubicBezTo>
                    <a:pt x="15" y="0"/>
                    <a:pt x="19" y="4"/>
                    <a:pt x="19" y="10"/>
                  </a:cubicBezTo>
                  <a:cubicBezTo>
                    <a:pt x="19" y="84"/>
                    <a:pt x="19" y="84"/>
                    <a:pt x="19" y="84"/>
                  </a:cubicBezTo>
                  <a:cubicBezTo>
                    <a:pt x="19" y="89"/>
                    <a:pt x="15" y="93"/>
                    <a:pt x="9" y="93"/>
                  </a:cubicBezTo>
                  <a:cubicBezTo>
                    <a:pt x="9" y="93"/>
                    <a:pt x="9" y="93"/>
                    <a:pt x="9" y="93"/>
                  </a:cubicBezTo>
                  <a:cubicBezTo>
                    <a:pt x="4" y="93"/>
                    <a:pt x="0" y="89"/>
                    <a:pt x="0" y="84"/>
                  </a:cubicBezTo>
                  <a:cubicBezTo>
                    <a:pt x="0" y="10"/>
                    <a:pt x="0" y="10"/>
                    <a:pt x="0" y="10"/>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5" name="Freeform 16"/>
            <p:cNvSpPr/>
            <p:nvPr/>
          </p:nvSpPr>
          <p:spPr bwMode="auto">
            <a:xfrm>
              <a:off x="3590926" y="844550"/>
              <a:ext cx="354013" cy="287338"/>
            </a:xfrm>
            <a:custGeom>
              <a:avLst/>
              <a:gdLst>
                <a:gd name="T0" fmla="*/ 105 w 121"/>
                <a:gd name="T1" fmla="*/ 93 h 98"/>
                <a:gd name="T2" fmla="*/ 7 w 121"/>
                <a:gd name="T3" fmla="*/ 15 h 98"/>
                <a:gd name="T4" fmla="*/ 7 w 121"/>
                <a:gd name="T5" fmla="*/ 15 h 98"/>
                <a:gd name="T6" fmla="*/ 1 w 121"/>
                <a:gd name="T7" fmla="*/ 7 h 98"/>
                <a:gd name="T8" fmla="*/ 1 w 121"/>
                <a:gd name="T9" fmla="*/ 7 h 98"/>
                <a:gd name="T10" fmla="*/ 9 w 121"/>
                <a:gd name="T11" fmla="*/ 0 h 98"/>
                <a:gd name="T12" fmla="*/ 9 w 121"/>
                <a:gd name="T13" fmla="*/ 0 h 98"/>
                <a:gd name="T14" fmla="*/ 119 w 121"/>
                <a:gd name="T15" fmla="*/ 88 h 98"/>
                <a:gd name="T16" fmla="*/ 119 w 121"/>
                <a:gd name="T17" fmla="*/ 88 h 98"/>
                <a:gd name="T18" fmla="*/ 115 w 121"/>
                <a:gd name="T19" fmla="*/ 98 h 98"/>
                <a:gd name="T20" fmla="*/ 115 w 121"/>
                <a:gd name="T21" fmla="*/ 98 h 98"/>
                <a:gd name="T22" fmla="*/ 112 w 121"/>
                <a:gd name="T23" fmla="*/ 98 h 98"/>
                <a:gd name="T24" fmla="*/ 112 w 121"/>
                <a:gd name="T25" fmla="*/ 98 h 98"/>
                <a:gd name="T26" fmla="*/ 105 w 121"/>
                <a:gd name="T27"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98">
                  <a:moveTo>
                    <a:pt x="105" y="93"/>
                  </a:moveTo>
                  <a:cubicBezTo>
                    <a:pt x="91" y="51"/>
                    <a:pt x="53" y="19"/>
                    <a:pt x="7" y="15"/>
                  </a:cubicBezTo>
                  <a:cubicBezTo>
                    <a:pt x="7" y="15"/>
                    <a:pt x="7" y="15"/>
                    <a:pt x="7" y="15"/>
                  </a:cubicBezTo>
                  <a:cubicBezTo>
                    <a:pt x="3" y="14"/>
                    <a:pt x="0" y="11"/>
                    <a:pt x="1" y="7"/>
                  </a:cubicBezTo>
                  <a:cubicBezTo>
                    <a:pt x="1" y="7"/>
                    <a:pt x="1" y="7"/>
                    <a:pt x="1" y="7"/>
                  </a:cubicBezTo>
                  <a:cubicBezTo>
                    <a:pt x="1" y="3"/>
                    <a:pt x="5" y="0"/>
                    <a:pt x="9" y="0"/>
                  </a:cubicBezTo>
                  <a:cubicBezTo>
                    <a:pt x="9" y="0"/>
                    <a:pt x="9" y="0"/>
                    <a:pt x="9" y="0"/>
                  </a:cubicBezTo>
                  <a:cubicBezTo>
                    <a:pt x="61" y="5"/>
                    <a:pt x="103" y="41"/>
                    <a:pt x="119" y="88"/>
                  </a:cubicBezTo>
                  <a:cubicBezTo>
                    <a:pt x="119" y="88"/>
                    <a:pt x="119" y="88"/>
                    <a:pt x="119" y="88"/>
                  </a:cubicBezTo>
                  <a:cubicBezTo>
                    <a:pt x="121" y="92"/>
                    <a:pt x="118" y="96"/>
                    <a:pt x="115" y="98"/>
                  </a:cubicBezTo>
                  <a:cubicBezTo>
                    <a:pt x="115" y="98"/>
                    <a:pt x="115" y="98"/>
                    <a:pt x="115" y="98"/>
                  </a:cubicBezTo>
                  <a:cubicBezTo>
                    <a:pt x="114" y="98"/>
                    <a:pt x="113" y="98"/>
                    <a:pt x="112" y="98"/>
                  </a:cubicBezTo>
                  <a:cubicBezTo>
                    <a:pt x="112" y="98"/>
                    <a:pt x="112" y="98"/>
                    <a:pt x="112" y="98"/>
                  </a:cubicBezTo>
                  <a:cubicBezTo>
                    <a:pt x="109" y="98"/>
                    <a:pt x="106" y="96"/>
                    <a:pt x="105"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6" name="Oval 17"/>
            <p:cNvSpPr>
              <a:spLocks noChangeArrowheads="1"/>
            </p:cNvSpPr>
            <p:nvPr/>
          </p:nvSpPr>
          <p:spPr bwMode="auto">
            <a:xfrm>
              <a:off x="3906838" y="1149350"/>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grpSp>
      <p:sp>
        <p:nvSpPr>
          <p:cNvPr id="59" name="Freeform 5"/>
          <p:cNvSpPr/>
          <p:nvPr/>
        </p:nvSpPr>
        <p:spPr bwMode="auto">
          <a:xfrm>
            <a:off x="4571601" y="1278780"/>
            <a:ext cx="646086" cy="1292970"/>
          </a:xfrm>
          <a:custGeom>
            <a:avLst/>
            <a:gdLst>
              <a:gd name="T0" fmla="*/ 0 w 6745"/>
              <a:gd name="T1" fmla="*/ 13488 h 13488"/>
              <a:gd name="T2" fmla="*/ 6745 w 6745"/>
              <a:gd name="T3" fmla="*/ 1807 h 13488"/>
              <a:gd name="T4" fmla="*/ 0 w 6745"/>
              <a:gd name="T5" fmla="*/ 0 h 13488"/>
              <a:gd name="T6" fmla="*/ 0 w 6745"/>
              <a:gd name="T7" fmla="*/ 13488 h 13488"/>
            </a:gdLst>
            <a:ahLst/>
            <a:cxnLst>
              <a:cxn ang="0">
                <a:pos x="T0" y="T1"/>
              </a:cxn>
              <a:cxn ang="0">
                <a:pos x="T2" y="T3"/>
              </a:cxn>
              <a:cxn ang="0">
                <a:pos x="T4" y="T5"/>
              </a:cxn>
              <a:cxn ang="0">
                <a:pos x="T6" y="T7"/>
              </a:cxn>
            </a:cxnLst>
            <a:rect l="0" t="0" r="r" b="b"/>
            <a:pathLst>
              <a:path w="6745" h="13488">
                <a:moveTo>
                  <a:pt x="0" y="13488"/>
                </a:moveTo>
                <a:lnTo>
                  <a:pt x="6745" y="1807"/>
                </a:lnTo>
                <a:cubicBezTo>
                  <a:pt x="4694" y="623"/>
                  <a:pt x="2368" y="0"/>
                  <a:pt x="0" y="0"/>
                </a:cubicBezTo>
                <a:lnTo>
                  <a:pt x="0" y="13488"/>
                </a:lnTo>
                <a:close/>
              </a:path>
            </a:pathLst>
          </a:custGeom>
          <a:solidFill>
            <a:schemeClr val="bg1">
              <a:lumMod val="85000"/>
            </a:schemeClr>
          </a:solidFill>
          <a:ln w="0">
            <a:noFill/>
            <a:prstDash val="solid"/>
            <a:round/>
          </a:ln>
        </p:spPr>
        <p:txBody>
          <a:bodyPr vert="horz" wrap="square" lIns="68580" tIns="34290" rIns="68580" bIns="34290" numCol="1" anchor="t" anchorCtr="0" compatLnSpc="1"/>
          <a:lstStyle/>
          <a:p>
            <a:endParaRPr lang="zh-CN" altLang="en-US" sz="1015">
              <a:cs typeface="+mn-ea"/>
            </a:endParaRPr>
          </a:p>
        </p:txBody>
      </p:sp>
      <p:sp>
        <p:nvSpPr>
          <p:cNvPr id="60" name="Freeform 6"/>
          <p:cNvSpPr>
            <a:spLocks noEditPoints="1"/>
          </p:cNvSpPr>
          <p:nvPr/>
        </p:nvSpPr>
        <p:spPr bwMode="auto">
          <a:xfrm>
            <a:off x="4566809" y="1273988"/>
            <a:ext cx="655670" cy="1302554"/>
          </a:xfrm>
          <a:custGeom>
            <a:avLst/>
            <a:gdLst>
              <a:gd name="T0" fmla="*/ 7 w 6843"/>
              <a:gd name="T1" fmla="*/ 13512 h 13588"/>
              <a:gd name="T2" fmla="*/ 6769 w 6843"/>
              <a:gd name="T3" fmla="*/ 1897 h 13588"/>
              <a:gd name="T4" fmla="*/ 6382 w 6843"/>
              <a:gd name="T5" fmla="*/ 1682 h 13588"/>
              <a:gd name="T6" fmla="*/ 5990 w 6843"/>
              <a:gd name="T7" fmla="*/ 1480 h 13588"/>
              <a:gd name="T8" fmla="*/ 5592 w 6843"/>
              <a:gd name="T9" fmla="*/ 1292 h 13588"/>
              <a:gd name="T10" fmla="*/ 5188 w 6843"/>
              <a:gd name="T11" fmla="*/ 1117 h 13588"/>
              <a:gd name="T12" fmla="*/ 4780 w 6843"/>
              <a:gd name="T13" fmla="*/ 956 h 13588"/>
              <a:gd name="T14" fmla="*/ 4367 w 6843"/>
              <a:gd name="T15" fmla="*/ 808 h 13588"/>
              <a:gd name="T16" fmla="*/ 3949 w 6843"/>
              <a:gd name="T17" fmla="*/ 674 h 13588"/>
              <a:gd name="T18" fmla="*/ 3527 w 6843"/>
              <a:gd name="T19" fmla="*/ 554 h 13588"/>
              <a:gd name="T20" fmla="*/ 3102 w 6843"/>
              <a:gd name="T21" fmla="*/ 447 h 13588"/>
              <a:gd name="T22" fmla="*/ 2673 w 6843"/>
              <a:gd name="T23" fmla="*/ 354 h 13588"/>
              <a:gd name="T24" fmla="*/ 2241 w 6843"/>
              <a:gd name="T25" fmla="*/ 276 h 13588"/>
              <a:gd name="T26" fmla="*/ 1806 w 6843"/>
              <a:gd name="T27" fmla="*/ 212 h 13588"/>
              <a:gd name="T28" fmla="*/ 1369 w 6843"/>
              <a:gd name="T29" fmla="*/ 161 h 13588"/>
              <a:gd name="T30" fmla="*/ 930 w 6843"/>
              <a:gd name="T31" fmla="*/ 125 h 13588"/>
              <a:gd name="T32" fmla="*/ 490 w 6843"/>
              <a:gd name="T33" fmla="*/ 103 h 13588"/>
              <a:gd name="T34" fmla="*/ 48 w 6843"/>
              <a:gd name="T35" fmla="*/ 96 h 13588"/>
              <a:gd name="T36" fmla="*/ 96 w 6843"/>
              <a:gd name="T37" fmla="*/ 13536 h 13588"/>
              <a:gd name="T38" fmla="*/ 15 w 6843"/>
              <a:gd name="T39" fmla="*/ 14 h 13588"/>
              <a:gd name="T40" fmla="*/ 271 w 6843"/>
              <a:gd name="T41" fmla="*/ 2 h 13588"/>
              <a:gd name="T42" fmla="*/ 716 w 6843"/>
              <a:gd name="T43" fmla="*/ 17 h 13588"/>
              <a:gd name="T44" fmla="*/ 1159 w 6843"/>
              <a:gd name="T45" fmla="*/ 46 h 13588"/>
              <a:gd name="T46" fmla="*/ 1600 w 6843"/>
              <a:gd name="T47" fmla="*/ 89 h 13588"/>
              <a:gd name="T48" fmla="*/ 2039 w 6843"/>
              <a:gd name="T49" fmla="*/ 147 h 13588"/>
              <a:gd name="T50" fmla="*/ 2475 w 6843"/>
              <a:gd name="T51" fmla="*/ 219 h 13588"/>
              <a:gd name="T52" fmla="*/ 2908 w 6843"/>
              <a:gd name="T53" fmla="*/ 306 h 13588"/>
              <a:gd name="T54" fmla="*/ 3338 w 6843"/>
              <a:gd name="T55" fmla="*/ 406 h 13588"/>
              <a:gd name="T56" fmla="*/ 3766 w 6843"/>
              <a:gd name="T57" fmla="*/ 520 h 13588"/>
              <a:gd name="T58" fmla="*/ 4188 w 6843"/>
              <a:gd name="T59" fmla="*/ 648 h 13588"/>
              <a:gd name="T60" fmla="*/ 4606 w 6843"/>
              <a:gd name="T61" fmla="*/ 790 h 13588"/>
              <a:gd name="T62" fmla="*/ 5020 w 6843"/>
              <a:gd name="T63" fmla="*/ 946 h 13588"/>
              <a:gd name="T64" fmla="*/ 5430 w 6843"/>
              <a:gd name="T65" fmla="*/ 1115 h 13588"/>
              <a:gd name="T66" fmla="*/ 5833 w 6843"/>
              <a:gd name="T67" fmla="*/ 1298 h 13588"/>
              <a:gd name="T68" fmla="*/ 6231 w 6843"/>
              <a:gd name="T69" fmla="*/ 1494 h 13588"/>
              <a:gd name="T70" fmla="*/ 6624 w 6843"/>
              <a:gd name="T71" fmla="*/ 1704 h 13588"/>
              <a:gd name="T72" fmla="*/ 6839 w 6843"/>
              <a:gd name="T73" fmla="*/ 1842 h 13588"/>
              <a:gd name="T74" fmla="*/ 90 w 6843"/>
              <a:gd name="T75" fmla="*/ 13560 h 13588"/>
              <a:gd name="T76" fmla="*/ 0 w 6843"/>
              <a:gd name="T77" fmla="*/ 13536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3" h="13588">
                <a:moveTo>
                  <a:pt x="96" y="13536"/>
                </a:moveTo>
                <a:lnTo>
                  <a:pt x="7" y="13512"/>
                </a:lnTo>
                <a:lnTo>
                  <a:pt x="6751" y="1831"/>
                </a:lnTo>
                <a:lnTo>
                  <a:pt x="6769" y="1897"/>
                </a:lnTo>
                <a:lnTo>
                  <a:pt x="6576" y="1787"/>
                </a:lnTo>
                <a:lnTo>
                  <a:pt x="6382" y="1682"/>
                </a:lnTo>
                <a:lnTo>
                  <a:pt x="6187" y="1580"/>
                </a:lnTo>
                <a:lnTo>
                  <a:pt x="5990" y="1480"/>
                </a:lnTo>
                <a:lnTo>
                  <a:pt x="5792" y="1385"/>
                </a:lnTo>
                <a:lnTo>
                  <a:pt x="5592" y="1292"/>
                </a:lnTo>
                <a:lnTo>
                  <a:pt x="5391" y="1203"/>
                </a:lnTo>
                <a:lnTo>
                  <a:pt x="5188" y="1117"/>
                </a:lnTo>
                <a:lnTo>
                  <a:pt x="4985" y="1035"/>
                </a:lnTo>
                <a:lnTo>
                  <a:pt x="4780" y="956"/>
                </a:lnTo>
                <a:lnTo>
                  <a:pt x="4574" y="881"/>
                </a:lnTo>
                <a:lnTo>
                  <a:pt x="4367" y="808"/>
                </a:lnTo>
                <a:lnTo>
                  <a:pt x="4158" y="740"/>
                </a:lnTo>
                <a:lnTo>
                  <a:pt x="3949" y="674"/>
                </a:lnTo>
                <a:lnTo>
                  <a:pt x="3738" y="612"/>
                </a:lnTo>
                <a:lnTo>
                  <a:pt x="3527" y="554"/>
                </a:lnTo>
                <a:lnTo>
                  <a:pt x="3314" y="499"/>
                </a:lnTo>
                <a:lnTo>
                  <a:pt x="3102" y="447"/>
                </a:lnTo>
                <a:lnTo>
                  <a:pt x="2888" y="399"/>
                </a:lnTo>
                <a:lnTo>
                  <a:pt x="2673" y="354"/>
                </a:lnTo>
                <a:lnTo>
                  <a:pt x="2457" y="314"/>
                </a:lnTo>
                <a:lnTo>
                  <a:pt x="2241" y="276"/>
                </a:lnTo>
                <a:lnTo>
                  <a:pt x="2024" y="242"/>
                </a:lnTo>
                <a:lnTo>
                  <a:pt x="1806" y="212"/>
                </a:lnTo>
                <a:lnTo>
                  <a:pt x="1588" y="185"/>
                </a:lnTo>
                <a:lnTo>
                  <a:pt x="1369" y="161"/>
                </a:lnTo>
                <a:lnTo>
                  <a:pt x="1150" y="141"/>
                </a:lnTo>
                <a:lnTo>
                  <a:pt x="930" y="125"/>
                </a:lnTo>
                <a:lnTo>
                  <a:pt x="710" y="112"/>
                </a:lnTo>
                <a:lnTo>
                  <a:pt x="490" y="103"/>
                </a:lnTo>
                <a:lnTo>
                  <a:pt x="269" y="98"/>
                </a:lnTo>
                <a:lnTo>
                  <a:pt x="48" y="96"/>
                </a:lnTo>
                <a:lnTo>
                  <a:pt x="96" y="48"/>
                </a:lnTo>
                <a:lnTo>
                  <a:pt x="96" y="13536"/>
                </a:lnTo>
                <a:close/>
                <a:moveTo>
                  <a:pt x="0" y="48"/>
                </a:moveTo>
                <a:cubicBezTo>
                  <a:pt x="0" y="35"/>
                  <a:pt x="6" y="23"/>
                  <a:pt x="15" y="14"/>
                </a:cubicBezTo>
                <a:cubicBezTo>
                  <a:pt x="24" y="5"/>
                  <a:pt x="36" y="0"/>
                  <a:pt x="49" y="0"/>
                </a:cubicBezTo>
                <a:lnTo>
                  <a:pt x="271" y="2"/>
                </a:lnTo>
                <a:lnTo>
                  <a:pt x="494" y="8"/>
                </a:lnTo>
                <a:lnTo>
                  <a:pt x="716" y="17"/>
                </a:lnTo>
                <a:lnTo>
                  <a:pt x="938" y="29"/>
                </a:lnTo>
                <a:lnTo>
                  <a:pt x="1159" y="46"/>
                </a:lnTo>
                <a:lnTo>
                  <a:pt x="1380" y="66"/>
                </a:lnTo>
                <a:lnTo>
                  <a:pt x="1600" y="89"/>
                </a:lnTo>
                <a:lnTo>
                  <a:pt x="1820" y="116"/>
                </a:lnTo>
                <a:lnTo>
                  <a:pt x="2039" y="147"/>
                </a:lnTo>
                <a:lnTo>
                  <a:pt x="2257" y="181"/>
                </a:lnTo>
                <a:lnTo>
                  <a:pt x="2475" y="219"/>
                </a:lnTo>
                <a:lnTo>
                  <a:pt x="2692" y="260"/>
                </a:lnTo>
                <a:lnTo>
                  <a:pt x="2908" y="306"/>
                </a:lnTo>
                <a:lnTo>
                  <a:pt x="3124" y="354"/>
                </a:lnTo>
                <a:lnTo>
                  <a:pt x="3338" y="406"/>
                </a:lnTo>
                <a:lnTo>
                  <a:pt x="3553" y="461"/>
                </a:lnTo>
                <a:lnTo>
                  <a:pt x="3766" y="520"/>
                </a:lnTo>
                <a:lnTo>
                  <a:pt x="3977" y="583"/>
                </a:lnTo>
                <a:lnTo>
                  <a:pt x="4188" y="648"/>
                </a:lnTo>
                <a:lnTo>
                  <a:pt x="4398" y="718"/>
                </a:lnTo>
                <a:lnTo>
                  <a:pt x="4606" y="790"/>
                </a:lnTo>
                <a:lnTo>
                  <a:pt x="4814" y="866"/>
                </a:lnTo>
                <a:lnTo>
                  <a:pt x="5020" y="946"/>
                </a:lnTo>
                <a:lnTo>
                  <a:pt x="5226" y="1029"/>
                </a:lnTo>
                <a:lnTo>
                  <a:pt x="5430" y="1115"/>
                </a:lnTo>
                <a:lnTo>
                  <a:pt x="5632" y="1205"/>
                </a:lnTo>
                <a:lnTo>
                  <a:pt x="5833" y="1298"/>
                </a:lnTo>
                <a:lnTo>
                  <a:pt x="6033" y="1395"/>
                </a:lnTo>
                <a:lnTo>
                  <a:pt x="6231" y="1494"/>
                </a:lnTo>
                <a:lnTo>
                  <a:pt x="6428" y="1597"/>
                </a:lnTo>
                <a:lnTo>
                  <a:pt x="6624" y="1704"/>
                </a:lnTo>
                <a:lnTo>
                  <a:pt x="6817" y="1813"/>
                </a:lnTo>
                <a:cubicBezTo>
                  <a:pt x="6828" y="1820"/>
                  <a:pt x="6836" y="1830"/>
                  <a:pt x="6839" y="1842"/>
                </a:cubicBezTo>
                <a:cubicBezTo>
                  <a:pt x="6843" y="1855"/>
                  <a:pt x="6841" y="1868"/>
                  <a:pt x="6835" y="1879"/>
                </a:cubicBezTo>
                <a:lnTo>
                  <a:pt x="90" y="13560"/>
                </a:lnTo>
                <a:cubicBezTo>
                  <a:pt x="79" y="13579"/>
                  <a:pt x="57" y="13588"/>
                  <a:pt x="36" y="13583"/>
                </a:cubicBezTo>
                <a:cubicBezTo>
                  <a:pt x="15" y="13577"/>
                  <a:pt x="0" y="13558"/>
                  <a:pt x="0" y="13536"/>
                </a:cubicBezTo>
                <a:lnTo>
                  <a:pt x="0" y="48"/>
                </a:lnTo>
                <a:close/>
              </a:path>
            </a:pathLst>
          </a:custGeom>
          <a:solidFill>
            <a:srgbClr val="FFFFFF"/>
          </a:solidFill>
          <a:ln w="1588" cap="flat">
            <a:noFill/>
            <a:prstDash val="solid"/>
            <a:bevel/>
          </a:ln>
        </p:spPr>
        <p:txBody>
          <a:bodyPr vert="horz" wrap="square" lIns="68580" tIns="34290" rIns="68580" bIns="34290" numCol="1" anchor="t" anchorCtr="0" compatLnSpc="1"/>
          <a:lstStyle/>
          <a:p>
            <a:endParaRPr lang="zh-CN" altLang="en-US" sz="1015">
              <a:cs typeface="+mn-ea"/>
            </a:endParaRPr>
          </a:p>
        </p:txBody>
      </p:sp>
      <p:sp>
        <p:nvSpPr>
          <p:cNvPr id="61" name="Freeform 7"/>
          <p:cNvSpPr/>
          <p:nvPr/>
        </p:nvSpPr>
        <p:spPr bwMode="auto">
          <a:xfrm>
            <a:off x="4571601" y="1452081"/>
            <a:ext cx="1119669" cy="1119669"/>
          </a:xfrm>
          <a:custGeom>
            <a:avLst/>
            <a:gdLst>
              <a:gd name="T0" fmla="*/ 0 w 5841"/>
              <a:gd name="T1" fmla="*/ 5840 h 5840"/>
              <a:gd name="T2" fmla="*/ 5841 w 5841"/>
              <a:gd name="T3" fmla="*/ 2468 h 5840"/>
              <a:gd name="T4" fmla="*/ 3373 w 5841"/>
              <a:gd name="T5" fmla="*/ 0 h 5840"/>
              <a:gd name="T6" fmla="*/ 0 w 5841"/>
              <a:gd name="T7" fmla="*/ 5840 h 5840"/>
            </a:gdLst>
            <a:ahLst/>
            <a:cxnLst>
              <a:cxn ang="0">
                <a:pos x="T0" y="T1"/>
              </a:cxn>
              <a:cxn ang="0">
                <a:pos x="T2" y="T3"/>
              </a:cxn>
              <a:cxn ang="0">
                <a:pos x="T4" y="T5"/>
              </a:cxn>
              <a:cxn ang="0">
                <a:pos x="T6" y="T7"/>
              </a:cxn>
            </a:cxnLst>
            <a:rect l="0" t="0" r="r" b="b"/>
            <a:pathLst>
              <a:path w="5841" h="5840">
                <a:moveTo>
                  <a:pt x="0" y="5840"/>
                </a:moveTo>
                <a:lnTo>
                  <a:pt x="5841" y="2468"/>
                </a:lnTo>
                <a:cubicBezTo>
                  <a:pt x="5249" y="1443"/>
                  <a:pt x="4398" y="592"/>
                  <a:pt x="3373" y="0"/>
                </a:cubicBezTo>
                <a:lnTo>
                  <a:pt x="0" y="5840"/>
                </a:lnTo>
                <a:close/>
              </a:path>
            </a:pathLst>
          </a:custGeom>
          <a:solidFill>
            <a:schemeClr val="bg1">
              <a:lumMod val="85000"/>
            </a:schemeClr>
          </a:solidFill>
          <a:ln w="0">
            <a:noFill/>
            <a:prstDash val="solid"/>
            <a:round/>
          </a:ln>
        </p:spPr>
        <p:txBody>
          <a:bodyPr vert="horz" wrap="square" lIns="68580" tIns="34290" rIns="68580" bIns="34290" numCol="1" anchor="t" anchorCtr="0" compatLnSpc="1"/>
          <a:lstStyle/>
          <a:p>
            <a:endParaRPr lang="zh-CN" altLang="en-US" sz="1015">
              <a:cs typeface="+mn-ea"/>
            </a:endParaRPr>
          </a:p>
        </p:txBody>
      </p:sp>
      <p:sp>
        <p:nvSpPr>
          <p:cNvPr id="62" name="Freeform 8"/>
          <p:cNvSpPr>
            <a:spLocks noEditPoints="1"/>
          </p:cNvSpPr>
          <p:nvPr/>
        </p:nvSpPr>
        <p:spPr bwMode="auto">
          <a:xfrm>
            <a:off x="4566809" y="1447289"/>
            <a:ext cx="1129253" cy="1129253"/>
          </a:xfrm>
          <a:custGeom>
            <a:avLst/>
            <a:gdLst>
              <a:gd name="T0" fmla="*/ 47 w 5892"/>
              <a:gd name="T1" fmla="*/ 5877 h 5892"/>
              <a:gd name="T2" fmla="*/ 14 w 5892"/>
              <a:gd name="T3" fmla="*/ 5845 h 5892"/>
              <a:gd name="T4" fmla="*/ 5855 w 5892"/>
              <a:gd name="T5" fmla="*/ 2473 h 5892"/>
              <a:gd name="T6" fmla="*/ 5847 w 5892"/>
              <a:gd name="T7" fmla="*/ 2506 h 5892"/>
              <a:gd name="T8" fmla="*/ 5791 w 5892"/>
              <a:gd name="T9" fmla="*/ 2410 h 5892"/>
              <a:gd name="T10" fmla="*/ 5733 w 5892"/>
              <a:gd name="T11" fmla="*/ 2316 h 5892"/>
              <a:gd name="T12" fmla="*/ 5613 w 5892"/>
              <a:gd name="T13" fmla="*/ 2130 h 5892"/>
              <a:gd name="T14" fmla="*/ 5488 w 5892"/>
              <a:gd name="T15" fmla="*/ 1949 h 5892"/>
              <a:gd name="T16" fmla="*/ 5357 w 5892"/>
              <a:gd name="T17" fmla="*/ 1773 h 5892"/>
              <a:gd name="T18" fmla="*/ 5220 w 5892"/>
              <a:gd name="T19" fmla="*/ 1601 h 5892"/>
              <a:gd name="T20" fmla="*/ 5078 w 5892"/>
              <a:gd name="T21" fmla="*/ 1433 h 5892"/>
              <a:gd name="T22" fmla="*/ 4931 w 5892"/>
              <a:gd name="T23" fmla="*/ 1271 h 5892"/>
              <a:gd name="T24" fmla="*/ 4778 w 5892"/>
              <a:gd name="T25" fmla="*/ 1113 h 5892"/>
              <a:gd name="T26" fmla="*/ 4621 w 5892"/>
              <a:gd name="T27" fmla="*/ 961 h 5892"/>
              <a:gd name="T28" fmla="*/ 4458 w 5892"/>
              <a:gd name="T29" fmla="*/ 814 h 5892"/>
              <a:gd name="T30" fmla="*/ 4291 w 5892"/>
              <a:gd name="T31" fmla="*/ 671 h 5892"/>
              <a:gd name="T32" fmla="*/ 4119 w 5892"/>
              <a:gd name="T33" fmla="*/ 535 h 5892"/>
              <a:gd name="T34" fmla="*/ 3942 w 5892"/>
              <a:gd name="T35" fmla="*/ 404 h 5892"/>
              <a:gd name="T36" fmla="*/ 3761 w 5892"/>
              <a:gd name="T37" fmla="*/ 278 h 5892"/>
              <a:gd name="T38" fmla="*/ 3576 w 5892"/>
              <a:gd name="T39" fmla="*/ 159 h 5892"/>
              <a:gd name="T40" fmla="*/ 3482 w 5892"/>
              <a:gd name="T41" fmla="*/ 101 h 5892"/>
              <a:gd name="T42" fmla="*/ 3387 w 5892"/>
              <a:gd name="T43" fmla="*/ 45 h 5892"/>
              <a:gd name="T44" fmla="*/ 3420 w 5892"/>
              <a:gd name="T45" fmla="*/ 37 h 5892"/>
              <a:gd name="T46" fmla="*/ 47 w 5892"/>
              <a:gd name="T47" fmla="*/ 5877 h 5892"/>
              <a:gd name="T48" fmla="*/ 3378 w 5892"/>
              <a:gd name="T49" fmla="*/ 13 h 5892"/>
              <a:gd name="T50" fmla="*/ 3393 w 5892"/>
              <a:gd name="T51" fmla="*/ 2 h 5892"/>
              <a:gd name="T52" fmla="*/ 3411 w 5892"/>
              <a:gd name="T53" fmla="*/ 4 h 5892"/>
              <a:gd name="T54" fmla="*/ 3507 w 5892"/>
              <a:gd name="T55" fmla="*/ 60 h 5892"/>
              <a:gd name="T56" fmla="*/ 3602 w 5892"/>
              <a:gd name="T57" fmla="*/ 119 h 5892"/>
              <a:gd name="T58" fmla="*/ 3788 w 5892"/>
              <a:gd name="T59" fmla="*/ 239 h 5892"/>
              <a:gd name="T60" fmla="*/ 3971 w 5892"/>
              <a:gd name="T61" fmla="*/ 365 h 5892"/>
              <a:gd name="T62" fmla="*/ 4149 w 5892"/>
              <a:gd name="T63" fmla="*/ 497 h 5892"/>
              <a:gd name="T64" fmla="*/ 4322 w 5892"/>
              <a:gd name="T65" fmla="*/ 635 h 5892"/>
              <a:gd name="T66" fmla="*/ 4490 w 5892"/>
              <a:gd name="T67" fmla="*/ 778 h 5892"/>
              <a:gd name="T68" fmla="*/ 4654 w 5892"/>
              <a:gd name="T69" fmla="*/ 926 h 5892"/>
              <a:gd name="T70" fmla="*/ 4813 w 5892"/>
              <a:gd name="T71" fmla="*/ 1080 h 5892"/>
              <a:gd name="T72" fmla="*/ 4967 w 5892"/>
              <a:gd name="T73" fmla="*/ 1239 h 5892"/>
              <a:gd name="T74" fmla="*/ 5115 w 5892"/>
              <a:gd name="T75" fmla="*/ 1402 h 5892"/>
              <a:gd name="T76" fmla="*/ 5258 w 5892"/>
              <a:gd name="T77" fmla="*/ 1571 h 5892"/>
              <a:gd name="T78" fmla="*/ 5395 w 5892"/>
              <a:gd name="T79" fmla="*/ 1744 h 5892"/>
              <a:gd name="T80" fmla="*/ 5527 w 5892"/>
              <a:gd name="T81" fmla="*/ 1922 h 5892"/>
              <a:gd name="T82" fmla="*/ 5654 w 5892"/>
              <a:gd name="T83" fmla="*/ 2104 h 5892"/>
              <a:gd name="T84" fmla="*/ 5774 w 5892"/>
              <a:gd name="T85" fmla="*/ 2291 h 5892"/>
              <a:gd name="T86" fmla="*/ 5832 w 5892"/>
              <a:gd name="T87" fmla="*/ 2386 h 5892"/>
              <a:gd name="T88" fmla="*/ 5888 w 5892"/>
              <a:gd name="T89" fmla="*/ 2481 h 5892"/>
              <a:gd name="T90" fmla="*/ 5891 w 5892"/>
              <a:gd name="T91" fmla="*/ 2500 h 5892"/>
              <a:gd name="T92" fmla="*/ 5879 w 5892"/>
              <a:gd name="T93" fmla="*/ 2514 h 5892"/>
              <a:gd name="T94" fmla="*/ 38 w 5892"/>
              <a:gd name="T95" fmla="*/ 5886 h 5892"/>
              <a:gd name="T96" fmla="*/ 9 w 5892"/>
              <a:gd name="T97" fmla="*/ 5882 h 5892"/>
              <a:gd name="T98" fmla="*/ 6 w 5892"/>
              <a:gd name="T99" fmla="*/ 5853 h 5892"/>
              <a:gd name="T100" fmla="*/ 3378 w 5892"/>
              <a:gd name="T101" fmla="*/ 13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92" h="5892">
                <a:moveTo>
                  <a:pt x="47" y="5877"/>
                </a:moveTo>
                <a:lnTo>
                  <a:pt x="14" y="5845"/>
                </a:lnTo>
                <a:lnTo>
                  <a:pt x="5855" y="2473"/>
                </a:lnTo>
                <a:lnTo>
                  <a:pt x="5847" y="2506"/>
                </a:lnTo>
                <a:lnTo>
                  <a:pt x="5791" y="2410"/>
                </a:lnTo>
                <a:lnTo>
                  <a:pt x="5733" y="2316"/>
                </a:lnTo>
                <a:lnTo>
                  <a:pt x="5613" y="2130"/>
                </a:lnTo>
                <a:lnTo>
                  <a:pt x="5488" y="1949"/>
                </a:lnTo>
                <a:lnTo>
                  <a:pt x="5357" y="1773"/>
                </a:lnTo>
                <a:lnTo>
                  <a:pt x="5220" y="1601"/>
                </a:lnTo>
                <a:lnTo>
                  <a:pt x="5078" y="1433"/>
                </a:lnTo>
                <a:lnTo>
                  <a:pt x="4931" y="1271"/>
                </a:lnTo>
                <a:lnTo>
                  <a:pt x="4778" y="1113"/>
                </a:lnTo>
                <a:lnTo>
                  <a:pt x="4621" y="961"/>
                </a:lnTo>
                <a:lnTo>
                  <a:pt x="4458" y="814"/>
                </a:lnTo>
                <a:lnTo>
                  <a:pt x="4291" y="671"/>
                </a:lnTo>
                <a:lnTo>
                  <a:pt x="4119" y="535"/>
                </a:lnTo>
                <a:lnTo>
                  <a:pt x="3942" y="404"/>
                </a:lnTo>
                <a:lnTo>
                  <a:pt x="3761" y="278"/>
                </a:lnTo>
                <a:lnTo>
                  <a:pt x="3576" y="159"/>
                </a:lnTo>
                <a:lnTo>
                  <a:pt x="3482" y="101"/>
                </a:lnTo>
                <a:lnTo>
                  <a:pt x="3387" y="45"/>
                </a:lnTo>
                <a:lnTo>
                  <a:pt x="3420" y="37"/>
                </a:lnTo>
                <a:lnTo>
                  <a:pt x="47" y="5877"/>
                </a:lnTo>
                <a:close/>
                <a:moveTo>
                  <a:pt x="3378" y="13"/>
                </a:moveTo>
                <a:cubicBezTo>
                  <a:pt x="3381" y="7"/>
                  <a:pt x="3386" y="3"/>
                  <a:pt x="3393" y="2"/>
                </a:cubicBezTo>
                <a:cubicBezTo>
                  <a:pt x="3399" y="0"/>
                  <a:pt x="3405" y="1"/>
                  <a:pt x="3411" y="4"/>
                </a:cubicBezTo>
                <a:lnTo>
                  <a:pt x="3507" y="60"/>
                </a:lnTo>
                <a:lnTo>
                  <a:pt x="3602" y="119"/>
                </a:lnTo>
                <a:lnTo>
                  <a:pt x="3788" y="239"/>
                </a:lnTo>
                <a:lnTo>
                  <a:pt x="3971" y="365"/>
                </a:lnTo>
                <a:lnTo>
                  <a:pt x="4149" y="497"/>
                </a:lnTo>
                <a:lnTo>
                  <a:pt x="4322" y="635"/>
                </a:lnTo>
                <a:lnTo>
                  <a:pt x="4490" y="778"/>
                </a:lnTo>
                <a:lnTo>
                  <a:pt x="4654" y="926"/>
                </a:lnTo>
                <a:lnTo>
                  <a:pt x="4813" y="1080"/>
                </a:lnTo>
                <a:lnTo>
                  <a:pt x="4967" y="1239"/>
                </a:lnTo>
                <a:lnTo>
                  <a:pt x="5115" y="1402"/>
                </a:lnTo>
                <a:lnTo>
                  <a:pt x="5258" y="1571"/>
                </a:lnTo>
                <a:lnTo>
                  <a:pt x="5395" y="1744"/>
                </a:lnTo>
                <a:lnTo>
                  <a:pt x="5527" y="1922"/>
                </a:lnTo>
                <a:lnTo>
                  <a:pt x="5654" y="2104"/>
                </a:lnTo>
                <a:lnTo>
                  <a:pt x="5774" y="2291"/>
                </a:lnTo>
                <a:lnTo>
                  <a:pt x="5832" y="2386"/>
                </a:lnTo>
                <a:lnTo>
                  <a:pt x="5888" y="2481"/>
                </a:lnTo>
                <a:cubicBezTo>
                  <a:pt x="5891" y="2487"/>
                  <a:pt x="5892" y="2493"/>
                  <a:pt x="5891" y="2500"/>
                </a:cubicBezTo>
                <a:cubicBezTo>
                  <a:pt x="5889" y="2506"/>
                  <a:pt x="5885" y="2511"/>
                  <a:pt x="5879" y="2514"/>
                </a:cubicBezTo>
                <a:lnTo>
                  <a:pt x="38" y="5886"/>
                </a:lnTo>
                <a:cubicBezTo>
                  <a:pt x="29" y="5892"/>
                  <a:pt x="17" y="5890"/>
                  <a:pt x="9" y="5882"/>
                </a:cubicBezTo>
                <a:cubicBezTo>
                  <a:pt x="2" y="5875"/>
                  <a:pt x="0" y="5863"/>
                  <a:pt x="6" y="5853"/>
                </a:cubicBezTo>
                <a:lnTo>
                  <a:pt x="3378" y="13"/>
                </a:lnTo>
                <a:close/>
              </a:path>
            </a:pathLst>
          </a:custGeom>
          <a:solidFill>
            <a:srgbClr val="FFFFFF"/>
          </a:solidFill>
          <a:ln w="1588" cap="flat">
            <a:noFill/>
            <a:prstDash val="solid"/>
            <a:bevel/>
          </a:ln>
        </p:spPr>
        <p:txBody>
          <a:bodyPr vert="horz" wrap="square" lIns="68580" tIns="34290" rIns="68580" bIns="34290" numCol="1" anchor="t" anchorCtr="0" compatLnSpc="1"/>
          <a:lstStyle/>
          <a:p>
            <a:endParaRPr lang="zh-CN" altLang="en-US" sz="1015">
              <a:cs typeface="+mn-ea"/>
            </a:endParaRPr>
          </a:p>
        </p:txBody>
      </p:sp>
      <p:sp>
        <p:nvSpPr>
          <p:cNvPr id="63" name="Freeform 9"/>
          <p:cNvSpPr/>
          <p:nvPr/>
        </p:nvSpPr>
        <p:spPr bwMode="auto">
          <a:xfrm>
            <a:off x="4571601" y="1924866"/>
            <a:ext cx="1292970" cy="646884"/>
          </a:xfrm>
          <a:custGeom>
            <a:avLst/>
            <a:gdLst>
              <a:gd name="T0" fmla="*/ 0 w 6745"/>
              <a:gd name="T1" fmla="*/ 3372 h 3372"/>
              <a:gd name="T2" fmla="*/ 6745 w 6745"/>
              <a:gd name="T3" fmla="*/ 3372 h 3372"/>
              <a:gd name="T4" fmla="*/ 5841 w 6745"/>
              <a:gd name="T5" fmla="*/ 0 h 3372"/>
              <a:gd name="T6" fmla="*/ 0 w 6745"/>
              <a:gd name="T7" fmla="*/ 3372 h 3372"/>
            </a:gdLst>
            <a:ahLst/>
            <a:cxnLst>
              <a:cxn ang="0">
                <a:pos x="T0" y="T1"/>
              </a:cxn>
              <a:cxn ang="0">
                <a:pos x="T2" y="T3"/>
              </a:cxn>
              <a:cxn ang="0">
                <a:pos x="T4" y="T5"/>
              </a:cxn>
              <a:cxn ang="0">
                <a:pos x="T6" y="T7"/>
              </a:cxn>
            </a:cxnLst>
            <a:rect l="0" t="0" r="r" b="b"/>
            <a:pathLst>
              <a:path w="6745" h="3372">
                <a:moveTo>
                  <a:pt x="0" y="3372"/>
                </a:moveTo>
                <a:lnTo>
                  <a:pt x="6745" y="3372"/>
                </a:lnTo>
                <a:cubicBezTo>
                  <a:pt x="6745" y="2189"/>
                  <a:pt x="6433" y="1026"/>
                  <a:pt x="5841" y="0"/>
                </a:cubicBezTo>
                <a:lnTo>
                  <a:pt x="0" y="3372"/>
                </a:lnTo>
                <a:close/>
              </a:path>
            </a:pathLst>
          </a:custGeom>
          <a:solidFill>
            <a:schemeClr val="bg1">
              <a:lumMod val="85000"/>
            </a:schemeClr>
          </a:solidFill>
          <a:ln w="0">
            <a:noFill/>
            <a:prstDash val="solid"/>
            <a:round/>
          </a:ln>
        </p:spPr>
        <p:txBody>
          <a:bodyPr vert="horz" wrap="square" lIns="68580" tIns="34290" rIns="68580" bIns="34290" numCol="1" anchor="t" anchorCtr="0" compatLnSpc="1"/>
          <a:lstStyle/>
          <a:p>
            <a:endParaRPr lang="zh-CN" altLang="en-US" sz="1015">
              <a:cs typeface="+mn-ea"/>
            </a:endParaRPr>
          </a:p>
        </p:txBody>
      </p:sp>
      <p:sp>
        <p:nvSpPr>
          <p:cNvPr id="64" name="Freeform 10"/>
          <p:cNvSpPr>
            <a:spLocks noEditPoints="1"/>
          </p:cNvSpPr>
          <p:nvPr/>
        </p:nvSpPr>
        <p:spPr bwMode="auto">
          <a:xfrm>
            <a:off x="4566809" y="1920872"/>
            <a:ext cx="1302554" cy="655670"/>
          </a:xfrm>
          <a:custGeom>
            <a:avLst/>
            <a:gdLst>
              <a:gd name="T0" fmla="*/ 26 w 6795"/>
              <a:gd name="T1" fmla="*/ 3372 h 3420"/>
              <a:gd name="T2" fmla="*/ 6747 w 6795"/>
              <a:gd name="T3" fmla="*/ 3397 h 3420"/>
              <a:gd name="T4" fmla="*/ 6743 w 6795"/>
              <a:gd name="T5" fmla="*/ 3175 h 3420"/>
              <a:gd name="T6" fmla="*/ 6733 w 6795"/>
              <a:gd name="T7" fmla="*/ 2955 h 3420"/>
              <a:gd name="T8" fmla="*/ 6714 w 6795"/>
              <a:gd name="T9" fmla="*/ 2736 h 3420"/>
              <a:gd name="T10" fmla="*/ 6689 w 6795"/>
              <a:gd name="T11" fmla="*/ 2517 h 3420"/>
              <a:gd name="T12" fmla="*/ 6657 w 6795"/>
              <a:gd name="T13" fmla="*/ 2300 h 3420"/>
              <a:gd name="T14" fmla="*/ 6618 w 6795"/>
              <a:gd name="T15" fmla="*/ 2084 h 3420"/>
              <a:gd name="T16" fmla="*/ 6571 w 6795"/>
              <a:gd name="T17" fmla="*/ 1870 h 3420"/>
              <a:gd name="T18" fmla="*/ 6518 w 6795"/>
              <a:gd name="T19" fmla="*/ 1657 h 3420"/>
              <a:gd name="T20" fmla="*/ 6458 w 6795"/>
              <a:gd name="T21" fmla="*/ 1446 h 3420"/>
              <a:gd name="T22" fmla="*/ 6391 w 6795"/>
              <a:gd name="T23" fmla="*/ 1237 h 3420"/>
              <a:gd name="T24" fmla="*/ 6317 w 6795"/>
              <a:gd name="T25" fmla="*/ 1031 h 3420"/>
              <a:gd name="T26" fmla="*/ 6236 w 6795"/>
              <a:gd name="T27" fmla="*/ 826 h 3420"/>
              <a:gd name="T28" fmla="*/ 6149 w 6795"/>
              <a:gd name="T29" fmla="*/ 625 h 3420"/>
              <a:gd name="T30" fmla="*/ 6055 w 6795"/>
              <a:gd name="T31" fmla="*/ 426 h 3420"/>
              <a:gd name="T32" fmla="*/ 5954 w 6795"/>
              <a:gd name="T33" fmla="*/ 229 h 3420"/>
              <a:gd name="T34" fmla="*/ 5847 w 6795"/>
              <a:gd name="T35" fmla="*/ 36 h 3420"/>
              <a:gd name="T36" fmla="*/ 38 w 6795"/>
              <a:gd name="T37" fmla="*/ 3417 h 3420"/>
              <a:gd name="T38" fmla="*/ 5874 w 6795"/>
              <a:gd name="T39" fmla="*/ 1 h 3420"/>
              <a:gd name="T40" fmla="*/ 5943 w 6795"/>
              <a:gd name="T41" fmla="*/ 109 h 3420"/>
              <a:gd name="T42" fmla="*/ 6048 w 6795"/>
              <a:gd name="T43" fmla="*/ 306 h 3420"/>
              <a:gd name="T44" fmla="*/ 6146 w 6795"/>
              <a:gd name="T45" fmla="*/ 505 h 3420"/>
              <a:gd name="T46" fmla="*/ 6238 w 6795"/>
              <a:gd name="T47" fmla="*/ 706 h 3420"/>
              <a:gd name="T48" fmla="*/ 6322 w 6795"/>
              <a:gd name="T49" fmla="*/ 911 h 3420"/>
              <a:gd name="T50" fmla="*/ 6400 w 6795"/>
              <a:gd name="T51" fmla="*/ 1118 h 3420"/>
              <a:gd name="T52" fmla="*/ 6471 w 6795"/>
              <a:gd name="T53" fmla="*/ 1327 h 3420"/>
              <a:gd name="T54" fmla="*/ 6535 w 6795"/>
              <a:gd name="T55" fmla="*/ 1539 h 3420"/>
              <a:gd name="T56" fmla="*/ 6592 w 6795"/>
              <a:gd name="T57" fmla="*/ 1752 h 3420"/>
              <a:gd name="T58" fmla="*/ 6642 w 6795"/>
              <a:gd name="T59" fmla="*/ 1967 h 3420"/>
              <a:gd name="T60" fmla="*/ 6685 w 6795"/>
              <a:gd name="T61" fmla="*/ 2184 h 3420"/>
              <a:gd name="T62" fmla="*/ 6721 w 6795"/>
              <a:gd name="T63" fmla="*/ 2402 h 3420"/>
              <a:gd name="T64" fmla="*/ 6750 w 6795"/>
              <a:gd name="T65" fmla="*/ 2621 h 3420"/>
              <a:gd name="T66" fmla="*/ 6772 w 6795"/>
              <a:gd name="T67" fmla="*/ 2842 h 3420"/>
              <a:gd name="T68" fmla="*/ 6787 w 6795"/>
              <a:gd name="T69" fmla="*/ 3063 h 3420"/>
              <a:gd name="T70" fmla="*/ 6794 w 6795"/>
              <a:gd name="T71" fmla="*/ 3285 h 3420"/>
              <a:gd name="T72" fmla="*/ 6788 w 6795"/>
              <a:gd name="T73" fmla="*/ 3413 h 3420"/>
              <a:gd name="T74" fmla="*/ 26 w 6795"/>
              <a:gd name="T75" fmla="*/ 3420 h 3420"/>
              <a:gd name="T76" fmla="*/ 14 w 6795"/>
              <a:gd name="T77" fmla="*/ 3376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95" h="3420">
                <a:moveTo>
                  <a:pt x="38" y="3417"/>
                </a:moveTo>
                <a:lnTo>
                  <a:pt x="26" y="3372"/>
                </a:lnTo>
                <a:lnTo>
                  <a:pt x="6771" y="3372"/>
                </a:lnTo>
                <a:lnTo>
                  <a:pt x="6747" y="3397"/>
                </a:lnTo>
                <a:lnTo>
                  <a:pt x="6746" y="3286"/>
                </a:lnTo>
                <a:lnTo>
                  <a:pt x="6743" y="3175"/>
                </a:lnTo>
                <a:lnTo>
                  <a:pt x="6739" y="3065"/>
                </a:lnTo>
                <a:lnTo>
                  <a:pt x="6733" y="2955"/>
                </a:lnTo>
                <a:lnTo>
                  <a:pt x="6724" y="2845"/>
                </a:lnTo>
                <a:lnTo>
                  <a:pt x="6714" y="2736"/>
                </a:lnTo>
                <a:lnTo>
                  <a:pt x="6703" y="2626"/>
                </a:lnTo>
                <a:lnTo>
                  <a:pt x="6689" y="2517"/>
                </a:lnTo>
                <a:lnTo>
                  <a:pt x="6674" y="2409"/>
                </a:lnTo>
                <a:lnTo>
                  <a:pt x="6657" y="2300"/>
                </a:lnTo>
                <a:lnTo>
                  <a:pt x="6638" y="2192"/>
                </a:lnTo>
                <a:lnTo>
                  <a:pt x="6618" y="2084"/>
                </a:lnTo>
                <a:lnTo>
                  <a:pt x="6595" y="1977"/>
                </a:lnTo>
                <a:lnTo>
                  <a:pt x="6571" y="1870"/>
                </a:lnTo>
                <a:lnTo>
                  <a:pt x="6545" y="1763"/>
                </a:lnTo>
                <a:lnTo>
                  <a:pt x="6518" y="1657"/>
                </a:lnTo>
                <a:lnTo>
                  <a:pt x="6489" y="1551"/>
                </a:lnTo>
                <a:lnTo>
                  <a:pt x="6458" y="1446"/>
                </a:lnTo>
                <a:lnTo>
                  <a:pt x="6425" y="1342"/>
                </a:lnTo>
                <a:lnTo>
                  <a:pt x="6391" y="1237"/>
                </a:lnTo>
                <a:lnTo>
                  <a:pt x="6355" y="1134"/>
                </a:lnTo>
                <a:lnTo>
                  <a:pt x="6317" y="1031"/>
                </a:lnTo>
                <a:lnTo>
                  <a:pt x="6277" y="928"/>
                </a:lnTo>
                <a:lnTo>
                  <a:pt x="6236" y="826"/>
                </a:lnTo>
                <a:lnTo>
                  <a:pt x="6193" y="725"/>
                </a:lnTo>
                <a:lnTo>
                  <a:pt x="6149" y="625"/>
                </a:lnTo>
                <a:lnTo>
                  <a:pt x="6102" y="525"/>
                </a:lnTo>
                <a:lnTo>
                  <a:pt x="6055" y="426"/>
                </a:lnTo>
                <a:lnTo>
                  <a:pt x="6005" y="327"/>
                </a:lnTo>
                <a:lnTo>
                  <a:pt x="5954" y="229"/>
                </a:lnTo>
                <a:lnTo>
                  <a:pt x="5901" y="132"/>
                </a:lnTo>
                <a:lnTo>
                  <a:pt x="5847" y="36"/>
                </a:lnTo>
                <a:lnTo>
                  <a:pt x="5879" y="45"/>
                </a:lnTo>
                <a:lnTo>
                  <a:pt x="38" y="3417"/>
                </a:lnTo>
                <a:close/>
                <a:moveTo>
                  <a:pt x="5855" y="4"/>
                </a:moveTo>
                <a:cubicBezTo>
                  <a:pt x="5861" y="0"/>
                  <a:pt x="5868" y="0"/>
                  <a:pt x="5874" y="1"/>
                </a:cubicBezTo>
                <a:cubicBezTo>
                  <a:pt x="5880" y="3"/>
                  <a:pt x="5885" y="7"/>
                  <a:pt x="5888" y="13"/>
                </a:cubicBezTo>
                <a:lnTo>
                  <a:pt x="5943" y="109"/>
                </a:lnTo>
                <a:lnTo>
                  <a:pt x="5996" y="207"/>
                </a:lnTo>
                <a:lnTo>
                  <a:pt x="6048" y="306"/>
                </a:lnTo>
                <a:lnTo>
                  <a:pt x="6098" y="405"/>
                </a:lnTo>
                <a:lnTo>
                  <a:pt x="6146" y="505"/>
                </a:lnTo>
                <a:lnTo>
                  <a:pt x="6193" y="605"/>
                </a:lnTo>
                <a:lnTo>
                  <a:pt x="6238" y="706"/>
                </a:lnTo>
                <a:lnTo>
                  <a:pt x="6281" y="808"/>
                </a:lnTo>
                <a:lnTo>
                  <a:pt x="6322" y="911"/>
                </a:lnTo>
                <a:lnTo>
                  <a:pt x="6362" y="1014"/>
                </a:lnTo>
                <a:lnTo>
                  <a:pt x="6400" y="1118"/>
                </a:lnTo>
                <a:lnTo>
                  <a:pt x="6436" y="1222"/>
                </a:lnTo>
                <a:lnTo>
                  <a:pt x="6471" y="1327"/>
                </a:lnTo>
                <a:lnTo>
                  <a:pt x="6504" y="1433"/>
                </a:lnTo>
                <a:lnTo>
                  <a:pt x="6535" y="1539"/>
                </a:lnTo>
                <a:lnTo>
                  <a:pt x="6564" y="1645"/>
                </a:lnTo>
                <a:lnTo>
                  <a:pt x="6592" y="1752"/>
                </a:lnTo>
                <a:lnTo>
                  <a:pt x="6618" y="1859"/>
                </a:lnTo>
                <a:lnTo>
                  <a:pt x="6642" y="1967"/>
                </a:lnTo>
                <a:lnTo>
                  <a:pt x="6665" y="2075"/>
                </a:lnTo>
                <a:lnTo>
                  <a:pt x="6685" y="2184"/>
                </a:lnTo>
                <a:lnTo>
                  <a:pt x="6704" y="2293"/>
                </a:lnTo>
                <a:lnTo>
                  <a:pt x="6721" y="2402"/>
                </a:lnTo>
                <a:lnTo>
                  <a:pt x="6737" y="2512"/>
                </a:lnTo>
                <a:lnTo>
                  <a:pt x="6750" y="2621"/>
                </a:lnTo>
                <a:lnTo>
                  <a:pt x="6762" y="2731"/>
                </a:lnTo>
                <a:lnTo>
                  <a:pt x="6772" y="2842"/>
                </a:lnTo>
                <a:lnTo>
                  <a:pt x="6780" y="2952"/>
                </a:lnTo>
                <a:lnTo>
                  <a:pt x="6787" y="3063"/>
                </a:lnTo>
                <a:lnTo>
                  <a:pt x="6791" y="3174"/>
                </a:lnTo>
                <a:lnTo>
                  <a:pt x="6794" y="3285"/>
                </a:lnTo>
                <a:lnTo>
                  <a:pt x="6795" y="3396"/>
                </a:lnTo>
                <a:cubicBezTo>
                  <a:pt x="6795" y="3403"/>
                  <a:pt x="6793" y="3409"/>
                  <a:pt x="6788" y="3413"/>
                </a:cubicBezTo>
                <a:cubicBezTo>
                  <a:pt x="6784" y="3418"/>
                  <a:pt x="6777" y="3420"/>
                  <a:pt x="6771" y="3420"/>
                </a:cubicBezTo>
                <a:lnTo>
                  <a:pt x="26" y="3420"/>
                </a:lnTo>
                <a:cubicBezTo>
                  <a:pt x="16" y="3420"/>
                  <a:pt x="6" y="3413"/>
                  <a:pt x="3" y="3403"/>
                </a:cubicBezTo>
                <a:cubicBezTo>
                  <a:pt x="0" y="3392"/>
                  <a:pt x="5" y="3381"/>
                  <a:pt x="14" y="3376"/>
                </a:cubicBezTo>
                <a:lnTo>
                  <a:pt x="5855" y="4"/>
                </a:lnTo>
                <a:close/>
              </a:path>
            </a:pathLst>
          </a:custGeom>
          <a:solidFill>
            <a:srgbClr val="FFFFFF"/>
          </a:solidFill>
          <a:ln w="1588" cap="flat">
            <a:noFill/>
            <a:prstDash val="solid"/>
            <a:bevel/>
          </a:ln>
        </p:spPr>
        <p:txBody>
          <a:bodyPr vert="horz" wrap="square" lIns="68580" tIns="34290" rIns="68580" bIns="34290" numCol="1" anchor="t" anchorCtr="0" compatLnSpc="1"/>
          <a:lstStyle/>
          <a:p>
            <a:endParaRPr lang="zh-CN" altLang="en-US" sz="1015">
              <a:cs typeface="+mn-ea"/>
            </a:endParaRPr>
          </a:p>
        </p:txBody>
      </p:sp>
      <p:sp>
        <p:nvSpPr>
          <p:cNvPr id="65" name="Freeform 23"/>
          <p:cNvSpPr/>
          <p:nvPr/>
        </p:nvSpPr>
        <p:spPr bwMode="auto">
          <a:xfrm>
            <a:off x="3278631" y="1924866"/>
            <a:ext cx="1292970" cy="646884"/>
          </a:xfrm>
          <a:custGeom>
            <a:avLst/>
            <a:gdLst>
              <a:gd name="T0" fmla="*/ 13488 w 13488"/>
              <a:gd name="T1" fmla="*/ 6744 h 6744"/>
              <a:gd name="T2" fmla="*/ 1807 w 13488"/>
              <a:gd name="T3" fmla="*/ 0 h 6744"/>
              <a:gd name="T4" fmla="*/ 0 w 13488"/>
              <a:gd name="T5" fmla="*/ 6744 h 6744"/>
              <a:gd name="T6" fmla="*/ 13488 w 13488"/>
              <a:gd name="T7" fmla="*/ 6744 h 6744"/>
            </a:gdLst>
            <a:ahLst/>
            <a:cxnLst>
              <a:cxn ang="0">
                <a:pos x="T0" y="T1"/>
              </a:cxn>
              <a:cxn ang="0">
                <a:pos x="T2" y="T3"/>
              </a:cxn>
              <a:cxn ang="0">
                <a:pos x="T4" y="T5"/>
              </a:cxn>
              <a:cxn ang="0">
                <a:pos x="T6" y="T7"/>
              </a:cxn>
            </a:cxnLst>
            <a:rect l="0" t="0" r="r" b="b"/>
            <a:pathLst>
              <a:path w="13488" h="6744">
                <a:moveTo>
                  <a:pt x="13488" y="6744"/>
                </a:moveTo>
                <a:lnTo>
                  <a:pt x="1807" y="0"/>
                </a:lnTo>
                <a:cubicBezTo>
                  <a:pt x="623" y="2051"/>
                  <a:pt x="0" y="4377"/>
                  <a:pt x="0" y="6744"/>
                </a:cubicBezTo>
                <a:lnTo>
                  <a:pt x="13488" y="6744"/>
                </a:lnTo>
                <a:close/>
              </a:path>
            </a:pathLst>
          </a:custGeom>
          <a:solidFill>
            <a:schemeClr val="accent2">
              <a:lumMod val="75000"/>
            </a:schemeClr>
          </a:solidFill>
          <a:ln w="0">
            <a:noFill/>
            <a:prstDash val="solid"/>
            <a:round/>
          </a:ln>
        </p:spPr>
        <p:txBody>
          <a:bodyPr vert="horz" wrap="square" lIns="68580" tIns="34290" rIns="68580" bIns="34290" numCol="1" anchor="t" anchorCtr="0" compatLnSpc="1"/>
          <a:lstStyle/>
          <a:p>
            <a:endParaRPr lang="zh-CN" altLang="en-US" sz="1015">
              <a:cs typeface="+mn-ea"/>
            </a:endParaRPr>
          </a:p>
        </p:txBody>
      </p:sp>
      <p:sp>
        <p:nvSpPr>
          <p:cNvPr id="66" name="Freeform 24"/>
          <p:cNvSpPr>
            <a:spLocks noEditPoints="1"/>
          </p:cNvSpPr>
          <p:nvPr/>
        </p:nvSpPr>
        <p:spPr bwMode="auto">
          <a:xfrm>
            <a:off x="3274638" y="1920872"/>
            <a:ext cx="1301755" cy="655670"/>
          </a:xfrm>
          <a:custGeom>
            <a:avLst/>
            <a:gdLst>
              <a:gd name="T0" fmla="*/ 13512 w 13588"/>
              <a:gd name="T1" fmla="*/ 6835 h 6841"/>
              <a:gd name="T2" fmla="*/ 1897 w 13588"/>
              <a:gd name="T3" fmla="*/ 73 h 6841"/>
              <a:gd name="T4" fmla="*/ 1682 w 13588"/>
              <a:gd name="T5" fmla="*/ 460 h 6841"/>
              <a:gd name="T6" fmla="*/ 1480 w 13588"/>
              <a:gd name="T7" fmla="*/ 853 h 6841"/>
              <a:gd name="T8" fmla="*/ 1292 w 13588"/>
              <a:gd name="T9" fmla="*/ 1251 h 6841"/>
              <a:gd name="T10" fmla="*/ 1117 w 13588"/>
              <a:gd name="T11" fmla="*/ 1654 h 6841"/>
              <a:gd name="T12" fmla="*/ 956 w 13588"/>
              <a:gd name="T13" fmla="*/ 2063 h 6841"/>
              <a:gd name="T14" fmla="*/ 808 w 13588"/>
              <a:gd name="T15" fmla="*/ 2476 h 6841"/>
              <a:gd name="T16" fmla="*/ 674 w 13588"/>
              <a:gd name="T17" fmla="*/ 2894 h 6841"/>
              <a:gd name="T18" fmla="*/ 554 w 13588"/>
              <a:gd name="T19" fmla="*/ 3315 h 6841"/>
              <a:gd name="T20" fmla="*/ 447 w 13588"/>
              <a:gd name="T21" fmla="*/ 3741 h 6841"/>
              <a:gd name="T22" fmla="*/ 354 w 13588"/>
              <a:gd name="T23" fmla="*/ 4170 h 6841"/>
              <a:gd name="T24" fmla="*/ 276 w 13588"/>
              <a:gd name="T25" fmla="*/ 4602 h 6841"/>
              <a:gd name="T26" fmla="*/ 212 w 13588"/>
              <a:gd name="T27" fmla="*/ 5036 h 6841"/>
              <a:gd name="T28" fmla="*/ 161 w 13588"/>
              <a:gd name="T29" fmla="*/ 5473 h 6841"/>
              <a:gd name="T30" fmla="*/ 125 w 13588"/>
              <a:gd name="T31" fmla="*/ 5912 h 6841"/>
              <a:gd name="T32" fmla="*/ 103 w 13588"/>
              <a:gd name="T33" fmla="*/ 6352 h 6841"/>
              <a:gd name="T34" fmla="*/ 96 w 13588"/>
              <a:gd name="T35" fmla="*/ 6794 h 6841"/>
              <a:gd name="T36" fmla="*/ 13536 w 13588"/>
              <a:gd name="T37" fmla="*/ 6745 h 6841"/>
              <a:gd name="T38" fmla="*/ 14 w 13588"/>
              <a:gd name="T39" fmla="*/ 6827 h 6841"/>
              <a:gd name="T40" fmla="*/ 2 w 13588"/>
              <a:gd name="T41" fmla="*/ 6570 h 6841"/>
              <a:gd name="T42" fmla="*/ 17 w 13588"/>
              <a:gd name="T43" fmla="*/ 6126 h 6841"/>
              <a:gd name="T44" fmla="*/ 46 w 13588"/>
              <a:gd name="T45" fmla="*/ 5683 h 6841"/>
              <a:gd name="T46" fmla="*/ 89 w 13588"/>
              <a:gd name="T47" fmla="*/ 5242 h 6841"/>
              <a:gd name="T48" fmla="*/ 147 w 13588"/>
              <a:gd name="T49" fmla="*/ 4804 h 6841"/>
              <a:gd name="T50" fmla="*/ 219 w 13588"/>
              <a:gd name="T51" fmla="*/ 4367 h 6841"/>
              <a:gd name="T52" fmla="*/ 306 w 13588"/>
              <a:gd name="T53" fmla="*/ 3934 h 6841"/>
              <a:gd name="T54" fmla="*/ 406 w 13588"/>
              <a:gd name="T55" fmla="*/ 3503 h 6841"/>
              <a:gd name="T56" fmla="*/ 520 w 13588"/>
              <a:gd name="T57" fmla="*/ 3077 h 6841"/>
              <a:gd name="T58" fmla="*/ 648 w 13588"/>
              <a:gd name="T59" fmla="*/ 2654 h 6841"/>
              <a:gd name="T60" fmla="*/ 790 w 13588"/>
              <a:gd name="T61" fmla="*/ 2235 h 6841"/>
              <a:gd name="T62" fmla="*/ 946 w 13588"/>
              <a:gd name="T63" fmla="*/ 1822 h 6841"/>
              <a:gd name="T64" fmla="*/ 1115 w 13588"/>
              <a:gd name="T65" fmla="*/ 1412 h 6841"/>
              <a:gd name="T66" fmla="*/ 1298 w 13588"/>
              <a:gd name="T67" fmla="*/ 1009 h 6841"/>
              <a:gd name="T68" fmla="*/ 1494 w 13588"/>
              <a:gd name="T69" fmla="*/ 611 h 6841"/>
              <a:gd name="T70" fmla="*/ 1704 w 13588"/>
              <a:gd name="T71" fmla="*/ 219 h 6841"/>
              <a:gd name="T72" fmla="*/ 1842 w 13588"/>
              <a:gd name="T73" fmla="*/ 3 h 6841"/>
              <a:gd name="T74" fmla="*/ 13560 w 13588"/>
              <a:gd name="T75" fmla="*/ 6752 h 6841"/>
              <a:gd name="T76" fmla="*/ 13536 w 13588"/>
              <a:gd name="T77" fmla="*/ 6841 h 6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88" h="6841">
                <a:moveTo>
                  <a:pt x="13536" y="6745"/>
                </a:moveTo>
                <a:lnTo>
                  <a:pt x="13512" y="6835"/>
                </a:lnTo>
                <a:lnTo>
                  <a:pt x="1831" y="91"/>
                </a:lnTo>
                <a:lnTo>
                  <a:pt x="1897" y="73"/>
                </a:lnTo>
                <a:lnTo>
                  <a:pt x="1787" y="266"/>
                </a:lnTo>
                <a:lnTo>
                  <a:pt x="1682" y="460"/>
                </a:lnTo>
                <a:lnTo>
                  <a:pt x="1580" y="656"/>
                </a:lnTo>
                <a:lnTo>
                  <a:pt x="1480" y="853"/>
                </a:lnTo>
                <a:lnTo>
                  <a:pt x="1385" y="1051"/>
                </a:lnTo>
                <a:lnTo>
                  <a:pt x="1292" y="1251"/>
                </a:lnTo>
                <a:lnTo>
                  <a:pt x="1203" y="1451"/>
                </a:lnTo>
                <a:lnTo>
                  <a:pt x="1117" y="1654"/>
                </a:lnTo>
                <a:lnTo>
                  <a:pt x="1035" y="1858"/>
                </a:lnTo>
                <a:lnTo>
                  <a:pt x="956" y="2063"/>
                </a:lnTo>
                <a:lnTo>
                  <a:pt x="881" y="2268"/>
                </a:lnTo>
                <a:lnTo>
                  <a:pt x="808" y="2476"/>
                </a:lnTo>
                <a:lnTo>
                  <a:pt x="740" y="2684"/>
                </a:lnTo>
                <a:lnTo>
                  <a:pt x="674" y="2894"/>
                </a:lnTo>
                <a:lnTo>
                  <a:pt x="612" y="3104"/>
                </a:lnTo>
                <a:lnTo>
                  <a:pt x="554" y="3315"/>
                </a:lnTo>
                <a:lnTo>
                  <a:pt x="499" y="3527"/>
                </a:lnTo>
                <a:lnTo>
                  <a:pt x="447" y="3741"/>
                </a:lnTo>
                <a:lnTo>
                  <a:pt x="399" y="3955"/>
                </a:lnTo>
                <a:lnTo>
                  <a:pt x="354" y="4170"/>
                </a:lnTo>
                <a:lnTo>
                  <a:pt x="314" y="4385"/>
                </a:lnTo>
                <a:lnTo>
                  <a:pt x="276" y="4602"/>
                </a:lnTo>
                <a:lnTo>
                  <a:pt x="242" y="4818"/>
                </a:lnTo>
                <a:lnTo>
                  <a:pt x="212" y="5036"/>
                </a:lnTo>
                <a:lnTo>
                  <a:pt x="185" y="5254"/>
                </a:lnTo>
                <a:lnTo>
                  <a:pt x="161" y="5473"/>
                </a:lnTo>
                <a:lnTo>
                  <a:pt x="141" y="5692"/>
                </a:lnTo>
                <a:lnTo>
                  <a:pt x="125" y="5912"/>
                </a:lnTo>
                <a:lnTo>
                  <a:pt x="112" y="6132"/>
                </a:lnTo>
                <a:lnTo>
                  <a:pt x="103" y="6352"/>
                </a:lnTo>
                <a:lnTo>
                  <a:pt x="98" y="6573"/>
                </a:lnTo>
                <a:lnTo>
                  <a:pt x="96" y="6794"/>
                </a:lnTo>
                <a:lnTo>
                  <a:pt x="48" y="6745"/>
                </a:lnTo>
                <a:lnTo>
                  <a:pt x="13536" y="6745"/>
                </a:lnTo>
                <a:close/>
                <a:moveTo>
                  <a:pt x="48" y="6841"/>
                </a:moveTo>
                <a:cubicBezTo>
                  <a:pt x="35" y="6841"/>
                  <a:pt x="23" y="6836"/>
                  <a:pt x="14" y="6827"/>
                </a:cubicBezTo>
                <a:cubicBezTo>
                  <a:pt x="5" y="6818"/>
                  <a:pt x="0" y="6806"/>
                  <a:pt x="0" y="6793"/>
                </a:cubicBezTo>
                <a:lnTo>
                  <a:pt x="2" y="6570"/>
                </a:lnTo>
                <a:lnTo>
                  <a:pt x="8" y="6348"/>
                </a:lnTo>
                <a:lnTo>
                  <a:pt x="17" y="6126"/>
                </a:lnTo>
                <a:lnTo>
                  <a:pt x="29" y="5904"/>
                </a:lnTo>
                <a:lnTo>
                  <a:pt x="46" y="5683"/>
                </a:lnTo>
                <a:lnTo>
                  <a:pt x="66" y="5462"/>
                </a:lnTo>
                <a:lnTo>
                  <a:pt x="89" y="5242"/>
                </a:lnTo>
                <a:lnTo>
                  <a:pt x="116" y="5023"/>
                </a:lnTo>
                <a:lnTo>
                  <a:pt x="147" y="4804"/>
                </a:lnTo>
                <a:lnTo>
                  <a:pt x="181" y="4585"/>
                </a:lnTo>
                <a:lnTo>
                  <a:pt x="219" y="4367"/>
                </a:lnTo>
                <a:lnTo>
                  <a:pt x="260" y="4150"/>
                </a:lnTo>
                <a:lnTo>
                  <a:pt x="306" y="3934"/>
                </a:lnTo>
                <a:lnTo>
                  <a:pt x="354" y="3718"/>
                </a:lnTo>
                <a:lnTo>
                  <a:pt x="406" y="3503"/>
                </a:lnTo>
                <a:lnTo>
                  <a:pt x="461" y="3290"/>
                </a:lnTo>
                <a:lnTo>
                  <a:pt x="520" y="3077"/>
                </a:lnTo>
                <a:lnTo>
                  <a:pt x="583" y="2865"/>
                </a:lnTo>
                <a:lnTo>
                  <a:pt x="648" y="2654"/>
                </a:lnTo>
                <a:lnTo>
                  <a:pt x="718" y="2444"/>
                </a:lnTo>
                <a:lnTo>
                  <a:pt x="790" y="2235"/>
                </a:lnTo>
                <a:lnTo>
                  <a:pt x="866" y="2028"/>
                </a:lnTo>
                <a:lnTo>
                  <a:pt x="946" y="1822"/>
                </a:lnTo>
                <a:lnTo>
                  <a:pt x="1029" y="1617"/>
                </a:lnTo>
                <a:lnTo>
                  <a:pt x="1115" y="1412"/>
                </a:lnTo>
                <a:lnTo>
                  <a:pt x="1205" y="1210"/>
                </a:lnTo>
                <a:lnTo>
                  <a:pt x="1298" y="1009"/>
                </a:lnTo>
                <a:lnTo>
                  <a:pt x="1395" y="809"/>
                </a:lnTo>
                <a:lnTo>
                  <a:pt x="1494" y="611"/>
                </a:lnTo>
                <a:lnTo>
                  <a:pt x="1597" y="414"/>
                </a:lnTo>
                <a:lnTo>
                  <a:pt x="1704" y="219"/>
                </a:lnTo>
                <a:lnTo>
                  <a:pt x="1813" y="26"/>
                </a:lnTo>
                <a:cubicBezTo>
                  <a:pt x="1820" y="15"/>
                  <a:pt x="1830" y="7"/>
                  <a:pt x="1842" y="3"/>
                </a:cubicBezTo>
                <a:cubicBezTo>
                  <a:pt x="1855" y="0"/>
                  <a:pt x="1868" y="2"/>
                  <a:pt x="1879" y="8"/>
                </a:cubicBezTo>
                <a:lnTo>
                  <a:pt x="13560" y="6752"/>
                </a:lnTo>
                <a:cubicBezTo>
                  <a:pt x="13579" y="6763"/>
                  <a:pt x="13588" y="6785"/>
                  <a:pt x="13583" y="6806"/>
                </a:cubicBezTo>
                <a:cubicBezTo>
                  <a:pt x="13577" y="6827"/>
                  <a:pt x="13558" y="6841"/>
                  <a:pt x="13536" y="6841"/>
                </a:cubicBezTo>
                <a:lnTo>
                  <a:pt x="48" y="6841"/>
                </a:lnTo>
                <a:close/>
              </a:path>
            </a:pathLst>
          </a:custGeom>
          <a:solidFill>
            <a:srgbClr val="FFFFFF"/>
          </a:solidFill>
          <a:ln w="1588" cap="flat">
            <a:noFill/>
            <a:prstDash val="solid"/>
            <a:bevel/>
          </a:ln>
        </p:spPr>
        <p:txBody>
          <a:bodyPr vert="horz" wrap="square" lIns="68580" tIns="34290" rIns="68580" bIns="34290" numCol="1" anchor="t" anchorCtr="0" compatLnSpc="1"/>
          <a:lstStyle/>
          <a:p>
            <a:endParaRPr lang="zh-CN" altLang="en-US" sz="1015">
              <a:cs typeface="+mn-ea"/>
            </a:endParaRPr>
          </a:p>
        </p:txBody>
      </p:sp>
      <p:sp>
        <p:nvSpPr>
          <p:cNvPr id="67" name="Freeform 25"/>
          <p:cNvSpPr/>
          <p:nvPr/>
        </p:nvSpPr>
        <p:spPr bwMode="auto">
          <a:xfrm>
            <a:off x="3451932" y="1452081"/>
            <a:ext cx="1119669" cy="1119669"/>
          </a:xfrm>
          <a:custGeom>
            <a:avLst/>
            <a:gdLst>
              <a:gd name="T0" fmla="*/ 11681 w 11681"/>
              <a:gd name="T1" fmla="*/ 11681 h 11681"/>
              <a:gd name="T2" fmla="*/ 4937 w 11681"/>
              <a:gd name="T3" fmla="*/ 0 h 11681"/>
              <a:gd name="T4" fmla="*/ 0 w 11681"/>
              <a:gd name="T5" fmla="*/ 4937 h 11681"/>
              <a:gd name="T6" fmla="*/ 11681 w 11681"/>
              <a:gd name="T7" fmla="*/ 11681 h 11681"/>
            </a:gdLst>
            <a:ahLst/>
            <a:cxnLst>
              <a:cxn ang="0">
                <a:pos x="T0" y="T1"/>
              </a:cxn>
              <a:cxn ang="0">
                <a:pos x="T2" y="T3"/>
              </a:cxn>
              <a:cxn ang="0">
                <a:pos x="T4" y="T5"/>
              </a:cxn>
              <a:cxn ang="0">
                <a:pos x="T6" y="T7"/>
              </a:cxn>
            </a:cxnLst>
            <a:rect l="0" t="0" r="r" b="b"/>
            <a:pathLst>
              <a:path w="11681" h="11681">
                <a:moveTo>
                  <a:pt x="11681" y="11681"/>
                </a:moveTo>
                <a:lnTo>
                  <a:pt x="4937" y="0"/>
                </a:lnTo>
                <a:cubicBezTo>
                  <a:pt x="2886" y="1184"/>
                  <a:pt x="1184" y="2886"/>
                  <a:pt x="0" y="4937"/>
                </a:cubicBezTo>
                <a:lnTo>
                  <a:pt x="11681" y="11681"/>
                </a:lnTo>
                <a:close/>
              </a:path>
            </a:pathLst>
          </a:custGeom>
          <a:solidFill>
            <a:schemeClr val="bg1">
              <a:lumMod val="85000"/>
            </a:schemeClr>
          </a:solidFill>
          <a:ln w="0">
            <a:noFill/>
            <a:prstDash val="solid"/>
            <a:round/>
          </a:ln>
        </p:spPr>
        <p:txBody>
          <a:bodyPr vert="horz" wrap="square" lIns="68580" tIns="34290" rIns="68580" bIns="34290" numCol="1" anchor="t" anchorCtr="0" compatLnSpc="1"/>
          <a:lstStyle/>
          <a:p>
            <a:endParaRPr lang="zh-CN" altLang="en-US" sz="1015">
              <a:cs typeface="+mn-ea"/>
            </a:endParaRPr>
          </a:p>
        </p:txBody>
      </p:sp>
      <p:sp>
        <p:nvSpPr>
          <p:cNvPr id="68" name="Freeform 26"/>
          <p:cNvSpPr>
            <a:spLocks noEditPoints="1"/>
          </p:cNvSpPr>
          <p:nvPr/>
        </p:nvSpPr>
        <p:spPr bwMode="auto">
          <a:xfrm>
            <a:off x="3447140" y="1447289"/>
            <a:ext cx="1129253" cy="1129253"/>
          </a:xfrm>
          <a:custGeom>
            <a:avLst/>
            <a:gdLst>
              <a:gd name="T0" fmla="*/ 11755 w 11784"/>
              <a:gd name="T1" fmla="*/ 11690 h 11784"/>
              <a:gd name="T2" fmla="*/ 11690 w 11784"/>
              <a:gd name="T3" fmla="*/ 11755 h 11784"/>
              <a:gd name="T4" fmla="*/ 4946 w 11784"/>
              <a:gd name="T5" fmla="*/ 74 h 11784"/>
              <a:gd name="T6" fmla="*/ 5012 w 11784"/>
              <a:gd name="T7" fmla="*/ 91 h 11784"/>
              <a:gd name="T8" fmla="*/ 4820 w 11784"/>
              <a:gd name="T9" fmla="*/ 204 h 11784"/>
              <a:gd name="T10" fmla="*/ 4632 w 11784"/>
              <a:gd name="T11" fmla="*/ 319 h 11784"/>
              <a:gd name="T12" fmla="*/ 4261 w 11784"/>
              <a:gd name="T13" fmla="*/ 558 h 11784"/>
              <a:gd name="T14" fmla="*/ 3899 w 11784"/>
              <a:gd name="T15" fmla="*/ 809 h 11784"/>
              <a:gd name="T16" fmla="*/ 3546 w 11784"/>
              <a:gd name="T17" fmla="*/ 1071 h 11784"/>
              <a:gd name="T18" fmla="*/ 3202 w 11784"/>
              <a:gd name="T19" fmla="*/ 1344 h 11784"/>
              <a:gd name="T20" fmla="*/ 2867 w 11784"/>
              <a:gd name="T21" fmla="*/ 1629 h 11784"/>
              <a:gd name="T22" fmla="*/ 2542 w 11784"/>
              <a:gd name="T23" fmla="*/ 1923 h 11784"/>
              <a:gd name="T24" fmla="*/ 2227 w 11784"/>
              <a:gd name="T25" fmla="*/ 2228 h 11784"/>
              <a:gd name="T26" fmla="*/ 1922 w 11784"/>
              <a:gd name="T27" fmla="*/ 2543 h 11784"/>
              <a:gd name="T28" fmla="*/ 1628 w 11784"/>
              <a:gd name="T29" fmla="*/ 2868 h 11784"/>
              <a:gd name="T30" fmla="*/ 1343 w 11784"/>
              <a:gd name="T31" fmla="*/ 3203 h 11784"/>
              <a:gd name="T32" fmla="*/ 1070 w 11784"/>
              <a:gd name="T33" fmla="*/ 3547 h 11784"/>
              <a:gd name="T34" fmla="*/ 808 w 11784"/>
              <a:gd name="T35" fmla="*/ 3900 h 11784"/>
              <a:gd name="T36" fmla="*/ 557 w 11784"/>
              <a:gd name="T37" fmla="*/ 4262 h 11784"/>
              <a:gd name="T38" fmla="*/ 318 w 11784"/>
              <a:gd name="T39" fmla="*/ 4633 h 11784"/>
              <a:gd name="T40" fmla="*/ 203 w 11784"/>
              <a:gd name="T41" fmla="*/ 4821 h 11784"/>
              <a:gd name="T42" fmla="*/ 91 w 11784"/>
              <a:gd name="T43" fmla="*/ 5012 h 11784"/>
              <a:gd name="T44" fmla="*/ 74 w 11784"/>
              <a:gd name="T45" fmla="*/ 4946 h 11784"/>
              <a:gd name="T46" fmla="*/ 11755 w 11784"/>
              <a:gd name="T47" fmla="*/ 11690 h 11784"/>
              <a:gd name="T48" fmla="*/ 26 w 11784"/>
              <a:gd name="T49" fmla="*/ 5029 h 11784"/>
              <a:gd name="T50" fmla="*/ 4 w 11784"/>
              <a:gd name="T51" fmla="*/ 5000 h 11784"/>
              <a:gd name="T52" fmla="*/ 9 w 11784"/>
              <a:gd name="T53" fmla="*/ 4963 h 11784"/>
              <a:gd name="T54" fmla="*/ 122 w 11784"/>
              <a:gd name="T55" fmla="*/ 4771 h 11784"/>
              <a:gd name="T56" fmla="*/ 238 w 11784"/>
              <a:gd name="T57" fmla="*/ 4581 h 11784"/>
              <a:gd name="T58" fmla="*/ 478 w 11784"/>
              <a:gd name="T59" fmla="*/ 4208 h 11784"/>
              <a:gd name="T60" fmla="*/ 731 w 11784"/>
              <a:gd name="T61" fmla="*/ 3843 h 11784"/>
              <a:gd name="T62" fmla="*/ 995 w 11784"/>
              <a:gd name="T63" fmla="*/ 3487 h 11784"/>
              <a:gd name="T64" fmla="*/ 1270 w 11784"/>
              <a:gd name="T65" fmla="*/ 3141 h 11784"/>
              <a:gd name="T66" fmla="*/ 1556 w 11784"/>
              <a:gd name="T67" fmla="*/ 2804 h 11784"/>
              <a:gd name="T68" fmla="*/ 1853 w 11784"/>
              <a:gd name="T69" fmla="*/ 2477 h 11784"/>
              <a:gd name="T70" fmla="*/ 2160 w 11784"/>
              <a:gd name="T71" fmla="*/ 2159 h 11784"/>
              <a:gd name="T72" fmla="*/ 2478 w 11784"/>
              <a:gd name="T73" fmla="*/ 1852 h 11784"/>
              <a:gd name="T74" fmla="*/ 2805 w 11784"/>
              <a:gd name="T75" fmla="*/ 1555 h 11784"/>
              <a:gd name="T76" fmla="*/ 3142 w 11784"/>
              <a:gd name="T77" fmla="*/ 1269 h 11784"/>
              <a:gd name="T78" fmla="*/ 3489 w 11784"/>
              <a:gd name="T79" fmla="*/ 994 h 11784"/>
              <a:gd name="T80" fmla="*/ 3844 w 11784"/>
              <a:gd name="T81" fmla="*/ 730 h 11784"/>
              <a:gd name="T82" fmla="*/ 4209 w 11784"/>
              <a:gd name="T83" fmla="*/ 478 h 11784"/>
              <a:gd name="T84" fmla="*/ 4582 w 11784"/>
              <a:gd name="T85" fmla="*/ 237 h 11784"/>
              <a:gd name="T86" fmla="*/ 4772 w 11784"/>
              <a:gd name="T87" fmla="*/ 121 h 11784"/>
              <a:gd name="T88" fmla="*/ 4963 w 11784"/>
              <a:gd name="T89" fmla="*/ 9 h 11784"/>
              <a:gd name="T90" fmla="*/ 5000 w 11784"/>
              <a:gd name="T91" fmla="*/ 4 h 11784"/>
              <a:gd name="T92" fmla="*/ 5029 w 11784"/>
              <a:gd name="T93" fmla="*/ 26 h 11784"/>
              <a:gd name="T94" fmla="*/ 11773 w 11784"/>
              <a:gd name="T95" fmla="*/ 11707 h 11784"/>
              <a:gd name="T96" fmla="*/ 11765 w 11784"/>
              <a:gd name="T97" fmla="*/ 11765 h 11784"/>
              <a:gd name="T98" fmla="*/ 11707 w 11784"/>
              <a:gd name="T99" fmla="*/ 11773 h 11784"/>
              <a:gd name="T100" fmla="*/ 26 w 11784"/>
              <a:gd name="T101" fmla="*/ 5029 h 1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84" h="11784">
                <a:moveTo>
                  <a:pt x="11755" y="11690"/>
                </a:moveTo>
                <a:lnTo>
                  <a:pt x="11690" y="11755"/>
                </a:lnTo>
                <a:lnTo>
                  <a:pt x="4946" y="74"/>
                </a:lnTo>
                <a:lnTo>
                  <a:pt x="5012" y="91"/>
                </a:lnTo>
                <a:lnTo>
                  <a:pt x="4820" y="204"/>
                </a:lnTo>
                <a:lnTo>
                  <a:pt x="4632" y="319"/>
                </a:lnTo>
                <a:lnTo>
                  <a:pt x="4261" y="558"/>
                </a:lnTo>
                <a:lnTo>
                  <a:pt x="3899" y="809"/>
                </a:lnTo>
                <a:lnTo>
                  <a:pt x="3546" y="1071"/>
                </a:lnTo>
                <a:lnTo>
                  <a:pt x="3202" y="1344"/>
                </a:lnTo>
                <a:lnTo>
                  <a:pt x="2867" y="1629"/>
                </a:lnTo>
                <a:lnTo>
                  <a:pt x="2542" y="1923"/>
                </a:lnTo>
                <a:lnTo>
                  <a:pt x="2227" y="2228"/>
                </a:lnTo>
                <a:lnTo>
                  <a:pt x="1922" y="2543"/>
                </a:lnTo>
                <a:lnTo>
                  <a:pt x="1628" y="2868"/>
                </a:lnTo>
                <a:lnTo>
                  <a:pt x="1343" y="3203"/>
                </a:lnTo>
                <a:lnTo>
                  <a:pt x="1070" y="3547"/>
                </a:lnTo>
                <a:lnTo>
                  <a:pt x="808" y="3900"/>
                </a:lnTo>
                <a:lnTo>
                  <a:pt x="557" y="4262"/>
                </a:lnTo>
                <a:lnTo>
                  <a:pt x="318" y="4633"/>
                </a:lnTo>
                <a:lnTo>
                  <a:pt x="203" y="4821"/>
                </a:lnTo>
                <a:lnTo>
                  <a:pt x="91" y="5012"/>
                </a:lnTo>
                <a:lnTo>
                  <a:pt x="74" y="4946"/>
                </a:lnTo>
                <a:lnTo>
                  <a:pt x="11755" y="11690"/>
                </a:lnTo>
                <a:close/>
                <a:moveTo>
                  <a:pt x="26" y="5029"/>
                </a:moveTo>
                <a:cubicBezTo>
                  <a:pt x="15" y="5023"/>
                  <a:pt x="7" y="5012"/>
                  <a:pt x="4" y="5000"/>
                </a:cubicBezTo>
                <a:cubicBezTo>
                  <a:pt x="0" y="4987"/>
                  <a:pt x="2" y="4974"/>
                  <a:pt x="9" y="4963"/>
                </a:cubicBezTo>
                <a:lnTo>
                  <a:pt x="122" y="4771"/>
                </a:lnTo>
                <a:lnTo>
                  <a:pt x="238" y="4581"/>
                </a:lnTo>
                <a:lnTo>
                  <a:pt x="478" y="4208"/>
                </a:lnTo>
                <a:lnTo>
                  <a:pt x="731" y="3843"/>
                </a:lnTo>
                <a:lnTo>
                  <a:pt x="995" y="3487"/>
                </a:lnTo>
                <a:lnTo>
                  <a:pt x="1270" y="3141"/>
                </a:lnTo>
                <a:lnTo>
                  <a:pt x="1556" y="2804"/>
                </a:lnTo>
                <a:lnTo>
                  <a:pt x="1853" y="2477"/>
                </a:lnTo>
                <a:lnTo>
                  <a:pt x="2160" y="2159"/>
                </a:lnTo>
                <a:lnTo>
                  <a:pt x="2478" y="1852"/>
                </a:lnTo>
                <a:lnTo>
                  <a:pt x="2805" y="1555"/>
                </a:lnTo>
                <a:lnTo>
                  <a:pt x="3142" y="1269"/>
                </a:lnTo>
                <a:lnTo>
                  <a:pt x="3489" y="994"/>
                </a:lnTo>
                <a:lnTo>
                  <a:pt x="3844" y="730"/>
                </a:lnTo>
                <a:lnTo>
                  <a:pt x="4209" y="478"/>
                </a:lnTo>
                <a:lnTo>
                  <a:pt x="4582" y="237"/>
                </a:lnTo>
                <a:lnTo>
                  <a:pt x="4772" y="121"/>
                </a:lnTo>
                <a:lnTo>
                  <a:pt x="4963" y="9"/>
                </a:lnTo>
                <a:cubicBezTo>
                  <a:pt x="4974" y="2"/>
                  <a:pt x="4987" y="0"/>
                  <a:pt x="5000" y="4"/>
                </a:cubicBezTo>
                <a:cubicBezTo>
                  <a:pt x="5012" y="7"/>
                  <a:pt x="5023" y="15"/>
                  <a:pt x="5029" y="26"/>
                </a:cubicBezTo>
                <a:lnTo>
                  <a:pt x="11773" y="11707"/>
                </a:lnTo>
                <a:cubicBezTo>
                  <a:pt x="11784" y="11726"/>
                  <a:pt x="11781" y="11750"/>
                  <a:pt x="11765" y="11765"/>
                </a:cubicBezTo>
                <a:cubicBezTo>
                  <a:pt x="11750" y="11781"/>
                  <a:pt x="11726" y="11784"/>
                  <a:pt x="11707" y="11773"/>
                </a:cubicBezTo>
                <a:lnTo>
                  <a:pt x="26" y="5029"/>
                </a:lnTo>
                <a:close/>
              </a:path>
            </a:pathLst>
          </a:custGeom>
          <a:solidFill>
            <a:srgbClr val="FFFFFF"/>
          </a:solidFill>
          <a:ln w="1588" cap="flat">
            <a:noFill/>
            <a:prstDash val="solid"/>
            <a:bevel/>
          </a:ln>
        </p:spPr>
        <p:txBody>
          <a:bodyPr vert="horz" wrap="square" lIns="68580" tIns="34290" rIns="68580" bIns="34290" numCol="1" anchor="t" anchorCtr="0" compatLnSpc="1"/>
          <a:lstStyle/>
          <a:p>
            <a:endParaRPr lang="zh-CN" altLang="en-US" sz="1015">
              <a:cs typeface="+mn-ea"/>
            </a:endParaRPr>
          </a:p>
        </p:txBody>
      </p:sp>
      <p:sp>
        <p:nvSpPr>
          <p:cNvPr id="69" name="Freeform 27"/>
          <p:cNvSpPr/>
          <p:nvPr/>
        </p:nvSpPr>
        <p:spPr bwMode="auto">
          <a:xfrm>
            <a:off x="3925516" y="1278780"/>
            <a:ext cx="646086" cy="1292970"/>
          </a:xfrm>
          <a:custGeom>
            <a:avLst/>
            <a:gdLst>
              <a:gd name="T0" fmla="*/ 6744 w 6744"/>
              <a:gd name="T1" fmla="*/ 13488 h 13488"/>
              <a:gd name="T2" fmla="*/ 6744 w 6744"/>
              <a:gd name="T3" fmla="*/ 0 h 13488"/>
              <a:gd name="T4" fmla="*/ 0 w 6744"/>
              <a:gd name="T5" fmla="*/ 1807 h 13488"/>
              <a:gd name="T6" fmla="*/ 6744 w 6744"/>
              <a:gd name="T7" fmla="*/ 13488 h 13488"/>
            </a:gdLst>
            <a:ahLst/>
            <a:cxnLst>
              <a:cxn ang="0">
                <a:pos x="T0" y="T1"/>
              </a:cxn>
              <a:cxn ang="0">
                <a:pos x="T2" y="T3"/>
              </a:cxn>
              <a:cxn ang="0">
                <a:pos x="T4" y="T5"/>
              </a:cxn>
              <a:cxn ang="0">
                <a:pos x="T6" y="T7"/>
              </a:cxn>
            </a:cxnLst>
            <a:rect l="0" t="0" r="r" b="b"/>
            <a:pathLst>
              <a:path w="6744" h="13488">
                <a:moveTo>
                  <a:pt x="6744" y="13488"/>
                </a:moveTo>
                <a:lnTo>
                  <a:pt x="6744" y="0"/>
                </a:lnTo>
                <a:cubicBezTo>
                  <a:pt x="4377" y="0"/>
                  <a:pt x="2051" y="623"/>
                  <a:pt x="0" y="1807"/>
                </a:cubicBezTo>
                <a:lnTo>
                  <a:pt x="6744" y="13488"/>
                </a:lnTo>
                <a:close/>
              </a:path>
            </a:pathLst>
          </a:custGeom>
          <a:solidFill>
            <a:schemeClr val="bg1">
              <a:lumMod val="85000"/>
            </a:schemeClr>
          </a:solidFill>
          <a:ln w="0">
            <a:noFill/>
            <a:prstDash val="solid"/>
            <a:round/>
          </a:ln>
        </p:spPr>
        <p:txBody>
          <a:bodyPr vert="horz" wrap="square" lIns="68580" tIns="34290" rIns="68580" bIns="34290" numCol="1" anchor="t" anchorCtr="0" compatLnSpc="1"/>
          <a:lstStyle/>
          <a:p>
            <a:endParaRPr lang="zh-CN" altLang="en-US" sz="1015">
              <a:cs typeface="+mn-ea"/>
            </a:endParaRPr>
          </a:p>
        </p:txBody>
      </p:sp>
      <p:sp>
        <p:nvSpPr>
          <p:cNvPr id="70" name="Freeform 28"/>
          <p:cNvSpPr>
            <a:spLocks noEditPoints="1"/>
          </p:cNvSpPr>
          <p:nvPr/>
        </p:nvSpPr>
        <p:spPr bwMode="auto">
          <a:xfrm>
            <a:off x="3920724" y="1273988"/>
            <a:ext cx="655670" cy="1302554"/>
          </a:xfrm>
          <a:custGeom>
            <a:avLst/>
            <a:gdLst>
              <a:gd name="T0" fmla="*/ 6745 w 6841"/>
              <a:gd name="T1" fmla="*/ 13536 h 13588"/>
              <a:gd name="T2" fmla="*/ 6794 w 6841"/>
              <a:gd name="T3" fmla="*/ 96 h 13588"/>
              <a:gd name="T4" fmla="*/ 6351 w 6841"/>
              <a:gd name="T5" fmla="*/ 103 h 13588"/>
              <a:gd name="T6" fmla="*/ 5911 w 6841"/>
              <a:gd name="T7" fmla="*/ 125 h 13588"/>
              <a:gd name="T8" fmla="*/ 5472 w 6841"/>
              <a:gd name="T9" fmla="*/ 161 h 13588"/>
              <a:gd name="T10" fmla="*/ 5035 w 6841"/>
              <a:gd name="T11" fmla="*/ 212 h 13588"/>
              <a:gd name="T12" fmla="*/ 4601 w 6841"/>
              <a:gd name="T13" fmla="*/ 276 h 13588"/>
              <a:gd name="T14" fmla="*/ 4169 w 6841"/>
              <a:gd name="T15" fmla="*/ 355 h 13588"/>
              <a:gd name="T16" fmla="*/ 3740 w 6841"/>
              <a:gd name="T17" fmla="*/ 447 h 13588"/>
              <a:gd name="T18" fmla="*/ 3314 w 6841"/>
              <a:gd name="T19" fmla="*/ 554 h 13588"/>
              <a:gd name="T20" fmla="*/ 2893 w 6841"/>
              <a:gd name="T21" fmla="*/ 674 h 13588"/>
              <a:gd name="T22" fmla="*/ 2475 w 6841"/>
              <a:gd name="T23" fmla="*/ 809 h 13588"/>
              <a:gd name="T24" fmla="*/ 2062 w 6841"/>
              <a:gd name="T25" fmla="*/ 956 h 13588"/>
              <a:gd name="T26" fmla="*/ 1653 w 6841"/>
              <a:gd name="T27" fmla="*/ 1117 h 13588"/>
              <a:gd name="T28" fmla="*/ 1250 w 6841"/>
              <a:gd name="T29" fmla="*/ 1292 h 13588"/>
              <a:gd name="T30" fmla="*/ 852 w 6841"/>
              <a:gd name="T31" fmla="*/ 1481 h 13588"/>
              <a:gd name="T32" fmla="*/ 459 w 6841"/>
              <a:gd name="T33" fmla="*/ 1682 h 13588"/>
              <a:gd name="T34" fmla="*/ 73 w 6841"/>
              <a:gd name="T35" fmla="*/ 1897 h 13588"/>
              <a:gd name="T36" fmla="*/ 6835 w 6841"/>
              <a:gd name="T37" fmla="*/ 13512 h 13588"/>
              <a:gd name="T38" fmla="*/ 3 w 6841"/>
              <a:gd name="T39" fmla="*/ 1842 h 13588"/>
              <a:gd name="T40" fmla="*/ 219 w 6841"/>
              <a:gd name="T41" fmla="*/ 1703 h 13588"/>
              <a:gd name="T42" fmla="*/ 612 w 6841"/>
              <a:gd name="T43" fmla="*/ 1494 h 13588"/>
              <a:gd name="T44" fmla="*/ 1010 w 6841"/>
              <a:gd name="T45" fmla="*/ 1298 h 13588"/>
              <a:gd name="T46" fmla="*/ 1413 w 6841"/>
              <a:gd name="T47" fmla="*/ 1115 h 13588"/>
              <a:gd name="T48" fmla="*/ 1823 w 6841"/>
              <a:gd name="T49" fmla="*/ 946 h 13588"/>
              <a:gd name="T50" fmla="*/ 2236 w 6841"/>
              <a:gd name="T51" fmla="*/ 790 h 13588"/>
              <a:gd name="T52" fmla="*/ 2655 w 6841"/>
              <a:gd name="T53" fmla="*/ 648 h 13588"/>
              <a:gd name="T54" fmla="*/ 3078 w 6841"/>
              <a:gd name="T55" fmla="*/ 520 h 13588"/>
              <a:gd name="T56" fmla="*/ 3504 w 6841"/>
              <a:gd name="T57" fmla="*/ 406 h 13588"/>
              <a:gd name="T58" fmla="*/ 3935 w 6841"/>
              <a:gd name="T59" fmla="*/ 305 h 13588"/>
              <a:gd name="T60" fmla="*/ 4368 w 6841"/>
              <a:gd name="T61" fmla="*/ 219 h 13588"/>
              <a:gd name="T62" fmla="*/ 4804 w 6841"/>
              <a:gd name="T63" fmla="*/ 147 h 13588"/>
              <a:gd name="T64" fmla="*/ 5243 w 6841"/>
              <a:gd name="T65" fmla="*/ 89 h 13588"/>
              <a:gd name="T66" fmla="*/ 5684 w 6841"/>
              <a:gd name="T67" fmla="*/ 46 h 13588"/>
              <a:gd name="T68" fmla="*/ 6127 w 6841"/>
              <a:gd name="T69" fmla="*/ 17 h 13588"/>
              <a:gd name="T70" fmla="*/ 6571 w 6841"/>
              <a:gd name="T71" fmla="*/ 2 h 13588"/>
              <a:gd name="T72" fmla="*/ 6827 w 6841"/>
              <a:gd name="T73" fmla="*/ 14 h 13588"/>
              <a:gd name="T74" fmla="*/ 6841 w 6841"/>
              <a:gd name="T75" fmla="*/ 13536 h 13588"/>
              <a:gd name="T76" fmla="*/ 6752 w 6841"/>
              <a:gd name="T77" fmla="*/ 13560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1" h="13588">
                <a:moveTo>
                  <a:pt x="6835" y="13512"/>
                </a:moveTo>
                <a:lnTo>
                  <a:pt x="6745" y="13536"/>
                </a:lnTo>
                <a:lnTo>
                  <a:pt x="6745" y="48"/>
                </a:lnTo>
                <a:lnTo>
                  <a:pt x="6794" y="96"/>
                </a:lnTo>
                <a:lnTo>
                  <a:pt x="6572" y="98"/>
                </a:lnTo>
                <a:lnTo>
                  <a:pt x="6351" y="103"/>
                </a:lnTo>
                <a:lnTo>
                  <a:pt x="6131" y="112"/>
                </a:lnTo>
                <a:lnTo>
                  <a:pt x="5911" y="125"/>
                </a:lnTo>
                <a:lnTo>
                  <a:pt x="5691" y="141"/>
                </a:lnTo>
                <a:lnTo>
                  <a:pt x="5472" y="161"/>
                </a:lnTo>
                <a:lnTo>
                  <a:pt x="5253" y="185"/>
                </a:lnTo>
                <a:lnTo>
                  <a:pt x="5035" y="212"/>
                </a:lnTo>
                <a:lnTo>
                  <a:pt x="4818" y="242"/>
                </a:lnTo>
                <a:lnTo>
                  <a:pt x="4601" y="276"/>
                </a:lnTo>
                <a:lnTo>
                  <a:pt x="4384" y="314"/>
                </a:lnTo>
                <a:lnTo>
                  <a:pt x="4169" y="355"/>
                </a:lnTo>
                <a:lnTo>
                  <a:pt x="3954" y="399"/>
                </a:lnTo>
                <a:lnTo>
                  <a:pt x="3740" y="447"/>
                </a:lnTo>
                <a:lnTo>
                  <a:pt x="3527" y="499"/>
                </a:lnTo>
                <a:lnTo>
                  <a:pt x="3314" y="554"/>
                </a:lnTo>
                <a:lnTo>
                  <a:pt x="3103" y="612"/>
                </a:lnTo>
                <a:lnTo>
                  <a:pt x="2893" y="674"/>
                </a:lnTo>
                <a:lnTo>
                  <a:pt x="2684" y="740"/>
                </a:lnTo>
                <a:lnTo>
                  <a:pt x="2475" y="809"/>
                </a:lnTo>
                <a:lnTo>
                  <a:pt x="2268" y="881"/>
                </a:lnTo>
                <a:lnTo>
                  <a:pt x="2062" y="956"/>
                </a:lnTo>
                <a:lnTo>
                  <a:pt x="1857" y="1035"/>
                </a:lnTo>
                <a:lnTo>
                  <a:pt x="1653" y="1117"/>
                </a:lnTo>
                <a:lnTo>
                  <a:pt x="1451" y="1203"/>
                </a:lnTo>
                <a:lnTo>
                  <a:pt x="1250" y="1292"/>
                </a:lnTo>
                <a:lnTo>
                  <a:pt x="1050" y="1385"/>
                </a:lnTo>
                <a:lnTo>
                  <a:pt x="852" y="1481"/>
                </a:lnTo>
                <a:lnTo>
                  <a:pt x="655" y="1580"/>
                </a:lnTo>
                <a:lnTo>
                  <a:pt x="459" y="1682"/>
                </a:lnTo>
                <a:lnTo>
                  <a:pt x="265" y="1788"/>
                </a:lnTo>
                <a:lnTo>
                  <a:pt x="73" y="1897"/>
                </a:lnTo>
                <a:lnTo>
                  <a:pt x="91" y="1831"/>
                </a:lnTo>
                <a:lnTo>
                  <a:pt x="6835" y="13512"/>
                </a:lnTo>
                <a:close/>
                <a:moveTo>
                  <a:pt x="8" y="1879"/>
                </a:moveTo>
                <a:cubicBezTo>
                  <a:pt x="2" y="1868"/>
                  <a:pt x="0" y="1855"/>
                  <a:pt x="3" y="1842"/>
                </a:cubicBezTo>
                <a:cubicBezTo>
                  <a:pt x="7" y="1830"/>
                  <a:pt x="15" y="1820"/>
                  <a:pt x="26" y="1813"/>
                </a:cubicBezTo>
                <a:lnTo>
                  <a:pt x="219" y="1703"/>
                </a:lnTo>
                <a:lnTo>
                  <a:pt x="415" y="1597"/>
                </a:lnTo>
                <a:lnTo>
                  <a:pt x="612" y="1494"/>
                </a:lnTo>
                <a:lnTo>
                  <a:pt x="810" y="1394"/>
                </a:lnTo>
                <a:lnTo>
                  <a:pt x="1010" y="1298"/>
                </a:lnTo>
                <a:lnTo>
                  <a:pt x="1211" y="1205"/>
                </a:lnTo>
                <a:lnTo>
                  <a:pt x="1413" y="1115"/>
                </a:lnTo>
                <a:lnTo>
                  <a:pt x="1618" y="1028"/>
                </a:lnTo>
                <a:lnTo>
                  <a:pt x="1823" y="946"/>
                </a:lnTo>
                <a:lnTo>
                  <a:pt x="2029" y="866"/>
                </a:lnTo>
                <a:lnTo>
                  <a:pt x="2236" y="790"/>
                </a:lnTo>
                <a:lnTo>
                  <a:pt x="2445" y="717"/>
                </a:lnTo>
                <a:lnTo>
                  <a:pt x="2655" y="648"/>
                </a:lnTo>
                <a:lnTo>
                  <a:pt x="2866" y="582"/>
                </a:lnTo>
                <a:lnTo>
                  <a:pt x="3078" y="520"/>
                </a:lnTo>
                <a:lnTo>
                  <a:pt x="3290" y="461"/>
                </a:lnTo>
                <a:lnTo>
                  <a:pt x="3504" y="406"/>
                </a:lnTo>
                <a:lnTo>
                  <a:pt x="3719" y="354"/>
                </a:lnTo>
                <a:lnTo>
                  <a:pt x="3935" y="305"/>
                </a:lnTo>
                <a:lnTo>
                  <a:pt x="4151" y="260"/>
                </a:lnTo>
                <a:lnTo>
                  <a:pt x="4368" y="219"/>
                </a:lnTo>
                <a:lnTo>
                  <a:pt x="4586" y="181"/>
                </a:lnTo>
                <a:lnTo>
                  <a:pt x="4804" y="147"/>
                </a:lnTo>
                <a:lnTo>
                  <a:pt x="5024" y="116"/>
                </a:lnTo>
                <a:lnTo>
                  <a:pt x="5243" y="89"/>
                </a:lnTo>
                <a:lnTo>
                  <a:pt x="5463" y="66"/>
                </a:lnTo>
                <a:lnTo>
                  <a:pt x="5684" y="46"/>
                </a:lnTo>
                <a:lnTo>
                  <a:pt x="5905" y="29"/>
                </a:lnTo>
                <a:lnTo>
                  <a:pt x="6127" y="17"/>
                </a:lnTo>
                <a:lnTo>
                  <a:pt x="6349" y="7"/>
                </a:lnTo>
                <a:lnTo>
                  <a:pt x="6571" y="2"/>
                </a:lnTo>
                <a:lnTo>
                  <a:pt x="6793" y="0"/>
                </a:lnTo>
                <a:cubicBezTo>
                  <a:pt x="6806" y="0"/>
                  <a:pt x="6818" y="5"/>
                  <a:pt x="6827" y="14"/>
                </a:cubicBezTo>
                <a:cubicBezTo>
                  <a:pt x="6836" y="23"/>
                  <a:pt x="6841" y="35"/>
                  <a:pt x="6841" y="48"/>
                </a:cubicBezTo>
                <a:lnTo>
                  <a:pt x="6841" y="13536"/>
                </a:lnTo>
                <a:cubicBezTo>
                  <a:pt x="6841" y="13558"/>
                  <a:pt x="6827" y="13577"/>
                  <a:pt x="6806" y="13583"/>
                </a:cubicBezTo>
                <a:cubicBezTo>
                  <a:pt x="6785" y="13588"/>
                  <a:pt x="6763" y="13579"/>
                  <a:pt x="6752" y="13560"/>
                </a:cubicBezTo>
                <a:lnTo>
                  <a:pt x="8" y="1879"/>
                </a:lnTo>
                <a:close/>
              </a:path>
            </a:pathLst>
          </a:custGeom>
          <a:solidFill>
            <a:srgbClr val="FFFFFF"/>
          </a:solidFill>
          <a:ln w="1588" cap="flat">
            <a:noFill/>
            <a:prstDash val="solid"/>
            <a:bevel/>
          </a:ln>
        </p:spPr>
        <p:txBody>
          <a:bodyPr vert="horz" wrap="square" lIns="68580" tIns="34290" rIns="68580" bIns="34290" numCol="1" anchor="t" anchorCtr="0" compatLnSpc="1"/>
          <a:lstStyle/>
          <a:p>
            <a:endParaRPr lang="zh-CN" altLang="en-US" sz="1015">
              <a:cs typeface="+mn-ea"/>
            </a:endParaRPr>
          </a:p>
        </p:txBody>
      </p:sp>
      <p:sp>
        <p:nvSpPr>
          <p:cNvPr id="23" name="文本框 22"/>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horizontal)">
                                          <p:cBhvr>
                                            <p:cTn id="7" dur="500"/>
                                            <p:tgtEl>
                                              <p:spTgt spid="6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randombar(horizontal)">
                                          <p:cBhvr>
                                            <p:cTn id="10" dur="500"/>
                                            <p:tgtEl>
                                              <p:spTgt spid="6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randombar(horizontal)">
                                          <p:cBhvr>
                                            <p:cTn id="13" dur="500"/>
                                            <p:tgtEl>
                                              <p:spTgt spid="6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randombar(horizontal)">
                                          <p:cBhvr>
                                            <p:cTn id="16" dur="500"/>
                                            <p:tgtEl>
                                              <p:spTgt spid="5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randombar(horizontal)">
                                          <p:cBhvr>
                                            <p:cTn id="19" dur="500"/>
                                            <p:tgtEl>
                                              <p:spTgt spid="6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randombar(horizontal)">
                                          <p:cBhvr>
                                            <p:cTn id="22" dur="500"/>
                                            <p:tgtEl>
                                              <p:spTgt spid="60"/>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randombar(horizontal)">
                                          <p:cBhvr>
                                            <p:cTn id="25" dur="500"/>
                                            <p:tgtEl>
                                              <p:spTgt spid="6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randombar(horizontal)">
                                          <p:cBhvr>
                                            <p:cTn id="28" dur="500"/>
                                            <p:tgtEl>
                                              <p:spTgt spid="62"/>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randombar(horizontal)">
                                          <p:cBhvr>
                                            <p:cTn id="31" dur="500"/>
                                            <p:tgtEl>
                                              <p:spTgt spid="64"/>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randombar(horizontal)">
                                          <p:cBhvr>
                                            <p:cTn id="34" dur="500"/>
                                            <p:tgtEl>
                                              <p:spTgt spid="6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randombar(horizontal)">
                                          <p:cBhvr>
                                            <p:cTn id="37" dur="500"/>
                                            <p:tgtEl>
                                              <p:spTgt spid="68"/>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randombar(horizontal)">
                                          <p:cBhvr>
                                            <p:cTn id="40" dur="500"/>
                                            <p:tgtEl>
                                              <p:spTgt spid="70"/>
                                            </p:tgtEl>
                                          </p:cBhvr>
                                        </p:animEffect>
                                      </p:childTnLst>
                                    </p:cTn>
                                  </p:par>
                                </p:childTnLst>
                              </p:cTn>
                            </p:par>
                            <p:par>
                              <p:cTn id="41" fill="hold">
                                <p:stCondLst>
                                  <p:cond delay="500"/>
                                </p:stCondLst>
                                <p:childTnLst>
                                  <p:par>
                                    <p:cTn id="42" presetID="2" presetClass="entr" presetSubtype="4" accel="50000" fill="hold" nodeType="afterEffect" p14:presetBounceEnd="50000">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14:bounceEnd="50000">
                                          <p:cBhvr additive="base">
                                            <p:cTn id="44" dur="10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45" dur="1000" fill="hold"/>
                                            <p:tgtEl>
                                              <p:spTgt spid="29"/>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1250"/>
                                            <p:tgtEl>
                                              <p:spTgt spid="24"/>
                                            </p:tgtEl>
                                          </p:cBhvr>
                                        </p:animEffect>
                                      </p:childTnLst>
                                    </p:cTn>
                                  </p:par>
                                </p:childTnLst>
                              </p:cTn>
                            </p:par>
                            <p:par>
                              <p:cTn id="50" fill="hold">
                                <p:stCondLst>
                                  <p:cond delay="3000"/>
                                </p:stCondLst>
                                <p:childTnLst>
                                  <p:par>
                                    <p:cTn id="51" presetID="22" presetClass="entr" presetSubtype="4"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horizontal)">
                                          <p:cBhvr>
                                            <p:cTn id="7" dur="500"/>
                                            <p:tgtEl>
                                              <p:spTgt spid="6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randombar(horizontal)">
                                          <p:cBhvr>
                                            <p:cTn id="10" dur="500"/>
                                            <p:tgtEl>
                                              <p:spTgt spid="6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randombar(horizontal)">
                                          <p:cBhvr>
                                            <p:cTn id="13" dur="500"/>
                                            <p:tgtEl>
                                              <p:spTgt spid="6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randombar(horizontal)">
                                          <p:cBhvr>
                                            <p:cTn id="16" dur="500"/>
                                            <p:tgtEl>
                                              <p:spTgt spid="5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randombar(horizontal)">
                                          <p:cBhvr>
                                            <p:cTn id="19" dur="500"/>
                                            <p:tgtEl>
                                              <p:spTgt spid="6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randombar(horizontal)">
                                          <p:cBhvr>
                                            <p:cTn id="22" dur="500"/>
                                            <p:tgtEl>
                                              <p:spTgt spid="60"/>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randombar(horizontal)">
                                          <p:cBhvr>
                                            <p:cTn id="25" dur="500"/>
                                            <p:tgtEl>
                                              <p:spTgt spid="6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randombar(horizontal)">
                                          <p:cBhvr>
                                            <p:cTn id="28" dur="500"/>
                                            <p:tgtEl>
                                              <p:spTgt spid="62"/>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randombar(horizontal)">
                                          <p:cBhvr>
                                            <p:cTn id="31" dur="500"/>
                                            <p:tgtEl>
                                              <p:spTgt spid="64"/>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randombar(horizontal)">
                                          <p:cBhvr>
                                            <p:cTn id="34" dur="500"/>
                                            <p:tgtEl>
                                              <p:spTgt spid="6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randombar(horizontal)">
                                          <p:cBhvr>
                                            <p:cTn id="37" dur="500"/>
                                            <p:tgtEl>
                                              <p:spTgt spid="68"/>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randombar(horizontal)">
                                          <p:cBhvr>
                                            <p:cTn id="40" dur="500"/>
                                            <p:tgtEl>
                                              <p:spTgt spid="70"/>
                                            </p:tgtEl>
                                          </p:cBhvr>
                                        </p:animEffect>
                                      </p:childTnLst>
                                    </p:cTn>
                                  </p:par>
                                </p:childTnLst>
                              </p:cTn>
                            </p:par>
                            <p:par>
                              <p:cTn id="41" fill="hold">
                                <p:stCondLst>
                                  <p:cond delay="500"/>
                                </p:stCondLst>
                                <p:childTnLst>
                                  <p:par>
                                    <p:cTn id="42" presetID="2" presetClass="entr" presetSubtype="4" accel="50000"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1000" fill="hold"/>
                                            <p:tgtEl>
                                              <p:spTgt spid="29"/>
                                            </p:tgtEl>
                                            <p:attrNameLst>
                                              <p:attrName>ppt_x</p:attrName>
                                            </p:attrNameLst>
                                          </p:cBhvr>
                                          <p:tavLst>
                                            <p:tav tm="0">
                                              <p:val>
                                                <p:strVal val="#ppt_x"/>
                                              </p:val>
                                            </p:tav>
                                            <p:tav tm="100000">
                                              <p:val>
                                                <p:strVal val="#ppt_x"/>
                                              </p:val>
                                            </p:tav>
                                          </p:tavLst>
                                        </p:anim>
                                        <p:anim calcmode="lin" valueType="num">
                                          <p:cBhvr additive="base">
                                            <p:cTn id="45" dur="1000" fill="hold"/>
                                            <p:tgtEl>
                                              <p:spTgt spid="29"/>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1250"/>
                                            <p:tgtEl>
                                              <p:spTgt spid="24"/>
                                            </p:tgtEl>
                                          </p:cBhvr>
                                        </p:animEffect>
                                      </p:childTnLst>
                                    </p:cTn>
                                  </p:par>
                                </p:childTnLst>
                              </p:cTn>
                            </p:par>
                            <p:par>
                              <p:cTn id="50" fill="hold">
                                <p:stCondLst>
                                  <p:cond delay="3000"/>
                                </p:stCondLst>
                                <p:childTnLst>
                                  <p:par>
                                    <p:cTn id="51" presetID="22" presetClass="entr" presetSubtype="4"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23"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593658" y="1527703"/>
            <a:ext cx="2011893" cy="2011893"/>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椭圆 3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椭圆 35"/>
          <p:cNvSpPr/>
          <p:nvPr/>
        </p:nvSpPr>
        <p:spPr>
          <a:xfrm>
            <a:off x="777019" y="3409712"/>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154779" y="3533614"/>
            <a:ext cx="137389" cy="13738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328482" y="3338993"/>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1961243" y="3460602"/>
            <a:ext cx="137389" cy="13738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02242" y="3220908"/>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794991" y="3264200"/>
            <a:ext cx="137389" cy="13738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331961" y="3395628"/>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96"/>
          <p:cNvSpPr txBox="1"/>
          <p:nvPr/>
        </p:nvSpPr>
        <p:spPr>
          <a:xfrm>
            <a:off x="3921569" y="1024931"/>
            <a:ext cx="4961173"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600" dirty="0">
                <a:solidFill>
                  <a:schemeClr val="tx1">
                    <a:lumMod val="50000"/>
                    <a:lumOff val="50000"/>
                  </a:schemeClr>
                </a:solidFill>
                <a:latin typeface="+mj-ea"/>
                <a:ea typeface="+mj-ea"/>
              </a:rPr>
              <a:t>设备和装置的结构不良，强度不够，零部件磨损和老化</a:t>
            </a:r>
            <a:endParaRPr lang="en-US" altLang="zh-CN" sz="1600" dirty="0">
              <a:solidFill>
                <a:schemeClr val="tx1">
                  <a:lumMod val="50000"/>
                  <a:lumOff val="50000"/>
                </a:schemeClr>
              </a:solidFill>
              <a:latin typeface="+mj-ea"/>
              <a:ea typeface="+mj-ea"/>
            </a:endParaRPr>
          </a:p>
        </p:txBody>
      </p:sp>
      <p:cxnSp>
        <p:nvCxnSpPr>
          <p:cNvPr id="44" name="直接连接符 43"/>
          <p:cNvCxnSpPr/>
          <p:nvPr/>
        </p:nvCxnSpPr>
        <p:spPr>
          <a:xfrm>
            <a:off x="3188645" y="1086864"/>
            <a:ext cx="612000" cy="0"/>
          </a:xfrm>
          <a:prstGeom prst="line">
            <a:avLst/>
          </a:prstGeom>
          <a:ln w="6350">
            <a:solidFill>
              <a:schemeClr val="accent2"/>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5" name="TextBox 98"/>
          <p:cNvSpPr txBox="1"/>
          <p:nvPr/>
        </p:nvSpPr>
        <p:spPr>
          <a:xfrm>
            <a:off x="3953592" y="1527704"/>
            <a:ext cx="4392121"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kumimoji="1" lang="zh-CN" altLang="en-US" sz="1600" dirty="0">
                <a:solidFill>
                  <a:schemeClr val="tx1">
                    <a:lumMod val="50000"/>
                    <a:lumOff val="50000"/>
                  </a:schemeClr>
                </a:solidFill>
                <a:latin typeface="+mj-ea"/>
                <a:ea typeface="+mj-ea"/>
                <a:cs typeface="Times New Roman" panose="02020603050405020304" pitchFamily="18" charset="0"/>
              </a:rPr>
              <a:t>工作环境面积偏小或工作场所有其他缺陷</a:t>
            </a:r>
            <a:endParaRPr lang="en-US" altLang="zh-CN" sz="1600" dirty="0">
              <a:solidFill>
                <a:schemeClr val="tx1">
                  <a:lumMod val="50000"/>
                  <a:lumOff val="50000"/>
                </a:schemeClr>
              </a:solidFill>
              <a:latin typeface="+mj-ea"/>
              <a:ea typeface="+mj-ea"/>
            </a:endParaRPr>
          </a:p>
        </p:txBody>
      </p:sp>
      <p:cxnSp>
        <p:nvCxnSpPr>
          <p:cNvPr id="46" name="直接连接符 45"/>
          <p:cNvCxnSpPr/>
          <p:nvPr/>
        </p:nvCxnSpPr>
        <p:spPr>
          <a:xfrm>
            <a:off x="3188645" y="1592883"/>
            <a:ext cx="612000" cy="0"/>
          </a:xfrm>
          <a:prstGeom prst="line">
            <a:avLst/>
          </a:prstGeom>
          <a:ln w="6350">
            <a:solidFill>
              <a:schemeClr val="accent2"/>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7" name="TextBox 100"/>
          <p:cNvSpPr txBox="1"/>
          <p:nvPr/>
        </p:nvSpPr>
        <p:spPr>
          <a:xfrm>
            <a:off x="3953593" y="2047628"/>
            <a:ext cx="3456384"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kumimoji="1" lang="zh-CN" altLang="en-US" sz="1600" dirty="0">
                <a:solidFill>
                  <a:schemeClr val="tx1">
                    <a:lumMod val="50000"/>
                    <a:lumOff val="50000"/>
                  </a:schemeClr>
                </a:solidFill>
                <a:latin typeface="+mj-ea"/>
                <a:ea typeface="+mj-ea"/>
                <a:cs typeface="Times New Roman" panose="02020603050405020304" pitchFamily="18" charset="0"/>
              </a:rPr>
              <a:t>物质的堆放和整理不当</a:t>
            </a:r>
            <a:endParaRPr lang="en-US" altLang="zh-CN" sz="1600" dirty="0">
              <a:solidFill>
                <a:schemeClr val="tx1">
                  <a:lumMod val="50000"/>
                  <a:lumOff val="50000"/>
                </a:schemeClr>
              </a:solidFill>
              <a:latin typeface="+mj-ea"/>
              <a:ea typeface="+mj-ea"/>
            </a:endParaRPr>
          </a:p>
        </p:txBody>
      </p:sp>
      <p:cxnSp>
        <p:nvCxnSpPr>
          <p:cNvPr id="48" name="直接连接符 47"/>
          <p:cNvCxnSpPr/>
          <p:nvPr/>
        </p:nvCxnSpPr>
        <p:spPr>
          <a:xfrm>
            <a:off x="3188645" y="2096939"/>
            <a:ext cx="612000" cy="0"/>
          </a:xfrm>
          <a:prstGeom prst="line">
            <a:avLst/>
          </a:prstGeom>
          <a:ln w="6350">
            <a:solidFill>
              <a:schemeClr val="accent2"/>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9" name="TextBox 102"/>
          <p:cNvSpPr txBox="1"/>
          <p:nvPr/>
        </p:nvSpPr>
        <p:spPr>
          <a:xfrm>
            <a:off x="3953592" y="2567552"/>
            <a:ext cx="4929151" cy="173894"/>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kumimoji="1" lang="zh-CN" altLang="en-US" sz="1600" dirty="0">
                <a:solidFill>
                  <a:schemeClr val="tx1">
                    <a:lumMod val="50000"/>
                    <a:lumOff val="50000"/>
                  </a:schemeClr>
                </a:solidFill>
                <a:latin typeface="+mj-ea"/>
                <a:ea typeface="+mj-ea"/>
                <a:cs typeface="Times New Roman" panose="02020603050405020304" pitchFamily="18" charset="0"/>
              </a:rPr>
              <a:t>外部的、自然的不安全状态，危险物与有害物的存在</a:t>
            </a:r>
            <a:endParaRPr lang="en-US" altLang="zh-CN" sz="1600" dirty="0">
              <a:solidFill>
                <a:schemeClr val="tx1">
                  <a:lumMod val="50000"/>
                  <a:lumOff val="50000"/>
                </a:schemeClr>
              </a:solidFill>
              <a:latin typeface="+mj-ea"/>
              <a:ea typeface="+mj-ea"/>
            </a:endParaRPr>
          </a:p>
        </p:txBody>
      </p:sp>
      <p:cxnSp>
        <p:nvCxnSpPr>
          <p:cNvPr id="50" name="直接连接符 49"/>
          <p:cNvCxnSpPr/>
          <p:nvPr/>
        </p:nvCxnSpPr>
        <p:spPr>
          <a:xfrm>
            <a:off x="3188645" y="2600995"/>
            <a:ext cx="612000" cy="0"/>
          </a:xfrm>
          <a:prstGeom prst="line">
            <a:avLst/>
          </a:prstGeom>
          <a:ln w="6350">
            <a:solidFill>
              <a:schemeClr val="accent2"/>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1" name="TextBox 104"/>
          <p:cNvSpPr txBox="1"/>
          <p:nvPr/>
        </p:nvSpPr>
        <p:spPr>
          <a:xfrm>
            <a:off x="3953593" y="3055740"/>
            <a:ext cx="3456384"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kumimoji="1" lang="zh-CN" altLang="en-US" sz="1600" dirty="0">
                <a:solidFill>
                  <a:schemeClr val="tx1">
                    <a:lumMod val="50000"/>
                    <a:lumOff val="50000"/>
                  </a:schemeClr>
                </a:solidFill>
                <a:latin typeface="+mj-ea"/>
                <a:ea typeface="+mj-ea"/>
                <a:cs typeface="Times New Roman" panose="02020603050405020304" pitchFamily="18" charset="0"/>
              </a:rPr>
              <a:t>安全防护装置失灵</a:t>
            </a:r>
            <a:endParaRPr lang="en-US" altLang="zh-CN" sz="1600" dirty="0">
              <a:solidFill>
                <a:schemeClr val="tx1">
                  <a:lumMod val="50000"/>
                  <a:lumOff val="50000"/>
                </a:schemeClr>
              </a:solidFill>
              <a:latin typeface="+mj-ea"/>
              <a:ea typeface="+mj-ea"/>
            </a:endParaRPr>
          </a:p>
        </p:txBody>
      </p:sp>
      <p:cxnSp>
        <p:nvCxnSpPr>
          <p:cNvPr id="52" name="直接连接符 51"/>
          <p:cNvCxnSpPr/>
          <p:nvPr/>
        </p:nvCxnSpPr>
        <p:spPr>
          <a:xfrm>
            <a:off x="3188645" y="3105051"/>
            <a:ext cx="612000" cy="0"/>
          </a:xfrm>
          <a:prstGeom prst="line">
            <a:avLst/>
          </a:prstGeom>
          <a:ln w="6350">
            <a:solidFill>
              <a:schemeClr val="accent2"/>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3" name="TextBox 106"/>
          <p:cNvSpPr txBox="1"/>
          <p:nvPr/>
        </p:nvSpPr>
        <p:spPr>
          <a:xfrm>
            <a:off x="3953593" y="3559796"/>
            <a:ext cx="3456384"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kumimoji="1" lang="zh-CN" altLang="en-US" sz="1600" dirty="0">
                <a:solidFill>
                  <a:schemeClr val="tx1">
                    <a:lumMod val="50000"/>
                    <a:lumOff val="50000"/>
                  </a:schemeClr>
                </a:solidFill>
                <a:latin typeface="+mj-ea"/>
                <a:ea typeface="+mj-ea"/>
                <a:cs typeface="Times New Roman" panose="02020603050405020304" pitchFamily="18" charset="0"/>
              </a:rPr>
              <a:t>劳动保护用品（具）缺乏或有缺陷</a:t>
            </a:r>
            <a:endParaRPr lang="en-US" altLang="zh-CN" sz="1600" dirty="0">
              <a:solidFill>
                <a:schemeClr val="tx1">
                  <a:lumMod val="50000"/>
                  <a:lumOff val="50000"/>
                </a:schemeClr>
              </a:solidFill>
              <a:latin typeface="+mj-ea"/>
              <a:ea typeface="+mj-ea"/>
            </a:endParaRPr>
          </a:p>
        </p:txBody>
      </p:sp>
      <p:cxnSp>
        <p:nvCxnSpPr>
          <p:cNvPr id="54" name="直接连接符 53"/>
          <p:cNvCxnSpPr/>
          <p:nvPr/>
        </p:nvCxnSpPr>
        <p:spPr>
          <a:xfrm>
            <a:off x="3188645" y="3609107"/>
            <a:ext cx="612000" cy="0"/>
          </a:xfrm>
          <a:prstGeom prst="line">
            <a:avLst/>
          </a:prstGeom>
          <a:ln w="6350">
            <a:solidFill>
              <a:schemeClr val="accent2"/>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a:off x="2977065" y="949474"/>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56" name="椭圆 55"/>
          <p:cNvSpPr/>
          <p:nvPr/>
        </p:nvSpPr>
        <p:spPr>
          <a:xfrm>
            <a:off x="2697844" y="3034485"/>
            <a:ext cx="167224" cy="167224"/>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2492945" y="3152213"/>
            <a:ext cx="137389" cy="13738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2975969" y="1451562"/>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59" name="椭圆 58"/>
          <p:cNvSpPr/>
          <p:nvPr/>
        </p:nvSpPr>
        <p:spPr>
          <a:xfrm>
            <a:off x="2975780" y="1961517"/>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60" name="椭圆 59"/>
          <p:cNvSpPr/>
          <p:nvPr/>
        </p:nvSpPr>
        <p:spPr>
          <a:xfrm>
            <a:off x="2974684" y="2463605"/>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sp>
        <p:nvSpPr>
          <p:cNvPr id="61" name="椭圆 60"/>
          <p:cNvSpPr/>
          <p:nvPr/>
        </p:nvSpPr>
        <p:spPr>
          <a:xfrm>
            <a:off x="2977110" y="2965863"/>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5</a:t>
            </a:r>
            <a:endParaRPr lang="zh-CN" altLang="en-US" dirty="0"/>
          </a:p>
        </p:txBody>
      </p:sp>
      <p:sp>
        <p:nvSpPr>
          <p:cNvPr id="62" name="椭圆 61"/>
          <p:cNvSpPr/>
          <p:nvPr/>
        </p:nvSpPr>
        <p:spPr>
          <a:xfrm>
            <a:off x="2976014" y="3467951"/>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6</a:t>
            </a:r>
            <a:endParaRPr lang="zh-CN" altLang="en-US" dirty="0"/>
          </a:p>
        </p:txBody>
      </p:sp>
      <p:sp>
        <p:nvSpPr>
          <p:cNvPr id="63" name="TextBox 116"/>
          <p:cNvSpPr txBox="1"/>
          <p:nvPr/>
        </p:nvSpPr>
        <p:spPr>
          <a:xfrm>
            <a:off x="879974" y="1947684"/>
            <a:ext cx="1400809" cy="133062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50000"/>
              </a:lnSpc>
            </a:pPr>
            <a:r>
              <a:rPr lang="zh-CN" altLang="en-US" sz="2000" b="1" dirty="0">
                <a:solidFill>
                  <a:schemeClr val="accent2"/>
                </a:solidFill>
                <a:latin typeface="+mn-ea"/>
              </a:rPr>
              <a:t>机（物）的的比安全</a:t>
            </a:r>
            <a:endParaRPr lang="en-US" altLang="zh-CN" sz="2000" b="1" dirty="0">
              <a:solidFill>
                <a:schemeClr val="accent2"/>
              </a:solidFill>
              <a:latin typeface="+mn-ea"/>
            </a:endParaRPr>
          </a:p>
          <a:p>
            <a:pPr algn="ctr">
              <a:lnSpc>
                <a:spcPct val="150000"/>
              </a:lnSpc>
            </a:pPr>
            <a:r>
              <a:rPr lang="zh-CN" altLang="en-US" sz="2000" b="1" dirty="0">
                <a:solidFill>
                  <a:schemeClr val="accent2"/>
                </a:solidFill>
                <a:latin typeface="+mn-ea"/>
              </a:rPr>
              <a:t>因素</a:t>
            </a:r>
          </a:p>
        </p:txBody>
      </p:sp>
      <p:sp>
        <p:nvSpPr>
          <p:cNvPr id="64" name="TextBox 117"/>
          <p:cNvSpPr txBox="1"/>
          <p:nvPr/>
        </p:nvSpPr>
        <p:spPr>
          <a:xfrm>
            <a:off x="3953593" y="4047632"/>
            <a:ext cx="3456384"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kumimoji="1" lang="zh-CN" altLang="en-US" sz="1600" dirty="0">
                <a:solidFill>
                  <a:schemeClr val="tx1">
                    <a:lumMod val="50000"/>
                    <a:lumOff val="50000"/>
                  </a:schemeClr>
                </a:solidFill>
                <a:latin typeface="+mj-ea"/>
                <a:ea typeface="+mj-ea"/>
                <a:cs typeface="Times New Roman" panose="02020603050405020304" pitchFamily="18" charset="0"/>
              </a:rPr>
              <a:t>作业方法不安全</a:t>
            </a:r>
            <a:endParaRPr lang="en-US" altLang="zh-CN" sz="1600" dirty="0">
              <a:solidFill>
                <a:schemeClr val="tx1">
                  <a:lumMod val="50000"/>
                  <a:lumOff val="50000"/>
                </a:schemeClr>
              </a:solidFill>
              <a:latin typeface="+mj-ea"/>
              <a:ea typeface="+mj-ea"/>
            </a:endParaRPr>
          </a:p>
        </p:txBody>
      </p:sp>
      <p:cxnSp>
        <p:nvCxnSpPr>
          <p:cNvPr id="65" name="直接连接符 64"/>
          <p:cNvCxnSpPr/>
          <p:nvPr/>
        </p:nvCxnSpPr>
        <p:spPr>
          <a:xfrm>
            <a:off x="3188645" y="4096943"/>
            <a:ext cx="612000" cy="0"/>
          </a:xfrm>
          <a:prstGeom prst="line">
            <a:avLst/>
          </a:prstGeom>
          <a:ln w="6350">
            <a:solidFill>
              <a:schemeClr val="accent2"/>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66" name="TextBox 119"/>
          <p:cNvSpPr txBox="1"/>
          <p:nvPr/>
        </p:nvSpPr>
        <p:spPr>
          <a:xfrm>
            <a:off x="3953592" y="4551688"/>
            <a:ext cx="5076107" cy="492443"/>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l" defTabSz="914400" eaLnBrk="0" fontAlgn="base" hangingPunct="0">
              <a:lnSpc>
                <a:spcPct val="100000"/>
              </a:lnSpc>
              <a:spcBef>
                <a:spcPct val="0"/>
              </a:spcBef>
              <a:spcAft>
                <a:spcPct val="0"/>
              </a:spcAft>
            </a:pPr>
            <a:r>
              <a:rPr kumimoji="1" lang="zh-CN" altLang="en-US" sz="1600" dirty="0">
                <a:solidFill>
                  <a:schemeClr val="tx1">
                    <a:lumMod val="50000"/>
                    <a:lumOff val="50000"/>
                  </a:schemeClr>
                </a:solidFill>
                <a:latin typeface="+mj-ea"/>
                <a:ea typeface="+mj-ea"/>
                <a:cs typeface="Times New Roman" panose="02020603050405020304" pitchFamily="18" charset="0"/>
              </a:rPr>
              <a:t>工作环境，如照明、温度、噪声、振动、颜色和通风等条件不良</a:t>
            </a:r>
            <a:endParaRPr kumimoji="1" lang="zh-CN" altLang="en-US" sz="1600" dirty="0">
              <a:solidFill>
                <a:schemeClr val="tx1">
                  <a:lumMod val="50000"/>
                  <a:lumOff val="50000"/>
                </a:schemeClr>
              </a:solidFill>
              <a:latin typeface="+mj-ea"/>
              <a:ea typeface="+mj-ea"/>
            </a:endParaRPr>
          </a:p>
        </p:txBody>
      </p:sp>
      <p:cxnSp>
        <p:nvCxnSpPr>
          <p:cNvPr id="67" name="直接连接符 66"/>
          <p:cNvCxnSpPr/>
          <p:nvPr/>
        </p:nvCxnSpPr>
        <p:spPr>
          <a:xfrm>
            <a:off x="3188645" y="4600999"/>
            <a:ext cx="612000" cy="0"/>
          </a:xfrm>
          <a:prstGeom prst="line">
            <a:avLst/>
          </a:prstGeom>
          <a:ln w="6350">
            <a:solidFill>
              <a:schemeClr val="accent2"/>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68" name="椭圆 67"/>
          <p:cNvSpPr/>
          <p:nvPr/>
        </p:nvSpPr>
        <p:spPr>
          <a:xfrm>
            <a:off x="2977110" y="3957755"/>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7</a:t>
            </a:r>
            <a:endParaRPr lang="zh-CN" altLang="en-US" dirty="0"/>
          </a:p>
        </p:txBody>
      </p:sp>
      <p:sp>
        <p:nvSpPr>
          <p:cNvPr id="69" name="椭圆 68"/>
          <p:cNvSpPr/>
          <p:nvPr/>
        </p:nvSpPr>
        <p:spPr>
          <a:xfrm>
            <a:off x="2976014" y="4459843"/>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8</a:t>
            </a:r>
            <a:endParaRPr lang="zh-CN" altLang="en-US" dirty="0"/>
          </a:p>
        </p:txBody>
      </p:sp>
      <p:sp>
        <p:nvSpPr>
          <p:cNvPr id="70" name="文本框 69"/>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
        <p:nvSpPr>
          <p:cNvPr id="71" name="TextBox 8"/>
          <p:cNvSpPr txBox="1"/>
          <p:nvPr/>
        </p:nvSpPr>
        <p:spPr>
          <a:xfrm>
            <a:off x="1020304" y="234412"/>
            <a:ext cx="3456384" cy="400110"/>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第五章  事故发生的主要原因</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500"/>
                                        <p:tgtEl>
                                          <p:spTgt spid="33"/>
                                        </p:tgtEl>
                                      </p:cBhvr>
                                    </p:animEffect>
                                    <p:anim calcmode="lin" valueType="num">
                                      <p:cBhvr>
                                        <p:cTn id="8" dur="1500" fill="hold"/>
                                        <p:tgtEl>
                                          <p:spTgt spid="33"/>
                                        </p:tgtEl>
                                        <p:attrNameLst>
                                          <p:attrName>ppt_x</p:attrName>
                                        </p:attrNameLst>
                                      </p:cBhvr>
                                      <p:tavLst>
                                        <p:tav tm="0">
                                          <p:val>
                                            <p:strVal val="#ppt_x"/>
                                          </p:val>
                                        </p:tav>
                                        <p:tav tm="100000">
                                          <p:val>
                                            <p:strVal val="#ppt_x"/>
                                          </p:val>
                                        </p:tav>
                                      </p:tavLst>
                                    </p:anim>
                                    <p:anim calcmode="lin" valueType="num">
                                      <p:cBhvr>
                                        <p:cTn id="9" dur="1500" fill="hold"/>
                                        <p:tgtEl>
                                          <p:spTgt spid="33"/>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40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40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400"/>
                                  </p:stCondLst>
                                  <p:childTnLst>
                                    <p:set>
                                      <p:cBhvr>
                                        <p:cTn id="31" dur="1" fill="hold">
                                          <p:stCondLst>
                                            <p:cond delay="0"/>
                                          </p:stCondLst>
                                        </p:cTn>
                                        <p:tgtEl>
                                          <p:spTgt spid="40"/>
                                        </p:tgtEl>
                                        <p:attrNameLst>
                                          <p:attrName>style.visibility</p:attrName>
                                        </p:attrNameLst>
                                      </p:cBhvr>
                                      <p:to>
                                        <p:strVal val="visible"/>
                                      </p:to>
                                    </p:set>
                                    <p:anim calcmode="lin" valueType="num">
                                      <p:cBhvr>
                                        <p:cTn id="32" dur="500" fill="hold"/>
                                        <p:tgtEl>
                                          <p:spTgt spid="40"/>
                                        </p:tgtEl>
                                        <p:attrNameLst>
                                          <p:attrName>ppt_w</p:attrName>
                                        </p:attrNameLst>
                                      </p:cBhvr>
                                      <p:tavLst>
                                        <p:tav tm="0">
                                          <p:val>
                                            <p:fltVal val="0"/>
                                          </p:val>
                                        </p:tav>
                                        <p:tav tm="100000">
                                          <p:val>
                                            <p:strVal val="#ppt_w"/>
                                          </p:val>
                                        </p:tav>
                                      </p:tavLst>
                                    </p:anim>
                                    <p:anim calcmode="lin" valueType="num">
                                      <p:cBhvr>
                                        <p:cTn id="33" dur="500" fill="hold"/>
                                        <p:tgtEl>
                                          <p:spTgt spid="40"/>
                                        </p:tgtEl>
                                        <p:attrNameLst>
                                          <p:attrName>ppt_h</p:attrName>
                                        </p:attrNameLst>
                                      </p:cBhvr>
                                      <p:tavLst>
                                        <p:tav tm="0">
                                          <p:val>
                                            <p:fltVal val="0"/>
                                          </p:val>
                                        </p:tav>
                                        <p:tav tm="100000">
                                          <p:val>
                                            <p:strVal val="#ppt_h"/>
                                          </p:val>
                                        </p:tav>
                                      </p:tavLst>
                                    </p:anim>
                                    <p:animEffect transition="in" filter="fade">
                                      <p:cBhvr>
                                        <p:cTn id="34" dur="500"/>
                                        <p:tgtEl>
                                          <p:spTgt spid="40"/>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childTnLst>
                                </p:cTn>
                              </p:par>
                              <p:par>
                                <p:cTn id="40" presetID="53" presetClass="entr" presetSubtype="16" fill="hold" grpId="0" nodeType="withEffect">
                                  <p:stCondLst>
                                    <p:cond delay="200"/>
                                  </p:stCondLst>
                                  <p:childTnLst>
                                    <p:set>
                                      <p:cBhvr>
                                        <p:cTn id="41" dur="1" fill="hold">
                                          <p:stCondLst>
                                            <p:cond delay="0"/>
                                          </p:stCondLst>
                                        </p:cTn>
                                        <p:tgtEl>
                                          <p:spTgt spid="42"/>
                                        </p:tgtEl>
                                        <p:attrNameLst>
                                          <p:attrName>style.visibility</p:attrName>
                                        </p:attrNameLst>
                                      </p:cBhvr>
                                      <p:to>
                                        <p:strVal val="visible"/>
                                      </p:to>
                                    </p:set>
                                    <p:anim calcmode="lin" valueType="num">
                                      <p:cBhvr>
                                        <p:cTn id="42" dur="500" fill="hold"/>
                                        <p:tgtEl>
                                          <p:spTgt spid="42"/>
                                        </p:tgtEl>
                                        <p:attrNameLst>
                                          <p:attrName>ppt_w</p:attrName>
                                        </p:attrNameLst>
                                      </p:cBhvr>
                                      <p:tavLst>
                                        <p:tav tm="0">
                                          <p:val>
                                            <p:fltVal val="0"/>
                                          </p:val>
                                        </p:tav>
                                        <p:tav tm="100000">
                                          <p:val>
                                            <p:strVal val="#ppt_w"/>
                                          </p:val>
                                        </p:tav>
                                      </p:tavLst>
                                    </p:anim>
                                    <p:anim calcmode="lin" valueType="num">
                                      <p:cBhvr>
                                        <p:cTn id="43" dur="500" fill="hold"/>
                                        <p:tgtEl>
                                          <p:spTgt spid="42"/>
                                        </p:tgtEl>
                                        <p:attrNameLst>
                                          <p:attrName>ppt_h</p:attrName>
                                        </p:attrNameLst>
                                      </p:cBhvr>
                                      <p:tavLst>
                                        <p:tav tm="0">
                                          <p:val>
                                            <p:fltVal val="0"/>
                                          </p:val>
                                        </p:tav>
                                        <p:tav tm="100000">
                                          <p:val>
                                            <p:strVal val="#ppt_h"/>
                                          </p:val>
                                        </p:tav>
                                      </p:tavLst>
                                    </p:anim>
                                    <p:animEffect transition="in" filter="fade">
                                      <p:cBhvr>
                                        <p:cTn id="44" dur="500"/>
                                        <p:tgtEl>
                                          <p:spTgt spid="42"/>
                                        </p:tgtEl>
                                      </p:cBhvr>
                                    </p:animEffect>
                                  </p:childTnLst>
                                </p:cTn>
                              </p:par>
                            </p:childTnLst>
                          </p:cTn>
                        </p:par>
                        <p:par>
                          <p:cTn id="45" fill="hold">
                            <p:stCondLst>
                              <p:cond delay="1500"/>
                            </p:stCondLst>
                            <p:childTnLst>
                              <p:par>
                                <p:cTn id="46" presetID="53" presetClass="entr" presetSubtype="16" fill="hold" grpId="0" nodeType="afterEffect">
                                  <p:stCondLst>
                                    <p:cond delay="0"/>
                                  </p:stCondLst>
                                  <p:childTnLst>
                                    <p:set>
                                      <p:cBhvr>
                                        <p:cTn id="47" dur="1" fill="hold">
                                          <p:stCondLst>
                                            <p:cond delay="0"/>
                                          </p:stCondLst>
                                        </p:cTn>
                                        <p:tgtEl>
                                          <p:spTgt spid="63"/>
                                        </p:tgtEl>
                                        <p:attrNameLst>
                                          <p:attrName>style.visibility</p:attrName>
                                        </p:attrNameLst>
                                      </p:cBhvr>
                                      <p:to>
                                        <p:strVal val="visible"/>
                                      </p:to>
                                    </p:set>
                                    <p:anim calcmode="lin" valueType="num">
                                      <p:cBhvr>
                                        <p:cTn id="48" dur="500" fill="hold"/>
                                        <p:tgtEl>
                                          <p:spTgt spid="63"/>
                                        </p:tgtEl>
                                        <p:attrNameLst>
                                          <p:attrName>ppt_w</p:attrName>
                                        </p:attrNameLst>
                                      </p:cBhvr>
                                      <p:tavLst>
                                        <p:tav tm="0">
                                          <p:val>
                                            <p:fltVal val="0"/>
                                          </p:val>
                                        </p:tav>
                                        <p:tav tm="100000">
                                          <p:val>
                                            <p:strVal val="#ppt_w"/>
                                          </p:val>
                                        </p:tav>
                                      </p:tavLst>
                                    </p:anim>
                                    <p:anim calcmode="lin" valueType="num">
                                      <p:cBhvr>
                                        <p:cTn id="49" dur="500" fill="hold"/>
                                        <p:tgtEl>
                                          <p:spTgt spid="63"/>
                                        </p:tgtEl>
                                        <p:attrNameLst>
                                          <p:attrName>ppt_h</p:attrName>
                                        </p:attrNameLst>
                                      </p:cBhvr>
                                      <p:tavLst>
                                        <p:tav tm="0">
                                          <p:val>
                                            <p:fltVal val="0"/>
                                          </p:val>
                                        </p:tav>
                                        <p:tav tm="100000">
                                          <p:val>
                                            <p:strVal val="#ppt_h"/>
                                          </p:val>
                                        </p:tav>
                                      </p:tavLst>
                                    </p:anim>
                                    <p:animEffect transition="in" filter="fade">
                                      <p:cBhvr>
                                        <p:cTn id="50" dur="500"/>
                                        <p:tgtEl>
                                          <p:spTgt spid="63"/>
                                        </p:tgtEl>
                                      </p:cBhvr>
                                    </p:animEffect>
                                  </p:childTnLst>
                                </p:cTn>
                              </p:par>
                            </p:childTnLst>
                          </p:cTn>
                        </p:par>
                        <p:par>
                          <p:cTn id="51" fill="hold">
                            <p:stCondLst>
                              <p:cond delay="2000"/>
                            </p:stCondLst>
                            <p:childTnLst>
                              <p:par>
                                <p:cTn id="52" presetID="53" presetClass="entr" presetSubtype="16" fill="hold" grpId="0"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par>
                                <p:cTn id="57" presetID="53" presetClass="entr" presetSubtype="16" fill="hold" grpId="0" nodeType="withEffect">
                                  <p:stCondLst>
                                    <p:cond delay="100"/>
                                  </p:stCondLst>
                                  <p:childTnLst>
                                    <p:set>
                                      <p:cBhvr>
                                        <p:cTn id="58" dur="1" fill="hold">
                                          <p:stCondLst>
                                            <p:cond delay="0"/>
                                          </p:stCondLst>
                                        </p:cTn>
                                        <p:tgtEl>
                                          <p:spTgt spid="56"/>
                                        </p:tgtEl>
                                        <p:attrNameLst>
                                          <p:attrName>style.visibility</p:attrName>
                                        </p:attrNameLst>
                                      </p:cBhvr>
                                      <p:to>
                                        <p:strVal val="visible"/>
                                      </p:to>
                                    </p:set>
                                    <p:anim calcmode="lin" valueType="num">
                                      <p:cBhvr>
                                        <p:cTn id="59" dur="500" fill="hold"/>
                                        <p:tgtEl>
                                          <p:spTgt spid="56"/>
                                        </p:tgtEl>
                                        <p:attrNameLst>
                                          <p:attrName>ppt_w</p:attrName>
                                        </p:attrNameLst>
                                      </p:cBhvr>
                                      <p:tavLst>
                                        <p:tav tm="0">
                                          <p:val>
                                            <p:fltVal val="0"/>
                                          </p:val>
                                        </p:tav>
                                        <p:tav tm="100000">
                                          <p:val>
                                            <p:strVal val="#ppt_w"/>
                                          </p:val>
                                        </p:tav>
                                      </p:tavLst>
                                    </p:anim>
                                    <p:anim calcmode="lin" valueType="num">
                                      <p:cBhvr>
                                        <p:cTn id="60" dur="500" fill="hold"/>
                                        <p:tgtEl>
                                          <p:spTgt spid="56"/>
                                        </p:tgtEl>
                                        <p:attrNameLst>
                                          <p:attrName>ppt_h</p:attrName>
                                        </p:attrNameLst>
                                      </p:cBhvr>
                                      <p:tavLst>
                                        <p:tav tm="0">
                                          <p:val>
                                            <p:fltVal val="0"/>
                                          </p:val>
                                        </p:tav>
                                        <p:tav tm="100000">
                                          <p:val>
                                            <p:strVal val="#ppt_h"/>
                                          </p:val>
                                        </p:tav>
                                      </p:tavLst>
                                    </p:anim>
                                    <p:animEffect transition="in" filter="fade">
                                      <p:cBhvr>
                                        <p:cTn id="61" dur="500"/>
                                        <p:tgtEl>
                                          <p:spTgt spid="56"/>
                                        </p:tgtEl>
                                      </p:cBhvr>
                                    </p:animEffect>
                                  </p:childTnLst>
                                </p:cTn>
                              </p:par>
                              <p:par>
                                <p:cTn id="62" presetID="53" presetClass="entr" presetSubtype="16" fill="hold" grpId="0" nodeType="withEffect">
                                  <p:stCondLst>
                                    <p:cond delay="200"/>
                                  </p:stCondLst>
                                  <p:childTnLst>
                                    <p:set>
                                      <p:cBhvr>
                                        <p:cTn id="63" dur="1" fill="hold">
                                          <p:stCondLst>
                                            <p:cond delay="0"/>
                                          </p:stCondLst>
                                        </p:cTn>
                                        <p:tgtEl>
                                          <p:spTgt spid="57"/>
                                        </p:tgtEl>
                                        <p:attrNameLst>
                                          <p:attrName>style.visibility</p:attrName>
                                        </p:attrNameLst>
                                      </p:cBhvr>
                                      <p:to>
                                        <p:strVal val="visible"/>
                                      </p:to>
                                    </p:set>
                                    <p:anim calcmode="lin" valueType="num">
                                      <p:cBhvr>
                                        <p:cTn id="64" dur="500" fill="hold"/>
                                        <p:tgtEl>
                                          <p:spTgt spid="57"/>
                                        </p:tgtEl>
                                        <p:attrNameLst>
                                          <p:attrName>ppt_w</p:attrName>
                                        </p:attrNameLst>
                                      </p:cBhvr>
                                      <p:tavLst>
                                        <p:tav tm="0">
                                          <p:val>
                                            <p:fltVal val="0"/>
                                          </p:val>
                                        </p:tav>
                                        <p:tav tm="100000">
                                          <p:val>
                                            <p:strVal val="#ppt_w"/>
                                          </p:val>
                                        </p:tav>
                                      </p:tavLst>
                                    </p:anim>
                                    <p:anim calcmode="lin" valueType="num">
                                      <p:cBhvr>
                                        <p:cTn id="65" dur="500" fill="hold"/>
                                        <p:tgtEl>
                                          <p:spTgt spid="57"/>
                                        </p:tgtEl>
                                        <p:attrNameLst>
                                          <p:attrName>ppt_h</p:attrName>
                                        </p:attrNameLst>
                                      </p:cBhvr>
                                      <p:tavLst>
                                        <p:tav tm="0">
                                          <p:val>
                                            <p:fltVal val="0"/>
                                          </p:val>
                                        </p:tav>
                                        <p:tav tm="100000">
                                          <p:val>
                                            <p:strVal val="#ppt_h"/>
                                          </p:val>
                                        </p:tav>
                                      </p:tavLst>
                                    </p:anim>
                                    <p:animEffect transition="in" filter="fade">
                                      <p:cBhvr>
                                        <p:cTn id="66" dur="500"/>
                                        <p:tgtEl>
                                          <p:spTgt spid="57"/>
                                        </p:tgtEl>
                                      </p:cBhvr>
                                    </p:animEffect>
                                  </p:childTnLst>
                                </p:cTn>
                              </p:par>
                              <p:par>
                                <p:cTn id="67" presetID="53" presetClass="entr" presetSubtype="16" fill="hold" grpId="0" nodeType="withEffect">
                                  <p:stCondLst>
                                    <p:cond delay="300"/>
                                  </p:stCondLst>
                                  <p:childTnLst>
                                    <p:set>
                                      <p:cBhvr>
                                        <p:cTn id="68" dur="1" fill="hold">
                                          <p:stCondLst>
                                            <p:cond delay="0"/>
                                          </p:stCondLst>
                                        </p:cTn>
                                        <p:tgtEl>
                                          <p:spTgt spid="58"/>
                                        </p:tgtEl>
                                        <p:attrNameLst>
                                          <p:attrName>style.visibility</p:attrName>
                                        </p:attrNameLst>
                                      </p:cBhvr>
                                      <p:to>
                                        <p:strVal val="visible"/>
                                      </p:to>
                                    </p:set>
                                    <p:anim calcmode="lin" valueType="num">
                                      <p:cBhvr>
                                        <p:cTn id="69" dur="500" fill="hold"/>
                                        <p:tgtEl>
                                          <p:spTgt spid="58"/>
                                        </p:tgtEl>
                                        <p:attrNameLst>
                                          <p:attrName>ppt_w</p:attrName>
                                        </p:attrNameLst>
                                      </p:cBhvr>
                                      <p:tavLst>
                                        <p:tav tm="0">
                                          <p:val>
                                            <p:fltVal val="0"/>
                                          </p:val>
                                        </p:tav>
                                        <p:tav tm="100000">
                                          <p:val>
                                            <p:strVal val="#ppt_w"/>
                                          </p:val>
                                        </p:tav>
                                      </p:tavLst>
                                    </p:anim>
                                    <p:anim calcmode="lin" valueType="num">
                                      <p:cBhvr>
                                        <p:cTn id="70" dur="500" fill="hold"/>
                                        <p:tgtEl>
                                          <p:spTgt spid="58"/>
                                        </p:tgtEl>
                                        <p:attrNameLst>
                                          <p:attrName>ppt_h</p:attrName>
                                        </p:attrNameLst>
                                      </p:cBhvr>
                                      <p:tavLst>
                                        <p:tav tm="0">
                                          <p:val>
                                            <p:fltVal val="0"/>
                                          </p:val>
                                        </p:tav>
                                        <p:tav tm="100000">
                                          <p:val>
                                            <p:strVal val="#ppt_h"/>
                                          </p:val>
                                        </p:tav>
                                      </p:tavLst>
                                    </p:anim>
                                    <p:animEffect transition="in" filter="fade">
                                      <p:cBhvr>
                                        <p:cTn id="71" dur="500"/>
                                        <p:tgtEl>
                                          <p:spTgt spid="58"/>
                                        </p:tgtEl>
                                      </p:cBhvr>
                                    </p:animEffect>
                                  </p:childTnLst>
                                </p:cTn>
                              </p:par>
                              <p:par>
                                <p:cTn id="72" presetID="53" presetClass="entr" presetSubtype="16" fill="hold" grpId="0" nodeType="withEffect">
                                  <p:stCondLst>
                                    <p:cond delay="400"/>
                                  </p:stCondLst>
                                  <p:childTnLst>
                                    <p:set>
                                      <p:cBhvr>
                                        <p:cTn id="73" dur="1" fill="hold">
                                          <p:stCondLst>
                                            <p:cond delay="0"/>
                                          </p:stCondLst>
                                        </p:cTn>
                                        <p:tgtEl>
                                          <p:spTgt spid="59"/>
                                        </p:tgtEl>
                                        <p:attrNameLst>
                                          <p:attrName>style.visibility</p:attrName>
                                        </p:attrNameLst>
                                      </p:cBhvr>
                                      <p:to>
                                        <p:strVal val="visible"/>
                                      </p:to>
                                    </p:set>
                                    <p:anim calcmode="lin" valueType="num">
                                      <p:cBhvr>
                                        <p:cTn id="74" dur="500" fill="hold"/>
                                        <p:tgtEl>
                                          <p:spTgt spid="59"/>
                                        </p:tgtEl>
                                        <p:attrNameLst>
                                          <p:attrName>ppt_w</p:attrName>
                                        </p:attrNameLst>
                                      </p:cBhvr>
                                      <p:tavLst>
                                        <p:tav tm="0">
                                          <p:val>
                                            <p:fltVal val="0"/>
                                          </p:val>
                                        </p:tav>
                                        <p:tav tm="100000">
                                          <p:val>
                                            <p:strVal val="#ppt_w"/>
                                          </p:val>
                                        </p:tav>
                                      </p:tavLst>
                                    </p:anim>
                                    <p:anim calcmode="lin" valueType="num">
                                      <p:cBhvr>
                                        <p:cTn id="75" dur="500" fill="hold"/>
                                        <p:tgtEl>
                                          <p:spTgt spid="59"/>
                                        </p:tgtEl>
                                        <p:attrNameLst>
                                          <p:attrName>ppt_h</p:attrName>
                                        </p:attrNameLst>
                                      </p:cBhvr>
                                      <p:tavLst>
                                        <p:tav tm="0">
                                          <p:val>
                                            <p:fltVal val="0"/>
                                          </p:val>
                                        </p:tav>
                                        <p:tav tm="100000">
                                          <p:val>
                                            <p:strVal val="#ppt_h"/>
                                          </p:val>
                                        </p:tav>
                                      </p:tavLst>
                                    </p:anim>
                                    <p:animEffect transition="in" filter="fade">
                                      <p:cBhvr>
                                        <p:cTn id="76" dur="500"/>
                                        <p:tgtEl>
                                          <p:spTgt spid="59"/>
                                        </p:tgtEl>
                                      </p:cBhvr>
                                    </p:animEffect>
                                  </p:childTnLst>
                                </p:cTn>
                              </p:par>
                              <p:par>
                                <p:cTn id="77" presetID="53" presetClass="entr" presetSubtype="16" fill="hold" grpId="0" nodeType="withEffect">
                                  <p:stCondLst>
                                    <p:cond delay="500"/>
                                  </p:stCondLst>
                                  <p:childTnLst>
                                    <p:set>
                                      <p:cBhvr>
                                        <p:cTn id="78" dur="1" fill="hold">
                                          <p:stCondLst>
                                            <p:cond delay="0"/>
                                          </p:stCondLst>
                                        </p:cTn>
                                        <p:tgtEl>
                                          <p:spTgt spid="60"/>
                                        </p:tgtEl>
                                        <p:attrNameLst>
                                          <p:attrName>style.visibility</p:attrName>
                                        </p:attrNameLst>
                                      </p:cBhvr>
                                      <p:to>
                                        <p:strVal val="visible"/>
                                      </p:to>
                                    </p:set>
                                    <p:anim calcmode="lin" valueType="num">
                                      <p:cBhvr>
                                        <p:cTn id="79" dur="500" fill="hold"/>
                                        <p:tgtEl>
                                          <p:spTgt spid="60"/>
                                        </p:tgtEl>
                                        <p:attrNameLst>
                                          <p:attrName>ppt_w</p:attrName>
                                        </p:attrNameLst>
                                      </p:cBhvr>
                                      <p:tavLst>
                                        <p:tav tm="0">
                                          <p:val>
                                            <p:fltVal val="0"/>
                                          </p:val>
                                        </p:tav>
                                        <p:tav tm="100000">
                                          <p:val>
                                            <p:strVal val="#ppt_w"/>
                                          </p:val>
                                        </p:tav>
                                      </p:tavLst>
                                    </p:anim>
                                    <p:anim calcmode="lin" valueType="num">
                                      <p:cBhvr>
                                        <p:cTn id="80" dur="500" fill="hold"/>
                                        <p:tgtEl>
                                          <p:spTgt spid="60"/>
                                        </p:tgtEl>
                                        <p:attrNameLst>
                                          <p:attrName>ppt_h</p:attrName>
                                        </p:attrNameLst>
                                      </p:cBhvr>
                                      <p:tavLst>
                                        <p:tav tm="0">
                                          <p:val>
                                            <p:fltVal val="0"/>
                                          </p:val>
                                        </p:tav>
                                        <p:tav tm="100000">
                                          <p:val>
                                            <p:strVal val="#ppt_h"/>
                                          </p:val>
                                        </p:tav>
                                      </p:tavLst>
                                    </p:anim>
                                    <p:animEffect transition="in" filter="fade">
                                      <p:cBhvr>
                                        <p:cTn id="81" dur="500"/>
                                        <p:tgtEl>
                                          <p:spTgt spid="60"/>
                                        </p:tgtEl>
                                      </p:cBhvr>
                                    </p:animEffect>
                                  </p:childTnLst>
                                </p:cTn>
                              </p:par>
                              <p:par>
                                <p:cTn id="82" presetID="53" presetClass="entr" presetSubtype="16" fill="hold" grpId="0" nodeType="withEffect">
                                  <p:stCondLst>
                                    <p:cond delay="600"/>
                                  </p:stCondLst>
                                  <p:childTnLst>
                                    <p:set>
                                      <p:cBhvr>
                                        <p:cTn id="83" dur="1" fill="hold">
                                          <p:stCondLst>
                                            <p:cond delay="0"/>
                                          </p:stCondLst>
                                        </p:cTn>
                                        <p:tgtEl>
                                          <p:spTgt spid="61"/>
                                        </p:tgtEl>
                                        <p:attrNameLst>
                                          <p:attrName>style.visibility</p:attrName>
                                        </p:attrNameLst>
                                      </p:cBhvr>
                                      <p:to>
                                        <p:strVal val="visible"/>
                                      </p:to>
                                    </p:set>
                                    <p:anim calcmode="lin" valueType="num">
                                      <p:cBhvr>
                                        <p:cTn id="84" dur="500" fill="hold"/>
                                        <p:tgtEl>
                                          <p:spTgt spid="61"/>
                                        </p:tgtEl>
                                        <p:attrNameLst>
                                          <p:attrName>ppt_w</p:attrName>
                                        </p:attrNameLst>
                                      </p:cBhvr>
                                      <p:tavLst>
                                        <p:tav tm="0">
                                          <p:val>
                                            <p:fltVal val="0"/>
                                          </p:val>
                                        </p:tav>
                                        <p:tav tm="100000">
                                          <p:val>
                                            <p:strVal val="#ppt_w"/>
                                          </p:val>
                                        </p:tav>
                                      </p:tavLst>
                                    </p:anim>
                                    <p:anim calcmode="lin" valueType="num">
                                      <p:cBhvr>
                                        <p:cTn id="85" dur="500" fill="hold"/>
                                        <p:tgtEl>
                                          <p:spTgt spid="61"/>
                                        </p:tgtEl>
                                        <p:attrNameLst>
                                          <p:attrName>ppt_h</p:attrName>
                                        </p:attrNameLst>
                                      </p:cBhvr>
                                      <p:tavLst>
                                        <p:tav tm="0">
                                          <p:val>
                                            <p:fltVal val="0"/>
                                          </p:val>
                                        </p:tav>
                                        <p:tav tm="100000">
                                          <p:val>
                                            <p:strVal val="#ppt_h"/>
                                          </p:val>
                                        </p:tav>
                                      </p:tavLst>
                                    </p:anim>
                                    <p:animEffect transition="in" filter="fade">
                                      <p:cBhvr>
                                        <p:cTn id="86" dur="500"/>
                                        <p:tgtEl>
                                          <p:spTgt spid="61"/>
                                        </p:tgtEl>
                                      </p:cBhvr>
                                    </p:animEffect>
                                  </p:childTnLst>
                                </p:cTn>
                              </p:par>
                              <p:par>
                                <p:cTn id="87" presetID="53" presetClass="entr" presetSubtype="16" fill="hold" grpId="0" nodeType="withEffect">
                                  <p:stCondLst>
                                    <p:cond delay="700"/>
                                  </p:stCondLst>
                                  <p:childTnLst>
                                    <p:set>
                                      <p:cBhvr>
                                        <p:cTn id="88" dur="1" fill="hold">
                                          <p:stCondLst>
                                            <p:cond delay="0"/>
                                          </p:stCondLst>
                                        </p:cTn>
                                        <p:tgtEl>
                                          <p:spTgt spid="62"/>
                                        </p:tgtEl>
                                        <p:attrNameLst>
                                          <p:attrName>style.visibility</p:attrName>
                                        </p:attrNameLst>
                                      </p:cBhvr>
                                      <p:to>
                                        <p:strVal val="visible"/>
                                      </p:to>
                                    </p:set>
                                    <p:anim calcmode="lin" valueType="num">
                                      <p:cBhvr>
                                        <p:cTn id="89" dur="500" fill="hold"/>
                                        <p:tgtEl>
                                          <p:spTgt spid="62"/>
                                        </p:tgtEl>
                                        <p:attrNameLst>
                                          <p:attrName>ppt_w</p:attrName>
                                        </p:attrNameLst>
                                      </p:cBhvr>
                                      <p:tavLst>
                                        <p:tav tm="0">
                                          <p:val>
                                            <p:fltVal val="0"/>
                                          </p:val>
                                        </p:tav>
                                        <p:tav tm="100000">
                                          <p:val>
                                            <p:strVal val="#ppt_w"/>
                                          </p:val>
                                        </p:tav>
                                      </p:tavLst>
                                    </p:anim>
                                    <p:anim calcmode="lin" valueType="num">
                                      <p:cBhvr>
                                        <p:cTn id="90" dur="500" fill="hold"/>
                                        <p:tgtEl>
                                          <p:spTgt spid="62"/>
                                        </p:tgtEl>
                                        <p:attrNameLst>
                                          <p:attrName>ppt_h</p:attrName>
                                        </p:attrNameLst>
                                      </p:cBhvr>
                                      <p:tavLst>
                                        <p:tav tm="0">
                                          <p:val>
                                            <p:fltVal val="0"/>
                                          </p:val>
                                        </p:tav>
                                        <p:tav tm="100000">
                                          <p:val>
                                            <p:strVal val="#ppt_h"/>
                                          </p:val>
                                        </p:tav>
                                      </p:tavLst>
                                    </p:anim>
                                    <p:animEffect transition="in" filter="fade">
                                      <p:cBhvr>
                                        <p:cTn id="91" dur="500"/>
                                        <p:tgtEl>
                                          <p:spTgt spid="62"/>
                                        </p:tgtEl>
                                      </p:cBhvr>
                                    </p:animEffect>
                                  </p:childTnLst>
                                </p:cTn>
                              </p:par>
                              <p:par>
                                <p:cTn id="92" presetID="22" presetClass="entr" presetSubtype="8" fill="hold" nodeType="withEffect">
                                  <p:stCondLst>
                                    <p:cond delay="800"/>
                                  </p:stCondLst>
                                  <p:childTnLst>
                                    <p:set>
                                      <p:cBhvr>
                                        <p:cTn id="93" dur="1" fill="hold">
                                          <p:stCondLst>
                                            <p:cond delay="0"/>
                                          </p:stCondLst>
                                        </p:cTn>
                                        <p:tgtEl>
                                          <p:spTgt spid="44"/>
                                        </p:tgtEl>
                                        <p:attrNameLst>
                                          <p:attrName>style.visibility</p:attrName>
                                        </p:attrNameLst>
                                      </p:cBhvr>
                                      <p:to>
                                        <p:strVal val="visible"/>
                                      </p:to>
                                    </p:set>
                                    <p:animEffect transition="in" filter="wipe(left)">
                                      <p:cBhvr>
                                        <p:cTn id="94" dur="500"/>
                                        <p:tgtEl>
                                          <p:spTgt spid="44"/>
                                        </p:tgtEl>
                                      </p:cBhvr>
                                    </p:animEffect>
                                  </p:childTnLst>
                                </p:cTn>
                              </p:par>
                              <p:par>
                                <p:cTn id="95" presetID="22" presetClass="entr" presetSubtype="8" fill="hold" nodeType="withEffect">
                                  <p:stCondLst>
                                    <p:cond delay="900"/>
                                  </p:stCondLst>
                                  <p:childTnLst>
                                    <p:set>
                                      <p:cBhvr>
                                        <p:cTn id="96" dur="1" fill="hold">
                                          <p:stCondLst>
                                            <p:cond delay="0"/>
                                          </p:stCondLst>
                                        </p:cTn>
                                        <p:tgtEl>
                                          <p:spTgt spid="46"/>
                                        </p:tgtEl>
                                        <p:attrNameLst>
                                          <p:attrName>style.visibility</p:attrName>
                                        </p:attrNameLst>
                                      </p:cBhvr>
                                      <p:to>
                                        <p:strVal val="visible"/>
                                      </p:to>
                                    </p:set>
                                    <p:animEffect transition="in" filter="wipe(left)">
                                      <p:cBhvr>
                                        <p:cTn id="97" dur="500"/>
                                        <p:tgtEl>
                                          <p:spTgt spid="46"/>
                                        </p:tgtEl>
                                      </p:cBhvr>
                                    </p:animEffect>
                                  </p:childTnLst>
                                </p:cTn>
                              </p:par>
                              <p:par>
                                <p:cTn id="98" presetID="22" presetClass="entr" presetSubtype="8" fill="hold" nodeType="withEffect">
                                  <p:stCondLst>
                                    <p:cond delay="1000"/>
                                  </p:stCondLst>
                                  <p:childTnLst>
                                    <p:set>
                                      <p:cBhvr>
                                        <p:cTn id="99" dur="1" fill="hold">
                                          <p:stCondLst>
                                            <p:cond delay="0"/>
                                          </p:stCondLst>
                                        </p:cTn>
                                        <p:tgtEl>
                                          <p:spTgt spid="48"/>
                                        </p:tgtEl>
                                        <p:attrNameLst>
                                          <p:attrName>style.visibility</p:attrName>
                                        </p:attrNameLst>
                                      </p:cBhvr>
                                      <p:to>
                                        <p:strVal val="visible"/>
                                      </p:to>
                                    </p:set>
                                    <p:animEffect transition="in" filter="wipe(left)">
                                      <p:cBhvr>
                                        <p:cTn id="100" dur="500"/>
                                        <p:tgtEl>
                                          <p:spTgt spid="48"/>
                                        </p:tgtEl>
                                      </p:cBhvr>
                                    </p:animEffect>
                                  </p:childTnLst>
                                </p:cTn>
                              </p:par>
                              <p:par>
                                <p:cTn id="101" presetID="22" presetClass="entr" presetSubtype="8" fill="hold" nodeType="withEffect">
                                  <p:stCondLst>
                                    <p:cond delay="1100"/>
                                  </p:stCondLst>
                                  <p:childTnLst>
                                    <p:set>
                                      <p:cBhvr>
                                        <p:cTn id="102" dur="1" fill="hold">
                                          <p:stCondLst>
                                            <p:cond delay="0"/>
                                          </p:stCondLst>
                                        </p:cTn>
                                        <p:tgtEl>
                                          <p:spTgt spid="50"/>
                                        </p:tgtEl>
                                        <p:attrNameLst>
                                          <p:attrName>style.visibility</p:attrName>
                                        </p:attrNameLst>
                                      </p:cBhvr>
                                      <p:to>
                                        <p:strVal val="visible"/>
                                      </p:to>
                                    </p:set>
                                    <p:animEffect transition="in" filter="wipe(left)">
                                      <p:cBhvr>
                                        <p:cTn id="103" dur="500"/>
                                        <p:tgtEl>
                                          <p:spTgt spid="50"/>
                                        </p:tgtEl>
                                      </p:cBhvr>
                                    </p:animEffect>
                                  </p:childTnLst>
                                </p:cTn>
                              </p:par>
                              <p:par>
                                <p:cTn id="104" presetID="22" presetClass="entr" presetSubtype="8" fill="hold" nodeType="withEffect">
                                  <p:stCondLst>
                                    <p:cond delay="1200"/>
                                  </p:stCondLst>
                                  <p:childTnLst>
                                    <p:set>
                                      <p:cBhvr>
                                        <p:cTn id="105" dur="1" fill="hold">
                                          <p:stCondLst>
                                            <p:cond delay="0"/>
                                          </p:stCondLst>
                                        </p:cTn>
                                        <p:tgtEl>
                                          <p:spTgt spid="52"/>
                                        </p:tgtEl>
                                        <p:attrNameLst>
                                          <p:attrName>style.visibility</p:attrName>
                                        </p:attrNameLst>
                                      </p:cBhvr>
                                      <p:to>
                                        <p:strVal val="visible"/>
                                      </p:to>
                                    </p:set>
                                    <p:animEffect transition="in" filter="wipe(left)">
                                      <p:cBhvr>
                                        <p:cTn id="106" dur="500"/>
                                        <p:tgtEl>
                                          <p:spTgt spid="52"/>
                                        </p:tgtEl>
                                      </p:cBhvr>
                                    </p:animEffect>
                                  </p:childTnLst>
                                </p:cTn>
                              </p:par>
                              <p:par>
                                <p:cTn id="107" presetID="22" presetClass="entr" presetSubtype="8" fill="hold" nodeType="withEffect">
                                  <p:stCondLst>
                                    <p:cond delay="1300"/>
                                  </p:stCondLst>
                                  <p:childTnLst>
                                    <p:set>
                                      <p:cBhvr>
                                        <p:cTn id="108" dur="1" fill="hold">
                                          <p:stCondLst>
                                            <p:cond delay="0"/>
                                          </p:stCondLst>
                                        </p:cTn>
                                        <p:tgtEl>
                                          <p:spTgt spid="54"/>
                                        </p:tgtEl>
                                        <p:attrNameLst>
                                          <p:attrName>style.visibility</p:attrName>
                                        </p:attrNameLst>
                                      </p:cBhvr>
                                      <p:to>
                                        <p:strVal val="visible"/>
                                      </p:to>
                                    </p:set>
                                    <p:animEffect transition="in" filter="wipe(left)">
                                      <p:cBhvr>
                                        <p:cTn id="109" dur="500"/>
                                        <p:tgtEl>
                                          <p:spTgt spid="54"/>
                                        </p:tgtEl>
                                      </p:cBhvr>
                                    </p:animEffect>
                                  </p:childTnLst>
                                </p:cTn>
                              </p:par>
                              <p:par>
                                <p:cTn id="110" presetID="22" presetClass="entr" presetSubtype="8" fill="hold" grpId="0" nodeType="withEffect">
                                  <p:stCondLst>
                                    <p:cond delay="1400"/>
                                  </p:stCondLst>
                                  <p:childTnLst>
                                    <p:set>
                                      <p:cBhvr>
                                        <p:cTn id="111" dur="1" fill="hold">
                                          <p:stCondLst>
                                            <p:cond delay="0"/>
                                          </p:stCondLst>
                                        </p:cTn>
                                        <p:tgtEl>
                                          <p:spTgt spid="43"/>
                                        </p:tgtEl>
                                        <p:attrNameLst>
                                          <p:attrName>style.visibility</p:attrName>
                                        </p:attrNameLst>
                                      </p:cBhvr>
                                      <p:to>
                                        <p:strVal val="visible"/>
                                      </p:to>
                                    </p:set>
                                    <p:animEffect transition="in" filter="wipe(left)">
                                      <p:cBhvr>
                                        <p:cTn id="112" dur="500"/>
                                        <p:tgtEl>
                                          <p:spTgt spid="43"/>
                                        </p:tgtEl>
                                      </p:cBhvr>
                                    </p:animEffect>
                                  </p:childTnLst>
                                </p:cTn>
                              </p:par>
                              <p:par>
                                <p:cTn id="113" presetID="22" presetClass="entr" presetSubtype="8" fill="hold" grpId="0" nodeType="withEffect">
                                  <p:stCondLst>
                                    <p:cond delay="1500"/>
                                  </p:stCondLst>
                                  <p:childTnLst>
                                    <p:set>
                                      <p:cBhvr>
                                        <p:cTn id="114" dur="1" fill="hold">
                                          <p:stCondLst>
                                            <p:cond delay="0"/>
                                          </p:stCondLst>
                                        </p:cTn>
                                        <p:tgtEl>
                                          <p:spTgt spid="45"/>
                                        </p:tgtEl>
                                        <p:attrNameLst>
                                          <p:attrName>style.visibility</p:attrName>
                                        </p:attrNameLst>
                                      </p:cBhvr>
                                      <p:to>
                                        <p:strVal val="visible"/>
                                      </p:to>
                                    </p:set>
                                    <p:animEffect transition="in" filter="wipe(left)">
                                      <p:cBhvr>
                                        <p:cTn id="115" dur="500"/>
                                        <p:tgtEl>
                                          <p:spTgt spid="45"/>
                                        </p:tgtEl>
                                      </p:cBhvr>
                                    </p:animEffect>
                                  </p:childTnLst>
                                </p:cTn>
                              </p:par>
                              <p:par>
                                <p:cTn id="116" presetID="22" presetClass="entr" presetSubtype="8" fill="hold" grpId="0" nodeType="withEffect">
                                  <p:stCondLst>
                                    <p:cond delay="1600"/>
                                  </p:stCondLst>
                                  <p:childTnLst>
                                    <p:set>
                                      <p:cBhvr>
                                        <p:cTn id="117" dur="1" fill="hold">
                                          <p:stCondLst>
                                            <p:cond delay="0"/>
                                          </p:stCondLst>
                                        </p:cTn>
                                        <p:tgtEl>
                                          <p:spTgt spid="47"/>
                                        </p:tgtEl>
                                        <p:attrNameLst>
                                          <p:attrName>style.visibility</p:attrName>
                                        </p:attrNameLst>
                                      </p:cBhvr>
                                      <p:to>
                                        <p:strVal val="visible"/>
                                      </p:to>
                                    </p:set>
                                    <p:animEffect transition="in" filter="wipe(left)">
                                      <p:cBhvr>
                                        <p:cTn id="118" dur="500"/>
                                        <p:tgtEl>
                                          <p:spTgt spid="47"/>
                                        </p:tgtEl>
                                      </p:cBhvr>
                                    </p:animEffect>
                                  </p:childTnLst>
                                </p:cTn>
                              </p:par>
                              <p:par>
                                <p:cTn id="119" presetID="22" presetClass="entr" presetSubtype="8" fill="hold" grpId="0" nodeType="withEffect">
                                  <p:stCondLst>
                                    <p:cond delay="1700"/>
                                  </p:stCondLst>
                                  <p:childTnLst>
                                    <p:set>
                                      <p:cBhvr>
                                        <p:cTn id="120" dur="1" fill="hold">
                                          <p:stCondLst>
                                            <p:cond delay="0"/>
                                          </p:stCondLst>
                                        </p:cTn>
                                        <p:tgtEl>
                                          <p:spTgt spid="49"/>
                                        </p:tgtEl>
                                        <p:attrNameLst>
                                          <p:attrName>style.visibility</p:attrName>
                                        </p:attrNameLst>
                                      </p:cBhvr>
                                      <p:to>
                                        <p:strVal val="visible"/>
                                      </p:to>
                                    </p:set>
                                    <p:animEffect transition="in" filter="wipe(left)">
                                      <p:cBhvr>
                                        <p:cTn id="121" dur="500"/>
                                        <p:tgtEl>
                                          <p:spTgt spid="49"/>
                                        </p:tgtEl>
                                      </p:cBhvr>
                                    </p:animEffect>
                                  </p:childTnLst>
                                </p:cTn>
                              </p:par>
                              <p:par>
                                <p:cTn id="122" presetID="22" presetClass="entr" presetSubtype="8" fill="hold" grpId="0" nodeType="withEffect">
                                  <p:stCondLst>
                                    <p:cond delay="1800"/>
                                  </p:stCondLst>
                                  <p:childTnLst>
                                    <p:set>
                                      <p:cBhvr>
                                        <p:cTn id="123" dur="1" fill="hold">
                                          <p:stCondLst>
                                            <p:cond delay="0"/>
                                          </p:stCondLst>
                                        </p:cTn>
                                        <p:tgtEl>
                                          <p:spTgt spid="51"/>
                                        </p:tgtEl>
                                        <p:attrNameLst>
                                          <p:attrName>style.visibility</p:attrName>
                                        </p:attrNameLst>
                                      </p:cBhvr>
                                      <p:to>
                                        <p:strVal val="visible"/>
                                      </p:to>
                                    </p:set>
                                    <p:animEffect transition="in" filter="wipe(left)">
                                      <p:cBhvr>
                                        <p:cTn id="124" dur="500"/>
                                        <p:tgtEl>
                                          <p:spTgt spid="51"/>
                                        </p:tgtEl>
                                      </p:cBhvr>
                                    </p:animEffect>
                                  </p:childTnLst>
                                </p:cTn>
                              </p:par>
                              <p:par>
                                <p:cTn id="125" presetID="22" presetClass="entr" presetSubtype="8" fill="hold" grpId="0" nodeType="withEffect">
                                  <p:stCondLst>
                                    <p:cond delay="190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par>
                                <p:cTn id="128" presetID="53" presetClass="entr" presetSubtype="16" fill="hold" grpId="0" nodeType="withEffect">
                                  <p:stCondLst>
                                    <p:cond delay="600"/>
                                  </p:stCondLst>
                                  <p:childTnLst>
                                    <p:set>
                                      <p:cBhvr>
                                        <p:cTn id="129" dur="1" fill="hold">
                                          <p:stCondLst>
                                            <p:cond delay="0"/>
                                          </p:stCondLst>
                                        </p:cTn>
                                        <p:tgtEl>
                                          <p:spTgt spid="68"/>
                                        </p:tgtEl>
                                        <p:attrNameLst>
                                          <p:attrName>style.visibility</p:attrName>
                                        </p:attrNameLst>
                                      </p:cBhvr>
                                      <p:to>
                                        <p:strVal val="visible"/>
                                      </p:to>
                                    </p:set>
                                    <p:anim calcmode="lin" valueType="num">
                                      <p:cBhvr>
                                        <p:cTn id="130" dur="500" fill="hold"/>
                                        <p:tgtEl>
                                          <p:spTgt spid="68"/>
                                        </p:tgtEl>
                                        <p:attrNameLst>
                                          <p:attrName>ppt_w</p:attrName>
                                        </p:attrNameLst>
                                      </p:cBhvr>
                                      <p:tavLst>
                                        <p:tav tm="0">
                                          <p:val>
                                            <p:fltVal val="0"/>
                                          </p:val>
                                        </p:tav>
                                        <p:tav tm="100000">
                                          <p:val>
                                            <p:strVal val="#ppt_w"/>
                                          </p:val>
                                        </p:tav>
                                      </p:tavLst>
                                    </p:anim>
                                    <p:anim calcmode="lin" valueType="num">
                                      <p:cBhvr>
                                        <p:cTn id="131" dur="500" fill="hold"/>
                                        <p:tgtEl>
                                          <p:spTgt spid="68"/>
                                        </p:tgtEl>
                                        <p:attrNameLst>
                                          <p:attrName>ppt_h</p:attrName>
                                        </p:attrNameLst>
                                      </p:cBhvr>
                                      <p:tavLst>
                                        <p:tav tm="0">
                                          <p:val>
                                            <p:fltVal val="0"/>
                                          </p:val>
                                        </p:tav>
                                        <p:tav tm="100000">
                                          <p:val>
                                            <p:strVal val="#ppt_h"/>
                                          </p:val>
                                        </p:tav>
                                      </p:tavLst>
                                    </p:anim>
                                    <p:animEffect transition="in" filter="fade">
                                      <p:cBhvr>
                                        <p:cTn id="132" dur="500"/>
                                        <p:tgtEl>
                                          <p:spTgt spid="68"/>
                                        </p:tgtEl>
                                      </p:cBhvr>
                                    </p:animEffect>
                                  </p:childTnLst>
                                </p:cTn>
                              </p:par>
                              <p:par>
                                <p:cTn id="133" presetID="53" presetClass="entr" presetSubtype="16" fill="hold" grpId="0" nodeType="withEffect">
                                  <p:stCondLst>
                                    <p:cond delay="700"/>
                                  </p:stCondLst>
                                  <p:childTnLst>
                                    <p:set>
                                      <p:cBhvr>
                                        <p:cTn id="134" dur="1" fill="hold">
                                          <p:stCondLst>
                                            <p:cond delay="0"/>
                                          </p:stCondLst>
                                        </p:cTn>
                                        <p:tgtEl>
                                          <p:spTgt spid="69"/>
                                        </p:tgtEl>
                                        <p:attrNameLst>
                                          <p:attrName>style.visibility</p:attrName>
                                        </p:attrNameLst>
                                      </p:cBhvr>
                                      <p:to>
                                        <p:strVal val="visible"/>
                                      </p:to>
                                    </p:set>
                                    <p:anim calcmode="lin" valueType="num">
                                      <p:cBhvr>
                                        <p:cTn id="135" dur="500" fill="hold"/>
                                        <p:tgtEl>
                                          <p:spTgt spid="69"/>
                                        </p:tgtEl>
                                        <p:attrNameLst>
                                          <p:attrName>ppt_w</p:attrName>
                                        </p:attrNameLst>
                                      </p:cBhvr>
                                      <p:tavLst>
                                        <p:tav tm="0">
                                          <p:val>
                                            <p:fltVal val="0"/>
                                          </p:val>
                                        </p:tav>
                                        <p:tav tm="100000">
                                          <p:val>
                                            <p:strVal val="#ppt_w"/>
                                          </p:val>
                                        </p:tav>
                                      </p:tavLst>
                                    </p:anim>
                                    <p:anim calcmode="lin" valueType="num">
                                      <p:cBhvr>
                                        <p:cTn id="136" dur="500" fill="hold"/>
                                        <p:tgtEl>
                                          <p:spTgt spid="69"/>
                                        </p:tgtEl>
                                        <p:attrNameLst>
                                          <p:attrName>ppt_h</p:attrName>
                                        </p:attrNameLst>
                                      </p:cBhvr>
                                      <p:tavLst>
                                        <p:tav tm="0">
                                          <p:val>
                                            <p:fltVal val="0"/>
                                          </p:val>
                                        </p:tav>
                                        <p:tav tm="100000">
                                          <p:val>
                                            <p:strVal val="#ppt_h"/>
                                          </p:val>
                                        </p:tav>
                                      </p:tavLst>
                                    </p:anim>
                                    <p:animEffect transition="in" filter="fade">
                                      <p:cBhvr>
                                        <p:cTn id="137" dur="500"/>
                                        <p:tgtEl>
                                          <p:spTgt spid="69"/>
                                        </p:tgtEl>
                                      </p:cBhvr>
                                    </p:animEffect>
                                  </p:childTnLst>
                                </p:cTn>
                              </p:par>
                              <p:par>
                                <p:cTn id="138" presetID="22" presetClass="entr" presetSubtype="8" fill="hold" nodeType="withEffect">
                                  <p:stCondLst>
                                    <p:cond delay="1200"/>
                                  </p:stCondLst>
                                  <p:childTnLst>
                                    <p:set>
                                      <p:cBhvr>
                                        <p:cTn id="139" dur="1" fill="hold">
                                          <p:stCondLst>
                                            <p:cond delay="0"/>
                                          </p:stCondLst>
                                        </p:cTn>
                                        <p:tgtEl>
                                          <p:spTgt spid="65"/>
                                        </p:tgtEl>
                                        <p:attrNameLst>
                                          <p:attrName>style.visibility</p:attrName>
                                        </p:attrNameLst>
                                      </p:cBhvr>
                                      <p:to>
                                        <p:strVal val="visible"/>
                                      </p:to>
                                    </p:set>
                                    <p:animEffect transition="in" filter="wipe(left)">
                                      <p:cBhvr>
                                        <p:cTn id="140" dur="500"/>
                                        <p:tgtEl>
                                          <p:spTgt spid="65"/>
                                        </p:tgtEl>
                                      </p:cBhvr>
                                    </p:animEffect>
                                  </p:childTnLst>
                                </p:cTn>
                              </p:par>
                              <p:par>
                                <p:cTn id="141" presetID="22" presetClass="entr" presetSubtype="8" fill="hold" nodeType="withEffect">
                                  <p:stCondLst>
                                    <p:cond delay="1300"/>
                                  </p:stCondLst>
                                  <p:childTnLst>
                                    <p:set>
                                      <p:cBhvr>
                                        <p:cTn id="142" dur="1" fill="hold">
                                          <p:stCondLst>
                                            <p:cond delay="0"/>
                                          </p:stCondLst>
                                        </p:cTn>
                                        <p:tgtEl>
                                          <p:spTgt spid="67"/>
                                        </p:tgtEl>
                                        <p:attrNameLst>
                                          <p:attrName>style.visibility</p:attrName>
                                        </p:attrNameLst>
                                      </p:cBhvr>
                                      <p:to>
                                        <p:strVal val="visible"/>
                                      </p:to>
                                    </p:set>
                                    <p:animEffect transition="in" filter="wipe(left)">
                                      <p:cBhvr>
                                        <p:cTn id="143" dur="500"/>
                                        <p:tgtEl>
                                          <p:spTgt spid="67"/>
                                        </p:tgtEl>
                                      </p:cBhvr>
                                    </p:animEffect>
                                  </p:childTnLst>
                                </p:cTn>
                              </p:par>
                              <p:par>
                                <p:cTn id="144" presetID="22" presetClass="entr" presetSubtype="8" fill="hold" grpId="0" nodeType="withEffect">
                                  <p:stCondLst>
                                    <p:cond delay="1800"/>
                                  </p:stCondLst>
                                  <p:childTnLst>
                                    <p:set>
                                      <p:cBhvr>
                                        <p:cTn id="145" dur="1" fill="hold">
                                          <p:stCondLst>
                                            <p:cond delay="0"/>
                                          </p:stCondLst>
                                        </p:cTn>
                                        <p:tgtEl>
                                          <p:spTgt spid="64"/>
                                        </p:tgtEl>
                                        <p:attrNameLst>
                                          <p:attrName>style.visibility</p:attrName>
                                        </p:attrNameLst>
                                      </p:cBhvr>
                                      <p:to>
                                        <p:strVal val="visible"/>
                                      </p:to>
                                    </p:set>
                                    <p:animEffect transition="in" filter="wipe(left)">
                                      <p:cBhvr>
                                        <p:cTn id="146" dur="500"/>
                                        <p:tgtEl>
                                          <p:spTgt spid="64"/>
                                        </p:tgtEl>
                                      </p:cBhvr>
                                    </p:animEffect>
                                  </p:childTnLst>
                                </p:cTn>
                              </p:par>
                              <p:par>
                                <p:cTn id="147" presetID="22" presetClass="entr" presetSubtype="8" fill="hold" grpId="0" nodeType="withEffect">
                                  <p:stCondLst>
                                    <p:cond delay="1900"/>
                                  </p:stCondLst>
                                  <p:childTnLst>
                                    <p:set>
                                      <p:cBhvr>
                                        <p:cTn id="148" dur="1" fill="hold">
                                          <p:stCondLst>
                                            <p:cond delay="0"/>
                                          </p:stCondLst>
                                        </p:cTn>
                                        <p:tgtEl>
                                          <p:spTgt spid="66"/>
                                        </p:tgtEl>
                                        <p:attrNameLst>
                                          <p:attrName>style.visibility</p:attrName>
                                        </p:attrNameLst>
                                      </p:cBhvr>
                                      <p:to>
                                        <p:strVal val="visible"/>
                                      </p:to>
                                    </p:set>
                                    <p:animEffect transition="in" filter="wipe(left)">
                                      <p:cBhvr>
                                        <p:cTn id="149" dur="500"/>
                                        <p:tgtEl>
                                          <p:spTgt spid="66"/>
                                        </p:tgtEl>
                                      </p:cBhvr>
                                    </p:animEffect>
                                  </p:childTnLst>
                                </p:cTn>
                              </p:par>
                            </p:childTnLst>
                          </p:cTn>
                        </p:par>
                        <p:par>
                          <p:cTn id="150" fill="hold">
                            <p:stCondLst>
                              <p:cond delay="2500"/>
                            </p:stCondLst>
                            <p:childTnLst>
                              <p:par>
                                <p:cTn id="151" presetID="22" presetClass="entr" presetSubtype="4" fill="hold" grpId="0" nodeType="afterEffect">
                                  <p:stCondLst>
                                    <p:cond delay="0"/>
                                  </p:stCondLst>
                                  <p:childTnLst>
                                    <p:set>
                                      <p:cBhvr>
                                        <p:cTn id="152" dur="1" fill="hold">
                                          <p:stCondLst>
                                            <p:cond delay="0"/>
                                          </p:stCondLst>
                                        </p:cTn>
                                        <p:tgtEl>
                                          <p:spTgt spid="70"/>
                                        </p:tgtEl>
                                        <p:attrNameLst>
                                          <p:attrName>style.visibility</p:attrName>
                                        </p:attrNameLst>
                                      </p:cBhvr>
                                      <p:to>
                                        <p:strVal val="visible"/>
                                      </p:to>
                                    </p:set>
                                    <p:animEffect transition="in" filter="wipe(down)">
                                      <p:cBhvr>
                                        <p:cTn id="15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animBg="1"/>
      <p:bldP spid="43" grpId="0"/>
      <p:bldP spid="45" grpId="0"/>
      <p:bldP spid="47" grpId="0"/>
      <p:bldP spid="49" grpId="0"/>
      <p:bldP spid="51" grpId="0"/>
      <p:bldP spid="53" grpId="0"/>
      <p:bldP spid="55" grpId="0" animBg="1"/>
      <p:bldP spid="56" grpId="0" animBg="1"/>
      <p:bldP spid="57" grpId="0" animBg="1"/>
      <p:bldP spid="58" grpId="0" animBg="1"/>
      <p:bldP spid="59" grpId="0" animBg="1"/>
      <p:bldP spid="60" grpId="0" animBg="1"/>
      <p:bldP spid="61" grpId="0" animBg="1"/>
      <p:bldP spid="62" grpId="0" animBg="1"/>
      <p:bldP spid="63" grpId="0"/>
      <p:bldP spid="64" grpId="0"/>
      <p:bldP spid="66" grpId="0"/>
      <p:bldP spid="68" grpId="0" animBg="1"/>
      <p:bldP spid="69" grpId="0" animBg="1"/>
      <p:bldP spid="7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rot="7971300">
            <a:off x="1659682" y="3473097"/>
            <a:ext cx="759550" cy="986833"/>
            <a:chOff x="4020870" y="2194485"/>
            <a:chExt cx="1102258" cy="1432090"/>
          </a:xfrm>
          <a:effectLst>
            <a:outerShdw blurRad="444500" dist="254000" dir="8100000" algn="tr" rotWithShape="0">
              <a:prstClr val="black">
                <a:alpha val="50000"/>
              </a:prstClr>
            </a:outerShdw>
          </a:effectLst>
        </p:grpSpPr>
        <p:sp>
          <p:nvSpPr>
            <p:cNvPr id="40"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mj-ea"/>
                <a:ea typeface="+mj-ea"/>
              </a:endParaRPr>
            </a:p>
          </p:txBody>
        </p:sp>
        <p:sp>
          <p:nvSpPr>
            <p:cNvPr id="41"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mj-ea"/>
                <a:ea typeface="+mj-ea"/>
              </a:endParaRPr>
            </a:p>
          </p:txBody>
        </p:sp>
      </p:grpSp>
      <p:grpSp>
        <p:nvGrpSpPr>
          <p:cNvPr id="42" name="组合 41"/>
          <p:cNvGrpSpPr/>
          <p:nvPr/>
        </p:nvGrpSpPr>
        <p:grpSpPr>
          <a:xfrm rot="10166396">
            <a:off x="3613320" y="1776904"/>
            <a:ext cx="759550" cy="986833"/>
            <a:chOff x="4020870" y="2194485"/>
            <a:chExt cx="1102258" cy="1432090"/>
          </a:xfrm>
          <a:effectLst>
            <a:outerShdw blurRad="444500" dist="254000" dir="8100000" algn="tr" rotWithShape="0">
              <a:prstClr val="black">
                <a:alpha val="50000"/>
              </a:prstClr>
            </a:outerShdw>
          </a:effectLst>
        </p:grpSpPr>
        <p:sp>
          <p:nvSpPr>
            <p:cNvPr id="4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mj-ea"/>
                <a:ea typeface="+mj-ea"/>
              </a:endParaRPr>
            </a:p>
          </p:txBody>
        </p:sp>
        <p:sp>
          <p:nvSpPr>
            <p:cNvPr id="4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mj-ea"/>
                <a:ea typeface="+mj-ea"/>
              </a:endParaRPr>
            </a:p>
          </p:txBody>
        </p:sp>
      </p:grpSp>
      <p:grpSp>
        <p:nvGrpSpPr>
          <p:cNvPr id="45" name="组合 44"/>
          <p:cNvGrpSpPr/>
          <p:nvPr/>
        </p:nvGrpSpPr>
        <p:grpSpPr>
          <a:xfrm rot="13500000">
            <a:off x="6243572" y="2537502"/>
            <a:ext cx="759550" cy="986833"/>
            <a:chOff x="4020870" y="2194485"/>
            <a:chExt cx="1102258" cy="1432090"/>
          </a:xfrm>
          <a:effectLst>
            <a:outerShdw blurRad="444500" dist="254000" dir="8100000" algn="tr" rotWithShape="0">
              <a:prstClr val="black">
                <a:alpha val="50000"/>
              </a:prstClr>
            </a:outerShdw>
          </a:effectLst>
        </p:grpSpPr>
        <p:sp>
          <p:nvSpPr>
            <p:cNvPr id="4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mj-ea"/>
                <a:ea typeface="+mj-ea"/>
              </a:endParaRPr>
            </a:p>
          </p:txBody>
        </p:sp>
        <p:sp>
          <p:nvSpPr>
            <p:cNvPr id="47"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mj-ea"/>
                <a:ea typeface="+mj-ea"/>
              </a:endParaRPr>
            </a:p>
          </p:txBody>
        </p:sp>
      </p:grpSp>
      <p:sp>
        <p:nvSpPr>
          <p:cNvPr id="48" name="空心弧 47"/>
          <p:cNvSpPr/>
          <p:nvPr/>
        </p:nvSpPr>
        <p:spPr>
          <a:xfrm>
            <a:off x="2384053" y="2826451"/>
            <a:ext cx="4239295" cy="4239295"/>
          </a:xfrm>
          <a:prstGeom prst="blockArc">
            <a:avLst>
              <a:gd name="adj1" fmla="val 10800000"/>
              <a:gd name="adj2" fmla="val 1"/>
              <a:gd name="adj3" fmla="val 3011"/>
            </a:avLst>
          </a:prstGeom>
          <a:solidFill>
            <a:schemeClr val="accent2"/>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grpSp>
        <p:nvGrpSpPr>
          <p:cNvPr id="49" name="组合 48"/>
          <p:cNvGrpSpPr/>
          <p:nvPr/>
        </p:nvGrpSpPr>
        <p:grpSpPr>
          <a:xfrm rot="13303882">
            <a:off x="6648304" y="3526768"/>
            <a:ext cx="759550" cy="986833"/>
            <a:chOff x="4020870" y="2194485"/>
            <a:chExt cx="1102258" cy="1432090"/>
          </a:xfrm>
          <a:effectLst>
            <a:outerShdw blurRad="444500" dist="254000" dir="8100000" algn="tr" rotWithShape="0">
              <a:prstClr val="black">
                <a:alpha val="50000"/>
              </a:prstClr>
            </a:outerShdw>
          </a:effectLst>
        </p:grpSpPr>
        <p:sp>
          <p:nvSpPr>
            <p:cNvPr id="50"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mj-ea"/>
                <a:ea typeface="+mj-ea"/>
              </a:endParaRPr>
            </a:p>
          </p:txBody>
        </p:sp>
        <p:sp>
          <p:nvSpPr>
            <p:cNvPr id="51"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mj-ea"/>
                <a:ea typeface="+mj-ea"/>
              </a:endParaRPr>
            </a:p>
          </p:txBody>
        </p:sp>
      </p:grpSp>
      <p:grpSp>
        <p:nvGrpSpPr>
          <p:cNvPr id="52" name="组合 51"/>
          <p:cNvGrpSpPr/>
          <p:nvPr/>
        </p:nvGrpSpPr>
        <p:grpSpPr>
          <a:xfrm rot="11594412">
            <a:off x="5083766" y="1948428"/>
            <a:ext cx="759550" cy="986833"/>
            <a:chOff x="4020870" y="2194485"/>
            <a:chExt cx="1102258" cy="1432090"/>
          </a:xfrm>
          <a:effectLst>
            <a:outerShdw blurRad="444500" dist="254000" dir="8100000" algn="tr" rotWithShape="0">
              <a:prstClr val="black">
                <a:alpha val="50000"/>
              </a:prstClr>
            </a:outerShdw>
          </a:effectLst>
        </p:grpSpPr>
        <p:sp>
          <p:nvSpPr>
            <p:cNvPr id="5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mj-ea"/>
                <a:ea typeface="+mj-ea"/>
              </a:endParaRPr>
            </a:p>
          </p:txBody>
        </p:sp>
        <p:sp>
          <p:nvSpPr>
            <p:cNvPr id="5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mj-ea"/>
                <a:ea typeface="+mj-ea"/>
              </a:endParaRPr>
            </a:p>
          </p:txBody>
        </p:sp>
      </p:grpSp>
      <p:grpSp>
        <p:nvGrpSpPr>
          <p:cNvPr id="55" name="组合 54"/>
          <p:cNvGrpSpPr/>
          <p:nvPr/>
        </p:nvGrpSpPr>
        <p:grpSpPr>
          <a:xfrm rot="9469324">
            <a:off x="2419325" y="2359982"/>
            <a:ext cx="759550" cy="986833"/>
            <a:chOff x="4020870" y="2194485"/>
            <a:chExt cx="1102258" cy="1432090"/>
          </a:xfrm>
          <a:effectLst>
            <a:outerShdw blurRad="444500" dist="254000" dir="8100000" algn="tr" rotWithShape="0">
              <a:prstClr val="black">
                <a:alpha val="50000"/>
              </a:prstClr>
            </a:outerShdw>
          </a:effectLst>
        </p:grpSpPr>
        <p:sp>
          <p:nvSpPr>
            <p:cNvPr id="5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mj-ea"/>
                <a:ea typeface="+mj-ea"/>
              </a:endParaRPr>
            </a:p>
          </p:txBody>
        </p:sp>
        <p:sp>
          <p:nvSpPr>
            <p:cNvPr id="57"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mj-ea"/>
                <a:ea typeface="+mj-ea"/>
              </a:endParaRPr>
            </a:p>
          </p:txBody>
        </p:sp>
      </p:grpSp>
      <p:grpSp>
        <p:nvGrpSpPr>
          <p:cNvPr id="58" name="组合 57"/>
          <p:cNvGrpSpPr/>
          <p:nvPr/>
        </p:nvGrpSpPr>
        <p:grpSpPr>
          <a:xfrm>
            <a:off x="3657545" y="3232969"/>
            <a:ext cx="1612681" cy="1612685"/>
            <a:chOff x="3851771" y="1163107"/>
            <a:chExt cx="1402358" cy="1402358"/>
          </a:xfrm>
        </p:grpSpPr>
        <p:grpSp>
          <p:nvGrpSpPr>
            <p:cNvPr id="59" name="组合 58"/>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mj-ea"/>
                  <a:ea typeface="+mj-ea"/>
                </a:endParaRPr>
              </a:p>
            </p:txBody>
          </p:sp>
          <p:sp>
            <p:nvSpPr>
              <p:cNvPr id="62" name="椭圆 61"/>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mj-ea"/>
                  <a:ea typeface="+mj-ea"/>
                </a:endParaRPr>
              </a:p>
            </p:txBody>
          </p:sp>
        </p:grpSp>
        <p:sp>
          <p:nvSpPr>
            <p:cNvPr id="60" name="TextBox 135"/>
            <p:cNvSpPr txBox="1"/>
            <p:nvPr/>
          </p:nvSpPr>
          <p:spPr>
            <a:xfrm>
              <a:off x="3987028" y="1432817"/>
              <a:ext cx="1186820" cy="829672"/>
            </a:xfrm>
            <a:prstGeom prst="rect">
              <a:avLst/>
            </a:prstGeom>
            <a:noFill/>
          </p:spPr>
          <p:txBody>
            <a:bodyPr wrap="square" rtlCol="0">
              <a:spAutoFit/>
            </a:bodyPr>
            <a:lstStyle/>
            <a:p>
              <a:r>
                <a:rPr lang="zh-CN" altLang="en-US" sz="2800" spc="300" dirty="0">
                  <a:solidFill>
                    <a:schemeClr val="accent2"/>
                  </a:solidFill>
                  <a:latin typeface="+mj-ea"/>
                  <a:ea typeface="+mj-ea"/>
                </a:rPr>
                <a:t>管理上的原因</a:t>
              </a:r>
            </a:p>
          </p:txBody>
        </p:sp>
      </p:grpSp>
      <p:sp>
        <p:nvSpPr>
          <p:cNvPr id="63" name="TextBox 138"/>
          <p:cNvSpPr txBox="1"/>
          <p:nvPr/>
        </p:nvSpPr>
        <p:spPr>
          <a:xfrm>
            <a:off x="1857385" y="3867150"/>
            <a:ext cx="45719" cy="300082"/>
          </a:xfrm>
          <a:prstGeom prst="rect">
            <a:avLst/>
          </a:prstGeom>
          <a:noFill/>
        </p:spPr>
        <p:txBody>
          <a:bodyPr wrap="square" rtlCol="0">
            <a:spAutoFit/>
          </a:bodyPr>
          <a:lstStyle/>
          <a:p>
            <a:endParaRPr lang="zh-CN" altLang="en-US" dirty="0">
              <a:solidFill>
                <a:schemeClr val="accent2"/>
              </a:solidFill>
              <a:latin typeface="+mj-ea"/>
              <a:ea typeface="+mj-ea"/>
            </a:endParaRPr>
          </a:p>
        </p:txBody>
      </p:sp>
      <p:sp>
        <p:nvSpPr>
          <p:cNvPr id="64" name="TextBox 139"/>
          <p:cNvSpPr txBox="1"/>
          <p:nvPr/>
        </p:nvSpPr>
        <p:spPr>
          <a:xfrm>
            <a:off x="2520241" y="2456750"/>
            <a:ext cx="425116" cy="584775"/>
          </a:xfrm>
          <a:prstGeom prst="rect">
            <a:avLst/>
          </a:prstGeom>
          <a:noFill/>
        </p:spPr>
        <p:txBody>
          <a:bodyPr wrap="none" rtlCol="0">
            <a:spAutoFit/>
          </a:bodyPr>
          <a:lstStyle/>
          <a:p>
            <a:r>
              <a:rPr lang="en-US" altLang="zh-CN" sz="3200" dirty="0">
                <a:solidFill>
                  <a:schemeClr val="accent2"/>
                </a:solidFill>
                <a:latin typeface="+mj-ea"/>
                <a:ea typeface="+mj-ea"/>
              </a:rPr>
              <a:t>2</a:t>
            </a:r>
            <a:endParaRPr lang="zh-CN" altLang="en-US" sz="3200" dirty="0">
              <a:solidFill>
                <a:schemeClr val="accent2"/>
              </a:solidFill>
              <a:latin typeface="+mj-ea"/>
              <a:ea typeface="+mj-ea"/>
            </a:endParaRPr>
          </a:p>
        </p:txBody>
      </p:sp>
      <p:sp>
        <p:nvSpPr>
          <p:cNvPr id="65" name="TextBox 140"/>
          <p:cNvSpPr txBox="1"/>
          <p:nvPr/>
        </p:nvSpPr>
        <p:spPr>
          <a:xfrm>
            <a:off x="5232126" y="2050921"/>
            <a:ext cx="425116" cy="584775"/>
          </a:xfrm>
          <a:prstGeom prst="rect">
            <a:avLst/>
          </a:prstGeom>
          <a:noFill/>
        </p:spPr>
        <p:txBody>
          <a:bodyPr wrap="none" rtlCol="0">
            <a:spAutoFit/>
          </a:bodyPr>
          <a:lstStyle/>
          <a:p>
            <a:r>
              <a:rPr lang="en-US" altLang="zh-CN" sz="3200" dirty="0">
                <a:solidFill>
                  <a:schemeClr val="accent2"/>
                </a:solidFill>
                <a:latin typeface="+mj-ea"/>
                <a:ea typeface="+mj-ea"/>
              </a:rPr>
              <a:t>4</a:t>
            </a:r>
            <a:endParaRPr lang="zh-CN" altLang="en-US" sz="3200" dirty="0">
              <a:solidFill>
                <a:schemeClr val="accent2"/>
              </a:solidFill>
              <a:latin typeface="+mj-ea"/>
              <a:ea typeface="+mj-ea"/>
            </a:endParaRPr>
          </a:p>
        </p:txBody>
      </p:sp>
      <p:sp>
        <p:nvSpPr>
          <p:cNvPr id="66" name="TextBox 141"/>
          <p:cNvSpPr txBox="1"/>
          <p:nvPr/>
        </p:nvSpPr>
        <p:spPr>
          <a:xfrm>
            <a:off x="6869466" y="3625522"/>
            <a:ext cx="425116" cy="584775"/>
          </a:xfrm>
          <a:prstGeom prst="rect">
            <a:avLst/>
          </a:prstGeom>
          <a:noFill/>
        </p:spPr>
        <p:txBody>
          <a:bodyPr wrap="none" rtlCol="0">
            <a:spAutoFit/>
          </a:bodyPr>
          <a:lstStyle/>
          <a:p>
            <a:r>
              <a:rPr lang="en-US" altLang="zh-CN" sz="3200" dirty="0">
                <a:solidFill>
                  <a:schemeClr val="accent2"/>
                </a:solidFill>
                <a:latin typeface="+mj-ea"/>
                <a:ea typeface="+mj-ea"/>
              </a:rPr>
              <a:t>6</a:t>
            </a:r>
            <a:endParaRPr lang="zh-CN" altLang="en-US" sz="3200" dirty="0">
              <a:solidFill>
                <a:schemeClr val="accent2"/>
              </a:solidFill>
              <a:latin typeface="+mj-ea"/>
              <a:ea typeface="+mj-ea"/>
            </a:endParaRPr>
          </a:p>
        </p:txBody>
      </p:sp>
      <p:sp>
        <p:nvSpPr>
          <p:cNvPr id="67" name="TextBox 142"/>
          <p:cNvSpPr txBox="1"/>
          <p:nvPr/>
        </p:nvSpPr>
        <p:spPr>
          <a:xfrm>
            <a:off x="6486179" y="2678639"/>
            <a:ext cx="425116" cy="584775"/>
          </a:xfrm>
          <a:prstGeom prst="rect">
            <a:avLst/>
          </a:prstGeom>
          <a:noFill/>
        </p:spPr>
        <p:txBody>
          <a:bodyPr wrap="none" rtlCol="0">
            <a:spAutoFit/>
          </a:bodyPr>
          <a:lstStyle/>
          <a:p>
            <a:r>
              <a:rPr lang="en-US" altLang="zh-CN" sz="3200" dirty="0">
                <a:solidFill>
                  <a:schemeClr val="accent2"/>
                </a:solidFill>
                <a:latin typeface="+mj-ea"/>
                <a:ea typeface="+mj-ea"/>
              </a:rPr>
              <a:t>5</a:t>
            </a:r>
            <a:endParaRPr lang="zh-CN" altLang="en-US" sz="3200" dirty="0">
              <a:solidFill>
                <a:schemeClr val="accent2"/>
              </a:solidFill>
              <a:latin typeface="+mj-ea"/>
              <a:ea typeface="+mj-ea"/>
            </a:endParaRPr>
          </a:p>
        </p:txBody>
      </p:sp>
      <p:sp>
        <p:nvSpPr>
          <p:cNvPr id="68" name="TextBox 143"/>
          <p:cNvSpPr txBox="1"/>
          <p:nvPr/>
        </p:nvSpPr>
        <p:spPr>
          <a:xfrm>
            <a:off x="3726906" y="1896854"/>
            <a:ext cx="425116" cy="584775"/>
          </a:xfrm>
          <a:prstGeom prst="rect">
            <a:avLst/>
          </a:prstGeom>
          <a:noFill/>
        </p:spPr>
        <p:txBody>
          <a:bodyPr wrap="none" rtlCol="0">
            <a:spAutoFit/>
          </a:bodyPr>
          <a:lstStyle/>
          <a:p>
            <a:r>
              <a:rPr lang="en-US" altLang="zh-CN" sz="3200" dirty="0">
                <a:solidFill>
                  <a:schemeClr val="accent2"/>
                </a:solidFill>
                <a:latin typeface="+mj-ea"/>
                <a:ea typeface="+mj-ea"/>
              </a:rPr>
              <a:t>3</a:t>
            </a:r>
            <a:endParaRPr lang="zh-CN" altLang="en-US" sz="3200" dirty="0">
              <a:solidFill>
                <a:schemeClr val="accent2"/>
              </a:solidFill>
              <a:latin typeface="+mj-ea"/>
              <a:ea typeface="+mj-ea"/>
            </a:endParaRPr>
          </a:p>
        </p:txBody>
      </p:sp>
      <p:sp>
        <p:nvSpPr>
          <p:cNvPr id="69" name="TextBox 144"/>
          <p:cNvSpPr txBox="1"/>
          <p:nvPr/>
        </p:nvSpPr>
        <p:spPr>
          <a:xfrm>
            <a:off x="1761042" y="3634068"/>
            <a:ext cx="425116" cy="584775"/>
          </a:xfrm>
          <a:prstGeom prst="rect">
            <a:avLst/>
          </a:prstGeom>
          <a:noFill/>
        </p:spPr>
        <p:txBody>
          <a:bodyPr wrap="none" rtlCol="0">
            <a:spAutoFit/>
          </a:bodyPr>
          <a:lstStyle/>
          <a:p>
            <a:r>
              <a:rPr lang="en-US" altLang="zh-CN" sz="3200" dirty="0">
                <a:solidFill>
                  <a:schemeClr val="accent2"/>
                </a:solidFill>
                <a:latin typeface="+mj-ea"/>
                <a:ea typeface="+mj-ea"/>
              </a:rPr>
              <a:t>1</a:t>
            </a:r>
            <a:endParaRPr lang="zh-CN" altLang="en-US" sz="3200" dirty="0">
              <a:solidFill>
                <a:schemeClr val="accent2"/>
              </a:solidFill>
              <a:latin typeface="+mj-ea"/>
              <a:ea typeface="+mj-ea"/>
            </a:endParaRPr>
          </a:p>
        </p:txBody>
      </p:sp>
      <p:sp>
        <p:nvSpPr>
          <p:cNvPr id="70" name="TextBox 145"/>
          <p:cNvSpPr txBox="1"/>
          <p:nvPr/>
        </p:nvSpPr>
        <p:spPr>
          <a:xfrm>
            <a:off x="221843" y="3109242"/>
            <a:ext cx="1563458" cy="1061829"/>
          </a:xfrm>
          <a:prstGeom prst="rect">
            <a:avLst/>
          </a:prstGeom>
          <a:noFill/>
        </p:spPr>
        <p:txBody>
          <a:bodyPr wrap="square" rtlCol="0">
            <a:spAutoFit/>
          </a:bodyPr>
          <a:lstStyle/>
          <a:p>
            <a:pPr>
              <a:lnSpc>
                <a:spcPct val="150000"/>
              </a:lnSpc>
            </a:pPr>
            <a:r>
              <a:rPr kumimoji="1" lang="zh-CN" altLang="en-US" sz="1400" dirty="0">
                <a:solidFill>
                  <a:schemeClr val="tx1">
                    <a:lumMod val="50000"/>
                    <a:lumOff val="50000"/>
                  </a:schemeClr>
                </a:solidFill>
                <a:latin typeface="+mj-ea"/>
                <a:ea typeface="+mj-ea"/>
                <a:cs typeface="Times New Roman" panose="02020603050405020304" pitchFamily="18" charset="0"/>
              </a:rPr>
              <a:t>技术缺陷或工艺流程及操作程序有问题</a:t>
            </a:r>
            <a:endParaRPr lang="zh-CN" altLang="en-US" sz="1400" dirty="0">
              <a:solidFill>
                <a:schemeClr val="tx1">
                  <a:lumMod val="50000"/>
                  <a:lumOff val="50000"/>
                </a:schemeClr>
              </a:solidFill>
              <a:latin typeface="+mj-ea"/>
              <a:ea typeface="+mj-ea"/>
            </a:endParaRPr>
          </a:p>
        </p:txBody>
      </p:sp>
      <p:sp>
        <p:nvSpPr>
          <p:cNvPr id="71" name="TextBox 146"/>
          <p:cNvSpPr txBox="1"/>
          <p:nvPr/>
        </p:nvSpPr>
        <p:spPr>
          <a:xfrm>
            <a:off x="820595" y="1973798"/>
            <a:ext cx="1563458" cy="700576"/>
          </a:xfrm>
          <a:prstGeom prst="rect">
            <a:avLst/>
          </a:prstGeom>
          <a:noFill/>
        </p:spPr>
        <p:txBody>
          <a:bodyPr wrap="square" rtlCol="0">
            <a:spAutoFit/>
          </a:bodyPr>
          <a:lstStyle/>
          <a:p>
            <a:pPr>
              <a:lnSpc>
                <a:spcPct val="150000"/>
              </a:lnSpc>
            </a:pPr>
            <a:r>
              <a:rPr kumimoji="1" lang="zh-CN" altLang="en-US" sz="1400" dirty="0">
                <a:solidFill>
                  <a:schemeClr val="tx1">
                    <a:lumMod val="50000"/>
                    <a:lumOff val="50000"/>
                  </a:schemeClr>
                </a:solidFill>
                <a:latin typeface="+mj-ea"/>
                <a:ea typeface="+mj-ea"/>
                <a:cs typeface="Times New Roman" panose="02020603050405020304" pitchFamily="18" charset="0"/>
              </a:rPr>
              <a:t>对操作者缺乏必要的培训教育</a:t>
            </a:r>
            <a:endParaRPr lang="zh-CN" altLang="en-US" sz="1400" dirty="0">
              <a:solidFill>
                <a:schemeClr val="tx1">
                  <a:lumMod val="50000"/>
                  <a:lumOff val="50000"/>
                </a:schemeClr>
              </a:solidFill>
              <a:latin typeface="+mj-ea"/>
              <a:ea typeface="+mj-ea"/>
            </a:endParaRPr>
          </a:p>
        </p:txBody>
      </p:sp>
      <p:sp>
        <p:nvSpPr>
          <p:cNvPr id="72" name="TextBox 147"/>
          <p:cNvSpPr txBox="1"/>
          <p:nvPr/>
        </p:nvSpPr>
        <p:spPr>
          <a:xfrm>
            <a:off x="3119017" y="1211798"/>
            <a:ext cx="1563458" cy="377411"/>
          </a:xfrm>
          <a:prstGeom prst="rect">
            <a:avLst/>
          </a:prstGeom>
          <a:noFill/>
        </p:spPr>
        <p:txBody>
          <a:bodyPr wrap="square" rtlCol="0">
            <a:spAutoFit/>
          </a:bodyPr>
          <a:lstStyle/>
          <a:p>
            <a:pPr>
              <a:lnSpc>
                <a:spcPct val="150000"/>
              </a:lnSpc>
            </a:pPr>
            <a:r>
              <a:rPr kumimoji="1" lang="zh-CN" altLang="en-US" sz="1400" dirty="0">
                <a:solidFill>
                  <a:schemeClr val="tx1">
                    <a:lumMod val="50000"/>
                    <a:lumOff val="50000"/>
                  </a:schemeClr>
                </a:solidFill>
                <a:latin typeface="+mj-ea"/>
                <a:ea typeface="+mj-ea"/>
                <a:cs typeface="Times New Roman" panose="02020603050405020304" pitchFamily="18" charset="0"/>
              </a:rPr>
              <a:t>劳动组织不合理</a:t>
            </a:r>
            <a:endParaRPr lang="zh-CN" altLang="en-US" sz="1400" dirty="0">
              <a:solidFill>
                <a:schemeClr val="tx1">
                  <a:lumMod val="50000"/>
                  <a:lumOff val="50000"/>
                </a:schemeClr>
              </a:solidFill>
              <a:latin typeface="+mj-ea"/>
              <a:ea typeface="+mj-ea"/>
            </a:endParaRPr>
          </a:p>
        </p:txBody>
      </p:sp>
      <p:sp>
        <p:nvSpPr>
          <p:cNvPr id="73" name="TextBox 148"/>
          <p:cNvSpPr txBox="1"/>
          <p:nvPr/>
        </p:nvSpPr>
        <p:spPr>
          <a:xfrm>
            <a:off x="5544562" y="1252478"/>
            <a:ext cx="1563458" cy="700576"/>
          </a:xfrm>
          <a:prstGeom prst="rect">
            <a:avLst/>
          </a:prstGeom>
          <a:noFill/>
        </p:spPr>
        <p:txBody>
          <a:bodyPr wrap="square" rtlCol="0">
            <a:spAutoFit/>
          </a:bodyPr>
          <a:lstStyle/>
          <a:p>
            <a:pPr>
              <a:lnSpc>
                <a:spcPct val="150000"/>
              </a:lnSpc>
            </a:pPr>
            <a:r>
              <a:rPr kumimoji="1" lang="zh-CN" altLang="en-US" sz="1400" dirty="0">
                <a:solidFill>
                  <a:schemeClr val="tx1">
                    <a:lumMod val="50000"/>
                    <a:lumOff val="50000"/>
                  </a:schemeClr>
                </a:solidFill>
                <a:latin typeface="+mj-ea"/>
                <a:ea typeface="+mj-ea"/>
                <a:cs typeface="Times New Roman" panose="02020603050405020304" pitchFamily="18" charset="0"/>
              </a:rPr>
              <a:t>对现场缺乏检查和指导</a:t>
            </a:r>
            <a:endParaRPr lang="zh-CN" altLang="en-US" sz="1400" dirty="0">
              <a:solidFill>
                <a:schemeClr val="tx1">
                  <a:lumMod val="50000"/>
                  <a:lumOff val="50000"/>
                </a:schemeClr>
              </a:solidFill>
              <a:latin typeface="+mj-ea"/>
              <a:ea typeface="+mj-ea"/>
            </a:endParaRPr>
          </a:p>
        </p:txBody>
      </p:sp>
      <p:sp>
        <p:nvSpPr>
          <p:cNvPr id="74" name="TextBox 149"/>
          <p:cNvSpPr txBox="1"/>
          <p:nvPr/>
        </p:nvSpPr>
        <p:spPr>
          <a:xfrm>
            <a:off x="7063910" y="2194526"/>
            <a:ext cx="1563458" cy="700576"/>
          </a:xfrm>
          <a:prstGeom prst="rect">
            <a:avLst/>
          </a:prstGeom>
          <a:noFill/>
        </p:spPr>
        <p:txBody>
          <a:bodyPr wrap="square" rtlCol="0">
            <a:spAutoFit/>
          </a:bodyPr>
          <a:lstStyle/>
          <a:p>
            <a:pPr>
              <a:lnSpc>
                <a:spcPct val="150000"/>
              </a:lnSpc>
            </a:pPr>
            <a:r>
              <a:rPr kumimoji="1" lang="zh-CN" altLang="en-US" sz="1400" dirty="0">
                <a:solidFill>
                  <a:schemeClr val="tx1">
                    <a:lumMod val="50000"/>
                    <a:lumOff val="50000"/>
                  </a:schemeClr>
                </a:solidFill>
                <a:latin typeface="+mj-ea"/>
                <a:ea typeface="+mj-ea"/>
                <a:cs typeface="Times New Roman" panose="02020603050405020304" pitchFamily="18" charset="0"/>
              </a:rPr>
              <a:t>没有安全操作规程或规程不健全</a:t>
            </a:r>
            <a:endParaRPr lang="zh-CN" altLang="en-US" sz="1400" dirty="0">
              <a:solidFill>
                <a:schemeClr val="tx1">
                  <a:lumMod val="50000"/>
                  <a:lumOff val="50000"/>
                </a:schemeClr>
              </a:solidFill>
              <a:latin typeface="+mj-ea"/>
              <a:ea typeface="+mj-ea"/>
            </a:endParaRPr>
          </a:p>
        </p:txBody>
      </p:sp>
      <p:sp>
        <p:nvSpPr>
          <p:cNvPr id="75" name="TextBox 150"/>
          <p:cNvSpPr txBox="1"/>
          <p:nvPr/>
        </p:nvSpPr>
        <p:spPr>
          <a:xfrm>
            <a:off x="7430966" y="3235083"/>
            <a:ext cx="1563458" cy="1061829"/>
          </a:xfrm>
          <a:prstGeom prst="rect">
            <a:avLst/>
          </a:prstGeom>
          <a:noFill/>
        </p:spPr>
        <p:txBody>
          <a:bodyPr wrap="square" rtlCol="0">
            <a:spAutoFit/>
          </a:bodyPr>
          <a:lstStyle/>
          <a:p>
            <a:pPr lvl="0" defTabSz="914400" eaLnBrk="0" fontAlgn="base" hangingPunct="0">
              <a:lnSpc>
                <a:spcPct val="150000"/>
              </a:lnSpc>
              <a:spcBef>
                <a:spcPct val="0"/>
              </a:spcBef>
              <a:spcAft>
                <a:spcPct val="0"/>
              </a:spcAft>
            </a:pPr>
            <a:r>
              <a:rPr kumimoji="1" lang="zh-CN" altLang="en-US" sz="1400" dirty="0">
                <a:solidFill>
                  <a:schemeClr val="tx1">
                    <a:lumMod val="50000"/>
                    <a:lumOff val="50000"/>
                  </a:schemeClr>
                </a:solidFill>
                <a:latin typeface="+mj-ea"/>
                <a:ea typeface="+mj-ea"/>
                <a:cs typeface="Times New Roman" panose="02020603050405020304" pitchFamily="18" charset="0"/>
              </a:rPr>
              <a:t>隐患整改不及时，事故防范措施不落实</a:t>
            </a:r>
          </a:p>
        </p:txBody>
      </p:sp>
      <p:sp>
        <p:nvSpPr>
          <p:cNvPr id="76" name="文本框 75"/>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
        <p:nvSpPr>
          <p:cNvPr id="77" name="TextBox 8"/>
          <p:cNvSpPr txBox="1"/>
          <p:nvPr/>
        </p:nvSpPr>
        <p:spPr>
          <a:xfrm>
            <a:off x="1020304" y="234412"/>
            <a:ext cx="3456384" cy="400110"/>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第五章  事故发生的主要原因</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par>
                                    <p:cTn id="8" presetID="2" presetClass="entr" presetSubtype="2" fill="hold" nodeType="withEffect" p14:presetBounceEnd="40000">
                                      <p:stCondLst>
                                        <p:cond delay="900"/>
                                      </p:stCondLst>
                                      <p:childTnLst>
                                        <p:set>
                                          <p:cBhvr>
                                            <p:cTn id="9" dur="1" fill="hold">
                                              <p:stCondLst>
                                                <p:cond delay="0"/>
                                              </p:stCondLst>
                                            </p:cTn>
                                            <p:tgtEl>
                                              <p:spTgt spid="49"/>
                                            </p:tgtEl>
                                            <p:attrNameLst>
                                              <p:attrName>style.visibility</p:attrName>
                                            </p:attrNameLst>
                                          </p:cBhvr>
                                          <p:to>
                                            <p:strVal val="visible"/>
                                          </p:to>
                                        </p:set>
                                        <p:anim calcmode="lin" valueType="num" p14:bounceEnd="40000">
                                          <p:cBhvr additive="base">
                                            <p:cTn id="10" dur="500" fill="hold"/>
                                            <p:tgtEl>
                                              <p:spTgt spid="49"/>
                                            </p:tgtEl>
                                            <p:attrNameLst>
                                              <p:attrName>ppt_x</p:attrName>
                                            </p:attrNameLst>
                                          </p:cBhvr>
                                          <p:tavLst>
                                            <p:tav tm="0">
                                              <p:val>
                                                <p:strVal val="1+#ppt_w/2"/>
                                              </p:val>
                                            </p:tav>
                                            <p:tav tm="100000">
                                              <p:val>
                                                <p:strVal val="#ppt_x"/>
                                              </p:val>
                                            </p:tav>
                                          </p:tavLst>
                                        </p:anim>
                                        <p:anim calcmode="lin" valueType="num" p14:bounceEnd="40000">
                                          <p:cBhvr additive="base">
                                            <p:cTn id="11" dur="500" fill="hold"/>
                                            <p:tgtEl>
                                              <p:spTgt spid="49"/>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14:presetBounceEnd="40000">
                                      <p:stCondLst>
                                        <p:cond delay="900"/>
                                      </p:stCondLst>
                                      <p:childTnLst>
                                        <p:set>
                                          <p:cBhvr>
                                            <p:cTn id="13" dur="1" fill="hold">
                                              <p:stCondLst>
                                                <p:cond delay="0"/>
                                              </p:stCondLst>
                                            </p:cTn>
                                            <p:tgtEl>
                                              <p:spTgt spid="52"/>
                                            </p:tgtEl>
                                            <p:attrNameLst>
                                              <p:attrName>style.visibility</p:attrName>
                                            </p:attrNameLst>
                                          </p:cBhvr>
                                          <p:to>
                                            <p:strVal val="visible"/>
                                          </p:to>
                                        </p:set>
                                        <p:anim calcmode="lin" valueType="num" p14:bounceEnd="40000">
                                          <p:cBhvr additive="base">
                                            <p:cTn id="14" dur="500" fill="hold"/>
                                            <p:tgtEl>
                                              <p:spTgt spid="52"/>
                                            </p:tgtEl>
                                            <p:attrNameLst>
                                              <p:attrName>ppt_x</p:attrName>
                                            </p:attrNameLst>
                                          </p:cBhvr>
                                          <p:tavLst>
                                            <p:tav tm="0">
                                              <p:val>
                                                <p:strVal val="1+#ppt_w/2"/>
                                              </p:val>
                                            </p:tav>
                                            <p:tav tm="100000">
                                              <p:val>
                                                <p:strVal val="#ppt_x"/>
                                              </p:val>
                                            </p:tav>
                                          </p:tavLst>
                                        </p:anim>
                                        <p:anim calcmode="lin" valueType="num" p14:bounceEnd="40000">
                                          <p:cBhvr additive="base">
                                            <p:cTn id="15" dur="500" fill="hold"/>
                                            <p:tgtEl>
                                              <p:spTgt spid="5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14:presetBounceEnd="40000">
                                      <p:stCondLst>
                                        <p:cond delay="900"/>
                                      </p:stCondLst>
                                      <p:childTnLst>
                                        <p:set>
                                          <p:cBhvr>
                                            <p:cTn id="17" dur="1" fill="hold">
                                              <p:stCondLst>
                                                <p:cond delay="0"/>
                                              </p:stCondLst>
                                            </p:cTn>
                                            <p:tgtEl>
                                              <p:spTgt spid="55"/>
                                            </p:tgtEl>
                                            <p:attrNameLst>
                                              <p:attrName>style.visibility</p:attrName>
                                            </p:attrNameLst>
                                          </p:cBhvr>
                                          <p:to>
                                            <p:strVal val="visible"/>
                                          </p:to>
                                        </p:set>
                                        <p:anim calcmode="lin" valueType="num" p14:bounceEnd="40000">
                                          <p:cBhvr additive="base">
                                            <p:cTn id="18" dur="500" fill="hold"/>
                                            <p:tgtEl>
                                              <p:spTgt spid="55"/>
                                            </p:tgtEl>
                                            <p:attrNameLst>
                                              <p:attrName>ppt_x</p:attrName>
                                            </p:attrNameLst>
                                          </p:cBhvr>
                                          <p:tavLst>
                                            <p:tav tm="0">
                                              <p:val>
                                                <p:strVal val="1+#ppt_w/2"/>
                                              </p:val>
                                            </p:tav>
                                            <p:tav tm="100000">
                                              <p:val>
                                                <p:strVal val="#ppt_x"/>
                                              </p:val>
                                            </p:tav>
                                          </p:tavLst>
                                        </p:anim>
                                        <p:anim calcmode="lin" valueType="num" p14:bounceEnd="40000">
                                          <p:cBhvr additive="base">
                                            <p:cTn id="19" dur="500" fill="hold"/>
                                            <p:tgtEl>
                                              <p:spTgt spid="5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14:presetBounceEnd="40000">
                                      <p:stCondLst>
                                        <p:cond delay="900"/>
                                      </p:stCondLst>
                                      <p:childTnLst>
                                        <p:set>
                                          <p:cBhvr>
                                            <p:cTn id="21" dur="1" fill="hold">
                                              <p:stCondLst>
                                                <p:cond delay="0"/>
                                              </p:stCondLst>
                                            </p:cTn>
                                            <p:tgtEl>
                                              <p:spTgt spid="39"/>
                                            </p:tgtEl>
                                            <p:attrNameLst>
                                              <p:attrName>style.visibility</p:attrName>
                                            </p:attrNameLst>
                                          </p:cBhvr>
                                          <p:to>
                                            <p:strVal val="visible"/>
                                          </p:to>
                                        </p:set>
                                        <p:anim calcmode="lin" valueType="num" p14:bounceEnd="40000">
                                          <p:cBhvr additive="base">
                                            <p:cTn id="22" dur="500" fill="hold"/>
                                            <p:tgtEl>
                                              <p:spTgt spid="39"/>
                                            </p:tgtEl>
                                            <p:attrNameLst>
                                              <p:attrName>ppt_x</p:attrName>
                                            </p:attrNameLst>
                                          </p:cBhvr>
                                          <p:tavLst>
                                            <p:tav tm="0">
                                              <p:val>
                                                <p:strVal val="1+#ppt_w/2"/>
                                              </p:val>
                                            </p:tav>
                                            <p:tav tm="100000">
                                              <p:val>
                                                <p:strVal val="#ppt_x"/>
                                              </p:val>
                                            </p:tav>
                                          </p:tavLst>
                                        </p:anim>
                                        <p:anim calcmode="lin" valueType="num" p14:bounceEnd="40000">
                                          <p:cBhvr additive="base">
                                            <p:cTn id="23" dur="500" fill="hold"/>
                                            <p:tgtEl>
                                              <p:spTgt spid="39"/>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14:presetBounceEnd="40000">
                                      <p:stCondLst>
                                        <p:cond delay="900"/>
                                      </p:stCondLst>
                                      <p:childTnLst>
                                        <p:set>
                                          <p:cBhvr>
                                            <p:cTn id="25" dur="1" fill="hold">
                                              <p:stCondLst>
                                                <p:cond delay="0"/>
                                              </p:stCondLst>
                                            </p:cTn>
                                            <p:tgtEl>
                                              <p:spTgt spid="42"/>
                                            </p:tgtEl>
                                            <p:attrNameLst>
                                              <p:attrName>style.visibility</p:attrName>
                                            </p:attrNameLst>
                                          </p:cBhvr>
                                          <p:to>
                                            <p:strVal val="visible"/>
                                          </p:to>
                                        </p:set>
                                        <p:anim calcmode="lin" valueType="num" p14:bounceEnd="40000">
                                          <p:cBhvr additive="base">
                                            <p:cTn id="26" dur="500" fill="hold"/>
                                            <p:tgtEl>
                                              <p:spTgt spid="42"/>
                                            </p:tgtEl>
                                            <p:attrNameLst>
                                              <p:attrName>ppt_x</p:attrName>
                                            </p:attrNameLst>
                                          </p:cBhvr>
                                          <p:tavLst>
                                            <p:tav tm="0">
                                              <p:val>
                                                <p:strVal val="1+#ppt_w/2"/>
                                              </p:val>
                                            </p:tav>
                                            <p:tav tm="100000">
                                              <p:val>
                                                <p:strVal val="#ppt_x"/>
                                              </p:val>
                                            </p:tav>
                                          </p:tavLst>
                                        </p:anim>
                                        <p:anim calcmode="lin" valueType="num" p14:bounceEnd="40000">
                                          <p:cBhvr additive="base">
                                            <p:cTn id="27" dur="500" fill="hold"/>
                                            <p:tgtEl>
                                              <p:spTgt spid="42"/>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14:presetBounceEnd="40000">
                                      <p:stCondLst>
                                        <p:cond delay="900"/>
                                      </p:stCondLst>
                                      <p:childTnLst>
                                        <p:set>
                                          <p:cBhvr>
                                            <p:cTn id="29" dur="1" fill="hold">
                                              <p:stCondLst>
                                                <p:cond delay="0"/>
                                              </p:stCondLst>
                                            </p:cTn>
                                            <p:tgtEl>
                                              <p:spTgt spid="45"/>
                                            </p:tgtEl>
                                            <p:attrNameLst>
                                              <p:attrName>style.visibility</p:attrName>
                                            </p:attrNameLst>
                                          </p:cBhvr>
                                          <p:to>
                                            <p:strVal val="visible"/>
                                          </p:to>
                                        </p:set>
                                        <p:anim calcmode="lin" valueType="num" p14:bounceEnd="40000">
                                          <p:cBhvr additive="base">
                                            <p:cTn id="30" dur="500" fill="hold"/>
                                            <p:tgtEl>
                                              <p:spTgt spid="45"/>
                                            </p:tgtEl>
                                            <p:attrNameLst>
                                              <p:attrName>ppt_x</p:attrName>
                                            </p:attrNameLst>
                                          </p:cBhvr>
                                          <p:tavLst>
                                            <p:tav tm="0">
                                              <p:val>
                                                <p:strVal val="1+#ppt_w/2"/>
                                              </p:val>
                                            </p:tav>
                                            <p:tav tm="100000">
                                              <p:val>
                                                <p:strVal val="#ppt_x"/>
                                              </p:val>
                                            </p:tav>
                                          </p:tavLst>
                                        </p:anim>
                                        <p:anim calcmode="lin" valueType="num" p14:bounceEnd="40000">
                                          <p:cBhvr additive="base">
                                            <p:cTn id="31" dur="500" fill="hold"/>
                                            <p:tgtEl>
                                              <p:spTgt spid="45"/>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fade">
                                          <p:cBhvr>
                                            <p:cTn id="35" dur="500"/>
                                            <p:tgtEl>
                                              <p:spTgt spid="69"/>
                                            </p:tgtEl>
                                          </p:cBhvr>
                                        </p:animEffect>
                                      </p:childTnLst>
                                    </p:cTn>
                                  </p:par>
                                  <p:par>
                                    <p:cTn id="36" presetID="10" presetClass="entr" presetSubtype="0" fill="hold" grpId="0" nodeType="withEffect">
                                      <p:stCondLst>
                                        <p:cond delay="200"/>
                                      </p:stCondLst>
                                      <p:childTnLst>
                                        <p:set>
                                          <p:cBhvr>
                                            <p:cTn id="37" dur="1" fill="hold">
                                              <p:stCondLst>
                                                <p:cond delay="0"/>
                                              </p:stCondLst>
                                            </p:cTn>
                                            <p:tgtEl>
                                              <p:spTgt spid="64"/>
                                            </p:tgtEl>
                                            <p:attrNameLst>
                                              <p:attrName>style.visibility</p:attrName>
                                            </p:attrNameLst>
                                          </p:cBhvr>
                                          <p:to>
                                            <p:strVal val="visible"/>
                                          </p:to>
                                        </p:set>
                                        <p:animEffect transition="in" filter="fade">
                                          <p:cBhvr>
                                            <p:cTn id="38" dur="500"/>
                                            <p:tgtEl>
                                              <p:spTgt spid="64"/>
                                            </p:tgtEl>
                                          </p:cBhvr>
                                        </p:animEffect>
                                      </p:childTnLst>
                                    </p:cTn>
                                  </p:par>
                                  <p:par>
                                    <p:cTn id="39" presetID="10" presetClass="entr" presetSubtype="0" fill="hold" grpId="0" nodeType="withEffect">
                                      <p:stCondLst>
                                        <p:cond delay="400"/>
                                      </p:stCondLst>
                                      <p:childTnLst>
                                        <p:set>
                                          <p:cBhvr>
                                            <p:cTn id="40" dur="1" fill="hold">
                                              <p:stCondLst>
                                                <p:cond delay="0"/>
                                              </p:stCondLst>
                                            </p:cTn>
                                            <p:tgtEl>
                                              <p:spTgt spid="68"/>
                                            </p:tgtEl>
                                            <p:attrNameLst>
                                              <p:attrName>style.visibility</p:attrName>
                                            </p:attrNameLst>
                                          </p:cBhvr>
                                          <p:to>
                                            <p:strVal val="visible"/>
                                          </p:to>
                                        </p:set>
                                        <p:animEffect transition="in" filter="fade">
                                          <p:cBhvr>
                                            <p:cTn id="41" dur="500"/>
                                            <p:tgtEl>
                                              <p:spTgt spid="68"/>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65"/>
                                            </p:tgtEl>
                                            <p:attrNameLst>
                                              <p:attrName>style.visibility</p:attrName>
                                            </p:attrNameLst>
                                          </p:cBhvr>
                                          <p:to>
                                            <p:strVal val="visible"/>
                                          </p:to>
                                        </p:set>
                                        <p:animEffect transition="in" filter="fade">
                                          <p:cBhvr>
                                            <p:cTn id="44" dur="500"/>
                                            <p:tgtEl>
                                              <p:spTgt spid="65"/>
                                            </p:tgtEl>
                                          </p:cBhvr>
                                        </p:animEffect>
                                      </p:childTnLst>
                                    </p:cTn>
                                  </p:par>
                                  <p:par>
                                    <p:cTn id="45" presetID="10" presetClass="entr" presetSubtype="0" fill="hold" grpId="0" nodeType="withEffect">
                                      <p:stCondLst>
                                        <p:cond delay="70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500"/>
                                            <p:tgtEl>
                                              <p:spTgt spid="67"/>
                                            </p:tgtEl>
                                          </p:cBhvr>
                                        </p:animEffect>
                                      </p:childTnLst>
                                    </p:cTn>
                                  </p:par>
                                  <p:par>
                                    <p:cTn id="48" presetID="10" presetClass="entr" presetSubtype="0" fill="hold" grpId="0" nodeType="withEffect">
                                      <p:stCondLst>
                                        <p:cond delay="900"/>
                                      </p:stCondLst>
                                      <p:childTnLst>
                                        <p:set>
                                          <p:cBhvr>
                                            <p:cTn id="49" dur="1" fill="hold">
                                              <p:stCondLst>
                                                <p:cond delay="0"/>
                                              </p:stCondLst>
                                            </p:cTn>
                                            <p:tgtEl>
                                              <p:spTgt spid="66"/>
                                            </p:tgtEl>
                                            <p:attrNameLst>
                                              <p:attrName>style.visibility</p:attrName>
                                            </p:attrNameLst>
                                          </p:cBhvr>
                                          <p:to>
                                            <p:strVal val="visible"/>
                                          </p:to>
                                        </p:set>
                                        <p:animEffect transition="in" filter="fade">
                                          <p:cBhvr>
                                            <p:cTn id="50" dur="500"/>
                                            <p:tgtEl>
                                              <p:spTgt spid="66"/>
                                            </p:tgtEl>
                                          </p:cBhvr>
                                        </p:animEffect>
                                      </p:childTnLst>
                                    </p:cTn>
                                  </p:par>
                                </p:childTnLst>
                              </p:cTn>
                            </p:par>
                            <p:par>
                              <p:cTn id="51" fill="hold">
                                <p:stCondLst>
                                  <p:cond delay="1000"/>
                                </p:stCondLst>
                                <p:childTnLst>
                                  <p:par>
                                    <p:cTn id="52" presetID="2" presetClass="entr" presetSubtype="4" fill="hold" nodeType="afterEffect" p14:presetBounceEnd="44000">
                                      <p:stCondLst>
                                        <p:cond delay="0"/>
                                      </p:stCondLst>
                                      <p:childTnLst>
                                        <p:set>
                                          <p:cBhvr>
                                            <p:cTn id="53" dur="1" fill="hold">
                                              <p:stCondLst>
                                                <p:cond delay="0"/>
                                              </p:stCondLst>
                                            </p:cTn>
                                            <p:tgtEl>
                                              <p:spTgt spid="58"/>
                                            </p:tgtEl>
                                            <p:attrNameLst>
                                              <p:attrName>style.visibility</p:attrName>
                                            </p:attrNameLst>
                                          </p:cBhvr>
                                          <p:to>
                                            <p:strVal val="visible"/>
                                          </p:to>
                                        </p:set>
                                        <p:anim calcmode="lin" valueType="num" p14:bounceEnd="44000">
                                          <p:cBhvr additive="base">
                                            <p:cTn id="54" dur="500" fill="hold"/>
                                            <p:tgtEl>
                                              <p:spTgt spid="58"/>
                                            </p:tgtEl>
                                            <p:attrNameLst>
                                              <p:attrName>ppt_x</p:attrName>
                                            </p:attrNameLst>
                                          </p:cBhvr>
                                          <p:tavLst>
                                            <p:tav tm="0">
                                              <p:val>
                                                <p:strVal val="#ppt_x"/>
                                              </p:val>
                                            </p:tav>
                                            <p:tav tm="100000">
                                              <p:val>
                                                <p:strVal val="#ppt_x"/>
                                              </p:val>
                                            </p:tav>
                                          </p:tavLst>
                                        </p:anim>
                                        <p:anim calcmode="lin" valueType="num" p14:bounceEnd="44000">
                                          <p:cBhvr additive="base">
                                            <p:cTn id="55" dur="500" fill="hold"/>
                                            <p:tgtEl>
                                              <p:spTgt spid="58"/>
                                            </p:tgtEl>
                                            <p:attrNameLst>
                                              <p:attrName>ppt_y</p:attrName>
                                            </p:attrNameLst>
                                          </p:cBhvr>
                                          <p:tavLst>
                                            <p:tav tm="0">
                                              <p:val>
                                                <p:strVal val="1+#ppt_h/2"/>
                                              </p:val>
                                            </p:tav>
                                            <p:tav tm="100000">
                                              <p:val>
                                                <p:strVal val="#ppt_y"/>
                                              </p:val>
                                            </p:tav>
                                          </p:tavLst>
                                        </p:anim>
                                      </p:childTnLst>
                                    </p:cTn>
                                  </p:par>
                                  <p:par>
                                    <p:cTn id="56" presetID="12" presetClass="entr" presetSubtype="8" fill="hold" grpId="0" nodeType="withEffect">
                                      <p:stCondLst>
                                        <p:cond delay="200"/>
                                      </p:stCondLst>
                                      <p:childTnLst>
                                        <p:set>
                                          <p:cBhvr>
                                            <p:cTn id="57" dur="1" fill="hold">
                                              <p:stCondLst>
                                                <p:cond delay="0"/>
                                              </p:stCondLst>
                                            </p:cTn>
                                            <p:tgtEl>
                                              <p:spTgt spid="70"/>
                                            </p:tgtEl>
                                            <p:attrNameLst>
                                              <p:attrName>style.visibility</p:attrName>
                                            </p:attrNameLst>
                                          </p:cBhvr>
                                          <p:to>
                                            <p:strVal val="visible"/>
                                          </p:to>
                                        </p:set>
                                        <p:anim calcmode="lin" valueType="num">
                                          <p:cBhvr additive="base">
                                            <p:cTn id="58" dur="300"/>
                                            <p:tgtEl>
                                              <p:spTgt spid="70"/>
                                            </p:tgtEl>
                                            <p:attrNameLst>
                                              <p:attrName>ppt_x</p:attrName>
                                            </p:attrNameLst>
                                          </p:cBhvr>
                                          <p:tavLst>
                                            <p:tav tm="0">
                                              <p:val>
                                                <p:strVal val="#ppt_x-#ppt_w*1.125000"/>
                                              </p:val>
                                            </p:tav>
                                            <p:tav tm="100000">
                                              <p:val>
                                                <p:strVal val="#ppt_x"/>
                                              </p:val>
                                            </p:tav>
                                          </p:tavLst>
                                        </p:anim>
                                        <p:animEffect transition="in" filter="wipe(right)">
                                          <p:cBhvr>
                                            <p:cTn id="59" dur="300"/>
                                            <p:tgtEl>
                                              <p:spTgt spid="70"/>
                                            </p:tgtEl>
                                          </p:cBhvr>
                                        </p:animEffect>
                                      </p:childTnLst>
                                    </p:cTn>
                                  </p:par>
                                  <p:par>
                                    <p:cTn id="60" presetID="12" presetClass="entr" presetSubtype="8" fill="hold" grpId="0" nodeType="withEffect">
                                      <p:stCondLst>
                                        <p:cond delay="200"/>
                                      </p:stCondLst>
                                      <p:childTnLst>
                                        <p:set>
                                          <p:cBhvr>
                                            <p:cTn id="61" dur="1" fill="hold">
                                              <p:stCondLst>
                                                <p:cond delay="0"/>
                                              </p:stCondLst>
                                            </p:cTn>
                                            <p:tgtEl>
                                              <p:spTgt spid="71"/>
                                            </p:tgtEl>
                                            <p:attrNameLst>
                                              <p:attrName>style.visibility</p:attrName>
                                            </p:attrNameLst>
                                          </p:cBhvr>
                                          <p:to>
                                            <p:strVal val="visible"/>
                                          </p:to>
                                        </p:set>
                                        <p:anim calcmode="lin" valueType="num">
                                          <p:cBhvr additive="base">
                                            <p:cTn id="62" dur="300"/>
                                            <p:tgtEl>
                                              <p:spTgt spid="71"/>
                                            </p:tgtEl>
                                            <p:attrNameLst>
                                              <p:attrName>ppt_x</p:attrName>
                                            </p:attrNameLst>
                                          </p:cBhvr>
                                          <p:tavLst>
                                            <p:tav tm="0">
                                              <p:val>
                                                <p:strVal val="#ppt_x-#ppt_w*1.125000"/>
                                              </p:val>
                                            </p:tav>
                                            <p:tav tm="100000">
                                              <p:val>
                                                <p:strVal val="#ppt_x"/>
                                              </p:val>
                                            </p:tav>
                                          </p:tavLst>
                                        </p:anim>
                                        <p:animEffect transition="in" filter="wipe(right)">
                                          <p:cBhvr>
                                            <p:cTn id="63" dur="300"/>
                                            <p:tgtEl>
                                              <p:spTgt spid="71"/>
                                            </p:tgtEl>
                                          </p:cBhvr>
                                        </p:animEffect>
                                      </p:childTnLst>
                                    </p:cTn>
                                  </p:par>
                                  <p:par>
                                    <p:cTn id="64" presetID="12" presetClass="entr" presetSubtype="8" fill="hold" grpId="0" nodeType="withEffect">
                                      <p:stCondLst>
                                        <p:cond delay="20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300"/>
                                            <p:tgtEl>
                                              <p:spTgt spid="72"/>
                                            </p:tgtEl>
                                            <p:attrNameLst>
                                              <p:attrName>ppt_x</p:attrName>
                                            </p:attrNameLst>
                                          </p:cBhvr>
                                          <p:tavLst>
                                            <p:tav tm="0">
                                              <p:val>
                                                <p:strVal val="#ppt_x-#ppt_w*1.125000"/>
                                              </p:val>
                                            </p:tav>
                                            <p:tav tm="100000">
                                              <p:val>
                                                <p:strVal val="#ppt_x"/>
                                              </p:val>
                                            </p:tav>
                                          </p:tavLst>
                                        </p:anim>
                                        <p:animEffect transition="in" filter="wipe(right)">
                                          <p:cBhvr>
                                            <p:cTn id="67" dur="300"/>
                                            <p:tgtEl>
                                              <p:spTgt spid="72"/>
                                            </p:tgtEl>
                                          </p:cBhvr>
                                        </p:animEffect>
                                      </p:childTnLst>
                                    </p:cTn>
                                  </p:par>
                                  <p:par>
                                    <p:cTn id="68" presetID="12" presetClass="entr" presetSubtype="8" fill="hold" grpId="0" nodeType="withEffect">
                                      <p:stCondLst>
                                        <p:cond delay="200"/>
                                      </p:stCondLst>
                                      <p:childTnLst>
                                        <p:set>
                                          <p:cBhvr>
                                            <p:cTn id="69" dur="1" fill="hold">
                                              <p:stCondLst>
                                                <p:cond delay="0"/>
                                              </p:stCondLst>
                                            </p:cTn>
                                            <p:tgtEl>
                                              <p:spTgt spid="73"/>
                                            </p:tgtEl>
                                            <p:attrNameLst>
                                              <p:attrName>style.visibility</p:attrName>
                                            </p:attrNameLst>
                                          </p:cBhvr>
                                          <p:to>
                                            <p:strVal val="visible"/>
                                          </p:to>
                                        </p:set>
                                        <p:anim calcmode="lin" valueType="num">
                                          <p:cBhvr additive="base">
                                            <p:cTn id="70" dur="300"/>
                                            <p:tgtEl>
                                              <p:spTgt spid="73"/>
                                            </p:tgtEl>
                                            <p:attrNameLst>
                                              <p:attrName>ppt_x</p:attrName>
                                            </p:attrNameLst>
                                          </p:cBhvr>
                                          <p:tavLst>
                                            <p:tav tm="0">
                                              <p:val>
                                                <p:strVal val="#ppt_x-#ppt_w*1.125000"/>
                                              </p:val>
                                            </p:tav>
                                            <p:tav tm="100000">
                                              <p:val>
                                                <p:strVal val="#ppt_x"/>
                                              </p:val>
                                            </p:tav>
                                          </p:tavLst>
                                        </p:anim>
                                        <p:animEffect transition="in" filter="wipe(right)">
                                          <p:cBhvr>
                                            <p:cTn id="71" dur="300"/>
                                            <p:tgtEl>
                                              <p:spTgt spid="73"/>
                                            </p:tgtEl>
                                          </p:cBhvr>
                                        </p:animEffect>
                                      </p:childTnLst>
                                    </p:cTn>
                                  </p:par>
                                  <p:par>
                                    <p:cTn id="72" presetID="12" presetClass="entr" presetSubtype="8" fill="hold" grpId="0" nodeType="withEffect">
                                      <p:stCondLst>
                                        <p:cond delay="200"/>
                                      </p:stCondLst>
                                      <p:childTnLst>
                                        <p:set>
                                          <p:cBhvr>
                                            <p:cTn id="73" dur="1" fill="hold">
                                              <p:stCondLst>
                                                <p:cond delay="0"/>
                                              </p:stCondLst>
                                            </p:cTn>
                                            <p:tgtEl>
                                              <p:spTgt spid="74"/>
                                            </p:tgtEl>
                                            <p:attrNameLst>
                                              <p:attrName>style.visibility</p:attrName>
                                            </p:attrNameLst>
                                          </p:cBhvr>
                                          <p:to>
                                            <p:strVal val="visible"/>
                                          </p:to>
                                        </p:set>
                                        <p:anim calcmode="lin" valueType="num">
                                          <p:cBhvr additive="base">
                                            <p:cTn id="74" dur="300"/>
                                            <p:tgtEl>
                                              <p:spTgt spid="74"/>
                                            </p:tgtEl>
                                            <p:attrNameLst>
                                              <p:attrName>ppt_x</p:attrName>
                                            </p:attrNameLst>
                                          </p:cBhvr>
                                          <p:tavLst>
                                            <p:tav tm="0">
                                              <p:val>
                                                <p:strVal val="#ppt_x-#ppt_w*1.125000"/>
                                              </p:val>
                                            </p:tav>
                                            <p:tav tm="100000">
                                              <p:val>
                                                <p:strVal val="#ppt_x"/>
                                              </p:val>
                                            </p:tav>
                                          </p:tavLst>
                                        </p:anim>
                                        <p:animEffect transition="in" filter="wipe(right)">
                                          <p:cBhvr>
                                            <p:cTn id="75" dur="300"/>
                                            <p:tgtEl>
                                              <p:spTgt spid="74"/>
                                            </p:tgtEl>
                                          </p:cBhvr>
                                        </p:animEffect>
                                      </p:childTnLst>
                                    </p:cTn>
                                  </p:par>
                                  <p:par>
                                    <p:cTn id="76" presetID="12" presetClass="entr" presetSubtype="8" fill="hold" grpId="0" nodeType="withEffect">
                                      <p:stCondLst>
                                        <p:cond delay="200"/>
                                      </p:stCondLst>
                                      <p:childTnLst>
                                        <p:set>
                                          <p:cBhvr>
                                            <p:cTn id="77" dur="1" fill="hold">
                                              <p:stCondLst>
                                                <p:cond delay="0"/>
                                              </p:stCondLst>
                                            </p:cTn>
                                            <p:tgtEl>
                                              <p:spTgt spid="75"/>
                                            </p:tgtEl>
                                            <p:attrNameLst>
                                              <p:attrName>style.visibility</p:attrName>
                                            </p:attrNameLst>
                                          </p:cBhvr>
                                          <p:to>
                                            <p:strVal val="visible"/>
                                          </p:to>
                                        </p:set>
                                        <p:anim calcmode="lin" valueType="num">
                                          <p:cBhvr additive="base">
                                            <p:cTn id="78" dur="300"/>
                                            <p:tgtEl>
                                              <p:spTgt spid="75"/>
                                            </p:tgtEl>
                                            <p:attrNameLst>
                                              <p:attrName>ppt_x</p:attrName>
                                            </p:attrNameLst>
                                          </p:cBhvr>
                                          <p:tavLst>
                                            <p:tav tm="0">
                                              <p:val>
                                                <p:strVal val="#ppt_x-#ppt_w*1.125000"/>
                                              </p:val>
                                            </p:tav>
                                            <p:tav tm="100000">
                                              <p:val>
                                                <p:strVal val="#ppt_x"/>
                                              </p:val>
                                            </p:tav>
                                          </p:tavLst>
                                        </p:anim>
                                        <p:animEffect transition="in" filter="wipe(right)">
                                          <p:cBhvr>
                                            <p:cTn id="79" dur="300"/>
                                            <p:tgtEl>
                                              <p:spTgt spid="75"/>
                                            </p:tgtEl>
                                          </p:cBhvr>
                                        </p:animEffect>
                                      </p:childTnLst>
                                    </p:cTn>
                                  </p:par>
                                </p:childTnLst>
                              </p:cTn>
                            </p:par>
                            <p:par>
                              <p:cTn id="80" fill="hold">
                                <p:stCondLst>
                                  <p:cond delay="1500"/>
                                </p:stCondLst>
                                <p:childTnLst>
                                  <p:par>
                                    <p:cTn id="81" presetID="22" presetClass="entr" presetSubtype="4" fill="hold" grpId="0" nodeType="afterEffect">
                                      <p:stCondLst>
                                        <p:cond delay="0"/>
                                      </p:stCondLst>
                                      <p:childTnLst>
                                        <p:set>
                                          <p:cBhvr>
                                            <p:cTn id="82" dur="1" fill="hold">
                                              <p:stCondLst>
                                                <p:cond delay="0"/>
                                              </p:stCondLst>
                                            </p:cTn>
                                            <p:tgtEl>
                                              <p:spTgt spid="76"/>
                                            </p:tgtEl>
                                            <p:attrNameLst>
                                              <p:attrName>style.visibility</p:attrName>
                                            </p:attrNameLst>
                                          </p:cBhvr>
                                          <p:to>
                                            <p:strVal val="visible"/>
                                          </p:to>
                                        </p:set>
                                        <p:animEffect transition="in" filter="wipe(down)">
                                          <p:cBhvr>
                                            <p:cTn id="83"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4" grpId="0"/>
          <p:bldP spid="65" grpId="0"/>
          <p:bldP spid="66" grpId="0"/>
          <p:bldP spid="67" grpId="0"/>
          <p:bldP spid="68" grpId="0"/>
          <p:bldP spid="69" grpId="0"/>
          <p:bldP spid="70" grpId="0"/>
          <p:bldP spid="71" grpId="0"/>
          <p:bldP spid="72" grpId="0"/>
          <p:bldP spid="73" grpId="0"/>
          <p:bldP spid="74" grpId="0"/>
          <p:bldP spid="75" grpId="0"/>
          <p:bldP spid="7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par>
                                    <p:cTn id="8" presetID="2" presetClass="entr" presetSubtype="2" fill="hold" nodeType="withEffect">
                                      <p:stCondLst>
                                        <p:cond delay="90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500" fill="hold"/>
                                            <p:tgtEl>
                                              <p:spTgt spid="49"/>
                                            </p:tgtEl>
                                            <p:attrNameLst>
                                              <p:attrName>ppt_x</p:attrName>
                                            </p:attrNameLst>
                                          </p:cBhvr>
                                          <p:tavLst>
                                            <p:tav tm="0">
                                              <p:val>
                                                <p:strVal val="1+#ppt_w/2"/>
                                              </p:val>
                                            </p:tav>
                                            <p:tav tm="100000">
                                              <p:val>
                                                <p:strVal val="#ppt_x"/>
                                              </p:val>
                                            </p:tav>
                                          </p:tavLst>
                                        </p:anim>
                                        <p:anim calcmode="lin" valueType="num">
                                          <p:cBhvr additive="base">
                                            <p:cTn id="11" dur="500" fill="hold"/>
                                            <p:tgtEl>
                                              <p:spTgt spid="49"/>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900"/>
                                      </p:stCondLst>
                                      <p:childTnLst>
                                        <p:set>
                                          <p:cBhvr>
                                            <p:cTn id="13" dur="1" fill="hold">
                                              <p:stCondLst>
                                                <p:cond delay="0"/>
                                              </p:stCondLst>
                                            </p:cTn>
                                            <p:tgtEl>
                                              <p:spTgt spid="52"/>
                                            </p:tgtEl>
                                            <p:attrNameLst>
                                              <p:attrName>style.visibility</p:attrName>
                                            </p:attrNameLst>
                                          </p:cBhvr>
                                          <p:to>
                                            <p:strVal val="visible"/>
                                          </p:to>
                                        </p:set>
                                        <p:anim calcmode="lin" valueType="num">
                                          <p:cBhvr additive="base">
                                            <p:cTn id="14" dur="500" fill="hold"/>
                                            <p:tgtEl>
                                              <p:spTgt spid="52"/>
                                            </p:tgtEl>
                                            <p:attrNameLst>
                                              <p:attrName>ppt_x</p:attrName>
                                            </p:attrNameLst>
                                          </p:cBhvr>
                                          <p:tavLst>
                                            <p:tav tm="0">
                                              <p:val>
                                                <p:strVal val="1+#ppt_w/2"/>
                                              </p:val>
                                            </p:tav>
                                            <p:tav tm="100000">
                                              <p:val>
                                                <p:strVal val="#ppt_x"/>
                                              </p:val>
                                            </p:tav>
                                          </p:tavLst>
                                        </p:anim>
                                        <p:anim calcmode="lin" valueType="num">
                                          <p:cBhvr additive="base">
                                            <p:cTn id="15" dur="500" fill="hold"/>
                                            <p:tgtEl>
                                              <p:spTgt spid="5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900"/>
                                      </p:stCondLst>
                                      <p:childTnLst>
                                        <p:set>
                                          <p:cBhvr>
                                            <p:cTn id="17" dur="1" fill="hold">
                                              <p:stCondLst>
                                                <p:cond delay="0"/>
                                              </p:stCondLst>
                                            </p:cTn>
                                            <p:tgtEl>
                                              <p:spTgt spid="55"/>
                                            </p:tgtEl>
                                            <p:attrNameLst>
                                              <p:attrName>style.visibility</p:attrName>
                                            </p:attrNameLst>
                                          </p:cBhvr>
                                          <p:to>
                                            <p:strVal val="visible"/>
                                          </p:to>
                                        </p:set>
                                        <p:anim calcmode="lin" valueType="num">
                                          <p:cBhvr additive="base">
                                            <p:cTn id="18" dur="500" fill="hold"/>
                                            <p:tgtEl>
                                              <p:spTgt spid="55"/>
                                            </p:tgtEl>
                                            <p:attrNameLst>
                                              <p:attrName>ppt_x</p:attrName>
                                            </p:attrNameLst>
                                          </p:cBhvr>
                                          <p:tavLst>
                                            <p:tav tm="0">
                                              <p:val>
                                                <p:strVal val="1+#ppt_w/2"/>
                                              </p:val>
                                            </p:tav>
                                            <p:tav tm="100000">
                                              <p:val>
                                                <p:strVal val="#ppt_x"/>
                                              </p:val>
                                            </p:tav>
                                          </p:tavLst>
                                        </p:anim>
                                        <p:anim calcmode="lin" valueType="num">
                                          <p:cBhvr additive="base">
                                            <p:cTn id="19" dur="500" fill="hold"/>
                                            <p:tgtEl>
                                              <p:spTgt spid="5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90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fill="hold"/>
                                            <p:tgtEl>
                                              <p:spTgt spid="39"/>
                                            </p:tgtEl>
                                            <p:attrNameLst>
                                              <p:attrName>ppt_x</p:attrName>
                                            </p:attrNameLst>
                                          </p:cBhvr>
                                          <p:tavLst>
                                            <p:tav tm="0">
                                              <p:val>
                                                <p:strVal val="1+#ppt_w/2"/>
                                              </p:val>
                                            </p:tav>
                                            <p:tav tm="100000">
                                              <p:val>
                                                <p:strVal val="#ppt_x"/>
                                              </p:val>
                                            </p:tav>
                                          </p:tavLst>
                                        </p:anim>
                                        <p:anim calcmode="lin" valueType="num">
                                          <p:cBhvr additive="base">
                                            <p:cTn id="23" dur="500" fill="hold"/>
                                            <p:tgtEl>
                                              <p:spTgt spid="39"/>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90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500" fill="hold"/>
                                            <p:tgtEl>
                                              <p:spTgt spid="42"/>
                                            </p:tgtEl>
                                            <p:attrNameLst>
                                              <p:attrName>ppt_x</p:attrName>
                                            </p:attrNameLst>
                                          </p:cBhvr>
                                          <p:tavLst>
                                            <p:tav tm="0">
                                              <p:val>
                                                <p:strVal val="1+#ppt_w/2"/>
                                              </p:val>
                                            </p:tav>
                                            <p:tav tm="100000">
                                              <p:val>
                                                <p:strVal val="#ppt_x"/>
                                              </p:val>
                                            </p:tav>
                                          </p:tavLst>
                                        </p:anim>
                                        <p:anim calcmode="lin" valueType="num">
                                          <p:cBhvr additive="base">
                                            <p:cTn id="27" dur="500" fill="hold"/>
                                            <p:tgtEl>
                                              <p:spTgt spid="42"/>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900"/>
                                      </p:stCondLst>
                                      <p:childTnLst>
                                        <p:set>
                                          <p:cBhvr>
                                            <p:cTn id="29" dur="1" fill="hold">
                                              <p:stCondLst>
                                                <p:cond delay="0"/>
                                              </p:stCondLst>
                                            </p:cTn>
                                            <p:tgtEl>
                                              <p:spTgt spid="45"/>
                                            </p:tgtEl>
                                            <p:attrNameLst>
                                              <p:attrName>style.visibility</p:attrName>
                                            </p:attrNameLst>
                                          </p:cBhvr>
                                          <p:to>
                                            <p:strVal val="visible"/>
                                          </p:to>
                                        </p:set>
                                        <p:anim calcmode="lin" valueType="num">
                                          <p:cBhvr additive="base">
                                            <p:cTn id="30" dur="500" fill="hold"/>
                                            <p:tgtEl>
                                              <p:spTgt spid="45"/>
                                            </p:tgtEl>
                                            <p:attrNameLst>
                                              <p:attrName>ppt_x</p:attrName>
                                            </p:attrNameLst>
                                          </p:cBhvr>
                                          <p:tavLst>
                                            <p:tav tm="0">
                                              <p:val>
                                                <p:strVal val="1+#ppt_w/2"/>
                                              </p:val>
                                            </p:tav>
                                            <p:tav tm="100000">
                                              <p:val>
                                                <p:strVal val="#ppt_x"/>
                                              </p:val>
                                            </p:tav>
                                          </p:tavLst>
                                        </p:anim>
                                        <p:anim calcmode="lin" valueType="num">
                                          <p:cBhvr additive="base">
                                            <p:cTn id="31" dur="500" fill="hold"/>
                                            <p:tgtEl>
                                              <p:spTgt spid="45"/>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fade">
                                          <p:cBhvr>
                                            <p:cTn id="35" dur="500"/>
                                            <p:tgtEl>
                                              <p:spTgt spid="69"/>
                                            </p:tgtEl>
                                          </p:cBhvr>
                                        </p:animEffect>
                                      </p:childTnLst>
                                    </p:cTn>
                                  </p:par>
                                  <p:par>
                                    <p:cTn id="36" presetID="10" presetClass="entr" presetSubtype="0" fill="hold" grpId="0" nodeType="withEffect">
                                      <p:stCondLst>
                                        <p:cond delay="200"/>
                                      </p:stCondLst>
                                      <p:childTnLst>
                                        <p:set>
                                          <p:cBhvr>
                                            <p:cTn id="37" dur="1" fill="hold">
                                              <p:stCondLst>
                                                <p:cond delay="0"/>
                                              </p:stCondLst>
                                            </p:cTn>
                                            <p:tgtEl>
                                              <p:spTgt spid="64"/>
                                            </p:tgtEl>
                                            <p:attrNameLst>
                                              <p:attrName>style.visibility</p:attrName>
                                            </p:attrNameLst>
                                          </p:cBhvr>
                                          <p:to>
                                            <p:strVal val="visible"/>
                                          </p:to>
                                        </p:set>
                                        <p:animEffect transition="in" filter="fade">
                                          <p:cBhvr>
                                            <p:cTn id="38" dur="500"/>
                                            <p:tgtEl>
                                              <p:spTgt spid="64"/>
                                            </p:tgtEl>
                                          </p:cBhvr>
                                        </p:animEffect>
                                      </p:childTnLst>
                                    </p:cTn>
                                  </p:par>
                                  <p:par>
                                    <p:cTn id="39" presetID="10" presetClass="entr" presetSubtype="0" fill="hold" grpId="0" nodeType="withEffect">
                                      <p:stCondLst>
                                        <p:cond delay="400"/>
                                      </p:stCondLst>
                                      <p:childTnLst>
                                        <p:set>
                                          <p:cBhvr>
                                            <p:cTn id="40" dur="1" fill="hold">
                                              <p:stCondLst>
                                                <p:cond delay="0"/>
                                              </p:stCondLst>
                                            </p:cTn>
                                            <p:tgtEl>
                                              <p:spTgt spid="68"/>
                                            </p:tgtEl>
                                            <p:attrNameLst>
                                              <p:attrName>style.visibility</p:attrName>
                                            </p:attrNameLst>
                                          </p:cBhvr>
                                          <p:to>
                                            <p:strVal val="visible"/>
                                          </p:to>
                                        </p:set>
                                        <p:animEffect transition="in" filter="fade">
                                          <p:cBhvr>
                                            <p:cTn id="41" dur="500"/>
                                            <p:tgtEl>
                                              <p:spTgt spid="68"/>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65"/>
                                            </p:tgtEl>
                                            <p:attrNameLst>
                                              <p:attrName>style.visibility</p:attrName>
                                            </p:attrNameLst>
                                          </p:cBhvr>
                                          <p:to>
                                            <p:strVal val="visible"/>
                                          </p:to>
                                        </p:set>
                                        <p:animEffect transition="in" filter="fade">
                                          <p:cBhvr>
                                            <p:cTn id="44" dur="500"/>
                                            <p:tgtEl>
                                              <p:spTgt spid="65"/>
                                            </p:tgtEl>
                                          </p:cBhvr>
                                        </p:animEffect>
                                      </p:childTnLst>
                                    </p:cTn>
                                  </p:par>
                                  <p:par>
                                    <p:cTn id="45" presetID="10" presetClass="entr" presetSubtype="0" fill="hold" grpId="0" nodeType="withEffect">
                                      <p:stCondLst>
                                        <p:cond delay="70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500"/>
                                            <p:tgtEl>
                                              <p:spTgt spid="67"/>
                                            </p:tgtEl>
                                          </p:cBhvr>
                                        </p:animEffect>
                                      </p:childTnLst>
                                    </p:cTn>
                                  </p:par>
                                  <p:par>
                                    <p:cTn id="48" presetID="10" presetClass="entr" presetSubtype="0" fill="hold" grpId="0" nodeType="withEffect">
                                      <p:stCondLst>
                                        <p:cond delay="900"/>
                                      </p:stCondLst>
                                      <p:childTnLst>
                                        <p:set>
                                          <p:cBhvr>
                                            <p:cTn id="49" dur="1" fill="hold">
                                              <p:stCondLst>
                                                <p:cond delay="0"/>
                                              </p:stCondLst>
                                            </p:cTn>
                                            <p:tgtEl>
                                              <p:spTgt spid="66"/>
                                            </p:tgtEl>
                                            <p:attrNameLst>
                                              <p:attrName>style.visibility</p:attrName>
                                            </p:attrNameLst>
                                          </p:cBhvr>
                                          <p:to>
                                            <p:strVal val="visible"/>
                                          </p:to>
                                        </p:set>
                                        <p:animEffect transition="in" filter="fade">
                                          <p:cBhvr>
                                            <p:cTn id="50" dur="500"/>
                                            <p:tgtEl>
                                              <p:spTgt spid="66"/>
                                            </p:tgtEl>
                                          </p:cBhvr>
                                        </p:animEffect>
                                      </p:childTnLst>
                                    </p:cTn>
                                  </p:par>
                                </p:childTnLst>
                              </p:cTn>
                            </p:par>
                            <p:par>
                              <p:cTn id="51" fill="hold">
                                <p:stCondLst>
                                  <p:cond delay="1000"/>
                                </p:stCondLst>
                                <p:childTnLst>
                                  <p:par>
                                    <p:cTn id="52" presetID="2" presetClass="entr" presetSubtype="4" fill="hold" nodeType="afterEffect">
                                      <p:stCondLst>
                                        <p:cond delay="0"/>
                                      </p:stCondLst>
                                      <p:childTnLst>
                                        <p:set>
                                          <p:cBhvr>
                                            <p:cTn id="53" dur="1" fill="hold">
                                              <p:stCondLst>
                                                <p:cond delay="0"/>
                                              </p:stCondLst>
                                            </p:cTn>
                                            <p:tgtEl>
                                              <p:spTgt spid="58"/>
                                            </p:tgtEl>
                                            <p:attrNameLst>
                                              <p:attrName>style.visibility</p:attrName>
                                            </p:attrNameLst>
                                          </p:cBhvr>
                                          <p:to>
                                            <p:strVal val="visible"/>
                                          </p:to>
                                        </p:set>
                                        <p:anim calcmode="lin" valueType="num">
                                          <p:cBhvr additive="base">
                                            <p:cTn id="54" dur="500" fill="hold"/>
                                            <p:tgtEl>
                                              <p:spTgt spid="58"/>
                                            </p:tgtEl>
                                            <p:attrNameLst>
                                              <p:attrName>ppt_x</p:attrName>
                                            </p:attrNameLst>
                                          </p:cBhvr>
                                          <p:tavLst>
                                            <p:tav tm="0">
                                              <p:val>
                                                <p:strVal val="#ppt_x"/>
                                              </p:val>
                                            </p:tav>
                                            <p:tav tm="100000">
                                              <p:val>
                                                <p:strVal val="#ppt_x"/>
                                              </p:val>
                                            </p:tav>
                                          </p:tavLst>
                                        </p:anim>
                                        <p:anim calcmode="lin" valueType="num">
                                          <p:cBhvr additive="base">
                                            <p:cTn id="55" dur="500" fill="hold"/>
                                            <p:tgtEl>
                                              <p:spTgt spid="58"/>
                                            </p:tgtEl>
                                            <p:attrNameLst>
                                              <p:attrName>ppt_y</p:attrName>
                                            </p:attrNameLst>
                                          </p:cBhvr>
                                          <p:tavLst>
                                            <p:tav tm="0">
                                              <p:val>
                                                <p:strVal val="1+#ppt_h/2"/>
                                              </p:val>
                                            </p:tav>
                                            <p:tav tm="100000">
                                              <p:val>
                                                <p:strVal val="#ppt_y"/>
                                              </p:val>
                                            </p:tav>
                                          </p:tavLst>
                                        </p:anim>
                                      </p:childTnLst>
                                    </p:cTn>
                                  </p:par>
                                  <p:par>
                                    <p:cTn id="56" presetID="12" presetClass="entr" presetSubtype="8" fill="hold" grpId="0" nodeType="withEffect">
                                      <p:stCondLst>
                                        <p:cond delay="200"/>
                                      </p:stCondLst>
                                      <p:childTnLst>
                                        <p:set>
                                          <p:cBhvr>
                                            <p:cTn id="57" dur="1" fill="hold">
                                              <p:stCondLst>
                                                <p:cond delay="0"/>
                                              </p:stCondLst>
                                            </p:cTn>
                                            <p:tgtEl>
                                              <p:spTgt spid="70"/>
                                            </p:tgtEl>
                                            <p:attrNameLst>
                                              <p:attrName>style.visibility</p:attrName>
                                            </p:attrNameLst>
                                          </p:cBhvr>
                                          <p:to>
                                            <p:strVal val="visible"/>
                                          </p:to>
                                        </p:set>
                                        <p:anim calcmode="lin" valueType="num">
                                          <p:cBhvr additive="base">
                                            <p:cTn id="58" dur="300"/>
                                            <p:tgtEl>
                                              <p:spTgt spid="70"/>
                                            </p:tgtEl>
                                            <p:attrNameLst>
                                              <p:attrName>ppt_x</p:attrName>
                                            </p:attrNameLst>
                                          </p:cBhvr>
                                          <p:tavLst>
                                            <p:tav tm="0">
                                              <p:val>
                                                <p:strVal val="#ppt_x-#ppt_w*1.125000"/>
                                              </p:val>
                                            </p:tav>
                                            <p:tav tm="100000">
                                              <p:val>
                                                <p:strVal val="#ppt_x"/>
                                              </p:val>
                                            </p:tav>
                                          </p:tavLst>
                                        </p:anim>
                                        <p:animEffect transition="in" filter="wipe(right)">
                                          <p:cBhvr>
                                            <p:cTn id="59" dur="300"/>
                                            <p:tgtEl>
                                              <p:spTgt spid="70"/>
                                            </p:tgtEl>
                                          </p:cBhvr>
                                        </p:animEffect>
                                      </p:childTnLst>
                                    </p:cTn>
                                  </p:par>
                                  <p:par>
                                    <p:cTn id="60" presetID="12" presetClass="entr" presetSubtype="8" fill="hold" grpId="0" nodeType="withEffect">
                                      <p:stCondLst>
                                        <p:cond delay="200"/>
                                      </p:stCondLst>
                                      <p:childTnLst>
                                        <p:set>
                                          <p:cBhvr>
                                            <p:cTn id="61" dur="1" fill="hold">
                                              <p:stCondLst>
                                                <p:cond delay="0"/>
                                              </p:stCondLst>
                                            </p:cTn>
                                            <p:tgtEl>
                                              <p:spTgt spid="71"/>
                                            </p:tgtEl>
                                            <p:attrNameLst>
                                              <p:attrName>style.visibility</p:attrName>
                                            </p:attrNameLst>
                                          </p:cBhvr>
                                          <p:to>
                                            <p:strVal val="visible"/>
                                          </p:to>
                                        </p:set>
                                        <p:anim calcmode="lin" valueType="num">
                                          <p:cBhvr additive="base">
                                            <p:cTn id="62" dur="300"/>
                                            <p:tgtEl>
                                              <p:spTgt spid="71"/>
                                            </p:tgtEl>
                                            <p:attrNameLst>
                                              <p:attrName>ppt_x</p:attrName>
                                            </p:attrNameLst>
                                          </p:cBhvr>
                                          <p:tavLst>
                                            <p:tav tm="0">
                                              <p:val>
                                                <p:strVal val="#ppt_x-#ppt_w*1.125000"/>
                                              </p:val>
                                            </p:tav>
                                            <p:tav tm="100000">
                                              <p:val>
                                                <p:strVal val="#ppt_x"/>
                                              </p:val>
                                            </p:tav>
                                          </p:tavLst>
                                        </p:anim>
                                        <p:animEffect transition="in" filter="wipe(right)">
                                          <p:cBhvr>
                                            <p:cTn id="63" dur="300"/>
                                            <p:tgtEl>
                                              <p:spTgt spid="71"/>
                                            </p:tgtEl>
                                          </p:cBhvr>
                                        </p:animEffect>
                                      </p:childTnLst>
                                    </p:cTn>
                                  </p:par>
                                  <p:par>
                                    <p:cTn id="64" presetID="12" presetClass="entr" presetSubtype="8" fill="hold" grpId="0" nodeType="withEffect">
                                      <p:stCondLst>
                                        <p:cond delay="20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300"/>
                                            <p:tgtEl>
                                              <p:spTgt spid="72"/>
                                            </p:tgtEl>
                                            <p:attrNameLst>
                                              <p:attrName>ppt_x</p:attrName>
                                            </p:attrNameLst>
                                          </p:cBhvr>
                                          <p:tavLst>
                                            <p:tav tm="0">
                                              <p:val>
                                                <p:strVal val="#ppt_x-#ppt_w*1.125000"/>
                                              </p:val>
                                            </p:tav>
                                            <p:tav tm="100000">
                                              <p:val>
                                                <p:strVal val="#ppt_x"/>
                                              </p:val>
                                            </p:tav>
                                          </p:tavLst>
                                        </p:anim>
                                        <p:animEffect transition="in" filter="wipe(right)">
                                          <p:cBhvr>
                                            <p:cTn id="67" dur="300"/>
                                            <p:tgtEl>
                                              <p:spTgt spid="72"/>
                                            </p:tgtEl>
                                          </p:cBhvr>
                                        </p:animEffect>
                                      </p:childTnLst>
                                    </p:cTn>
                                  </p:par>
                                  <p:par>
                                    <p:cTn id="68" presetID="12" presetClass="entr" presetSubtype="8" fill="hold" grpId="0" nodeType="withEffect">
                                      <p:stCondLst>
                                        <p:cond delay="200"/>
                                      </p:stCondLst>
                                      <p:childTnLst>
                                        <p:set>
                                          <p:cBhvr>
                                            <p:cTn id="69" dur="1" fill="hold">
                                              <p:stCondLst>
                                                <p:cond delay="0"/>
                                              </p:stCondLst>
                                            </p:cTn>
                                            <p:tgtEl>
                                              <p:spTgt spid="73"/>
                                            </p:tgtEl>
                                            <p:attrNameLst>
                                              <p:attrName>style.visibility</p:attrName>
                                            </p:attrNameLst>
                                          </p:cBhvr>
                                          <p:to>
                                            <p:strVal val="visible"/>
                                          </p:to>
                                        </p:set>
                                        <p:anim calcmode="lin" valueType="num">
                                          <p:cBhvr additive="base">
                                            <p:cTn id="70" dur="300"/>
                                            <p:tgtEl>
                                              <p:spTgt spid="73"/>
                                            </p:tgtEl>
                                            <p:attrNameLst>
                                              <p:attrName>ppt_x</p:attrName>
                                            </p:attrNameLst>
                                          </p:cBhvr>
                                          <p:tavLst>
                                            <p:tav tm="0">
                                              <p:val>
                                                <p:strVal val="#ppt_x-#ppt_w*1.125000"/>
                                              </p:val>
                                            </p:tav>
                                            <p:tav tm="100000">
                                              <p:val>
                                                <p:strVal val="#ppt_x"/>
                                              </p:val>
                                            </p:tav>
                                          </p:tavLst>
                                        </p:anim>
                                        <p:animEffect transition="in" filter="wipe(right)">
                                          <p:cBhvr>
                                            <p:cTn id="71" dur="300"/>
                                            <p:tgtEl>
                                              <p:spTgt spid="73"/>
                                            </p:tgtEl>
                                          </p:cBhvr>
                                        </p:animEffect>
                                      </p:childTnLst>
                                    </p:cTn>
                                  </p:par>
                                  <p:par>
                                    <p:cTn id="72" presetID="12" presetClass="entr" presetSubtype="8" fill="hold" grpId="0" nodeType="withEffect">
                                      <p:stCondLst>
                                        <p:cond delay="200"/>
                                      </p:stCondLst>
                                      <p:childTnLst>
                                        <p:set>
                                          <p:cBhvr>
                                            <p:cTn id="73" dur="1" fill="hold">
                                              <p:stCondLst>
                                                <p:cond delay="0"/>
                                              </p:stCondLst>
                                            </p:cTn>
                                            <p:tgtEl>
                                              <p:spTgt spid="74"/>
                                            </p:tgtEl>
                                            <p:attrNameLst>
                                              <p:attrName>style.visibility</p:attrName>
                                            </p:attrNameLst>
                                          </p:cBhvr>
                                          <p:to>
                                            <p:strVal val="visible"/>
                                          </p:to>
                                        </p:set>
                                        <p:anim calcmode="lin" valueType="num">
                                          <p:cBhvr additive="base">
                                            <p:cTn id="74" dur="300"/>
                                            <p:tgtEl>
                                              <p:spTgt spid="74"/>
                                            </p:tgtEl>
                                            <p:attrNameLst>
                                              <p:attrName>ppt_x</p:attrName>
                                            </p:attrNameLst>
                                          </p:cBhvr>
                                          <p:tavLst>
                                            <p:tav tm="0">
                                              <p:val>
                                                <p:strVal val="#ppt_x-#ppt_w*1.125000"/>
                                              </p:val>
                                            </p:tav>
                                            <p:tav tm="100000">
                                              <p:val>
                                                <p:strVal val="#ppt_x"/>
                                              </p:val>
                                            </p:tav>
                                          </p:tavLst>
                                        </p:anim>
                                        <p:animEffect transition="in" filter="wipe(right)">
                                          <p:cBhvr>
                                            <p:cTn id="75" dur="300"/>
                                            <p:tgtEl>
                                              <p:spTgt spid="74"/>
                                            </p:tgtEl>
                                          </p:cBhvr>
                                        </p:animEffect>
                                      </p:childTnLst>
                                    </p:cTn>
                                  </p:par>
                                  <p:par>
                                    <p:cTn id="76" presetID="12" presetClass="entr" presetSubtype="8" fill="hold" grpId="0" nodeType="withEffect">
                                      <p:stCondLst>
                                        <p:cond delay="200"/>
                                      </p:stCondLst>
                                      <p:childTnLst>
                                        <p:set>
                                          <p:cBhvr>
                                            <p:cTn id="77" dur="1" fill="hold">
                                              <p:stCondLst>
                                                <p:cond delay="0"/>
                                              </p:stCondLst>
                                            </p:cTn>
                                            <p:tgtEl>
                                              <p:spTgt spid="75"/>
                                            </p:tgtEl>
                                            <p:attrNameLst>
                                              <p:attrName>style.visibility</p:attrName>
                                            </p:attrNameLst>
                                          </p:cBhvr>
                                          <p:to>
                                            <p:strVal val="visible"/>
                                          </p:to>
                                        </p:set>
                                        <p:anim calcmode="lin" valueType="num">
                                          <p:cBhvr additive="base">
                                            <p:cTn id="78" dur="300"/>
                                            <p:tgtEl>
                                              <p:spTgt spid="75"/>
                                            </p:tgtEl>
                                            <p:attrNameLst>
                                              <p:attrName>ppt_x</p:attrName>
                                            </p:attrNameLst>
                                          </p:cBhvr>
                                          <p:tavLst>
                                            <p:tav tm="0">
                                              <p:val>
                                                <p:strVal val="#ppt_x-#ppt_w*1.125000"/>
                                              </p:val>
                                            </p:tav>
                                            <p:tav tm="100000">
                                              <p:val>
                                                <p:strVal val="#ppt_x"/>
                                              </p:val>
                                            </p:tav>
                                          </p:tavLst>
                                        </p:anim>
                                        <p:animEffect transition="in" filter="wipe(right)">
                                          <p:cBhvr>
                                            <p:cTn id="79" dur="300"/>
                                            <p:tgtEl>
                                              <p:spTgt spid="75"/>
                                            </p:tgtEl>
                                          </p:cBhvr>
                                        </p:animEffect>
                                      </p:childTnLst>
                                    </p:cTn>
                                  </p:par>
                                </p:childTnLst>
                              </p:cTn>
                            </p:par>
                            <p:par>
                              <p:cTn id="80" fill="hold">
                                <p:stCondLst>
                                  <p:cond delay="1500"/>
                                </p:stCondLst>
                                <p:childTnLst>
                                  <p:par>
                                    <p:cTn id="81" presetID="22" presetClass="entr" presetSubtype="4" fill="hold" grpId="0" nodeType="afterEffect">
                                      <p:stCondLst>
                                        <p:cond delay="0"/>
                                      </p:stCondLst>
                                      <p:childTnLst>
                                        <p:set>
                                          <p:cBhvr>
                                            <p:cTn id="82" dur="1" fill="hold">
                                              <p:stCondLst>
                                                <p:cond delay="0"/>
                                              </p:stCondLst>
                                            </p:cTn>
                                            <p:tgtEl>
                                              <p:spTgt spid="76"/>
                                            </p:tgtEl>
                                            <p:attrNameLst>
                                              <p:attrName>style.visibility</p:attrName>
                                            </p:attrNameLst>
                                          </p:cBhvr>
                                          <p:to>
                                            <p:strVal val="visible"/>
                                          </p:to>
                                        </p:set>
                                        <p:animEffect transition="in" filter="wipe(down)">
                                          <p:cBhvr>
                                            <p:cTn id="83"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4" grpId="0"/>
          <p:bldP spid="65" grpId="0"/>
          <p:bldP spid="66" grpId="0"/>
          <p:bldP spid="67" grpId="0"/>
          <p:bldP spid="68" grpId="0"/>
          <p:bldP spid="69" grpId="0"/>
          <p:bldP spid="70" grpId="0"/>
          <p:bldP spid="71" grpId="0"/>
          <p:bldP spid="72" grpId="0"/>
          <p:bldP spid="73" grpId="0"/>
          <p:bldP spid="74" grpId="0"/>
          <p:bldP spid="75" grpId="0"/>
          <p:bldP spid="76"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椭圆 27"/>
          <p:cNvSpPr/>
          <p:nvPr/>
        </p:nvSpPr>
        <p:spPr>
          <a:xfrm>
            <a:off x="2300437" y="964521"/>
            <a:ext cx="919521" cy="827114"/>
          </a:xfrm>
          <a:prstGeom prst="ellipse">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rtl="0" fontAlgn="base">
              <a:spcBef>
                <a:spcPct val="20000"/>
              </a:spcBef>
              <a:spcAft>
                <a:spcPct val="0"/>
              </a:spcAft>
              <a:buClr>
                <a:schemeClr val="folHlink"/>
              </a:buClr>
              <a:buFont typeface="Wingdings" panose="05000000000000000000" pitchFamily="2" charset="2"/>
              <a:buChar char="§"/>
              <a:defRPr sz="2850" b="1" kern="1200">
                <a:solidFill>
                  <a:schemeClr val="lt1"/>
                </a:solidFill>
                <a:latin typeface="+mn-lt"/>
                <a:ea typeface="+mn-ea"/>
                <a:cs typeface="+mn-cs"/>
              </a:defRPr>
            </a:lvl1pPr>
            <a:lvl2pPr marL="342900" algn="ctr" rtl="0" fontAlgn="base">
              <a:spcBef>
                <a:spcPct val="20000"/>
              </a:spcBef>
              <a:spcAft>
                <a:spcPct val="0"/>
              </a:spcAft>
              <a:buClr>
                <a:schemeClr val="folHlink"/>
              </a:buClr>
              <a:buFont typeface="Wingdings" panose="05000000000000000000" pitchFamily="2" charset="2"/>
              <a:buChar char="§"/>
              <a:defRPr sz="2850" b="1" kern="1200">
                <a:solidFill>
                  <a:schemeClr val="lt1"/>
                </a:solidFill>
                <a:latin typeface="+mn-lt"/>
                <a:ea typeface="+mn-ea"/>
                <a:cs typeface="+mn-cs"/>
              </a:defRPr>
            </a:lvl2pPr>
            <a:lvl3pPr marL="685800" algn="ctr" rtl="0" fontAlgn="base">
              <a:spcBef>
                <a:spcPct val="20000"/>
              </a:spcBef>
              <a:spcAft>
                <a:spcPct val="0"/>
              </a:spcAft>
              <a:buClr>
                <a:schemeClr val="folHlink"/>
              </a:buClr>
              <a:buFont typeface="Wingdings" panose="05000000000000000000" pitchFamily="2" charset="2"/>
              <a:buChar char="§"/>
              <a:defRPr sz="2850" b="1" kern="1200">
                <a:solidFill>
                  <a:schemeClr val="lt1"/>
                </a:solidFill>
                <a:latin typeface="+mn-lt"/>
                <a:ea typeface="+mn-ea"/>
                <a:cs typeface="+mn-cs"/>
              </a:defRPr>
            </a:lvl3pPr>
            <a:lvl4pPr marL="1028700" algn="ctr" rtl="0" fontAlgn="base">
              <a:spcBef>
                <a:spcPct val="20000"/>
              </a:spcBef>
              <a:spcAft>
                <a:spcPct val="0"/>
              </a:spcAft>
              <a:buClr>
                <a:schemeClr val="folHlink"/>
              </a:buClr>
              <a:buFont typeface="Wingdings" panose="05000000000000000000" pitchFamily="2" charset="2"/>
              <a:buChar char="§"/>
              <a:defRPr sz="2850" b="1" kern="1200">
                <a:solidFill>
                  <a:schemeClr val="lt1"/>
                </a:solidFill>
                <a:latin typeface="+mn-lt"/>
                <a:ea typeface="+mn-ea"/>
                <a:cs typeface="+mn-cs"/>
              </a:defRPr>
            </a:lvl4pPr>
            <a:lvl5pPr marL="1371600" algn="ctr" rtl="0" fontAlgn="base">
              <a:spcBef>
                <a:spcPct val="20000"/>
              </a:spcBef>
              <a:spcAft>
                <a:spcPct val="0"/>
              </a:spcAft>
              <a:buClr>
                <a:schemeClr val="folHlink"/>
              </a:buClr>
              <a:buFont typeface="Wingdings" panose="05000000000000000000" pitchFamily="2" charset="2"/>
              <a:buChar char="§"/>
              <a:defRPr sz="2850" b="1" kern="1200">
                <a:solidFill>
                  <a:schemeClr val="lt1"/>
                </a:solidFill>
                <a:latin typeface="+mn-lt"/>
                <a:ea typeface="+mn-ea"/>
                <a:cs typeface="+mn-cs"/>
              </a:defRPr>
            </a:lvl5pPr>
            <a:lvl6pPr marL="1714500" algn="l" defTabSz="685800" rtl="0" eaLnBrk="1" latinLnBrk="0" hangingPunct="1">
              <a:defRPr sz="2850" b="1" kern="1200">
                <a:solidFill>
                  <a:schemeClr val="lt1"/>
                </a:solidFill>
                <a:latin typeface="+mn-lt"/>
                <a:ea typeface="+mn-ea"/>
                <a:cs typeface="+mn-cs"/>
              </a:defRPr>
            </a:lvl6pPr>
            <a:lvl7pPr marL="2057400" algn="l" defTabSz="685800" rtl="0" eaLnBrk="1" latinLnBrk="0" hangingPunct="1">
              <a:defRPr sz="2850" b="1" kern="1200">
                <a:solidFill>
                  <a:schemeClr val="lt1"/>
                </a:solidFill>
                <a:latin typeface="+mn-lt"/>
                <a:ea typeface="+mn-ea"/>
                <a:cs typeface="+mn-cs"/>
              </a:defRPr>
            </a:lvl7pPr>
            <a:lvl8pPr marL="2400300" algn="l" defTabSz="685800" rtl="0" eaLnBrk="1" latinLnBrk="0" hangingPunct="1">
              <a:defRPr sz="2850" b="1" kern="1200">
                <a:solidFill>
                  <a:schemeClr val="lt1"/>
                </a:solidFill>
                <a:latin typeface="+mn-lt"/>
                <a:ea typeface="+mn-ea"/>
                <a:cs typeface="+mn-cs"/>
              </a:defRPr>
            </a:lvl8pPr>
            <a:lvl9pPr marL="2743200" algn="l" defTabSz="685800" rtl="0" eaLnBrk="1" latinLnBrk="0" hangingPunct="1">
              <a:defRPr sz="2850" b="1" kern="1200">
                <a:solidFill>
                  <a:schemeClr val="lt1"/>
                </a:solidFill>
                <a:latin typeface="+mn-lt"/>
                <a:ea typeface="+mn-ea"/>
                <a:cs typeface="+mn-cs"/>
              </a:defRPr>
            </a:lvl9pPr>
          </a:lstStyle>
          <a:p>
            <a:pPr>
              <a:buNone/>
            </a:pPr>
            <a:r>
              <a:rPr lang="en-US" altLang="zh-CN" sz="2000" dirty="0">
                <a:solidFill>
                  <a:schemeClr val="accent2"/>
                </a:solidFill>
                <a:latin typeface="+mn-ea"/>
                <a:cs typeface="+mn-ea"/>
              </a:rPr>
              <a:t>A</a:t>
            </a:r>
            <a:endParaRPr lang="zh-HK" altLang="en-US" sz="2000" dirty="0">
              <a:solidFill>
                <a:schemeClr val="accent2"/>
              </a:solidFill>
              <a:latin typeface="+mn-ea"/>
              <a:cs typeface="+mn-ea"/>
            </a:endParaRPr>
          </a:p>
        </p:txBody>
      </p:sp>
      <p:sp>
        <p:nvSpPr>
          <p:cNvPr id="29" name="椭圆 28"/>
          <p:cNvSpPr/>
          <p:nvPr/>
        </p:nvSpPr>
        <p:spPr>
          <a:xfrm>
            <a:off x="3219958" y="2456210"/>
            <a:ext cx="919521" cy="827114"/>
          </a:xfrm>
          <a:prstGeom prst="ellipse">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rtl="0" fontAlgn="base">
              <a:spcBef>
                <a:spcPct val="20000"/>
              </a:spcBef>
              <a:spcAft>
                <a:spcPct val="0"/>
              </a:spcAft>
              <a:buClr>
                <a:schemeClr val="folHlink"/>
              </a:buClr>
              <a:buFont typeface="Wingdings" panose="05000000000000000000" pitchFamily="2" charset="2"/>
              <a:buChar char="§"/>
              <a:defRPr sz="2850" b="1" kern="1200">
                <a:solidFill>
                  <a:schemeClr val="lt1"/>
                </a:solidFill>
                <a:latin typeface="+mn-lt"/>
                <a:ea typeface="+mn-ea"/>
                <a:cs typeface="+mn-cs"/>
              </a:defRPr>
            </a:lvl1pPr>
            <a:lvl2pPr marL="342900" algn="ctr" rtl="0" fontAlgn="base">
              <a:spcBef>
                <a:spcPct val="20000"/>
              </a:spcBef>
              <a:spcAft>
                <a:spcPct val="0"/>
              </a:spcAft>
              <a:buClr>
                <a:schemeClr val="folHlink"/>
              </a:buClr>
              <a:buFont typeface="Wingdings" panose="05000000000000000000" pitchFamily="2" charset="2"/>
              <a:buChar char="§"/>
              <a:defRPr sz="2850" b="1" kern="1200">
                <a:solidFill>
                  <a:schemeClr val="lt1"/>
                </a:solidFill>
                <a:latin typeface="+mn-lt"/>
                <a:ea typeface="+mn-ea"/>
                <a:cs typeface="+mn-cs"/>
              </a:defRPr>
            </a:lvl2pPr>
            <a:lvl3pPr marL="685800" algn="ctr" rtl="0" fontAlgn="base">
              <a:spcBef>
                <a:spcPct val="20000"/>
              </a:spcBef>
              <a:spcAft>
                <a:spcPct val="0"/>
              </a:spcAft>
              <a:buClr>
                <a:schemeClr val="folHlink"/>
              </a:buClr>
              <a:buFont typeface="Wingdings" panose="05000000000000000000" pitchFamily="2" charset="2"/>
              <a:buChar char="§"/>
              <a:defRPr sz="2850" b="1" kern="1200">
                <a:solidFill>
                  <a:schemeClr val="lt1"/>
                </a:solidFill>
                <a:latin typeface="+mn-lt"/>
                <a:ea typeface="+mn-ea"/>
                <a:cs typeface="+mn-cs"/>
              </a:defRPr>
            </a:lvl3pPr>
            <a:lvl4pPr marL="1028700" algn="ctr" rtl="0" fontAlgn="base">
              <a:spcBef>
                <a:spcPct val="20000"/>
              </a:spcBef>
              <a:spcAft>
                <a:spcPct val="0"/>
              </a:spcAft>
              <a:buClr>
                <a:schemeClr val="folHlink"/>
              </a:buClr>
              <a:buFont typeface="Wingdings" panose="05000000000000000000" pitchFamily="2" charset="2"/>
              <a:buChar char="§"/>
              <a:defRPr sz="2850" b="1" kern="1200">
                <a:solidFill>
                  <a:schemeClr val="lt1"/>
                </a:solidFill>
                <a:latin typeface="+mn-lt"/>
                <a:ea typeface="+mn-ea"/>
                <a:cs typeface="+mn-cs"/>
              </a:defRPr>
            </a:lvl4pPr>
            <a:lvl5pPr marL="1371600" algn="ctr" rtl="0" fontAlgn="base">
              <a:spcBef>
                <a:spcPct val="20000"/>
              </a:spcBef>
              <a:spcAft>
                <a:spcPct val="0"/>
              </a:spcAft>
              <a:buClr>
                <a:schemeClr val="folHlink"/>
              </a:buClr>
              <a:buFont typeface="Wingdings" panose="05000000000000000000" pitchFamily="2" charset="2"/>
              <a:buChar char="§"/>
              <a:defRPr sz="2850" b="1" kern="1200">
                <a:solidFill>
                  <a:schemeClr val="lt1"/>
                </a:solidFill>
                <a:latin typeface="+mn-lt"/>
                <a:ea typeface="+mn-ea"/>
                <a:cs typeface="+mn-cs"/>
              </a:defRPr>
            </a:lvl5pPr>
            <a:lvl6pPr marL="1714500" algn="l" defTabSz="685800" rtl="0" eaLnBrk="1" latinLnBrk="0" hangingPunct="1">
              <a:defRPr sz="2850" b="1" kern="1200">
                <a:solidFill>
                  <a:schemeClr val="lt1"/>
                </a:solidFill>
                <a:latin typeface="+mn-lt"/>
                <a:ea typeface="+mn-ea"/>
                <a:cs typeface="+mn-cs"/>
              </a:defRPr>
            </a:lvl6pPr>
            <a:lvl7pPr marL="2057400" algn="l" defTabSz="685800" rtl="0" eaLnBrk="1" latinLnBrk="0" hangingPunct="1">
              <a:defRPr sz="2850" b="1" kern="1200">
                <a:solidFill>
                  <a:schemeClr val="lt1"/>
                </a:solidFill>
                <a:latin typeface="+mn-lt"/>
                <a:ea typeface="+mn-ea"/>
                <a:cs typeface="+mn-cs"/>
              </a:defRPr>
            </a:lvl7pPr>
            <a:lvl8pPr marL="2400300" algn="l" defTabSz="685800" rtl="0" eaLnBrk="1" latinLnBrk="0" hangingPunct="1">
              <a:defRPr sz="2850" b="1" kern="1200">
                <a:solidFill>
                  <a:schemeClr val="lt1"/>
                </a:solidFill>
                <a:latin typeface="+mn-lt"/>
                <a:ea typeface="+mn-ea"/>
                <a:cs typeface="+mn-cs"/>
              </a:defRPr>
            </a:lvl8pPr>
            <a:lvl9pPr marL="2743200" algn="l" defTabSz="685800" rtl="0" eaLnBrk="1" latinLnBrk="0" hangingPunct="1">
              <a:defRPr sz="2850" b="1" kern="1200">
                <a:solidFill>
                  <a:schemeClr val="lt1"/>
                </a:solidFill>
                <a:latin typeface="+mn-lt"/>
                <a:ea typeface="+mn-ea"/>
                <a:cs typeface="+mn-cs"/>
              </a:defRPr>
            </a:lvl9pPr>
          </a:lstStyle>
          <a:p>
            <a:pPr>
              <a:spcBef>
                <a:spcPts val="0"/>
              </a:spcBef>
              <a:buNone/>
            </a:pPr>
            <a:r>
              <a:rPr lang="en-US" altLang="zh-CN" sz="2000" dirty="0">
                <a:solidFill>
                  <a:schemeClr val="accent2"/>
                </a:solidFill>
                <a:latin typeface="+mn-ea"/>
                <a:cs typeface="+mn-ea"/>
              </a:rPr>
              <a:t>B</a:t>
            </a:r>
            <a:endParaRPr lang="zh-HK" altLang="en-US" sz="2000" dirty="0">
              <a:solidFill>
                <a:schemeClr val="accent2"/>
              </a:solidFill>
              <a:latin typeface="+mn-ea"/>
              <a:cs typeface="+mn-ea"/>
            </a:endParaRPr>
          </a:p>
        </p:txBody>
      </p:sp>
      <p:sp>
        <p:nvSpPr>
          <p:cNvPr id="30" name="椭圆 29"/>
          <p:cNvSpPr/>
          <p:nvPr/>
        </p:nvSpPr>
        <p:spPr>
          <a:xfrm>
            <a:off x="2300437" y="3947900"/>
            <a:ext cx="919521" cy="827114"/>
          </a:xfrm>
          <a:prstGeom prst="ellipse">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rtl="0" fontAlgn="base">
              <a:spcBef>
                <a:spcPct val="20000"/>
              </a:spcBef>
              <a:spcAft>
                <a:spcPct val="0"/>
              </a:spcAft>
              <a:buClr>
                <a:schemeClr val="folHlink"/>
              </a:buClr>
              <a:buFont typeface="Wingdings" panose="05000000000000000000" pitchFamily="2" charset="2"/>
              <a:buChar char="§"/>
              <a:defRPr sz="2850" b="1" kern="1200">
                <a:solidFill>
                  <a:schemeClr val="lt1"/>
                </a:solidFill>
                <a:latin typeface="+mn-lt"/>
                <a:ea typeface="+mn-ea"/>
                <a:cs typeface="+mn-cs"/>
              </a:defRPr>
            </a:lvl1pPr>
            <a:lvl2pPr marL="342900" algn="ctr" rtl="0" fontAlgn="base">
              <a:spcBef>
                <a:spcPct val="20000"/>
              </a:spcBef>
              <a:spcAft>
                <a:spcPct val="0"/>
              </a:spcAft>
              <a:buClr>
                <a:schemeClr val="folHlink"/>
              </a:buClr>
              <a:buFont typeface="Wingdings" panose="05000000000000000000" pitchFamily="2" charset="2"/>
              <a:buChar char="§"/>
              <a:defRPr sz="2850" b="1" kern="1200">
                <a:solidFill>
                  <a:schemeClr val="lt1"/>
                </a:solidFill>
                <a:latin typeface="+mn-lt"/>
                <a:ea typeface="+mn-ea"/>
                <a:cs typeface="+mn-cs"/>
              </a:defRPr>
            </a:lvl2pPr>
            <a:lvl3pPr marL="685800" algn="ctr" rtl="0" fontAlgn="base">
              <a:spcBef>
                <a:spcPct val="20000"/>
              </a:spcBef>
              <a:spcAft>
                <a:spcPct val="0"/>
              </a:spcAft>
              <a:buClr>
                <a:schemeClr val="folHlink"/>
              </a:buClr>
              <a:buFont typeface="Wingdings" panose="05000000000000000000" pitchFamily="2" charset="2"/>
              <a:buChar char="§"/>
              <a:defRPr sz="2850" b="1" kern="1200">
                <a:solidFill>
                  <a:schemeClr val="lt1"/>
                </a:solidFill>
                <a:latin typeface="+mn-lt"/>
                <a:ea typeface="+mn-ea"/>
                <a:cs typeface="+mn-cs"/>
              </a:defRPr>
            </a:lvl3pPr>
            <a:lvl4pPr marL="1028700" algn="ctr" rtl="0" fontAlgn="base">
              <a:spcBef>
                <a:spcPct val="20000"/>
              </a:spcBef>
              <a:spcAft>
                <a:spcPct val="0"/>
              </a:spcAft>
              <a:buClr>
                <a:schemeClr val="folHlink"/>
              </a:buClr>
              <a:buFont typeface="Wingdings" panose="05000000000000000000" pitchFamily="2" charset="2"/>
              <a:buChar char="§"/>
              <a:defRPr sz="2850" b="1" kern="1200">
                <a:solidFill>
                  <a:schemeClr val="lt1"/>
                </a:solidFill>
                <a:latin typeface="+mn-lt"/>
                <a:ea typeface="+mn-ea"/>
                <a:cs typeface="+mn-cs"/>
              </a:defRPr>
            </a:lvl4pPr>
            <a:lvl5pPr marL="1371600" algn="ctr" rtl="0" fontAlgn="base">
              <a:spcBef>
                <a:spcPct val="20000"/>
              </a:spcBef>
              <a:spcAft>
                <a:spcPct val="0"/>
              </a:spcAft>
              <a:buClr>
                <a:schemeClr val="folHlink"/>
              </a:buClr>
              <a:buFont typeface="Wingdings" panose="05000000000000000000" pitchFamily="2" charset="2"/>
              <a:buChar char="§"/>
              <a:defRPr sz="2850" b="1" kern="1200">
                <a:solidFill>
                  <a:schemeClr val="lt1"/>
                </a:solidFill>
                <a:latin typeface="+mn-lt"/>
                <a:ea typeface="+mn-ea"/>
                <a:cs typeface="+mn-cs"/>
              </a:defRPr>
            </a:lvl5pPr>
            <a:lvl6pPr marL="1714500" algn="l" defTabSz="685800" rtl="0" eaLnBrk="1" latinLnBrk="0" hangingPunct="1">
              <a:defRPr sz="2850" b="1" kern="1200">
                <a:solidFill>
                  <a:schemeClr val="lt1"/>
                </a:solidFill>
                <a:latin typeface="+mn-lt"/>
                <a:ea typeface="+mn-ea"/>
                <a:cs typeface="+mn-cs"/>
              </a:defRPr>
            </a:lvl6pPr>
            <a:lvl7pPr marL="2057400" algn="l" defTabSz="685800" rtl="0" eaLnBrk="1" latinLnBrk="0" hangingPunct="1">
              <a:defRPr sz="2850" b="1" kern="1200">
                <a:solidFill>
                  <a:schemeClr val="lt1"/>
                </a:solidFill>
                <a:latin typeface="+mn-lt"/>
                <a:ea typeface="+mn-ea"/>
                <a:cs typeface="+mn-cs"/>
              </a:defRPr>
            </a:lvl7pPr>
            <a:lvl8pPr marL="2400300" algn="l" defTabSz="685800" rtl="0" eaLnBrk="1" latinLnBrk="0" hangingPunct="1">
              <a:defRPr sz="2850" b="1" kern="1200">
                <a:solidFill>
                  <a:schemeClr val="lt1"/>
                </a:solidFill>
                <a:latin typeface="+mn-lt"/>
                <a:ea typeface="+mn-ea"/>
                <a:cs typeface="+mn-cs"/>
              </a:defRPr>
            </a:lvl8pPr>
            <a:lvl9pPr marL="2743200" algn="l" defTabSz="685800" rtl="0" eaLnBrk="1" latinLnBrk="0" hangingPunct="1">
              <a:defRPr sz="2850" b="1" kern="1200">
                <a:solidFill>
                  <a:schemeClr val="lt1"/>
                </a:solidFill>
                <a:latin typeface="+mn-lt"/>
                <a:ea typeface="+mn-ea"/>
                <a:cs typeface="+mn-cs"/>
              </a:defRPr>
            </a:lvl9pPr>
          </a:lstStyle>
          <a:p>
            <a:pPr>
              <a:spcBef>
                <a:spcPts val="0"/>
              </a:spcBef>
              <a:buNone/>
            </a:pPr>
            <a:r>
              <a:rPr lang="en-US" altLang="zh-CN" sz="2000" dirty="0">
                <a:solidFill>
                  <a:schemeClr val="accent2"/>
                </a:solidFill>
                <a:latin typeface="+mn-ea"/>
                <a:cs typeface="+mn-ea"/>
              </a:rPr>
              <a:t>C</a:t>
            </a:r>
            <a:endParaRPr lang="zh-HK" altLang="en-US" sz="2000" dirty="0">
              <a:solidFill>
                <a:schemeClr val="accent2"/>
              </a:solidFill>
              <a:latin typeface="+mn-ea"/>
              <a:cs typeface="+mn-ea"/>
            </a:endParaRPr>
          </a:p>
        </p:txBody>
      </p:sp>
      <p:cxnSp>
        <p:nvCxnSpPr>
          <p:cNvPr id="31" name="直接连接符 30"/>
          <p:cNvCxnSpPr/>
          <p:nvPr/>
        </p:nvCxnSpPr>
        <p:spPr>
          <a:xfrm flipV="1">
            <a:off x="1419258" y="1627307"/>
            <a:ext cx="813435" cy="43444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550552" y="2869766"/>
            <a:ext cx="146164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315570" y="3677785"/>
            <a:ext cx="813435" cy="43444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文本框 18"/>
          <p:cNvSpPr txBox="1"/>
          <p:nvPr/>
        </p:nvSpPr>
        <p:spPr>
          <a:xfrm>
            <a:off x="3034640" y="1075957"/>
            <a:ext cx="5282045" cy="365824"/>
          </a:xfrm>
          <a:prstGeom prst="rect">
            <a:avLst/>
          </a:prstGeom>
          <a:noFill/>
        </p:spPr>
        <p:txBody>
          <a:bodyPr wrap="square" lIns="87964" tIns="43983" rIns="87964" bIns="43983" rtlCol="0">
            <a:spAutoFit/>
          </a:bodyPr>
          <a:lstStyle>
            <a:defPPr>
              <a:defRPr lang="zh-CN"/>
            </a:defPPr>
            <a:lvl1pPr algn="ctr" rtl="0" fontAlgn="base">
              <a:spcBef>
                <a:spcPct val="20000"/>
              </a:spcBef>
              <a:spcAft>
                <a:spcPct val="0"/>
              </a:spcAft>
              <a:buClr>
                <a:schemeClr val="folHlink"/>
              </a:buClr>
              <a:buFont typeface="Wingdings" panose="05000000000000000000" pitchFamily="2" charset="2"/>
              <a:buChar char="§"/>
              <a:defRPr sz="2850" b="1" kern="1200">
                <a:solidFill>
                  <a:schemeClr val="tx1"/>
                </a:solidFill>
                <a:latin typeface="Arial" panose="020B0604020202020204" pitchFamily="34" charset="0"/>
                <a:ea typeface="宋体" panose="02010600030101010101" pitchFamily="2" charset="-122"/>
                <a:cs typeface="+mn-cs"/>
              </a:defRPr>
            </a:lvl1pPr>
            <a:lvl2pPr marL="342900" algn="ctr" rtl="0" fontAlgn="base">
              <a:spcBef>
                <a:spcPct val="20000"/>
              </a:spcBef>
              <a:spcAft>
                <a:spcPct val="0"/>
              </a:spcAft>
              <a:buClr>
                <a:schemeClr val="folHlink"/>
              </a:buClr>
              <a:buFont typeface="Wingdings" panose="05000000000000000000" pitchFamily="2" charset="2"/>
              <a:buChar char="§"/>
              <a:defRPr sz="2850" b="1" kern="1200">
                <a:solidFill>
                  <a:schemeClr val="tx1"/>
                </a:solidFill>
                <a:latin typeface="Arial" panose="020B0604020202020204" pitchFamily="34" charset="0"/>
                <a:ea typeface="宋体" panose="02010600030101010101" pitchFamily="2" charset="-122"/>
                <a:cs typeface="+mn-cs"/>
              </a:defRPr>
            </a:lvl2pPr>
            <a:lvl3pPr marL="685800" algn="ctr" rtl="0" fontAlgn="base">
              <a:spcBef>
                <a:spcPct val="20000"/>
              </a:spcBef>
              <a:spcAft>
                <a:spcPct val="0"/>
              </a:spcAft>
              <a:buClr>
                <a:schemeClr val="folHlink"/>
              </a:buClr>
              <a:buFont typeface="Wingdings" panose="05000000000000000000" pitchFamily="2" charset="2"/>
              <a:buChar char="§"/>
              <a:defRPr sz="2850" b="1" kern="1200">
                <a:solidFill>
                  <a:schemeClr val="tx1"/>
                </a:solidFill>
                <a:latin typeface="Arial" panose="020B0604020202020204" pitchFamily="34" charset="0"/>
                <a:ea typeface="宋体" panose="02010600030101010101" pitchFamily="2" charset="-122"/>
                <a:cs typeface="+mn-cs"/>
              </a:defRPr>
            </a:lvl3pPr>
            <a:lvl4pPr marL="1028700" algn="ctr" rtl="0" fontAlgn="base">
              <a:spcBef>
                <a:spcPct val="20000"/>
              </a:spcBef>
              <a:spcAft>
                <a:spcPct val="0"/>
              </a:spcAft>
              <a:buClr>
                <a:schemeClr val="folHlink"/>
              </a:buClr>
              <a:buFont typeface="Wingdings" panose="05000000000000000000" pitchFamily="2" charset="2"/>
              <a:buChar char="§"/>
              <a:defRPr sz="2850" b="1" kern="1200">
                <a:solidFill>
                  <a:schemeClr val="tx1"/>
                </a:solidFill>
                <a:latin typeface="Arial" panose="020B0604020202020204" pitchFamily="34" charset="0"/>
                <a:ea typeface="宋体" panose="02010600030101010101" pitchFamily="2" charset="-122"/>
                <a:cs typeface="+mn-cs"/>
              </a:defRPr>
            </a:lvl4pPr>
            <a:lvl5pPr marL="1371600" algn="ctr" rtl="0" fontAlgn="base">
              <a:spcBef>
                <a:spcPct val="20000"/>
              </a:spcBef>
              <a:spcAft>
                <a:spcPct val="0"/>
              </a:spcAft>
              <a:buClr>
                <a:schemeClr val="folHlink"/>
              </a:buClr>
              <a:buFont typeface="Wingdings" panose="05000000000000000000" pitchFamily="2" charset="2"/>
              <a:buChar char="§"/>
              <a:defRPr sz="2850" b="1" kern="1200">
                <a:solidFill>
                  <a:schemeClr val="tx1"/>
                </a:solidFill>
                <a:latin typeface="Arial" panose="020B0604020202020204" pitchFamily="34" charset="0"/>
                <a:ea typeface="宋体" panose="02010600030101010101" pitchFamily="2" charset="-122"/>
                <a:cs typeface="+mn-cs"/>
              </a:defRPr>
            </a:lvl5pPr>
            <a:lvl6pPr marL="1714500" algn="l" defTabSz="685800" rtl="0" eaLnBrk="1" latinLnBrk="0" hangingPunct="1">
              <a:defRPr sz="2850" b="1" kern="1200">
                <a:solidFill>
                  <a:schemeClr val="tx1"/>
                </a:solidFill>
                <a:latin typeface="Arial" panose="020B0604020202020204" pitchFamily="34" charset="0"/>
                <a:ea typeface="宋体" panose="02010600030101010101" pitchFamily="2" charset="-122"/>
                <a:cs typeface="+mn-cs"/>
              </a:defRPr>
            </a:lvl6pPr>
            <a:lvl7pPr marL="2057400" algn="l" defTabSz="685800" rtl="0" eaLnBrk="1" latinLnBrk="0" hangingPunct="1">
              <a:defRPr sz="2850" b="1" kern="1200">
                <a:solidFill>
                  <a:schemeClr val="tx1"/>
                </a:solidFill>
                <a:latin typeface="Arial" panose="020B0604020202020204" pitchFamily="34" charset="0"/>
                <a:ea typeface="宋体" panose="02010600030101010101" pitchFamily="2" charset="-122"/>
                <a:cs typeface="+mn-cs"/>
              </a:defRPr>
            </a:lvl7pPr>
            <a:lvl8pPr marL="2400300" algn="l" defTabSz="685800" rtl="0" eaLnBrk="1" latinLnBrk="0" hangingPunct="1">
              <a:defRPr sz="2850" b="1" kern="1200">
                <a:solidFill>
                  <a:schemeClr val="tx1"/>
                </a:solidFill>
                <a:latin typeface="Arial" panose="020B0604020202020204" pitchFamily="34" charset="0"/>
                <a:ea typeface="宋体" panose="02010600030101010101" pitchFamily="2" charset="-122"/>
                <a:cs typeface="+mn-cs"/>
              </a:defRPr>
            </a:lvl8pPr>
            <a:lvl9pPr marL="2743200" algn="l" defTabSz="685800" rtl="0" eaLnBrk="1" latinLnBrk="0" hangingPunct="1">
              <a:defRPr sz="2850" b="1" kern="1200">
                <a:solidFill>
                  <a:schemeClr val="tx1"/>
                </a:solidFill>
                <a:latin typeface="Arial" panose="020B0604020202020204" pitchFamily="34" charset="0"/>
                <a:ea typeface="宋体" panose="02010600030101010101" pitchFamily="2" charset="-122"/>
                <a:cs typeface="+mn-cs"/>
              </a:defRPr>
            </a:lvl9pPr>
          </a:lstStyle>
          <a:p>
            <a:pPr>
              <a:buNone/>
            </a:pPr>
            <a:r>
              <a:rPr lang="zh-TW" altLang="en-US" sz="1800" b="0" dirty="0">
                <a:solidFill>
                  <a:schemeClr val="tx1">
                    <a:lumMod val="50000"/>
                    <a:lumOff val="50000"/>
                  </a:schemeClr>
                </a:solidFill>
                <a:latin typeface="微软雅黑" panose="020B0503020204020204" pitchFamily="34" charset="-122"/>
                <a:ea typeface="微软雅黑" panose="020B0503020204020204" pitchFamily="34" charset="-122"/>
              </a:rPr>
              <a:t>加强</a:t>
            </a:r>
            <a:r>
              <a:rPr lang="zh-CN" altLang="en-US" sz="1800" b="0" dirty="0">
                <a:solidFill>
                  <a:schemeClr val="tx1">
                    <a:lumMod val="50000"/>
                    <a:lumOff val="50000"/>
                  </a:schemeClr>
                </a:solidFill>
                <a:latin typeface="微软雅黑" panose="020B0503020204020204" pitchFamily="34" charset="-122"/>
                <a:ea typeface="微软雅黑" panose="020B0503020204020204" pitchFamily="34" charset="-122"/>
              </a:rPr>
              <a:t>安全卫生管理，做好安全预防工作</a:t>
            </a:r>
            <a:endParaRPr lang="zh-HK" altLang="en-US" sz="1800" b="0" dirty="0">
              <a:solidFill>
                <a:schemeClr val="tx2"/>
              </a:solidFill>
              <a:ea typeface="+mn-ea"/>
              <a:cs typeface="+mn-ea"/>
            </a:endParaRPr>
          </a:p>
        </p:txBody>
      </p:sp>
      <p:sp>
        <p:nvSpPr>
          <p:cNvPr id="35" name="文本框 19"/>
          <p:cNvSpPr txBox="1"/>
          <p:nvPr/>
        </p:nvSpPr>
        <p:spPr>
          <a:xfrm>
            <a:off x="4301412" y="2677872"/>
            <a:ext cx="5282045" cy="504323"/>
          </a:xfrm>
          <a:prstGeom prst="rect">
            <a:avLst/>
          </a:prstGeom>
          <a:noFill/>
        </p:spPr>
        <p:txBody>
          <a:bodyPr wrap="square" lIns="87964" tIns="43983" rIns="87964" bIns="43983" rtlCol="0">
            <a:spAutoFit/>
          </a:bodyPr>
          <a:lstStyle>
            <a:defPPr>
              <a:defRPr lang="zh-CN"/>
            </a:defPPr>
            <a:lvl1pPr algn="ctr" rtl="0" fontAlgn="base">
              <a:spcBef>
                <a:spcPct val="20000"/>
              </a:spcBef>
              <a:spcAft>
                <a:spcPct val="0"/>
              </a:spcAft>
              <a:buClr>
                <a:schemeClr val="folHlink"/>
              </a:buClr>
              <a:buFont typeface="Wingdings" panose="05000000000000000000" pitchFamily="2" charset="2"/>
              <a:buChar char="§"/>
              <a:defRPr sz="2850" b="1" kern="1200">
                <a:solidFill>
                  <a:schemeClr val="tx1"/>
                </a:solidFill>
                <a:latin typeface="Arial" panose="020B0604020202020204" pitchFamily="34" charset="0"/>
                <a:ea typeface="宋体" panose="02010600030101010101" pitchFamily="2" charset="-122"/>
                <a:cs typeface="+mn-cs"/>
              </a:defRPr>
            </a:lvl1pPr>
            <a:lvl2pPr marL="342900" algn="ctr" rtl="0" fontAlgn="base">
              <a:spcBef>
                <a:spcPct val="20000"/>
              </a:spcBef>
              <a:spcAft>
                <a:spcPct val="0"/>
              </a:spcAft>
              <a:buClr>
                <a:schemeClr val="folHlink"/>
              </a:buClr>
              <a:buFont typeface="Wingdings" panose="05000000000000000000" pitchFamily="2" charset="2"/>
              <a:buChar char="§"/>
              <a:defRPr sz="2850" b="1" kern="1200">
                <a:solidFill>
                  <a:schemeClr val="tx1"/>
                </a:solidFill>
                <a:latin typeface="Arial" panose="020B0604020202020204" pitchFamily="34" charset="0"/>
                <a:ea typeface="宋体" panose="02010600030101010101" pitchFamily="2" charset="-122"/>
                <a:cs typeface="+mn-cs"/>
              </a:defRPr>
            </a:lvl2pPr>
            <a:lvl3pPr marL="685800" algn="ctr" rtl="0" fontAlgn="base">
              <a:spcBef>
                <a:spcPct val="20000"/>
              </a:spcBef>
              <a:spcAft>
                <a:spcPct val="0"/>
              </a:spcAft>
              <a:buClr>
                <a:schemeClr val="folHlink"/>
              </a:buClr>
              <a:buFont typeface="Wingdings" panose="05000000000000000000" pitchFamily="2" charset="2"/>
              <a:buChar char="§"/>
              <a:defRPr sz="2850" b="1" kern="1200">
                <a:solidFill>
                  <a:schemeClr val="tx1"/>
                </a:solidFill>
                <a:latin typeface="Arial" panose="020B0604020202020204" pitchFamily="34" charset="0"/>
                <a:ea typeface="宋体" panose="02010600030101010101" pitchFamily="2" charset="-122"/>
                <a:cs typeface="+mn-cs"/>
              </a:defRPr>
            </a:lvl3pPr>
            <a:lvl4pPr marL="1028700" algn="ctr" rtl="0" fontAlgn="base">
              <a:spcBef>
                <a:spcPct val="20000"/>
              </a:spcBef>
              <a:spcAft>
                <a:spcPct val="0"/>
              </a:spcAft>
              <a:buClr>
                <a:schemeClr val="folHlink"/>
              </a:buClr>
              <a:buFont typeface="Wingdings" panose="05000000000000000000" pitchFamily="2" charset="2"/>
              <a:buChar char="§"/>
              <a:defRPr sz="2850" b="1" kern="1200">
                <a:solidFill>
                  <a:schemeClr val="tx1"/>
                </a:solidFill>
                <a:latin typeface="Arial" panose="020B0604020202020204" pitchFamily="34" charset="0"/>
                <a:ea typeface="宋体" panose="02010600030101010101" pitchFamily="2" charset="-122"/>
                <a:cs typeface="+mn-cs"/>
              </a:defRPr>
            </a:lvl4pPr>
            <a:lvl5pPr marL="1371600" algn="ctr" rtl="0" fontAlgn="base">
              <a:spcBef>
                <a:spcPct val="20000"/>
              </a:spcBef>
              <a:spcAft>
                <a:spcPct val="0"/>
              </a:spcAft>
              <a:buClr>
                <a:schemeClr val="folHlink"/>
              </a:buClr>
              <a:buFont typeface="Wingdings" panose="05000000000000000000" pitchFamily="2" charset="2"/>
              <a:buChar char="§"/>
              <a:defRPr sz="2850" b="1" kern="1200">
                <a:solidFill>
                  <a:schemeClr val="tx1"/>
                </a:solidFill>
                <a:latin typeface="Arial" panose="020B0604020202020204" pitchFamily="34" charset="0"/>
                <a:ea typeface="宋体" panose="02010600030101010101" pitchFamily="2" charset="-122"/>
                <a:cs typeface="+mn-cs"/>
              </a:defRPr>
            </a:lvl5pPr>
            <a:lvl6pPr marL="1714500" algn="l" defTabSz="685800" rtl="0" eaLnBrk="1" latinLnBrk="0" hangingPunct="1">
              <a:defRPr sz="2850" b="1" kern="1200">
                <a:solidFill>
                  <a:schemeClr val="tx1"/>
                </a:solidFill>
                <a:latin typeface="Arial" panose="020B0604020202020204" pitchFamily="34" charset="0"/>
                <a:ea typeface="宋体" panose="02010600030101010101" pitchFamily="2" charset="-122"/>
                <a:cs typeface="+mn-cs"/>
              </a:defRPr>
            </a:lvl6pPr>
            <a:lvl7pPr marL="2057400" algn="l" defTabSz="685800" rtl="0" eaLnBrk="1" latinLnBrk="0" hangingPunct="1">
              <a:defRPr sz="2850" b="1" kern="1200">
                <a:solidFill>
                  <a:schemeClr val="tx1"/>
                </a:solidFill>
                <a:latin typeface="Arial" panose="020B0604020202020204" pitchFamily="34" charset="0"/>
                <a:ea typeface="宋体" panose="02010600030101010101" pitchFamily="2" charset="-122"/>
                <a:cs typeface="+mn-cs"/>
              </a:defRPr>
            </a:lvl7pPr>
            <a:lvl8pPr marL="2400300" algn="l" defTabSz="685800" rtl="0" eaLnBrk="1" latinLnBrk="0" hangingPunct="1">
              <a:defRPr sz="2850" b="1" kern="1200">
                <a:solidFill>
                  <a:schemeClr val="tx1"/>
                </a:solidFill>
                <a:latin typeface="Arial" panose="020B0604020202020204" pitchFamily="34" charset="0"/>
                <a:ea typeface="宋体" panose="02010600030101010101" pitchFamily="2" charset="-122"/>
                <a:cs typeface="+mn-cs"/>
              </a:defRPr>
            </a:lvl8pPr>
            <a:lvl9pPr marL="2743200" algn="l" defTabSz="685800" rtl="0" eaLnBrk="1" latinLnBrk="0" hangingPunct="1">
              <a:defRPr sz="2850" b="1" kern="1200">
                <a:solidFill>
                  <a:schemeClr val="tx1"/>
                </a:solidFill>
                <a:latin typeface="Arial" panose="020B0604020202020204" pitchFamily="34" charset="0"/>
                <a:ea typeface="宋体" panose="02010600030101010101" pitchFamily="2" charset="-122"/>
                <a:cs typeface="+mn-cs"/>
              </a:defRPr>
            </a:lvl9pPr>
          </a:lstStyle>
          <a:p>
            <a:pPr algn="l">
              <a:lnSpc>
                <a:spcPct val="150000"/>
              </a:lnSpc>
              <a:buFontTx/>
              <a:buNone/>
            </a:pPr>
            <a:r>
              <a:rPr lang="zh-CN" altLang="en-US" sz="1800" b="0" dirty="0">
                <a:solidFill>
                  <a:schemeClr val="tx1">
                    <a:lumMod val="50000"/>
                    <a:lumOff val="50000"/>
                  </a:schemeClr>
                </a:solidFill>
                <a:latin typeface="微软雅黑" panose="020B0503020204020204" pitchFamily="34" charset="-122"/>
                <a:ea typeface="微软雅黑" panose="020B0503020204020204" pitchFamily="34" charset="-122"/>
              </a:rPr>
              <a:t>加强安全教育训练，提高全员安全意识</a:t>
            </a:r>
          </a:p>
        </p:txBody>
      </p:sp>
      <p:sp>
        <p:nvSpPr>
          <p:cNvPr id="36" name="文本框 20"/>
          <p:cNvSpPr txBox="1"/>
          <p:nvPr/>
        </p:nvSpPr>
        <p:spPr>
          <a:xfrm>
            <a:off x="3391389" y="4138054"/>
            <a:ext cx="4925296" cy="504323"/>
          </a:xfrm>
          <a:prstGeom prst="rect">
            <a:avLst/>
          </a:prstGeom>
          <a:noFill/>
        </p:spPr>
        <p:txBody>
          <a:bodyPr wrap="square" lIns="87964" tIns="43983" rIns="87964" bIns="43983" rtlCol="0">
            <a:spAutoFit/>
          </a:bodyPr>
          <a:lstStyle>
            <a:defPPr>
              <a:defRPr lang="zh-CN"/>
            </a:defPPr>
            <a:lvl1pPr algn="ctr" rtl="0" fontAlgn="base">
              <a:spcBef>
                <a:spcPct val="20000"/>
              </a:spcBef>
              <a:spcAft>
                <a:spcPct val="0"/>
              </a:spcAft>
              <a:buClr>
                <a:schemeClr val="folHlink"/>
              </a:buClr>
              <a:buFont typeface="Wingdings" panose="05000000000000000000" pitchFamily="2" charset="2"/>
              <a:buChar char="§"/>
              <a:defRPr sz="2850" b="1" kern="1200">
                <a:solidFill>
                  <a:schemeClr val="tx1"/>
                </a:solidFill>
                <a:latin typeface="Arial" panose="020B0604020202020204" pitchFamily="34" charset="0"/>
                <a:ea typeface="宋体" panose="02010600030101010101" pitchFamily="2" charset="-122"/>
                <a:cs typeface="+mn-cs"/>
              </a:defRPr>
            </a:lvl1pPr>
            <a:lvl2pPr marL="342900" algn="ctr" rtl="0" fontAlgn="base">
              <a:spcBef>
                <a:spcPct val="20000"/>
              </a:spcBef>
              <a:spcAft>
                <a:spcPct val="0"/>
              </a:spcAft>
              <a:buClr>
                <a:schemeClr val="folHlink"/>
              </a:buClr>
              <a:buFont typeface="Wingdings" panose="05000000000000000000" pitchFamily="2" charset="2"/>
              <a:buChar char="§"/>
              <a:defRPr sz="2850" b="1" kern="1200">
                <a:solidFill>
                  <a:schemeClr val="tx1"/>
                </a:solidFill>
                <a:latin typeface="Arial" panose="020B0604020202020204" pitchFamily="34" charset="0"/>
                <a:ea typeface="宋体" panose="02010600030101010101" pitchFamily="2" charset="-122"/>
                <a:cs typeface="+mn-cs"/>
              </a:defRPr>
            </a:lvl2pPr>
            <a:lvl3pPr marL="685800" algn="ctr" rtl="0" fontAlgn="base">
              <a:spcBef>
                <a:spcPct val="20000"/>
              </a:spcBef>
              <a:spcAft>
                <a:spcPct val="0"/>
              </a:spcAft>
              <a:buClr>
                <a:schemeClr val="folHlink"/>
              </a:buClr>
              <a:buFont typeface="Wingdings" panose="05000000000000000000" pitchFamily="2" charset="2"/>
              <a:buChar char="§"/>
              <a:defRPr sz="2850" b="1" kern="1200">
                <a:solidFill>
                  <a:schemeClr val="tx1"/>
                </a:solidFill>
                <a:latin typeface="Arial" panose="020B0604020202020204" pitchFamily="34" charset="0"/>
                <a:ea typeface="宋体" panose="02010600030101010101" pitchFamily="2" charset="-122"/>
                <a:cs typeface="+mn-cs"/>
              </a:defRPr>
            </a:lvl3pPr>
            <a:lvl4pPr marL="1028700" algn="ctr" rtl="0" fontAlgn="base">
              <a:spcBef>
                <a:spcPct val="20000"/>
              </a:spcBef>
              <a:spcAft>
                <a:spcPct val="0"/>
              </a:spcAft>
              <a:buClr>
                <a:schemeClr val="folHlink"/>
              </a:buClr>
              <a:buFont typeface="Wingdings" panose="05000000000000000000" pitchFamily="2" charset="2"/>
              <a:buChar char="§"/>
              <a:defRPr sz="2850" b="1" kern="1200">
                <a:solidFill>
                  <a:schemeClr val="tx1"/>
                </a:solidFill>
                <a:latin typeface="Arial" panose="020B0604020202020204" pitchFamily="34" charset="0"/>
                <a:ea typeface="宋体" panose="02010600030101010101" pitchFamily="2" charset="-122"/>
                <a:cs typeface="+mn-cs"/>
              </a:defRPr>
            </a:lvl4pPr>
            <a:lvl5pPr marL="1371600" algn="ctr" rtl="0" fontAlgn="base">
              <a:spcBef>
                <a:spcPct val="20000"/>
              </a:spcBef>
              <a:spcAft>
                <a:spcPct val="0"/>
              </a:spcAft>
              <a:buClr>
                <a:schemeClr val="folHlink"/>
              </a:buClr>
              <a:buFont typeface="Wingdings" panose="05000000000000000000" pitchFamily="2" charset="2"/>
              <a:buChar char="§"/>
              <a:defRPr sz="2850" b="1" kern="1200">
                <a:solidFill>
                  <a:schemeClr val="tx1"/>
                </a:solidFill>
                <a:latin typeface="Arial" panose="020B0604020202020204" pitchFamily="34" charset="0"/>
                <a:ea typeface="宋体" panose="02010600030101010101" pitchFamily="2" charset="-122"/>
                <a:cs typeface="+mn-cs"/>
              </a:defRPr>
            </a:lvl5pPr>
            <a:lvl6pPr marL="1714500" algn="l" defTabSz="685800" rtl="0" eaLnBrk="1" latinLnBrk="0" hangingPunct="1">
              <a:defRPr sz="2850" b="1" kern="1200">
                <a:solidFill>
                  <a:schemeClr val="tx1"/>
                </a:solidFill>
                <a:latin typeface="Arial" panose="020B0604020202020204" pitchFamily="34" charset="0"/>
                <a:ea typeface="宋体" panose="02010600030101010101" pitchFamily="2" charset="-122"/>
                <a:cs typeface="+mn-cs"/>
              </a:defRPr>
            </a:lvl6pPr>
            <a:lvl7pPr marL="2057400" algn="l" defTabSz="685800" rtl="0" eaLnBrk="1" latinLnBrk="0" hangingPunct="1">
              <a:defRPr sz="2850" b="1" kern="1200">
                <a:solidFill>
                  <a:schemeClr val="tx1"/>
                </a:solidFill>
                <a:latin typeface="Arial" panose="020B0604020202020204" pitchFamily="34" charset="0"/>
                <a:ea typeface="宋体" panose="02010600030101010101" pitchFamily="2" charset="-122"/>
                <a:cs typeface="+mn-cs"/>
              </a:defRPr>
            </a:lvl7pPr>
            <a:lvl8pPr marL="2400300" algn="l" defTabSz="685800" rtl="0" eaLnBrk="1" latinLnBrk="0" hangingPunct="1">
              <a:defRPr sz="2850" b="1" kern="1200">
                <a:solidFill>
                  <a:schemeClr val="tx1"/>
                </a:solidFill>
                <a:latin typeface="Arial" panose="020B0604020202020204" pitchFamily="34" charset="0"/>
                <a:ea typeface="宋体" panose="02010600030101010101" pitchFamily="2" charset="-122"/>
                <a:cs typeface="+mn-cs"/>
              </a:defRPr>
            </a:lvl8pPr>
            <a:lvl9pPr marL="2743200" algn="l" defTabSz="685800" rtl="0" eaLnBrk="1" latinLnBrk="0" hangingPunct="1">
              <a:defRPr sz="2850" b="1" kern="1200">
                <a:solidFill>
                  <a:schemeClr val="tx1"/>
                </a:solidFill>
                <a:latin typeface="Arial" panose="020B0604020202020204" pitchFamily="34" charset="0"/>
                <a:ea typeface="宋体" panose="02010600030101010101" pitchFamily="2" charset="-122"/>
                <a:cs typeface="+mn-cs"/>
              </a:defRPr>
            </a:lvl9pPr>
          </a:lstStyle>
          <a:p>
            <a:pPr algn="l">
              <a:lnSpc>
                <a:spcPct val="150000"/>
              </a:lnSpc>
              <a:buFontTx/>
              <a:buNone/>
            </a:pPr>
            <a:r>
              <a:rPr lang="zh-CN" altLang="en-US" sz="1800" b="0" dirty="0">
                <a:solidFill>
                  <a:schemeClr val="tx1">
                    <a:lumMod val="50000"/>
                    <a:lumOff val="50000"/>
                  </a:schemeClr>
                </a:solidFill>
                <a:latin typeface="微软雅黑" panose="020B0503020204020204" pitchFamily="34" charset="-122"/>
                <a:ea typeface="微软雅黑" panose="020B0503020204020204" pitchFamily="34" charset="-122"/>
              </a:rPr>
              <a:t>掌握紧急应急知识，避免减少灾害损失</a:t>
            </a:r>
          </a:p>
        </p:txBody>
      </p:sp>
      <p:sp>
        <p:nvSpPr>
          <p:cNvPr id="38" name="椭圆 37"/>
          <p:cNvSpPr/>
          <p:nvPr/>
        </p:nvSpPr>
        <p:spPr>
          <a:xfrm>
            <a:off x="-1537132" y="1359670"/>
            <a:ext cx="3060077" cy="2752556"/>
          </a:xfrm>
          <a:prstGeom prst="ellipse">
            <a:avLst/>
          </a:prstGeom>
          <a:solidFill>
            <a:schemeClr val="bg1"/>
          </a:solidFill>
          <a:ln>
            <a:noFill/>
          </a:ln>
          <a:effectLst>
            <a:innerShdw blurRad="241300" dist="241300">
              <a:prstClr val="black">
                <a:alpha val="2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rtl="0" fontAlgn="base">
              <a:spcBef>
                <a:spcPct val="20000"/>
              </a:spcBef>
              <a:spcAft>
                <a:spcPct val="0"/>
              </a:spcAft>
              <a:buClr>
                <a:schemeClr val="folHlink"/>
              </a:buClr>
              <a:buFont typeface="Wingdings" panose="05000000000000000000" pitchFamily="2" charset="2"/>
              <a:buChar char="§"/>
              <a:defRPr sz="2850" b="1" kern="1200">
                <a:solidFill>
                  <a:schemeClr val="lt1"/>
                </a:solidFill>
                <a:latin typeface="+mn-lt"/>
                <a:ea typeface="+mn-ea"/>
                <a:cs typeface="+mn-cs"/>
              </a:defRPr>
            </a:lvl1pPr>
            <a:lvl2pPr marL="342900" algn="ctr" rtl="0" fontAlgn="base">
              <a:spcBef>
                <a:spcPct val="20000"/>
              </a:spcBef>
              <a:spcAft>
                <a:spcPct val="0"/>
              </a:spcAft>
              <a:buClr>
                <a:schemeClr val="folHlink"/>
              </a:buClr>
              <a:buFont typeface="Wingdings" panose="05000000000000000000" pitchFamily="2" charset="2"/>
              <a:buChar char="§"/>
              <a:defRPr sz="2850" b="1" kern="1200">
                <a:solidFill>
                  <a:schemeClr val="lt1"/>
                </a:solidFill>
                <a:latin typeface="+mn-lt"/>
                <a:ea typeface="+mn-ea"/>
                <a:cs typeface="+mn-cs"/>
              </a:defRPr>
            </a:lvl2pPr>
            <a:lvl3pPr marL="685800" algn="ctr" rtl="0" fontAlgn="base">
              <a:spcBef>
                <a:spcPct val="20000"/>
              </a:spcBef>
              <a:spcAft>
                <a:spcPct val="0"/>
              </a:spcAft>
              <a:buClr>
                <a:schemeClr val="folHlink"/>
              </a:buClr>
              <a:buFont typeface="Wingdings" panose="05000000000000000000" pitchFamily="2" charset="2"/>
              <a:buChar char="§"/>
              <a:defRPr sz="2850" b="1" kern="1200">
                <a:solidFill>
                  <a:schemeClr val="lt1"/>
                </a:solidFill>
                <a:latin typeface="+mn-lt"/>
                <a:ea typeface="+mn-ea"/>
                <a:cs typeface="+mn-cs"/>
              </a:defRPr>
            </a:lvl3pPr>
            <a:lvl4pPr marL="1028700" algn="ctr" rtl="0" fontAlgn="base">
              <a:spcBef>
                <a:spcPct val="20000"/>
              </a:spcBef>
              <a:spcAft>
                <a:spcPct val="0"/>
              </a:spcAft>
              <a:buClr>
                <a:schemeClr val="folHlink"/>
              </a:buClr>
              <a:buFont typeface="Wingdings" panose="05000000000000000000" pitchFamily="2" charset="2"/>
              <a:buChar char="§"/>
              <a:defRPr sz="2850" b="1" kern="1200">
                <a:solidFill>
                  <a:schemeClr val="lt1"/>
                </a:solidFill>
                <a:latin typeface="+mn-lt"/>
                <a:ea typeface="+mn-ea"/>
                <a:cs typeface="+mn-cs"/>
              </a:defRPr>
            </a:lvl4pPr>
            <a:lvl5pPr marL="1371600" algn="ctr" rtl="0" fontAlgn="base">
              <a:spcBef>
                <a:spcPct val="20000"/>
              </a:spcBef>
              <a:spcAft>
                <a:spcPct val="0"/>
              </a:spcAft>
              <a:buClr>
                <a:schemeClr val="folHlink"/>
              </a:buClr>
              <a:buFont typeface="Wingdings" panose="05000000000000000000" pitchFamily="2" charset="2"/>
              <a:buChar char="§"/>
              <a:defRPr sz="2850" b="1" kern="1200">
                <a:solidFill>
                  <a:schemeClr val="lt1"/>
                </a:solidFill>
                <a:latin typeface="+mn-lt"/>
                <a:ea typeface="+mn-ea"/>
                <a:cs typeface="+mn-cs"/>
              </a:defRPr>
            </a:lvl5pPr>
            <a:lvl6pPr marL="1714500" algn="l" defTabSz="685800" rtl="0" eaLnBrk="1" latinLnBrk="0" hangingPunct="1">
              <a:defRPr sz="2850" b="1" kern="1200">
                <a:solidFill>
                  <a:schemeClr val="lt1"/>
                </a:solidFill>
                <a:latin typeface="+mn-lt"/>
                <a:ea typeface="+mn-ea"/>
                <a:cs typeface="+mn-cs"/>
              </a:defRPr>
            </a:lvl6pPr>
            <a:lvl7pPr marL="2057400" algn="l" defTabSz="685800" rtl="0" eaLnBrk="1" latinLnBrk="0" hangingPunct="1">
              <a:defRPr sz="2850" b="1" kern="1200">
                <a:solidFill>
                  <a:schemeClr val="lt1"/>
                </a:solidFill>
                <a:latin typeface="+mn-lt"/>
                <a:ea typeface="+mn-ea"/>
                <a:cs typeface="+mn-cs"/>
              </a:defRPr>
            </a:lvl7pPr>
            <a:lvl8pPr marL="2400300" algn="l" defTabSz="685800" rtl="0" eaLnBrk="1" latinLnBrk="0" hangingPunct="1">
              <a:defRPr sz="2850" b="1" kern="1200">
                <a:solidFill>
                  <a:schemeClr val="lt1"/>
                </a:solidFill>
                <a:latin typeface="+mn-lt"/>
                <a:ea typeface="+mn-ea"/>
                <a:cs typeface="+mn-cs"/>
              </a:defRPr>
            </a:lvl8pPr>
            <a:lvl9pPr marL="2743200" algn="l" defTabSz="685800" rtl="0" eaLnBrk="1" latinLnBrk="0" hangingPunct="1">
              <a:defRPr sz="2850" b="1" kern="1200">
                <a:solidFill>
                  <a:schemeClr val="lt1"/>
                </a:solidFill>
                <a:latin typeface="+mn-lt"/>
                <a:ea typeface="+mn-ea"/>
                <a:cs typeface="+mn-cs"/>
              </a:defRPr>
            </a:lvl9pPr>
          </a:lstStyle>
          <a:p>
            <a:pPr algn="ctr">
              <a:buNone/>
            </a:pPr>
            <a:endParaRPr lang="zh-HK" altLang="en-US" sz="1015">
              <a:latin typeface="+mn-ea"/>
              <a:cs typeface="+mn-ea"/>
            </a:endParaRPr>
          </a:p>
        </p:txBody>
      </p:sp>
      <p:sp>
        <p:nvSpPr>
          <p:cNvPr id="3" name="矩形 2"/>
          <p:cNvSpPr/>
          <p:nvPr/>
        </p:nvSpPr>
        <p:spPr>
          <a:xfrm>
            <a:off x="223449" y="1982840"/>
            <a:ext cx="800219" cy="1631216"/>
          </a:xfrm>
          <a:prstGeom prst="rect">
            <a:avLst/>
          </a:prstGeom>
        </p:spPr>
        <p:txBody>
          <a:bodyPr vert="eaVert" wrap="none">
            <a:spAutoFit/>
          </a:bodyPr>
          <a:lstStyle/>
          <a:p>
            <a:pPr algn="ctr"/>
            <a:r>
              <a:rPr lang="zh-CN" altLang="en-US" sz="2000" b="1" dirty="0">
                <a:solidFill>
                  <a:schemeClr val="accent2"/>
                </a:solidFill>
                <a:latin typeface="微软雅黑" panose="020B0503020204020204" pitchFamily="34" charset="-122"/>
                <a:ea typeface="微软雅黑" panose="020B0503020204020204" pitchFamily="34" charset="-122"/>
              </a:rPr>
              <a:t>怎样预防</a:t>
            </a:r>
            <a:endParaRPr lang="en-US" altLang="zh-CN" sz="2000" b="1" dirty="0">
              <a:solidFill>
                <a:schemeClr val="accent2"/>
              </a:solidFill>
              <a:latin typeface="微软雅黑" panose="020B0503020204020204" pitchFamily="34" charset="-122"/>
              <a:ea typeface="微软雅黑" panose="020B0503020204020204" pitchFamily="34" charset="-122"/>
            </a:endParaRPr>
          </a:p>
          <a:p>
            <a:pPr algn="ctr"/>
            <a:r>
              <a:rPr lang="zh-CN" altLang="en-US" sz="2000" b="1" dirty="0">
                <a:solidFill>
                  <a:schemeClr val="accent2"/>
                </a:solidFill>
                <a:latin typeface="微软雅黑" panose="020B0503020204020204" pitchFamily="34" charset="-122"/>
                <a:ea typeface="微软雅黑" panose="020B0503020204020204" pitchFamily="34" charset="-122"/>
              </a:rPr>
              <a:t>事故灾害发生</a:t>
            </a:r>
            <a:endParaRPr lang="zh-CN" altLang="en-US" sz="1800" b="1" dirty="0"/>
          </a:p>
        </p:txBody>
      </p:sp>
      <p:sp>
        <p:nvSpPr>
          <p:cNvPr id="13" name="文本框 12"/>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
        <p:nvSpPr>
          <p:cNvPr id="14" name="TextBox 8"/>
          <p:cNvSpPr txBox="1"/>
          <p:nvPr/>
        </p:nvSpPr>
        <p:spPr>
          <a:xfrm>
            <a:off x="1020304" y="234412"/>
            <a:ext cx="3456384" cy="400110"/>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第五章  事故发生的主要原因</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par>
                                    <p:cTn id="17" presetID="22" presetClass="entr" presetSubtype="8"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par>
                                    <p:cTn id="20" presetID="22" presetClass="entr" presetSubtype="8"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par>
                              <p:cTn id="23" fill="hold">
                                <p:stCondLst>
                                  <p:cond delay="1500"/>
                                </p:stCondLst>
                                <p:childTnLst>
                                  <p:par>
                                    <p:cTn id="24" presetID="2" presetClass="entr" presetSubtype="4" accel="50000" fill="hold" grpId="0" nodeType="afterEffect" p14:presetBounceEnd="50000">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14:bounceEnd="50000">
                                          <p:cBhvr additive="base">
                                            <p:cTn id="26" dur="1000" fill="hold"/>
                                            <p:tgtEl>
                                              <p:spTgt spid="28"/>
                                            </p:tgtEl>
                                            <p:attrNameLst>
                                              <p:attrName>ppt_x</p:attrName>
                                            </p:attrNameLst>
                                          </p:cBhvr>
                                          <p:tavLst>
                                            <p:tav tm="0">
                                              <p:val>
                                                <p:strVal val="#ppt_x"/>
                                              </p:val>
                                            </p:tav>
                                            <p:tav tm="100000">
                                              <p:val>
                                                <p:strVal val="#ppt_x"/>
                                              </p:val>
                                            </p:tav>
                                          </p:tavLst>
                                        </p:anim>
                                        <p:anim calcmode="lin" valueType="num" p14:bounceEnd="50000">
                                          <p:cBhvr additive="base">
                                            <p:cTn id="27" dur="1000" fill="hold"/>
                                            <p:tgtEl>
                                              <p:spTgt spid="28"/>
                                            </p:tgtEl>
                                            <p:attrNameLst>
                                              <p:attrName>ppt_y</p:attrName>
                                            </p:attrNameLst>
                                          </p:cBhvr>
                                          <p:tavLst>
                                            <p:tav tm="0">
                                              <p:val>
                                                <p:strVal val="1+#ppt_h/2"/>
                                              </p:val>
                                            </p:tav>
                                            <p:tav tm="100000">
                                              <p:val>
                                                <p:strVal val="#ppt_y"/>
                                              </p:val>
                                            </p:tav>
                                          </p:tavLst>
                                        </p:anim>
                                      </p:childTnLst>
                                    </p:cTn>
                                  </p:par>
                                  <p:par>
                                    <p:cTn id="28" presetID="2" presetClass="entr" presetSubtype="4" accel="50000" fill="hold" grpId="0" nodeType="withEffect" p14:presetBounceEnd="50000">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14:bounceEnd="50000">
                                          <p:cBhvr additive="base">
                                            <p:cTn id="30" dur="10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31" dur="1000" fill="hold"/>
                                            <p:tgtEl>
                                              <p:spTgt spid="29"/>
                                            </p:tgtEl>
                                            <p:attrNameLst>
                                              <p:attrName>ppt_y</p:attrName>
                                            </p:attrNameLst>
                                          </p:cBhvr>
                                          <p:tavLst>
                                            <p:tav tm="0">
                                              <p:val>
                                                <p:strVal val="1+#ppt_h/2"/>
                                              </p:val>
                                            </p:tav>
                                            <p:tav tm="100000">
                                              <p:val>
                                                <p:strVal val="#ppt_y"/>
                                              </p:val>
                                            </p:tav>
                                          </p:tavLst>
                                        </p:anim>
                                      </p:childTnLst>
                                    </p:cTn>
                                  </p:par>
                                  <p:par>
                                    <p:cTn id="32" presetID="2" presetClass="entr" presetSubtype="4" accel="50000" fill="hold" grpId="0" nodeType="withEffect" p14:presetBounceEnd="50000">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14:bounceEnd="50000">
                                          <p:cBhvr additive="base">
                                            <p:cTn id="34" dur="1000" fill="hold"/>
                                            <p:tgtEl>
                                              <p:spTgt spid="30"/>
                                            </p:tgtEl>
                                            <p:attrNameLst>
                                              <p:attrName>ppt_x</p:attrName>
                                            </p:attrNameLst>
                                          </p:cBhvr>
                                          <p:tavLst>
                                            <p:tav tm="0">
                                              <p:val>
                                                <p:strVal val="#ppt_x"/>
                                              </p:val>
                                            </p:tav>
                                            <p:tav tm="100000">
                                              <p:val>
                                                <p:strVal val="#ppt_x"/>
                                              </p:val>
                                            </p:tav>
                                          </p:tavLst>
                                        </p:anim>
                                        <p:anim calcmode="lin" valueType="num" p14:bounceEnd="50000">
                                          <p:cBhvr additive="base">
                                            <p:cTn id="35" dur="1000" fill="hold"/>
                                            <p:tgtEl>
                                              <p:spTgt spid="30"/>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1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p:tgtEl>
                                              <p:spTgt spid="35"/>
                                            </p:tgtEl>
                                            <p:attrNameLst>
                                              <p:attrName>ppt_x</p:attrName>
                                            </p:attrNameLst>
                                          </p:cBhvr>
                                          <p:tavLst>
                                            <p:tav tm="0">
                                              <p:val>
                                                <p:strVal val="#ppt_x-#ppt_w*1.125000"/>
                                              </p:val>
                                            </p:tav>
                                            <p:tav tm="100000">
                                              <p:val>
                                                <p:strVal val="#ppt_x"/>
                                              </p:val>
                                            </p:tav>
                                          </p:tavLst>
                                        </p:anim>
                                        <p:animEffect transition="in" filter="wipe(right)">
                                          <p:cBhvr>
                                            <p:cTn id="40" dur="500"/>
                                            <p:tgtEl>
                                              <p:spTgt spid="35"/>
                                            </p:tgtEl>
                                          </p:cBhvr>
                                        </p:animEffect>
                                      </p:childTnLst>
                                    </p:cTn>
                                  </p:par>
                                  <p:par>
                                    <p:cTn id="41" presetID="12" presetClass="entr" presetSubtype="8"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p:tgtEl>
                                              <p:spTgt spid="34"/>
                                            </p:tgtEl>
                                            <p:attrNameLst>
                                              <p:attrName>ppt_x</p:attrName>
                                            </p:attrNameLst>
                                          </p:cBhvr>
                                          <p:tavLst>
                                            <p:tav tm="0">
                                              <p:val>
                                                <p:strVal val="#ppt_x-#ppt_w*1.125000"/>
                                              </p:val>
                                            </p:tav>
                                            <p:tav tm="100000">
                                              <p:val>
                                                <p:strVal val="#ppt_x"/>
                                              </p:val>
                                            </p:tav>
                                          </p:tavLst>
                                        </p:anim>
                                        <p:animEffect transition="in" filter="wipe(right)">
                                          <p:cBhvr>
                                            <p:cTn id="44" dur="500"/>
                                            <p:tgtEl>
                                              <p:spTgt spid="34"/>
                                            </p:tgtEl>
                                          </p:cBhvr>
                                        </p:animEffect>
                                      </p:childTnLst>
                                    </p:cTn>
                                  </p:par>
                                  <p:par>
                                    <p:cTn id="45" presetID="12" presetClass="entr" presetSubtype="8"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p:tgtEl>
                                              <p:spTgt spid="36"/>
                                            </p:tgtEl>
                                            <p:attrNameLst>
                                              <p:attrName>ppt_x</p:attrName>
                                            </p:attrNameLst>
                                          </p:cBhvr>
                                          <p:tavLst>
                                            <p:tav tm="0">
                                              <p:val>
                                                <p:strVal val="#ppt_x-#ppt_w*1.125000"/>
                                              </p:val>
                                            </p:tav>
                                            <p:tav tm="100000">
                                              <p:val>
                                                <p:strVal val="#ppt_x"/>
                                              </p:val>
                                            </p:tav>
                                          </p:tavLst>
                                        </p:anim>
                                        <p:animEffect transition="in" filter="wipe(right)">
                                          <p:cBhvr>
                                            <p:cTn id="48" dur="500"/>
                                            <p:tgtEl>
                                              <p:spTgt spid="36"/>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4" grpId="0"/>
          <p:bldP spid="35" grpId="0"/>
          <p:bldP spid="36" grpId="0"/>
          <p:bldP spid="38" grpId="0" animBg="1"/>
          <p:bldP spid="3"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par>
                                    <p:cTn id="17" presetID="22" presetClass="entr" presetSubtype="8"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par>
                                    <p:cTn id="20" presetID="22" presetClass="entr" presetSubtype="8"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par>
                              <p:cTn id="23" fill="hold">
                                <p:stCondLst>
                                  <p:cond delay="1500"/>
                                </p:stCondLst>
                                <p:childTnLst>
                                  <p:par>
                                    <p:cTn id="24" presetID="2" presetClass="entr" presetSubtype="4" accel="5000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1000" fill="hold"/>
                                            <p:tgtEl>
                                              <p:spTgt spid="28"/>
                                            </p:tgtEl>
                                            <p:attrNameLst>
                                              <p:attrName>ppt_x</p:attrName>
                                            </p:attrNameLst>
                                          </p:cBhvr>
                                          <p:tavLst>
                                            <p:tav tm="0">
                                              <p:val>
                                                <p:strVal val="#ppt_x"/>
                                              </p:val>
                                            </p:tav>
                                            <p:tav tm="100000">
                                              <p:val>
                                                <p:strVal val="#ppt_x"/>
                                              </p:val>
                                            </p:tav>
                                          </p:tavLst>
                                        </p:anim>
                                        <p:anim calcmode="lin" valueType="num">
                                          <p:cBhvr additive="base">
                                            <p:cTn id="27" dur="1000" fill="hold"/>
                                            <p:tgtEl>
                                              <p:spTgt spid="28"/>
                                            </p:tgtEl>
                                            <p:attrNameLst>
                                              <p:attrName>ppt_y</p:attrName>
                                            </p:attrNameLst>
                                          </p:cBhvr>
                                          <p:tavLst>
                                            <p:tav tm="0">
                                              <p:val>
                                                <p:strVal val="1+#ppt_h/2"/>
                                              </p:val>
                                            </p:tav>
                                            <p:tav tm="100000">
                                              <p:val>
                                                <p:strVal val="#ppt_y"/>
                                              </p:val>
                                            </p:tav>
                                          </p:tavLst>
                                        </p:anim>
                                      </p:childTnLst>
                                    </p:cTn>
                                  </p:par>
                                  <p:par>
                                    <p:cTn id="28" presetID="2" presetClass="entr" presetSubtype="4" accel="5000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1000" fill="hold"/>
                                            <p:tgtEl>
                                              <p:spTgt spid="29"/>
                                            </p:tgtEl>
                                            <p:attrNameLst>
                                              <p:attrName>ppt_x</p:attrName>
                                            </p:attrNameLst>
                                          </p:cBhvr>
                                          <p:tavLst>
                                            <p:tav tm="0">
                                              <p:val>
                                                <p:strVal val="#ppt_x"/>
                                              </p:val>
                                            </p:tav>
                                            <p:tav tm="100000">
                                              <p:val>
                                                <p:strVal val="#ppt_x"/>
                                              </p:val>
                                            </p:tav>
                                          </p:tavLst>
                                        </p:anim>
                                        <p:anim calcmode="lin" valueType="num">
                                          <p:cBhvr additive="base">
                                            <p:cTn id="31" dur="1000" fill="hold"/>
                                            <p:tgtEl>
                                              <p:spTgt spid="29"/>
                                            </p:tgtEl>
                                            <p:attrNameLst>
                                              <p:attrName>ppt_y</p:attrName>
                                            </p:attrNameLst>
                                          </p:cBhvr>
                                          <p:tavLst>
                                            <p:tav tm="0">
                                              <p:val>
                                                <p:strVal val="1+#ppt_h/2"/>
                                              </p:val>
                                            </p:tav>
                                            <p:tav tm="100000">
                                              <p:val>
                                                <p:strVal val="#ppt_y"/>
                                              </p:val>
                                            </p:tav>
                                          </p:tavLst>
                                        </p:anim>
                                      </p:childTnLst>
                                    </p:cTn>
                                  </p:par>
                                  <p:par>
                                    <p:cTn id="32" presetID="2" presetClass="entr" presetSubtype="4" accel="5000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1000" fill="hold"/>
                                            <p:tgtEl>
                                              <p:spTgt spid="30"/>
                                            </p:tgtEl>
                                            <p:attrNameLst>
                                              <p:attrName>ppt_x</p:attrName>
                                            </p:attrNameLst>
                                          </p:cBhvr>
                                          <p:tavLst>
                                            <p:tav tm="0">
                                              <p:val>
                                                <p:strVal val="#ppt_x"/>
                                              </p:val>
                                            </p:tav>
                                            <p:tav tm="100000">
                                              <p:val>
                                                <p:strVal val="#ppt_x"/>
                                              </p:val>
                                            </p:tav>
                                          </p:tavLst>
                                        </p:anim>
                                        <p:anim calcmode="lin" valueType="num">
                                          <p:cBhvr additive="base">
                                            <p:cTn id="35" dur="1000" fill="hold"/>
                                            <p:tgtEl>
                                              <p:spTgt spid="30"/>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1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p:tgtEl>
                                              <p:spTgt spid="35"/>
                                            </p:tgtEl>
                                            <p:attrNameLst>
                                              <p:attrName>ppt_x</p:attrName>
                                            </p:attrNameLst>
                                          </p:cBhvr>
                                          <p:tavLst>
                                            <p:tav tm="0">
                                              <p:val>
                                                <p:strVal val="#ppt_x-#ppt_w*1.125000"/>
                                              </p:val>
                                            </p:tav>
                                            <p:tav tm="100000">
                                              <p:val>
                                                <p:strVal val="#ppt_x"/>
                                              </p:val>
                                            </p:tav>
                                          </p:tavLst>
                                        </p:anim>
                                        <p:animEffect transition="in" filter="wipe(right)">
                                          <p:cBhvr>
                                            <p:cTn id="40" dur="500"/>
                                            <p:tgtEl>
                                              <p:spTgt spid="35"/>
                                            </p:tgtEl>
                                          </p:cBhvr>
                                        </p:animEffect>
                                      </p:childTnLst>
                                    </p:cTn>
                                  </p:par>
                                  <p:par>
                                    <p:cTn id="41" presetID="12" presetClass="entr" presetSubtype="8"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p:tgtEl>
                                              <p:spTgt spid="34"/>
                                            </p:tgtEl>
                                            <p:attrNameLst>
                                              <p:attrName>ppt_x</p:attrName>
                                            </p:attrNameLst>
                                          </p:cBhvr>
                                          <p:tavLst>
                                            <p:tav tm="0">
                                              <p:val>
                                                <p:strVal val="#ppt_x-#ppt_w*1.125000"/>
                                              </p:val>
                                            </p:tav>
                                            <p:tav tm="100000">
                                              <p:val>
                                                <p:strVal val="#ppt_x"/>
                                              </p:val>
                                            </p:tav>
                                          </p:tavLst>
                                        </p:anim>
                                        <p:animEffect transition="in" filter="wipe(right)">
                                          <p:cBhvr>
                                            <p:cTn id="44" dur="500"/>
                                            <p:tgtEl>
                                              <p:spTgt spid="34"/>
                                            </p:tgtEl>
                                          </p:cBhvr>
                                        </p:animEffect>
                                      </p:childTnLst>
                                    </p:cTn>
                                  </p:par>
                                  <p:par>
                                    <p:cTn id="45" presetID="12" presetClass="entr" presetSubtype="8"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p:tgtEl>
                                              <p:spTgt spid="36"/>
                                            </p:tgtEl>
                                            <p:attrNameLst>
                                              <p:attrName>ppt_x</p:attrName>
                                            </p:attrNameLst>
                                          </p:cBhvr>
                                          <p:tavLst>
                                            <p:tav tm="0">
                                              <p:val>
                                                <p:strVal val="#ppt_x-#ppt_w*1.125000"/>
                                              </p:val>
                                            </p:tav>
                                            <p:tav tm="100000">
                                              <p:val>
                                                <p:strVal val="#ppt_x"/>
                                              </p:val>
                                            </p:tav>
                                          </p:tavLst>
                                        </p:anim>
                                        <p:animEffect transition="in" filter="wipe(right)">
                                          <p:cBhvr>
                                            <p:cTn id="48" dur="500"/>
                                            <p:tgtEl>
                                              <p:spTgt spid="36"/>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4" grpId="0"/>
          <p:bldP spid="35" grpId="0"/>
          <p:bldP spid="36" grpId="0"/>
          <p:bldP spid="38" grpId="0" animBg="1"/>
          <p:bldP spid="3" grpId="0"/>
          <p:bldP spid="13"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13258" y="943880"/>
            <a:ext cx="3665528" cy="66436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30000"/>
              </a:lnSpc>
              <a:buFontTx/>
              <a:buNone/>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怎样预防设备事故灾害发生：</a:t>
            </a:r>
            <a:endPar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 name="直接连接符 13"/>
          <p:cNvCxnSpPr>
            <a:cxnSpLocks noChangeShapeType="1"/>
            <a:stCxn id="20" idx="7"/>
          </p:cNvCxnSpPr>
          <p:nvPr/>
        </p:nvCxnSpPr>
        <p:spPr bwMode="auto">
          <a:xfrm flipV="1">
            <a:off x="2512276" y="2739118"/>
            <a:ext cx="360759" cy="292894"/>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sp>
        <p:nvSpPr>
          <p:cNvPr id="4" name="直接连接符 17"/>
          <p:cNvSpPr>
            <a:spLocks noChangeShapeType="1"/>
          </p:cNvSpPr>
          <p:nvPr/>
        </p:nvSpPr>
        <p:spPr bwMode="auto">
          <a:xfrm>
            <a:off x="3901735" y="2573621"/>
            <a:ext cx="681038" cy="490538"/>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5" name="直接连接符 20"/>
          <p:cNvCxnSpPr>
            <a:cxnSpLocks noChangeShapeType="1"/>
          </p:cNvCxnSpPr>
          <p:nvPr/>
        </p:nvCxnSpPr>
        <p:spPr bwMode="auto">
          <a:xfrm flipV="1">
            <a:off x="5409066" y="2516472"/>
            <a:ext cx="623888" cy="548878"/>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cxnSp>
        <p:nvCxnSpPr>
          <p:cNvPr id="6" name="直接连接符 23"/>
          <p:cNvCxnSpPr>
            <a:cxnSpLocks noChangeShapeType="1"/>
            <a:endCxn id="20" idx="1"/>
          </p:cNvCxnSpPr>
          <p:nvPr/>
        </p:nvCxnSpPr>
        <p:spPr bwMode="auto">
          <a:xfrm>
            <a:off x="1539536" y="2818890"/>
            <a:ext cx="298847" cy="213122"/>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cxnSp>
        <p:nvCxnSpPr>
          <p:cNvPr id="7" name="直接连接符 43"/>
          <p:cNvCxnSpPr>
            <a:cxnSpLocks noChangeShapeType="1"/>
          </p:cNvCxnSpPr>
          <p:nvPr/>
        </p:nvCxnSpPr>
        <p:spPr bwMode="auto">
          <a:xfrm flipV="1">
            <a:off x="4281545" y="3891644"/>
            <a:ext cx="301228" cy="278606"/>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cxnSp>
        <p:nvCxnSpPr>
          <p:cNvPr id="8" name="直接连接符 72"/>
          <p:cNvCxnSpPr>
            <a:cxnSpLocks noChangeShapeType="1"/>
          </p:cNvCxnSpPr>
          <p:nvPr/>
        </p:nvCxnSpPr>
        <p:spPr bwMode="auto">
          <a:xfrm>
            <a:off x="7497423" y="1910443"/>
            <a:ext cx="417910" cy="280988"/>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grpSp>
        <p:nvGrpSpPr>
          <p:cNvPr id="13" name="组合 12"/>
          <p:cNvGrpSpPr/>
          <p:nvPr/>
        </p:nvGrpSpPr>
        <p:grpSpPr>
          <a:xfrm>
            <a:off x="2682535" y="1624693"/>
            <a:ext cx="1306116" cy="1306116"/>
            <a:chOff x="2450306" y="1581150"/>
            <a:chExt cx="1306116" cy="1306116"/>
          </a:xfrm>
        </p:grpSpPr>
        <p:sp>
          <p:nvSpPr>
            <p:cNvPr id="14" name="椭圆 27"/>
            <p:cNvSpPr>
              <a:spLocks noChangeArrowheads="1"/>
            </p:cNvSpPr>
            <p:nvPr/>
          </p:nvSpPr>
          <p:spPr bwMode="auto">
            <a:xfrm>
              <a:off x="2450306" y="1581150"/>
              <a:ext cx="1306116" cy="1306116"/>
            </a:xfrm>
            <a:prstGeom prst="ellipse">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b="1">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5" name="组合 14"/>
            <p:cNvGrpSpPr/>
            <p:nvPr/>
          </p:nvGrpSpPr>
          <p:grpSpPr>
            <a:xfrm>
              <a:off x="2506149" y="1638971"/>
              <a:ext cx="1194435" cy="1194435"/>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椭圆 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6" name="文本框 26"/>
            <p:cNvSpPr>
              <a:spLocks noChangeArrowheads="1"/>
            </p:cNvSpPr>
            <p:nvPr/>
          </p:nvSpPr>
          <p:spPr bwMode="auto">
            <a:xfrm>
              <a:off x="2723616" y="2026504"/>
              <a:ext cx="800219" cy="461665"/>
            </a:xfrm>
            <a:prstGeom prst="rect">
              <a:avLst/>
            </a:prstGeom>
            <a:noFill/>
            <a:ln>
              <a:noFill/>
            </a:ln>
          </p:spPr>
          <p:txBody>
            <a:bodyPr wrap="none">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400" b="1" dirty="0">
                  <a:solidFill>
                    <a:schemeClr val="accent2"/>
                  </a:solidFill>
                  <a:latin typeface="微软雅黑" panose="020B0503020204020204" pitchFamily="34" charset="-122"/>
                  <a:ea typeface="微软雅黑" panose="020B0503020204020204" pitchFamily="34" charset="-122"/>
                </a:rPr>
                <a:t>检测</a:t>
              </a:r>
              <a:endParaRPr lang="zh-CN" altLang="en-US" sz="1400" b="1" dirty="0">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9" name="组合 18"/>
          <p:cNvGrpSpPr/>
          <p:nvPr/>
        </p:nvGrpSpPr>
        <p:grpSpPr>
          <a:xfrm>
            <a:off x="1699079" y="2892709"/>
            <a:ext cx="952500" cy="953690"/>
            <a:chOff x="1466850" y="2849166"/>
            <a:chExt cx="952500" cy="953690"/>
          </a:xfrm>
        </p:grpSpPr>
        <p:sp>
          <p:nvSpPr>
            <p:cNvPr id="20" name="椭圆 6"/>
            <p:cNvSpPr>
              <a:spLocks noChangeArrowheads="1"/>
            </p:cNvSpPr>
            <p:nvPr/>
          </p:nvSpPr>
          <p:spPr bwMode="auto">
            <a:xfrm>
              <a:off x="1466850" y="2849166"/>
              <a:ext cx="952500" cy="953690"/>
            </a:xfrm>
            <a:prstGeom prst="ellipse">
              <a:avLst/>
            </a:prstGeom>
            <a:solidFill>
              <a:srgbClr val="ED7D31"/>
            </a:solidFill>
            <a:ln>
              <a:noFill/>
            </a:ln>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b="1">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1" name="组合 20"/>
            <p:cNvGrpSpPr/>
            <p:nvPr/>
          </p:nvGrpSpPr>
          <p:grpSpPr>
            <a:xfrm>
              <a:off x="1542455" y="2925355"/>
              <a:ext cx="801290" cy="801290"/>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4" name="椭圆 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2" name="文本框 10"/>
            <p:cNvSpPr>
              <a:spLocks noChangeArrowheads="1"/>
            </p:cNvSpPr>
            <p:nvPr/>
          </p:nvSpPr>
          <p:spPr bwMode="auto">
            <a:xfrm>
              <a:off x="1643097" y="3172112"/>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b="1" dirty="0">
                  <a:solidFill>
                    <a:schemeClr val="accent2"/>
                  </a:solidFill>
                  <a:latin typeface="微软雅黑" panose="020B0503020204020204" pitchFamily="34" charset="-122"/>
                  <a:ea typeface="微软雅黑" panose="020B0503020204020204" pitchFamily="34" charset="-122"/>
                </a:rPr>
                <a:t>维护</a:t>
              </a:r>
              <a:endParaRPr lang="zh-CN" altLang="en-US" sz="1600" b="1" dirty="0">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5" name="组合 24"/>
          <p:cNvGrpSpPr/>
          <p:nvPr/>
        </p:nvGrpSpPr>
        <p:grpSpPr>
          <a:xfrm>
            <a:off x="4331551" y="2821024"/>
            <a:ext cx="1224209" cy="1224209"/>
            <a:chOff x="2450306" y="1581150"/>
            <a:chExt cx="1306116" cy="1306116"/>
          </a:xfrm>
        </p:grpSpPr>
        <p:sp>
          <p:nvSpPr>
            <p:cNvPr id="26" name="椭圆 27"/>
            <p:cNvSpPr>
              <a:spLocks noChangeArrowheads="1"/>
            </p:cNvSpPr>
            <p:nvPr/>
          </p:nvSpPr>
          <p:spPr bwMode="auto">
            <a:xfrm>
              <a:off x="2450306" y="1581150"/>
              <a:ext cx="1306116" cy="1306116"/>
            </a:xfrm>
            <a:prstGeom prst="ellipse">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b="1">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7" name="组合 26"/>
            <p:cNvGrpSpPr/>
            <p:nvPr/>
          </p:nvGrpSpPr>
          <p:grpSpPr>
            <a:xfrm>
              <a:off x="2506149" y="1638971"/>
              <a:ext cx="1194435" cy="1194435"/>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8" name="文本框 26"/>
            <p:cNvSpPr>
              <a:spLocks noChangeArrowheads="1"/>
            </p:cNvSpPr>
            <p:nvPr/>
          </p:nvSpPr>
          <p:spPr bwMode="auto">
            <a:xfrm>
              <a:off x="2696847" y="2026504"/>
              <a:ext cx="853758" cy="492553"/>
            </a:xfrm>
            <a:prstGeom prst="rect">
              <a:avLst/>
            </a:prstGeom>
            <a:noFill/>
            <a:ln>
              <a:noFill/>
            </a:ln>
          </p:spPr>
          <p:txBody>
            <a:bodyPr wrap="none">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400" b="1" dirty="0">
                  <a:solidFill>
                    <a:schemeClr val="accent2"/>
                  </a:solidFill>
                  <a:latin typeface="微软雅黑" panose="020B0503020204020204" pitchFamily="34" charset="-122"/>
                  <a:ea typeface="微软雅黑" panose="020B0503020204020204" pitchFamily="34" charset="-122"/>
                </a:rPr>
                <a:t>检修</a:t>
              </a:r>
              <a:endParaRPr lang="zh-CN" altLang="en-US" sz="1400" b="1" dirty="0">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1" name="组合 30"/>
          <p:cNvGrpSpPr/>
          <p:nvPr/>
        </p:nvGrpSpPr>
        <p:grpSpPr>
          <a:xfrm>
            <a:off x="5773636" y="1044077"/>
            <a:ext cx="1773555" cy="1773555"/>
            <a:chOff x="2450306" y="1581150"/>
            <a:chExt cx="1306116" cy="1306116"/>
          </a:xfrm>
        </p:grpSpPr>
        <p:sp>
          <p:nvSpPr>
            <p:cNvPr id="32" name="椭圆 27"/>
            <p:cNvSpPr>
              <a:spLocks noChangeArrowheads="1"/>
            </p:cNvSpPr>
            <p:nvPr/>
          </p:nvSpPr>
          <p:spPr bwMode="auto">
            <a:xfrm>
              <a:off x="2450306" y="1581150"/>
              <a:ext cx="1306116" cy="1306116"/>
            </a:xfrm>
            <a:prstGeom prst="ellipse">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b="1">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3" name="组合 32"/>
            <p:cNvGrpSpPr/>
            <p:nvPr/>
          </p:nvGrpSpPr>
          <p:grpSpPr>
            <a:xfrm>
              <a:off x="2506149" y="1638971"/>
              <a:ext cx="1194435" cy="1194435"/>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34" name="文本框 26"/>
            <p:cNvSpPr>
              <a:spLocks noChangeArrowheads="1"/>
            </p:cNvSpPr>
            <p:nvPr/>
          </p:nvSpPr>
          <p:spPr bwMode="auto">
            <a:xfrm>
              <a:off x="2753516" y="2026504"/>
              <a:ext cx="740419" cy="430651"/>
            </a:xfrm>
            <a:prstGeom prst="rect">
              <a:avLst/>
            </a:prstGeom>
            <a:noFill/>
            <a:ln>
              <a:noFill/>
            </a:ln>
          </p:spPr>
          <p:txBody>
            <a:bodyPr wrap="none">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3200" b="1" dirty="0">
                  <a:solidFill>
                    <a:schemeClr val="accent2"/>
                  </a:solidFill>
                  <a:latin typeface="微软雅黑" panose="020B0503020204020204" pitchFamily="34" charset="-122"/>
                  <a:ea typeface="微软雅黑" panose="020B0503020204020204" pitchFamily="34" charset="-122"/>
                </a:rPr>
                <a:t>保养</a:t>
              </a:r>
              <a:endParaRPr lang="zh-CN" altLang="en-US" sz="1800" b="1" dirty="0">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37" name="椭圆 36"/>
          <p:cNvSpPr/>
          <p:nvPr/>
        </p:nvSpPr>
        <p:spPr>
          <a:xfrm>
            <a:off x="1255789" y="2555124"/>
            <a:ext cx="370327" cy="37032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8" name="椭圆 37"/>
          <p:cNvSpPr/>
          <p:nvPr/>
        </p:nvSpPr>
        <p:spPr>
          <a:xfrm>
            <a:off x="3932246" y="4056607"/>
            <a:ext cx="407360" cy="407360"/>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a:xfrm>
            <a:off x="7818445" y="2097198"/>
            <a:ext cx="483363" cy="483363"/>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0" name="文本框 39"/>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
        <p:nvSpPr>
          <p:cNvPr id="41" name="TextBox 8"/>
          <p:cNvSpPr txBox="1"/>
          <p:nvPr/>
        </p:nvSpPr>
        <p:spPr>
          <a:xfrm>
            <a:off x="1020304" y="234412"/>
            <a:ext cx="3456384" cy="400110"/>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第五章  事故发生的主要原因</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00"/>
                                        <p:tgtEl>
                                          <p:spTgt spid="5"/>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wipe(down)">
                                      <p:cBhvr>
                                        <p:cTn id="5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7" grpId="0" animBg="1"/>
      <p:bldP spid="38" grpId="0" animBg="1"/>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36705" y="1259647"/>
            <a:ext cx="2737990" cy="2360335"/>
            <a:chOff x="4798312" y="816656"/>
            <a:chExt cx="1526289" cy="1315766"/>
          </a:xfrm>
          <a:effectLst>
            <a:outerShdw blurRad="50800" dist="38100" dir="2700000" algn="tl" rotWithShape="0">
              <a:prstClr val="black">
                <a:alpha val="40000"/>
              </a:prstClr>
            </a:outerShdw>
          </a:effectLst>
        </p:grpSpPr>
        <p:sp>
          <p:nvSpPr>
            <p:cNvPr id="3" name="六边形 2"/>
            <p:cNvSpPr/>
            <p:nvPr/>
          </p:nvSpPr>
          <p:spPr>
            <a:xfrm>
              <a:off x="4950713" y="948036"/>
              <a:ext cx="1221488" cy="1053007"/>
            </a:xfrm>
            <a:prstGeom prst="hexagon">
              <a:avLst/>
            </a:prstGeom>
            <a:gradFill flip="none" rotWithShape="1">
              <a:gsLst>
                <a:gs pos="100000">
                  <a:schemeClr val="bg2"/>
                </a:gs>
                <a:gs pos="34000">
                  <a:schemeClr val="bg1"/>
                </a:gs>
              </a:gsLst>
              <a:lin ang="2700000" scaled="1"/>
              <a:tileRect/>
            </a:gradFill>
            <a:ln w="50800">
              <a:gradFill>
                <a:gsLst>
                  <a:gs pos="0">
                    <a:schemeClr val="accent1">
                      <a:lumMod val="5000"/>
                      <a:lumOff val="95000"/>
                    </a:schemeClr>
                  </a:gs>
                  <a:gs pos="100000">
                    <a:srgbClr val="E3E1E1"/>
                  </a:gs>
                </a:gsLst>
                <a:lin ang="2700000" scaled="0"/>
              </a:gradFill>
            </a:ln>
            <a:effectLst>
              <a:outerShdw blurRad="266700" dist="1270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2"/>
                </a:solidFill>
              </a:endParaRPr>
            </a:p>
          </p:txBody>
        </p:sp>
        <p:sp>
          <p:nvSpPr>
            <p:cNvPr id="4" name="六边形 3"/>
            <p:cNvSpPr/>
            <p:nvPr/>
          </p:nvSpPr>
          <p:spPr>
            <a:xfrm>
              <a:off x="4798312" y="816656"/>
              <a:ext cx="1526289" cy="1315766"/>
            </a:xfrm>
            <a:prstGeom prst="hexagon">
              <a:avLst/>
            </a:prstGeom>
            <a:noFill/>
            <a:ln w="38100">
              <a:solidFill>
                <a:schemeClr val="accent2"/>
              </a:solidFill>
            </a:ln>
            <a:effectLst>
              <a:innerShdw dist="127000" dir="135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2"/>
                </a:solidFill>
              </a:endParaRPr>
            </a:p>
          </p:txBody>
        </p:sp>
      </p:grpSp>
      <p:sp>
        <p:nvSpPr>
          <p:cNvPr id="6" name="文本框 5"/>
          <p:cNvSpPr txBox="1"/>
          <p:nvPr/>
        </p:nvSpPr>
        <p:spPr>
          <a:xfrm>
            <a:off x="3532814" y="1445311"/>
            <a:ext cx="2092367" cy="1938992"/>
          </a:xfrm>
          <a:prstGeom prst="rect">
            <a:avLst/>
          </a:prstGeom>
          <a:noFill/>
        </p:spPr>
        <p:txBody>
          <a:bodyPr wrap="square" rtlCol="0">
            <a:spAutoFit/>
          </a:bodyPr>
          <a:lstStyle/>
          <a:p>
            <a:pPr algn="ctr">
              <a:lnSpc>
                <a:spcPct val="150000"/>
              </a:lnSpc>
            </a:pPr>
            <a:r>
              <a:rPr lang="zh-CN" altLang="en-US" sz="2000" b="1" dirty="0">
                <a:solidFill>
                  <a:schemeClr val="accent2"/>
                </a:solidFill>
              </a:rPr>
              <a:t>工作现场</a:t>
            </a:r>
            <a:endParaRPr lang="en-US" altLang="zh-CN" sz="2000" b="1" dirty="0">
              <a:solidFill>
                <a:schemeClr val="accent2"/>
              </a:solidFill>
            </a:endParaRPr>
          </a:p>
          <a:p>
            <a:pPr algn="ctr">
              <a:lnSpc>
                <a:spcPct val="150000"/>
              </a:lnSpc>
            </a:pPr>
            <a:r>
              <a:rPr lang="zh-CN" altLang="en-US" sz="2000" b="1" dirty="0">
                <a:solidFill>
                  <a:schemeClr val="accent2"/>
                </a:solidFill>
              </a:rPr>
              <a:t>着装要符合</a:t>
            </a:r>
            <a:r>
              <a:rPr lang="en-US" altLang="zh-CN" sz="2000" b="1" dirty="0">
                <a:solidFill>
                  <a:schemeClr val="accent2"/>
                </a:solidFill>
              </a:rPr>
              <a:t>《</a:t>
            </a:r>
            <a:r>
              <a:rPr lang="zh-CN" altLang="en-US" sz="2000" b="1" dirty="0">
                <a:solidFill>
                  <a:schemeClr val="accent2"/>
                </a:solidFill>
              </a:rPr>
              <a:t>员工着装管理规定</a:t>
            </a:r>
            <a:r>
              <a:rPr lang="en-US" altLang="zh-CN" sz="2000" b="1" dirty="0">
                <a:solidFill>
                  <a:schemeClr val="accent2"/>
                </a:solidFill>
              </a:rPr>
              <a:t>》</a:t>
            </a:r>
            <a:r>
              <a:rPr lang="zh-CN" altLang="en-US" sz="2000" b="1" dirty="0">
                <a:solidFill>
                  <a:schemeClr val="accent2"/>
                </a:solidFill>
              </a:rPr>
              <a:t>的要求。</a:t>
            </a:r>
          </a:p>
        </p:txBody>
      </p:sp>
      <p:sp>
        <p:nvSpPr>
          <p:cNvPr id="8" name="矩形 7"/>
          <p:cNvSpPr/>
          <p:nvPr/>
        </p:nvSpPr>
        <p:spPr>
          <a:xfrm>
            <a:off x="6642932" y="1635984"/>
            <a:ext cx="1620957" cy="338554"/>
          </a:xfrm>
          <a:prstGeom prst="rect">
            <a:avLst/>
          </a:prstGeom>
        </p:spPr>
        <p:txBody>
          <a:bodyPr wrap="none">
            <a:spAutoFit/>
          </a:bodyPr>
          <a:lstStyle/>
          <a:p>
            <a:pPr algn="ctr"/>
            <a:r>
              <a:rPr lang="zh-CN" altLang="en-US" sz="1600" dirty="0">
                <a:solidFill>
                  <a:schemeClr val="tx1">
                    <a:lumMod val="50000"/>
                    <a:lumOff val="50000"/>
                  </a:schemeClr>
                </a:solidFill>
              </a:rPr>
              <a:t>纠正违章安全保</a:t>
            </a: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5945522" y="4044267"/>
            <a:ext cx="1620957" cy="338554"/>
          </a:xfrm>
          <a:prstGeom prst="rect">
            <a:avLst/>
          </a:prstGeom>
        </p:spPr>
        <p:txBody>
          <a:bodyPr wrap="none">
            <a:spAutoFit/>
          </a:bodyPr>
          <a:lstStyle/>
          <a:p>
            <a:pPr algn="ctr"/>
            <a:r>
              <a:rPr lang="zh-CN" altLang="en-US" sz="1600" dirty="0">
                <a:solidFill>
                  <a:schemeClr val="tx1">
                    <a:lumMod val="50000"/>
                    <a:lumOff val="50000"/>
                  </a:schemeClr>
                </a:solidFill>
              </a:rPr>
              <a:t>工友之间相互查</a:t>
            </a: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760545" y="1647251"/>
            <a:ext cx="1620957" cy="338554"/>
          </a:xfrm>
          <a:prstGeom prst="rect">
            <a:avLst/>
          </a:prstGeom>
        </p:spPr>
        <p:txBody>
          <a:bodyPr wrap="none">
            <a:spAutoFit/>
          </a:bodyPr>
          <a:lstStyle/>
          <a:p>
            <a:r>
              <a:rPr lang="zh-CN" altLang="en-US" sz="1600" dirty="0">
                <a:solidFill>
                  <a:schemeClr val="tx1">
                    <a:lumMod val="50000"/>
                    <a:lumOff val="50000"/>
                  </a:schemeClr>
                </a:solidFill>
              </a:rPr>
              <a:t>工作安全讲衣着</a:t>
            </a:r>
          </a:p>
        </p:txBody>
      </p:sp>
      <p:sp>
        <p:nvSpPr>
          <p:cNvPr id="14" name="矩形 13"/>
          <p:cNvSpPr/>
          <p:nvPr/>
        </p:nvSpPr>
        <p:spPr>
          <a:xfrm>
            <a:off x="1379116" y="4054592"/>
            <a:ext cx="1620957" cy="338554"/>
          </a:xfrm>
          <a:prstGeom prst="rect">
            <a:avLst/>
          </a:prstGeom>
        </p:spPr>
        <p:txBody>
          <a:bodyPr wrap="none">
            <a:spAutoFit/>
          </a:bodyPr>
          <a:lstStyle/>
          <a:p>
            <a:pPr algn="ctr"/>
            <a:r>
              <a:rPr lang="zh-CN" altLang="en-US" sz="1600" dirty="0">
                <a:solidFill>
                  <a:schemeClr val="tx1">
                    <a:lumMod val="50000"/>
                    <a:lumOff val="50000"/>
                  </a:schemeClr>
                </a:solidFill>
              </a:rPr>
              <a:t>按规着装很重要</a:t>
            </a: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2508737" y="1486394"/>
            <a:ext cx="637734" cy="637734"/>
            <a:chOff x="2987709" y="1544451"/>
            <a:chExt cx="637734" cy="637734"/>
          </a:xfrm>
        </p:grpSpPr>
        <p:grpSp>
          <p:nvGrpSpPr>
            <p:cNvPr id="16" name="组合 15"/>
            <p:cNvGrpSpPr/>
            <p:nvPr/>
          </p:nvGrpSpPr>
          <p:grpSpPr>
            <a:xfrm>
              <a:off x="2987709" y="1544451"/>
              <a:ext cx="637734" cy="637734"/>
              <a:chOff x="3350862" y="2035763"/>
              <a:chExt cx="850312" cy="850312"/>
            </a:xfrm>
          </p:grpSpPr>
          <p:sp>
            <p:nvSpPr>
              <p:cNvPr id="18" name="椭圆 17"/>
              <p:cNvSpPr/>
              <p:nvPr/>
            </p:nvSpPr>
            <p:spPr>
              <a:xfrm>
                <a:off x="3350862" y="2035763"/>
                <a:ext cx="850312" cy="850312"/>
              </a:xfrm>
              <a:prstGeom prst="ellipse">
                <a:avLst/>
              </a:prstGeom>
              <a:gradFill>
                <a:gsLst>
                  <a:gs pos="26000">
                    <a:schemeClr val="bg1"/>
                  </a:gs>
                  <a:gs pos="98000">
                    <a:srgbClr val="D6D4D4"/>
                  </a:gs>
                </a:gsLst>
                <a:lin ang="2700000" scaled="0"/>
              </a:gradFill>
              <a:ln>
                <a:noFill/>
              </a:ln>
              <a:effectLst>
                <a:outerShdw blurRad="165100" dist="88900" dir="3000000" algn="tl"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椭圆 18"/>
              <p:cNvSpPr/>
              <p:nvPr/>
            </p:nvSpPr>
            <p:spPr>
              <a:xfrm>
                <a:off x="3472168" y="2157069"/>
                <a:ext cx="607700" cy="6077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7" name="文本框 16"/>
            <p:cNvSpPr txBox="1"/>
            <p:nvPr/>
          </p:nvSpPr>
          <p:spPr>
            <a:xfrm>
              <a:off x="3192276" y="1643753"/>
              <a:ext cx="228600" cy="461665"/>
            </a:xfrm>
            <a:prstGeom prst="rect">
              <a:avLst/>
            </a:prstGeom>
            <a:noFill/>
          </p:spPr>
          <p:txBody>
            <a:bodyPr wrap="square" rtlCol="0">
              <a:spAutoFit/>
            </a:bodyPr>
            <a:lstStyle/>
            <a:p>
              <a:pPr algn="ctr"/>
              <a:r>
                <a:rPr lang="en-US" altLang="zh-CN" sz="2400" dirty="0">
                  <a:solidFill>
                    <a:schemeClr val="accent2"/>
                  </a:solidFill>
                  <a:latin typeface="MHeiSung HKS UltraBold" panose="00000900000000000000" pitchFamily="2" charset="-120"/>
                  <a:ea typeface="MHeiSung HKS UltraBold" panose="00000900000000000000" pitchFamily="2" charset="-120"/>
                </a:rPr>
                <a:t>1</a:t>
              </a:r>
              <a:endParaRPr lang="zh-CN" altLang="en-US" sz="2400" dirty="0">
                <a:solidFill>
                  <a:schemeClr val="accent2"/>
                </a:solidFill>
                <a:latin typeface="MHeiSung HKS UltraBold" panose="00000900000000000000" pitchFamily="2" charset="-120"/>
                <a:ea typeface="MHeiSung HKS UltraBold" panose="00000900000000000000" pitchFamily="2" charset="-120"/>
              </a:endParaRPr>
            </a:p>
          </p:txBody>
        </p:sp>
      </p:grpSp>
      <p:grpSp>
        <p:nvGrpSpPr>
          <p:cNvPr id="20" name="组合 19"/>
          <p:cNvGrpSpPr/>
          <p:nvPr/>
        </p:nvGrpSpPr>
        <p:grpSpPr>
          <a:xfrm>
            <a:off x="3161513" y="3907243"/>
            <a:ext cx="637734" cy="637734"/>
            <a:chOff x="4102977" y="3197730"/>
            <a:chExt cx="637734" cy="637734"/>
          </a:xfrm>
        </p:grpSpPr>
        <p:grpSp>
          <p:nvGrpSpPr>
            <p:cNvPr id="21" name="组合 20"/>
            <p:cNvGrpSpPr/>
            <p:nvPr/>
          </p:nvGrpSpPr>
          <p:grpSpPr>
            <a:xfrm>
              <a:off x="4102977" y="3197730"/>
              <a:ext cx="637734" cy="637734"/>
              <a:chOff x="4837887" y="4078443"/>
              <a:chExt cx="850312" cy="850312"/>
            </a:xfrm>
          </p:grpSpPr>
          <p:sp>
            <p:nvSpPr>
              <p:cNvPr id="23" name="椭圆 22"/>
              <p:cNvSpPr/>
              <p:nvPr/>
            </p:nvSpPr>
            <p:spPr>
              <a:xfrm>
                <a:off x="4837887" y="4078443"/>
                <a:ext cx="850312" cy="850312"/>
              </a:xfrm>
              <a:prstGeom prst="ellipse">
                <a:avLst/>
              </a:prstGeom>
              <a:gradFill>
                <a:gsLst>
                  <a:gs pos="26000">
                    <a:schemeClr val="bg1"/>
                  </a:gs>
                  <a:gs pos="98000">
                    <a:srgbClr val="D6D4D4"/>
                  </a:gs>
                </a:gsLst>
                <a:lin ang="2700000" scaled="0"/>
              </a:gradFill>
              <a:ln>
                <a:noFill/>
              </a:ln>
              <a:effectLst>
                <a:outerShdw blurRad="165100" dist="88900" dir="3000000" algn="tl"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椭圆 23"/>
              <p:cNvSpPr/>
              <p:nvPr/>
            </p:nvSpPr>
            <p:spPr>
              <a:xfrm>
                <a:off x="4959193" y="4199749"/>
                <a:ext cx="607700" cy="6077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2" name="文本框 21"/>
            <p:cNvSpPr txBox="1"/>
            <p:nvPr/>
          </p:nvSpPr>
          <p:spPr>
            <a:xfrm>
              <a:off x="4307544" y="3283912"/>
              <a:ext cx="228600" cy="461665"/>
            </a:xfrm>
            <a:prstGeom prst="rect">
              <a:avLst/>
            </a:prstGeom>
            <a:noFill/>
          </p:spPr>
          <p:txBody>
            <a:bodyPr wrap="square" rtlCol="0">
              <a:spAutoFit/>
            </a:bodyPr>
            <a:lstStyle/>
            <a:p>
              <a:pPr algn="ctr"/>
              <a:r>
                <a:rPr lang="en-US" altLang="zh-CN" sz="2400" dirty="0">
                  <a:solidFill>
                    <a:schemeClr val="accent2"/>
                  </a:solidFill>
                  <a:latin typeface="MHeiSung HKS UltraBold" panose="00000900000000000000" pitchFamily="2" charset="-120"/>
                  <a:ea typeface="MHeiSung HKS UltraBold" panose="00000900000000000000" pitchFamily="2" charset="-120"/>
                </a:rPr>
                <a:t>2</a:t>
              </a:r>
              <a:endParaRPr lang="zh-CN" altLang="en-US" sz="2400" dirty="0">
                <a:solidFill>
                  <a:schemeClr val="accent2"/>
                </a:solidFill>
                <a:latin typeface="MHeiSung HKS UltraBold" panose="00000900000000000000" pitchFamily="2" charset="-120"/>
                <a:ea typeface="MHeiSung HKS UltraBold" panose="00000900000000000000" pitchFamily="2" charset="-120"/>
              </a:endParaRPr>
            </a:p>
          </p:txBody>
        </p:sp>
      </p:grpSp>
      <p:grpSp>
        <p:nvGrpSpPr>
          <p:cNvPr id="25" name="组合 24"/>
          <p:cNvGrpSpPr/>
          <p:nvPr/>
        </p:nvGrpSpPr>
        <p:grpSpPr>
          <a:xfrm>
            <a:off x="5216808" y="3846391"/>
            <a:ext cx="637734" cy="637734"/>
            <a:chOff x="5218246" y="3197730"/>
            <a:chExt cx="637734" cy="637734"/>
          </a:xfrm>
        </p:grpSpPr>
        <p:grpSp>
          <p:nvGrpSpPr>
            <p:cNvPr id="26" name="组合 25"/>
            <p:cNvGrpSpPr/>
            <p:nvPr/>
          </p:nvGrpSpPr>
          <p:grpSpPr>
            <a:xfrm>
              <a:off x="5218246" y="3197730"/>
              <a:ext cx="637734" cy="637734"/>
              <a:chOff x="6324912" y="4078443"/>
              <a:chExt cx="850312" cy="850312"/>
            </a:xfrm>
          </p:grpSpPr>
          <p:sp>
            <p:nvSpPr>
              <p:cNvPr id="28" name="椭圆 27"/>
              <p:cNvSpPr/>
              <p:nvPr/>
            </p:nvSpPr>
            <p:spPr>
              <a:xfrm>
                <a:off x="6324912" y="4078443"/>
                <a:ext cx="850312" cy="850312"/>
              </a:xfrm>
              <a:prstGeom prst="ellipse">
                <a:avLst/>
              </a:prstGeom>
              <a:gradFill>
                <a:gsLst>
                  <a:gs pos="26000">
                    <a:schemeClr val="bg1"/>
                  </a:gs>
                  <a:gs pos="98000">
                    <a:srgbClr val="D6D4D4"/>
                  </a:gs>
                </a:gsLst>
                <a:lin ang="2700000" scaled="0"/>
              </a:gradFill>
              <a:ln>
                <a:noFill/>
              </a:ln>
              <a:effectLst>
                <a:outerShdw blurRad="165100" dist="88900" dir="3000000" algn="tl"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9" name="椭圆 28"/>
              <p:cNvSpPr/>
              <p:nvPr/>
            </p:nvSpPr>
            <p:spPr>
              <a:xfrm>
                <a:off x="6446218" y="4199749"/>
                <a:ext cx="607700" cy="6077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7" name="文本框 26"/>
            <p:cNvSpPr txBox="1"/>
            <p:nvPr/>
          </p:nvSpPr>
          <p:spPr>
            <a:xfrm>
              <a:off x="5422813" y="3294172"/>
              <a:ext cx="228600" cy="461665"/>
            </a:xfrm>
            <a:prstGeom prst="rect">
              <a:avLst/>
            </a:prstGeom>
            <a:noFill/>
          </p:spPr>
          <p:txBody>
            <a:bodyPr wrap="square" rtlCol="0">
              <a:spAutoFit/>
            </a:bodyPr>
            <a:lstStyle/>
            <a:p>
              <a:pPr algn="ctr"/>
              <a:r>
                <a:rPr lang="en-US" altLang="zh-CN" sz="2400" dirty="0">
                  <a:solidFill>
                    <a:schemeClr val="accent2"/>
                  </a:solidFill>
                  <a:latin typeface="MHeiSung HKS UltraBold" panose="00000900000000000000" pitchFamily="2" charset="-120"/>
                  <a:ea typeface="MHeiSung HKS UltraBold" panose="00000900000000000000" pitchFamily="2" charset="-120"/>
                </a:rPr>
                <a:t>3</a:t>
              </a:r>
              <a:endParaRPr lang="zh-CN" altLang="en-US" sz="2400" dirty="0">
                <a:solidFill>
                  <a:schemeClr val="accent2"/>
                </a:solidFill>
                <a:latin typeface="MHeiSung HKS UltraBold" panose="00000900000000000000" pitchFamily="2" charset="-120"/>
                <a:ea typeface="MHeiSung HKS UltraBold" panose="00000900000000000000" pitchFamily="2" charset="-120"/>
              </a:endParaRPr>
            </a:p>
          </p:txBody>
        </p:sp>
      </p:grpSp>
      <p:grpSp>
        <p:nvGrpSpPr>
          <p:cNvPr id="30" name="组合 29"/>
          <p:cNvGrpSpPr/>
          <p:nvPr/>
        </p:nvGrpSpPr>
        <p:grpSpPr>
          <a:xfrm>
            <a:off x="5854542" y="1486394"/>
            <a:ext cx="637734" cy="637734"/>
            <a:chOff x="6333514" y="1544451"/>
            <a:chExt cx="637734" cy="637734"/>
          </a:xfrm>
        </p:grpSpPr>
        <p:grpSp>
          <p:nvGrpSpPr>
            <p:cNvPr id="31" name="组合 30"/>
            <p:cNvGrpSpPr/>
            <p:nvPr/>
          </p:nvGrpSpPr>
          <p:grpSpPr>
            <a:xfrm>
              <a:off x="6333514" y="1544451"/>
              <a:ext cx="637734" cy="637734"/>
              <a:chOff x="7811936" y="2028403"/>
              <a:chExt cx="850312" cy="850312"/>
            </a:xfrm>
          </p:grpSpPr>
          <p:sp>
            <p:nvSpPr>
              <p:cNvPr id="33" name="椭圆 32"/>
              <p:cNvSpPr/>
              <p:nvPr/>
            </p:nvSpPr>
            <p:spPr>
              <a:xfrm>
                <a:off x="7811936" y="2028403"/>
                <a:ext cx="850312" cy="850312"/>
              </a:xfrm>
              <a:prstGeom prst="ellipse">
                <a:avLst/>
              </a:prstGeom>
              <a:gradFill>
                <a:gsLst>
                  <a:gs pos="26000">
                    <a:schemeClr val="bg1"/>
                  </a:gs>
                  <a:gs pos="98000">
                    <a:srgbClr val="D6D4D4"/>
                  </a:gs>
                </a:gsLst>
                <a:lin ang="2700000" scaled="0"/>
              </a:gradFill>
              <a:ln>
                <a:noFill/>
              </a:ln>
              <a:effectLst>
                <a:outerShdw blurRad="165100" dist="88900" dir="3000000" algn="tl"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4" name="椭圆 33"/>
              <p:cNvSpPr/>
              <p:nvPr/>
            </p:nvSpPr>
            <p:spPr>
              <a:xfrm>
                <a:off x="7933242" y="2149709"/>
                <a:ext cx="607700" cy="6077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32" name="文本框 31"/>
            <p:cNvSpPr txBox="1"/>
            <p:nvPr/>
          </p:nvSpPr>
          <p:spPr>
            <a:xfrm>
              <a:off x="6538081" y="1643753"/>
              <a:ext cx="228600" cy="461665"/>
            </a:xfrm>
            <a:prstGeom prst="rect">
              <a:avLst/>
            </a:prstGeom>
            <a:noFill/>
          </p:spPr>
          <p:txBody>
            <a:bodyPr wrap="square" rtlCol="0">
              <a:spAutoFit/>
            </a:bodyPr>
            <a:lstStyle/>
            <a:p>
              <a:pPr algn="ctr"/>
              <a:r>
                <a:rPr lang="en-US" altLang="zh-CN" sz="2400" dirty="0">
                  <a:solidFill>
                    <a:schemeClr val="accent2"/>
                  </a:solidFill>
                  <a:latin typeface="MHeiSung HKS UltraBold" panose="00000900000000000000" pitchFamily="2" charset="-120"/>
                  <a:ea typeface="MHeiSung HKS UltraBold" panose="00000900000000000000" pitchFamily="2" charset="-120"/>
                </a:rPr>
                <a:t>4</a:t>
              </a:r>
              <a:endParaRPr lang="zh-CN" altLang="en-US" sz="2400" dirty="0">
                <a:solidFill>
                  <a:schemeClr val="accent2"/>
                </a:solidFill>
                <a:latin typeface="MHeiSung HKS UltraBold" panose="00000900000000000000" pitchFamily="2" charset="-120"/>
                <a:ea typeface="MHeiSung HKS UltraBold" panose="00000900000000000000" pitchFamily="2" charset="-120"/>
              </a:endParaRPr>
            </a:p>
          </p:txBody>
        </p:sp>
      </p:grpSp>
      <p:sp>
        <p:nvSpPr>
          <p:cNvPr id="35" name="文本框 34"/>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
        <p:nvSpPr>
          <p:cNvPr id="36" name="TextBox 8"/>
          <p:cNvSpPr txBox="1"/>
          <p:nvPr/>
        </p:nvSpPr>
        <p:spPr>
          <a:xfrm>
            <a:off x="1020304" y="234412"/>
            <a:ext cx="3456384" cy="400110"/>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第五章  事故发生的主要原因</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4" presetClass="entr" presetSubtype="1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528"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500" fill="hold"/>
                                        <p:tgtEl>
                                          <p:spTgt spid="30"/>
                                        </p:tgtEl>
                                        <p:attrNameLst>
                                          <p:attrName>ppt_w</p:attrName>
                                        </p:attrNameLst>
                                      </p:cBhvr>
                                      <p:tavLst>
                                        <p:tav tm="0">
                                          <p:val>
                                            <p:fltVal val="0"/>
                                          </p:val>
                                        </p:tav>
                                        <p:tav tm="100000">
                                          <p:val>
                                            <p:strVal val="#ppt_w"/>
                                          </p:val>
                                        </p:tav>
                                      </p:tavLst>
                                    </p:anim>
                                    <p:anim calcmode="lin" valueType="num">
                                      <p:cBhvr>
                                        <p:cTn id="19" dur="500" fill="hold"/>
                                        <p:tgtEl>
                                          <p:spTgt spid="30"/>
                                        </p:tgtEl>
                                        <p:attrNameLst>
                                          <p:attrName>ppt_h</p:attrName>
                                        </p:attrNameLst>
                                      </p:cBhvr>
                                      <p:tavLst>
                                        <p:tav tm="0">
                                          <p:val>
                                            <p:fltVal val="0"/>
                                          </p:val>
                                        </p:tav>
                                        <p:tav tm="100000">
                                          <p:val>
                                            <p:strVal val="#ppt_h"/>
                                          </p:val>
                                        </p:tav>
                                      </p:tavLst>
                                    </p:anim>
                                    <p:animEffect transition="in" filter="fade">
                                      <p:cBhvr>
                                        <p:cTn id="20" dur="500"/>
                                        <p:tgtEl>
                                          <p:spTgt spid="30"/>
                                        </p:tgtEl>
                                      </p:cBhvr>
                                    </p:animEffect>
                                    <p:anim calcmode="lin" valueType="num">
                                      <p:cBhvr>
                                        <p:cTn id="21" dur="500" fill="hold"/>
                                        <p:tgtEl>
                                          <p:spTgt spid="30"/>
                                        </p:tgtEl>
                                        <p:attrNameLst>
                                          <p:attrName>ppt_x</p:attrName>
                                        </p:attrNameLst>
                                      </p:cBhvr>
                                      <p:tavLst>
                                        <p:tav tm="0">
                                          <p:val>
                                            <p:fltVal val="0.5"/>
                                          </p:val>
                                        </p:tav>
                                        <p:tav tm="100000">
                                          <p:val>
                                            <p:strVal val="#ppt_x"/>
                                          </p:val>
                                        </p:tav>
                                      </p:tavLst>
                                    </p:anim>
                                    <p:anim calcmode="lin" valueType="num">
                                      <p:cBhvr>
                                        <p:cTn id="22" dur="500" fill="hold"/>
                                        <p:tgtEl>
                                          <p:spTgt spid="30"/>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anim calcmode="lin" valueType="num">
                                      <p:cBhvr>
                                        <p:cTn id="35" dur="500" fill="hold"/>
                                        <p:tgtEl>
                                          <p:spTgt spid="20"/>
                                        </p:tgtEl>
                                        <p:attrNameLst>
                                          <p:attrName>ppt_x</p:attrName>
                                        </p:attrNameLst>
                                      </p:cBhvr>
                                      <p:tavLst>
                                        <p:tav tm="0">
                                          <p:val>
                                            <p:fltVal val="0.5"/>
                                          </p:val>
                                        </p:tav>
                                        <p:tav tm="100000">
                                          <p:val>
                                            <p:strVal val="#ppt_x"/>
                                          </p:val>
                                        </p:tav>
                                      </p:tavLst>
                                    </p:anim>
                                    <p:anim calcmode="lin" valueType="num">
                                      <p:cBhvr>
                                        <p:cTn id="36" dur="500" fill="hold"/>
                                        <p:tgtEl>
                                          <p:spTgt spid="2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anim calcmode="lin" valueType="num">
                                      <p:cBhvr>
                                        <p:cTn id="42" dur="500" fill="hold"/>
                                        <p:tgtEl>
                                          <p:spTgt spid="15"/>
                                        </p:tgtEl>
                                        <p:attrNameLst>
                                          <p:attrName>ppt_x</p:attrName>
                                        </p:attrNameLst>
                                      </p:cBhvr>
                                      <p:tavLst>
                                        <p:tav tm="0">
                                          <p:val>
                                            <p:fltVal val="0.5"/>
                                          </p:val>
                                        </p:tav>
                                        <p:tav tm="100000">
                                          <p:val>
                                            <p:strVal val="#ppt_x"/>
                                          </p:val>
                                        </p:tav>
                                      </p:tavLst>
                                    </p:anim>
                                    <p:anim calcmode="lin" valueType="num">
                                      <p:cBhvr>
                                        <p:cTn id="43" dur="500" fill="hold"/>
                                        <p:tgtEl>
                                          <p:spTgt spid="15"/>
                                        </p:tgtEl>
                                        <p:attrNameLst>
                                          <p:attrName>ppt_y</p:attrName>
                                        </p:attrNameLst>
                                      </p:cBhvr>
                                      <p:tavLst>
                                        <p:tav tm="0">
                                          <p:val>
                                            <p:fltVal val="0.5"/>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iterate type="lt">
                                    <p:tmPct val="10000"/>
                                  </p:iterate>
                                  <p:childTnLst>
                                    <p:set>
                                      <p:cBhvr>
                                        <p:cTn id="47" dur="1" fill="hold">
                                          <p:stCondLst>
                                            <p:cond delay="0"/>
                                          </p:stCondLst>
                                        </p:cTn>
                                        <p:tgtEl>
                                          <p:spTgt spid="8"/>
                                        </p:tgtEl>
                                        <p:attrNameLst>
                                          <p:attrName>style.visibility</p:attrName>
                                        </p:attrNameLst>
                                      </p:cBhvr>
                                      <p:to>
                                        <p:strVal val="visible"/>
                                      </p:to>
                                    </p:set>
                                    <p:animEffect transition="in" filter="randombar(horizontal)">
                                      <p:cBhvr>
                                        <p:cTn id="48" dur="500"/>
                                        <p:tgtEl>
                                          <p:spTgt spid="8"/>
                                        </p:tgtEl>
                                      </p:cBhvr>
                                    </p:animEffect>
                                  </p:childTnLst>
                                </p:cTn>
                              </p:par>
                              <p:par>
                                <p:cTn id="49" presetID="14" presetClass="entr" presetSubtype="10" fill="hold" grpId="0" nodeType="withEffect">
                                  <p:stCondLst>
                                    <p:cond delay="0"/>
                                  </p:stCondLst>
                                  <p:iterate type="lt">
                                    <p:tmPct val="10000"/>
                                  </p:iterate>
                                  <p:childTnLst>
                                    <p:set>
                                      <p:cBhvr>
                                        <p:cTn id="50" dur="1" fill="hold">
                                          <p:stCondLst>
                                            <p:cond delay="0"/>
                                          </p:stCondLst>
                                        </p:cTn>
                                        <p:tgtEl>
                                          <p:spTgt spid="10"/>
                                        </p:tgtEl>
                                        <p:attrNameLst>
                                          <p:attrName>style.visibility</p:attrName>
                                        </p:attrNameLst>
                                      </p:cBhvr>
                                      <p:to>
                                        <p:strVal val="visible"/>
                                      </p:to>
                                    </p:set>
                                    <p:animEffect transition="in" filter="randombar(horizontal)">
                                      <p:cBhvr>
                                        <p:cTn id="51" dur="500"/>
                                        <p:tgtEl>
                                          <p:spTgt spid="10"/>
                                        </p:tgtEl>
                                      </p:cBhvr>
                                    </p:animEffect>
                                  </p:childTnLst>
                                </p:cTn>
                              </p:par>
                              <p:par>
                                <p:cTn id="52" presetID="14" presetClass="entr" presetSubtype="10" fill="hold" grpId="0" nodeType="withEffect">
                                  <p:stCondLst>
                                    <p:cond delay="0"/>
                                  </p:stCondLst>
                                  <p:iterate type="lt">
                                    <p:tmPct val="10000"/>
                                  </p:iterate>
                                  <p:childTnLst>
                                    <p:set>
                                      <p:cBhvr>
                                        <p:cTn id="53" dur="1" fill="hold">
                                          <p:stCondLst>
                                            <p:cond delay="0"/>
                                          </p:stCondLst>
                                        </p:cTn>
                                        <p:tgtEl>
                                          <p:spTgt spid="14"/>
                                        </p:tgtEl>
                                        <p:attrNameLst>
                                          <p:attrName>style.visibility</p:attrName>
                                        </p:attrNameLst>
                                      </p:cBhvr>
                                      <p:to>
                                        <p:strVal val="visible"/>
                                      </p:to>
                                    </p:set>
                                    <p:animEffect transition="in" filter="randombar(horizontal)">
                                      <p:cBhvr>
                                        <p:cTn id="54" dur="500"/>
                                        <p:tgtEl>
                                          <p:spTgt spid="14"/>
                                        </p:tgtEl>
                                      </p:cBhvr>
                                    </p:animEffect>
                                  </p:childTnLst>
                                </p:cTn>
                              </p:par>
                              <p:par>
                                <p:cTn id="55" presetID="14" presetClass="entr" presetSubtype="10" fill="hold" grpId="0" nodeType="withEffect">
                                  <p:stCondLst>
                                    <p:cond delay="0"/>
                                  </p:stCondLst>
                                  <p:iterate type="lt">
                                    <p:tmPct val="10000"/>
                                  </p:iterate>
                                  <p:childTnLst>
                                    <p:set>
                                      <p:cBhvr>
                                        <p:cTn id="56" dur="1" fill="hold">
                                          <p:stCondLst>
                                            <p:cond delay="0"/>
                                          </p:stCondLst>
                                        </p:cTn>
                                        <p:tgtEl>
                                          <p:spTgt spid="12"/>
                                        </p:tgtEl>
                                        <p:attrNameLst>
                                          <p:attrName>style.visibility</p:attrName>
                                        </p:attrNameLst>
                                      </p:cBhvr>
                                      <p:to>
                                        <p:strVal val="visible"/>
                                      </p:to>
                                    </p:set>
                                    <p:animEffect transition="in" filter="randombar(horizontal)">
                                      <p:cBhvr>
                                        <p:cTn id="57" dur="500"/>
                                        <p:tgtEl>
                                          <p:spTgt spid="12"/>
                                        </p:tgtEl>
                                      </p:cBhvr>
                                    </p:animEffect>
                                  </p:childTnLst>
                                </p:cTn>
                              </p:par>
                            </p:childTnLst>
                          </p:cTn>
                        </p:par>
                        <p:par>
                          <p:cTn id="58" fill="hold">
                            <p:stCondLst>
                              <p:cond delay="800"/>
                            </p:stCondLst>
                            <p:childTnLst>
                              <p:par>
                                <p:cTn id="59" presetID="22" presetClass="entr" presetSubtype="4"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down)">
                                      <p:cBhvr>
                                        <p:cTn id="61"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P spid="3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7750" y="1204912"/>
            <a:ext cx="7143750" cy="3352800"/>
          </a:xfrm>
          <a:prstGeom prst="rect">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200000"/>
              </a:lnSpc>
              <a:spcBef>
                <a:spcPct val="20000"/>
              </a:spcBef>
              <a:spcAft>
                <a:spcPct val="0"/>
              </a:spcAft>
              <a:buClr>
                <a:schemeClr val="folHlink"/>
              </a:buClr>
              <a:buFont typeface="Wingdings" panose="05000000000000000000" pitchFamily="2" charset="2"/>
              <a:buChar char="§"/>
            </a:pPr>
            <a:endParaRPr lang="zh-CN" altLang="en-US" sz="2000" b="1">
              <a:solidFill>
                <a:schemeClr val="accent1"/>
              </a:solidFill>
              <a:latin typeface="+mn-ea"/>
              <a:cs typeface="+mn-ea"/>
            </a:endParaRPr>
          </a:p>
        </p:txBody>
      </p:sp>
      <p:sp>
        <p:nvSpPr>
          <p:cNvPr id="66564" name="Rectangle 4"/>
          <p:cNvSpPr>
            <a:spLocks noGrp="1" noChangeArrowheads="1"/>
          </p:cNvSpPr>
          <p:nvPr>
            <p:ph type="body" sz="half" idx="4294967295"/>
          </p:nvPr>
        </p:nvSpPr>
        <p:spPr>
          <a:xfrm>
            <a:off x="342900" y="1162050"/>
            <a:ext cx="4572000" cy="3262312"/>
          </a:xfrm>
          <a:no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fontAlgn="base">
              <a:lnSpc>
                <a:spcPct val="200000"/>
              </a:lnSpc>
              <a:spcBef>
                <a:spcPct val="20000"/>
              </a:spcBef>
              <a:spcAft>
                <a:spcPct val="0"/>
              </a:spcAft>
              <a:buClr>
                <a:schemeClr val="folHlink"/>
              </a:buClr>
              <a:buNone/>
            </a:pPr>
            <a:r>
              <a:rPr lang="zh-CN" altLang="en-US" sz="2400" b="1" dirty="0">
                <a:solidFill>
                  <a:schemeClr val="accent2"/>
                </a:solidFill>
                <a:latin typeface="+mn-ea"/>
                <a:cs typeface="+mn-ea"/>
              </a:rPr>
              <a:t>不能乱接电线</a:t>
            </a:r>
          </a:p>
          <a:p>
            <a:pPr marL="685800" lvl="2" indent="0" algn="ctr" fontAlgn="base">
              <a:lnSpc>
                <a:spcPct val="160000"/>
              </a:lnSpc>
              <a:spcBef>
                <a:spcPct val="20000"/>
              </a:spcBef>
              <a:spcAft>
                <a:spcPct val="0"/>
              </a:spcAft>
              <a:buClr>
                <a:schemeClr val="folHlink"/>
              </a:buClr>
              <a:buNone/>
            </a:pPr>
            <a:r>
              <a:rPr lang="zh-CN" altLang="en-US" sz="1800" b="1" dirty="0">
                <a:solidFill>
                  <a:schemeClr val="accent2"/>
                </a:solidFill>
                <a:latin typeface="+mn-ea"/>
                <a:cs typeface="+mn-ea"/>
              </a:rPr>
              <a:t>       </a:t>
            </a:r>
            <a:r>
              <a:rPr lang="zh-CN" altLang="en-US" sz="1800" dirty="0">
                <a:solidFill>
                  <a:schemeClr val="tx1">
                    <a:lumMod val="50000"/>
                    <a:lumOff val="50000"/>
                  </a:schemeClr>
                </a:solidFill>
                <a:latin typeface="+mn-ea"/>
                <a:cs typeface="+mn-ea"/>
              </a:rPr>
              <a:t>检修用电不能少，</a:t>
            </a:r>
          </a:p>
          <a:p>
            <a:pPr marL="685800" lvl="2" indent="0" algn="ctr" fontAlgn="base">
              <a:lnSpc>
                <a:spcPct val="160000"/>
              </a:lnSpc>
              <a:spcBef>
                <a:spcPct val="20000"/>
              </a:spcBef>
              <a:spcAft>
                <a:spcPct val="0"/>
              </a:spcAft>
              <a:buClr>
                <a:schemeClr val="folHlink"/>
              </a:buClr>
              <a:buNone/>
            </a:pPr>
            <a:r>
              <a:rPr lang="zh-CN" altLang="en-US" sz="1800" dirty="0">
                <a:solidFill>
                  <a:schemeClr val="tx1">
                    <a:lumMod val="50000"/>
                    <a:lumOff val="50000"/>
                  </a:schemeClr>
                </a:solidFill>
                <a:latin typeface="+mn-ea"/>
                <a:cs typeface="+mn-ea"/>
              </a:rPr>
              <a:t>       安全使用要知道，</a:t>
            </a:r>
          </a:p>
          <a:p>
            <a:pPr marL="685800" lvl="2" indent="0" algn="ctr" fontAlgn="base">
              <a:lnSpc>
                <a:spcPct val="160000"/>
              </a:lnSpc>
              <a:spcBef>
                <a:spcPct val="20000"/>
              </a:spcBef>
              <a:spcAft>
                <a:spcPct val="0"/>
              </a:spcAft>
              <a:buClr>
                <a:schemeClr val="folHlink"/>
              </a:buClr>
              <a:buNone/>
            </a:pPr>
            <a:r>
              <a:rPr lang="zh-CN" altLang="en-US" sz="1800" dirty="0">
                <a:solidFill>
                  <a:schemeClr val="tx1">
                    <a:lumMod val="50000"/>
                    <a:lumOff val="50000"/>
                  </a:schemeClr>
                </a:solidFill>
                <a:latin typeface="+mn-ea"/>
                <a:cs typeface="+mn-ea"/>
              </a:rPr>
              <a:t>       线路插接要规范，</a:t>
            </a:r>
          </a:p>
          <a:p>
            <a:pPr marL="685800" lvl="2" indent="0" algn="ctr" fontAlgn="base">
              <a:lnSpc>
                <a:spcPct val="160000"/>
              </a:lnSpc>
              <a:spcBef>
                <a:spcPct val="20000"/>
              </a:spcBef>
              <a:spcAft>
                <a:spcPct val="0"/>
              </a:spcAft>
              <a:buClr>
                <a:schemeClr val="folHlink"/>
              </a:buClr>
              <a:buNone/>
            </a:pPr>
            <a:r>
              <a:rPr lang="zh-CN" altLang="en-US" sz="1800" dirty="0">
                <a:solidFill>
                  <a:schemeClr val="tx1">
                    <a:lumMod val="50000"/>
                    <a:lumOff val="50000"/>
                  </a:schemeClr>
                </a:solidFill>
                <a:latin typeface="+mn-ea"/>
                <a:cs typeface="+mn-ea"/>
              </a:rPr>
              <a:t>       遵章作业安全好。 </a:t>
            </a:r>
          </a:p>
        </p:txBody>
      </p:sp>
      <p:pic>
        <p:nvPicPr>
          <p:cNvPr id="66566" name="Picture 6" descr="如此接线"/>
          <p:cNvPicPr>
            <a:picLocks noGrp="1" noChangeAspect="1" noChangeArrowheads="1"/>
          </p:cNvPicPr>
          <p:nvPr>
            <p:ph type="body" sz="half" idx="4294967295"/>
          </p:nvPr>
        </p:nvPicPr>
        <p:blipFill>
          <a:blip r:embed="rId3">
            <a:extLst>
              <a:ext uri="{28A0092B-C50C-407E-A947-70E740481C1C}">
                <a14:useLocalDpi xmlns:a14="http://schemas.microsoft.com/office/drawing/2010/main" val="0"/>
              </a:ext>
            </a:extLst>
          </a:blip>
          <a:srcRect/>
          <a:stretch>
            <a:fillRect/>
          </a:stretch>
        </p:blipFill>
        <p:spPr>
          <a:xfrm>
            <a:off x="5162550" y="1162050"/>
            <a:ext cx="3028950" cy="3395662"/>
          </a:xfr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文本框 4"/>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
        <p:nvSpPr>
          <p:cNvPr id="6" name="TextBox 8"/>
          <p:cNvSpPr txBox="1"/>
          <p:nvPr/>
        </p:nvSpPr>
        <p:spPr>
          <a:xfrm>
            <a:off x="1020304" y="234412"/>
            <a:ext cx="3456384" cy="400110"/>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第五章  事故发生的主要原因</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6566"/>
                                        </p:tgtEl>
                                        <p:attrNameLst>
                                          <p:attrName>style.visibility</p:attrName>
                                        </p:attrNameLst>
                                      </p:cBhvr>
                                      <p:to>
                                        <p:strVal val="visible"/>
                                      </p:to>
                                    </p:set>
                                    <p:animEffect transition="in" filter="randombar(horizontal)">
                                      <p:cBhvr>
                                        <p:cTn id="7" dur="500"/>
                                        <p:tgtEl>
                                          <p:spTgt spid="6656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iterate type="lt">
                                    <p:tmPct val="10000"/>
                                  </p:iterate>
                                  <p:childTnLst>
                                    <p:set>
                                      <p:cBhvr>
                                        <p:cTn id="14" dur="1" fill="hold">
                                          <p:stCondLst>
                                            <p:cond delay="0"/>
                                          </p:stCondLst>
                                        </p:cTn>
                                        <p:tgtEl>
                                          <p:spTgt spid="66564">
                                            <p:txEl>
                                              <p:pRg st="0" end="0"/>
                                            </p:txEl>
                                          </p:spTgt>
                                        </p:tgtEl>
                                        <p:attrNameLst>
                                          <p:attrName>style.visibility</p:attrName>
                                        </p:attrNameLst>
                                      </p:cBhvr>
                                      <p:to>
                                        <p:strVal val="visible"/>
                                      </p:to>
                                    </p:set>
                                    <p:animEffect transition="in" filter="randombar(horizontal)">
                                      <p:cBhvr>
                                        <p:cTn id="15" dur="500"/>
                                        <p:tgtEl>
                                          <p:spTgt spid="66564">
                                            <p:txEl>
                                              <p:pRg st="0" end="0"/>
                                            </p:txEl>
                                          </p:spTgt>
                                        </p:tgtEl>
                                      </p:cBhvr>
                                    </p:animEffect>
                                  </p:childTnLst>
                                </p:cTn>
                              </p:par>
                            </p:childTnLst>
                          </p:cTn>
                        </p:par>
                        <p:par>
                          <p:cTn id="16" fill="hold">
                            <p:stCondLst>
                              <p:cond delay="1750"/>
                            </p:stCondLst>
                            <p:childTnLst>
                              <p:par>
                                <p:cTn id="17" presetID="14" presetClass="entr" presetSubtype="10" fill="hold" grpId="0" nodeType="afterEffect">
                                  <p:stCondLst>
                                    <p:cond delay="0"/>
                                  </p:stCondLst>
                                  <p:iterate type="lt">
                                    <p:tmPct val="10000"/>
                                  </p:iterate>
                                  <p:childTnLst>
                                    <p:set>
                                      <p:cBhvr>
                                        <p:cTn id="18" dur="1" fill="hold">
                                          <p:stCondLst>
                                            <p:cond delay="0"/>
                                          </p:stCondLst>
                                        </p:cTn>
                                        <p:tgtEl>
                                          <p:spTgt spid="66564">
                                            <p:txEl>
                                              <p:pRg st="1" end="1"/>
                                            </p:txEl>
                                          </p:spTgt>
                                        </p:tgtEl>
                                        <p:attrNameLst>
                                          <p:attrName>style.visibility</p:attrName>
                                        </p:attrNameLst>
                                      </p:cBhvr>
                                      <p:to>
                                        <p:strVal val="visible"/>
                                      </p:to>
                                    </p:set>
                                    <p:animEffect transition="in" filter="randombar(horizontal)">
                                      <p:cBhvr>
                                        <p:cTn id="19" dur="500"/>
                                        <p:tgtEl>
                                          <p:spTgt spid="66564">
                                            <p:txEl>
                                              <p:pRg st="1" end="1"/>
                                            </p:txEl>
                                          </p:spTgt>
                                        </p:tgtEl>
                                      </p:cBhvr>
                                    </p:animEffect>
                                  </p:childTnLst>
                                </p:cTn>
                              </p:par>
                            </p:childTnLst>
                          </p:cTn>
                        </p:par>
                        <p:par>
                          <p:cTn id="20" fill="hold">
                            <p:stCondLst>
                              <p:cond delay="2950"/>
                            </p:stCondLst>
                            <p:childTnLst>
                              <p:par>
                                <p:cTn id="21" presetID="14" presetClass="entr" presetSubtype="10" fill="hold" grpId="0" nodeType="afterEffect">
                                  <p:stCondLst>
                                    <p:cond delay="0"/>
                                  </p:stCondLst>
                                  <p:iterate type="lt">
                                    <p:tmPct val="10000"/>
                                  </p:iterate>
                                  <p:childTnLst>
                                    <p:set>
                                      <p:cBhvr>
                                        <p:cTn id="22" dur="1" fill="hold">
                                          <p:stCondLst>
                                            <p:cond delay="0"/>
                                          </p:stCondLst>
                                        </p:cTn>
                                        <p:tgtEl>
                                          <p:spTgt spid="66564">
                                            <p:txEl>
                                              <p:pRg st="2" end="2"/>
                                            </p:txEl>
                                          </p:spTgt>
                                        </p:tgtEl>
                                        <p:attrNameLst>
                                          <p:attrName>style.visibility</p:attrName>
                                        </p:attrNameLst>
                                      </p:cBhvr>
                                      <p:to>
                                        <p:strVal val="visible"/>
                                      </p:to>
                                    </p:set>
                                    <p:animEffect transition="in" filter="randombar(horizontal)">
                                      <p:cBhvr>
                                        <p:cTn id="23" dur="500"/>
                                        <p:tgtEl>
                                          <p:spTgt spid="66564">
                                            <p:txEl>
                                              <p:pRg st="2" end="2"/>
                                            </p:txEl>
                                          </p:spTgt>
                                        </p:tgtEl>
                                      </p:cBhvr>
                                    </p:animEffect>
                                  </p:childTnLst>
                                </p:cTn>
                              </p:par>
                            </p:childTnLst>
                          </p:cTn>
                        </p:par>
                        <p:par>
                          <p:cTn id="24" fill="hold">
                            <p:stCondLst>
                              <p:cond delay="4150"/>
                            </p:stCondLst>
                            <p:childTnLst>
                              <p:par>
                                <p:cTn id="25" presetID="14" presetClass="entr" presetSubtype="10" fill="hold" grpId="0" nodeType="afterEffect">
                                  <p:stCondLst>
                                    <p:cond delay="0"/>
                                  </p:stCondLst>
                                  <p:iterate type="lt">
                                    <p:tmPct val="10000"/>
                                  </p:iterate>
                                  <p:childTnLst>
                                    <p:set>
                                      <p:cBhvr>
                                        <p:cTn id="26" dur="1" fill="hold">
                                          <p:stCondLst>
                                            <p:cond delay="0"/>
                                          </p:stCondLst>
                                        </p:cTn>
                                        <p:tgtEl>
                                          <p:spTgt spid="66564">
                                            <p:txEl>
                                              <p:pRg st="3" end="3"/>
                                            </p:txEl>
                                          </p:spTgt>
                                        </p:tgtEl>
                                        <p:attrNameLst>
                                          <p:attrName>style.visibility</p:attrName>
                                        </p:attrNameLst>
                                      </p:cBhvr>
                                      <p:to>
                                        <p:strVal val="visible"/>
                                      </p:to>
                                    </p:set>
                                    <p:animEffect transition="in" filter="randombar(horizontal)">
                                      <p:cBhvr>
                                        <p:cTn id="27" dur="500"/>
                                        <p:tgtEl>
                                          <p:spTgt spid="66564">
                                            <p:txEl>
                                              <p:pRg st="3" end="3"/>
                                            </p:txEl>
                                          </p:spTgt>
                                        </p:tgtEl>
                                      </p:cBhvr>
                                    </p:animEffect>
                                  </p:childTnLst>
                                </p:cTn>
                              </p:par>
                            </p:childTnLst>
                          </p:cTn>
                        </p:par>
                        <p:par>
                          <p:cTn id="28" fill="hold">
                            <p:stCondLst>
                              <p:cond delay="5350"/>
                            </p:stCondLst>
                            <p:childTnLst>
                              <p:par>
                                <p:cTn id="29" presetID="14" presetClass="entr" presetSubtype="10" fill="hold" grpId="0" nodeType="afterEffect">
                                  <p:stCondLst>
                                    <p:cond delay="0"/>
                                  </p:stCondLst>
                                  <p:iterate type="lt">
                                    <p:tmPct val="10000"/>
                                  </p:iterate>
                                  <p:childTnLst>
                                    <p:set>
                                      <p:cBhvr>
                                        <p:cTn id="30" dur="1" fill="hold">
                                          <p:stCondLst>
                                            <p:cond delay="0"/>
                                          </p:stCondLst>
                                        </p:cTn>
                                        <p:tgtEl>
                                          <p:spTgt spid="66564">
                                            <p:txEl>
                                              <p:pRg st="4" end="4"/>
                                            </p:txEl>
                                          </p:spTgt>
                                        </p:tgtEl>
                                        <p:attrNameLst>
                                          <p:attrName>style.visibility</p:attrName>
                                        </p:attrNameLst>
                                      </p:cBhvr>
                                      <p:to>
                                        <p:strVal val="visible"/>
                                      </p:to>
                                    </p:set>
                                    <p:animEffect transition="in" filter="randombar(horizontal)">
                                      <p:cBhvr>
                                        <p:cTn id="31" dur="500"/>
                                        <p:tgtEl>
                                          <p:spTgt spid="66564">
                                            <p:txEl>
                                              <p:pRg st="4" end="4"/>
                                            </p:txEl>
                                          </p:spTgt>
                                        </p:tgtEl>
                                      </p:cBhvr>
                                    </p:animEffect>
                                  </p:childTnLst>
                                </p:cTn>
                              </p:par>
                            </p:childTnLst>
                          </p:cTn>
                        </p:par>
                        <p:par>
                          <p:cTn id="32" fill="hold">
                            <p:stCondLst>
                              <p:cond delay="6600"/>
                            </p:stCondLst>
                            <p:childTnLst>
                              <p:par>
                                <p:cTn id="33" presetID="22" presetClass="entr" presetSubtype="4"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6564" grpId="0" build="p"/>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696118" y="1331214"/>
            <a:ext cx="4037852" cy="969341"/>
            <a:chOff x="8121873" y="2010009"/>
            <a:chExt cx="1739454" cy="1412819"/>
          </a:xfrm>
        </p:grpSpPr>
        <p:sp>
          <p:nvSpPr>
            <p:cNvPr id="36" name="圆角矩形 35"/>
            <p:cNvSpPr/>
            <p:nvPr/>
          </p:nvSpPr>
          <p:spPr>
            <a:xfrm>
              <a:off x="8121873" y="2010009"/>
              <a:ext cx="1739454" cy="1412819"/>
            </a:xfrm>
            <a:prstGeom prst="roundRect">
              <a:avLst>
                <a:gd name="adj" fmla="val 0"/>
              </a:avLst>
            </a:prstGeom>
            <a:solidFill>
              <a:schemeClr val="accent2"/>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cs typeface="+mn-ea"/>
                <a:sym typeface="+mn-lt"/>
              </a:endParaRPr>
            </a:p>
          </p:txBody>
        </p:sp>
        <p:sp>
          <p:nvSpPr>
            <p:cNvPr id="37" name="圆角矩形 36"/>
            <p:cNvSpPr/>
            <p:nvPr/>
          </p:nvSpPr>
          <p:spPr>
            <a:xfrm>
              <a:off x="8147445" y="2102827"/>
              <a:ext cx="1688298" cy="122717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cs typeface="+mn-ea"/>
                <a:sym typeface="+mn-lt"/>
              </a:endParaRPr>
            </a:p>
          </p:txBody>
        </p:sp>
      </p:grpSp>
      <p:sp>
        <p:nvSpPr>
          <p:cNvPr id="38" name="文本框 37"/>
          <p:cNvSpPr txBox="1"/>
          <p:nvPr/>
        </p:nvSpPr>
        <p:spPr>
          <a:xfrm>
            <a:off x="927365" y="1480995"/>
            <a:ext cx="3806604" cy="584775"/>
          </a:xfrm>
          <a:prstGeom prst="rect">
            <a:avLst/>
          </a:prstGeom>
          <a:noFill/>
        </p:spPr>
        <p:txBody>
          <a:bodyPr wrap="square" rtlCol="0">
            <a:spAutoFit/>
          </a:bodyPr>
          <a:lstStyle/>
          <a:p>
            <a:r>
              <a:rPr lang="zh-CN" altLang="en-US" sz="3200" b="1" dirty="0">
                <a:solidFill>
                  <a:schemeClr val="accent2"/>
                </a:solidFill>
              </a:rPr>
              <a:t>生产现场吸烟</a:t>
            </a:r>
          </a:p>
        </p:txBody>
      </p:sp>
      <p:grpSp>
        <p:nvGrpSpPr>
          <p:cNvPr id="42" name="组合 41"/>
          <p:cNvGrpSpPr/>
          <p:nvPr/>
        </p:nvGrpSpPr>
        <p:grpSpPr>
          <a:xfrm>
            <a:off x="2055888" y="2859886"/>
            <a:ext cx="593341" cy="593341"/>
            <a:chOff x="3237545" y="4561747"/>
            <a:chExt cx="1146960" cy="1146960"/>
          </a:xfrm>
        </p:grpSpPr>
        <p:sp>
          <p:nvSpPr>
            <p:cNvPr id="43" name="圆角矩形 42"/>
            <p:cNvSpPr/>
            <p:nvPr/>
          </p:nvSpPr>
          <p:spPr>
            <a:xfrm>
              <a:off x="3237545" y="4561747"/>
              <a:ext cx="1146960" cy="1146960"/>
            </a:xfrm>
            <a:prstGeom prst="roundRect">
              <a:avLst>
                <a:gd name="adj" fmla="val 50000"/>
              </a:avLst>
            </a:prstGeom>
            <a:solidFill>
              <a:schemeClr val="accent2"/>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cs typeface="+mn-ea"/>
                <a:sym typeface="+mn-lt"/>
              </a:endParaRPr>
            </a:p>
          </p:txBody>
        </p:sp>
        <p:sp>
          <p:nvSpPr>
            <p:cNvPr id="44" name="圆角矩形 43"/>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cs typeface="+mn-ea"/>
                <a:sym typeface="+mn-lt"/>
              </a:endParaRPr>
            </a:p>
          </p:txBody>
        </p:sp>
      </p:grpSp>
      <p:grpSp>
        <p:nvGrpSpPr>
          <p:cNvPr id="45" name="组合 44"/>
          <p:cNvGrpSpPr/>
          <p:nvPr/>
        </p:nvGrpSpPr>
        <p:grpSpPr>
          <a:xfrm>
            <a:off x="2969919" y="2859886"/>
            <a:ext cx="593341" cy="593341"/>
            <a:chOff x="3237545" y="4561747"/>
            <a:chExt cx="1146960" cy="1146960"/>
          </a:xfrm>
        </p:grpSpPr>
        <p:sp>
          <p:nvSpPr>
            <p:cNvPr id="46" name="圆角矩形 45"/>
            <p:cNvSpPr/>
            <p:nvPr/>
          </p:nvSpPr>
          <p:spPr>
            <a:xfrm>
              <a:off x="3237545" y="4561747"/>
              <a:ext cx="1146960" cy="1146960"/>
            </a:xfrm>
            <a:prstGeom prst="roundRect">
              <a:avLst>
                <a:gd name="adj" fmla="val 50000"/>
              </a:avLst>
            </a:prstGeom>
            <a:solidFill>
              <a:schemeClr val="accent2"/>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cs typeface="+mn-ea"/>
                <a:sym typeface="+mn-lt"/>
              </a:endParaRPr>
            </a:p>
          </p:txBody>
        </p:sp>
        <p:sp>
          <p:nvSpPr>
            <p:cNvPr id="47" name="圆角矩形 46"/>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cs typeface="+mn-ea"/>
                <a:sym typeface="+mn-lt"/>
              </a:endParaRPr>
            </a:p>
          </p:txBody>
        </p:sp>
      </p:grpSp>
      <p:grpSp>
        <p:nvGrpSpPr>
          <p:cNvPr id="48" name="组合 47"/>
          <p:cNvGrpSpPr/>
          <p:nvPr/>
        </p:nvGrpSpPr>
        <p:grpSpPr>
          <a:xfrm>
            <a:off x="2055888" y="3774167"/>
            <a:ext cx="593341" cy="593341"/>
            <a:chOff x="3237545" y="4561747"/>
            <a:chExt cx="1146960" cy="1146960"/>
          </a:xfrm>
        </p:grpSpPr>
        <p:sp>
          <p:nvSpPr>
            <p:cNvPr id="49" name="圆角矩形 48"/>
            <p:cNvSpPr/>
            <p:nvPr/>
          </p:nvSpPr>
          <p:spPr>
            <a:xfrm>
              <a:off x="3237545" y="4561747"/>
              <a:ext cx="1146960" cy="1146960"/>
            </a:xfrm>
            <a:prstGeom prst="roundRect">
              <a:avLst>
                <a:gd name="adj" fmla="val 50000"/>
              </a:avLst>
            </a:prstGeom>
            <a:solidFill>
              <a:schemeClr val="accent2"/>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cs typeface="+mn-ea"/>
                <a:sym typeface="+mn-lt"/>
              </a:endParaRPr>
            </a:p>
          </p:txBody>
        </p:sp>
        <p:sp>
          <p:nvSpPr>
            <p:cNvPr id="50" name="圆角矩形 49"/>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cs typeface="+mn-ea"/>
                <a:sym typeface="+mn-lt"/>
              </a:endParaRPr>
            </a:p>
          </p:txBody>
        </p:sp>
      </p:grpSp>
      <p:grpSp>
        <p:nvGrpSpPr>
          <p:cNvPr id="51" name="组合 50"/>
          <p:cNvGrpSpPr/>
          <p:nvPr/>
        </p:nvGrpSpPr>
        <p:grpSpPr>
          <a:xfrm>
            <a:off x="2969919" y="3774167"/>
            <a:ext cx="593341" cy="593341"/>
            <a:chOff x="3237545" y="4561747"/>
            <a:chExt cx="1146960" cy="1146960"/>
          </a:xfrm>
        </p:grpSpPr>
        <p:sp>
          <p:nvSpPr>
            <p:cNvPr id="52" name="圆角矩形 51"/>
            <p:cNvSpPr/>
            <p:nvPr/>
          </p:nvSpPr>
          <p:spPr>
            <a:xfrm>
              <a:off x="3237545" y="4561747"/>
              <a:ext cx="1146960" cy="1146960"/>
            </a:xfrm>
            <a:prstGeom prst="roundRect">
              <a:avLst>
                <a:gd name="adj" fmla="val 50000"/>
              </a:avLst>
            </a:prstGeom>
            <a:solidFill>
              <a:schemeClr val="accent2"/>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cs typeface="+mn-ea"/>
                <a:sym typeface="+mn-lt"/>
              </a:endParaRPr>
            </a:p>
          </p:txBody>
        </p:sp>
        <p:sp>
          <p:nvSpPr>
            <p:cNvPr id="53" name="圆角矩形 52"/>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cs typeface="+mn-ea"/>
                <a:sym typeface="+mn-lt"/>
              </a:endParaRPr>
            </a:p>
          </p:txBody>
        </p:sp>
      </p:grpSp>
      <p:grpSp>
        <p:nvGrpSpPr>
          <p:cNvPr id="54" name="组合 53"/>
          <p:cNvGrpSpPr/>
          <p:nvPr/>
        </p:nvGrpSpPr>
        <p:grpSpPr>
          <a:xfrm>
            <a:off x="3672598" y="2887971"/>
            <a:ext cx="2105207" cy="605244"/>
            <a:chOff x="2744012" y="4525702"/>
            <a:chExt cx="2349784" cy="807097"/>
          </a:xfrm>
        </p:grpSpPr>
        <p:sp>
          <p:nvSpPr>
            <p:cNvPr id="55" name="文本框 54"/>
            <p:cNvSpPr txBox="1"/>
            <p:nvPr/>
          </p:nvSpPr>
          <p:spPr bwMode="auto">
            <a:xfrm>
              <a:off x="2744012" y="4747947"/>
              <a:ext cx="2253438" cy="584852"/>
            </a:xfrm>
            <a:prstGeom prst="rect">
              <a:avLst/>
            </a:prstGeom>
            <a:noFill/>
          </p:spPr>
          <p:txBody>
            <a:bodyPr wrap="square">
              <a:spAutoFit/>
            </a:bodyPr>
            <a:lstStyle/>
            <a:p>
              <a:pPr>
                <a:lnSpc>
                  <a:spcPct val="125000"/>
                </a:lnSpc>
              </a:pP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56" name="文本框 55"/>
            <p:cNvSpPr txBox="1"/>
            <p:nvPr/>
          </p:nvSpPr>
          <p:spPr bwMode="auto">
            <a:xfrm>
              <a:off x="2744012" y="4525702"/>
              <a:ext cx="2349784" cy="492507"/>
            </a:xfrm>
            <a:prstGeom prst="rect">
              <a:avLst/>
            </a:prstGeom>
            <a:noFill/>
          </p:spPr>
          <p:txBody>
            <a:bodyPr wrap="square">
              <a:spAutoFit/>
            </a:bodyPr>
            <a:lstStyle/>
            <a:p>
              <a:pPr>
                <a:defRPr/>
              </a:pPr>
              <a:r>
                <a:rPr kumimoji="1"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加强管理人性化</a:t>
              </a:r>
              <a:endParaRPr lang="zh-CN" altLang="en-US" sz="1800" spc="7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57" name="组合 56"/>
          <p:cNvGrpSpPr/>
          <p:nvPr/>
        </p:nvGrpSpPr>
        <p:grpSpPr>
          <a:xfrm>
            <a:off x="3672598" y="3774160"/>
            <a:ext cx="2105207" cy="605244"/>
            <a:chOff x="2744012" y="4525702"/>
            <a:chExt cx="2349784" cy="807097"/>
          </a:xfrm>
        </p:grpSpPr>
        <p:sp>
          <p:nvSpPr>
            <p:cNvPr id="58" name="文本框 57"/>
            <p:cNvSpPr txBox="1"/>
            <p:nvPr/>
          </p:nvSpPr>
          <p:spPr bwMode="auto">
            <a:xfrm>
              <a:off x="2744012" y="4747947"/>
              <a:ext cx="2253438" cy="584852"/>
            </a:xfrm>
            <a:prstGeom prst="rect">
              <a:avLst/>
            </a:prstGeom>
            <a:noFill/>
          </p:spPr>
          <p:txBody>
            <a:bodyPr wrap="square">
              <a:spAutoFit/>
            </a:bodyPr>
            <a:lstStyle/>
            <a:p>
              <a:pPr>
                <a:lnSpc>
                  <a:spcPct val="125000"/>
                </a:lnSpc>
              </a:pP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59" name="文本框 58"/>
            <p:cNvSpPr txBox="1"/>
            <p:nvPr/>
          </p:nvSpPr>
          <p:spPr bwMode="auto">
            <a:xfrm>
              <a:off x="2744012" y="4525702"/>
              <a:ext cx="2349784" cy="492507"/>
            </a:xfrm>
            <a:prstGeom prst="rect">
              <a:avLst/>
            </a:prstGeom>
            <a:noFill/>
          </p:spPr>
          <p:txBody>
            <a:bodyPr wrap="square">
              <a:spAutoFit/>
            </a:bodyPr>
            <a:lstStyle/>
            <a:p>
              <a:pPr>
                <a:defRPr/>
              </a:pPr>
              <a:r>
                <a:rPr kumimoji="1"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不听劝阻受处罚</a:t>
              </a:r>
              <a:endParaRPr lang="zh-CN" altLang="en-US" sz="1800" spc="7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0" name="组合 59"/>
          <p:cNvGrpSpPr/>
          <p:nvPr/>
        </p:nvGrpSpPr>
        <p:grpSpPr>
          <a:xfrm>
            <a:off x="0" y="2887980"/>
            <a:ext cx="1990825" cy="605242"/>
            <a:chOff x="2353658" y="3819717"/>
            <a:chExt cx="2654778" cy="807092"/>
          </a:xfrm>
        </p:grpSpPr>
        <p:sp>
          <p:nvSpPr>
            <p:cNvPr id="61" name="文本框 60"/>
            <p:cNvSpPr txBox="1"/>
            <p:nvPr/>
          </p:nvSpPr>
          <p:spPr bwMode="auto">
            <a:xfrm>
              <a:off x="2353658" y="4041959"/>
              <a:ext cx="2654778" cy="584850"/>
            </a:xfrm>
            <a:prstGeom prst="rect">
              <a:avLst/>
            </a:prstGeom>
            <a:noFill/>
          </p:spPr>
          <p:txBody>
            <a:bodyPr wrap="square">
              <a:spAutoFit/>
            </a:bodyPr>
            <a:lstStyle/>
            <a:p>
              <a:pPr>
                <a:lnSpc>
                  <a:spcPct val="125000"/>
                </a:lnSpc>
              </a:pP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62" name="文本框 61"/>
            <p:cNvSpPr txBox="1"/>
            <p:nvPr/>
          </p:nvSpPr>
          <p:spPr bwMode="auto">
            <a:xfrm>
              <a:off x="2498820" y="3819717"/>
              <a:ext cx="2509616" cy="492505"/>
            </a:xfrm>
            <a:prstGeom prst="rect">
              <a:avLst/>
            </a:prstGeom>
            <a:noFill/>
          </p:spPr>
          <p:txBody>
            <a:bodyPr wrap="square">
              <a:spAutoFit/>
            </a:bodyPr>
            <a:lstStyle/>
            <a:p>
              <a:pPr algn="r">
                <a:defRPr/>
              </a:pPr>
              <a:r>
                <a:rPr kumimoji="1"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防止火灾责任大</a:t>
              </a:r>
              <a:endParaRPr lang="zh-CN" altLang="en-US" sz="1800" spc="7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3" name="组合 62"/>
          <p:cNvGrpSpPr/>
          <p:nvPr/>
        </p:nvGrpSpPr>
        <p:grpSpPr>
          <a:xfrm>
            <a:off x="0" y="3774168"/>
            <a:ext cx="1990825" cy="605244"/>
            <a:chOff x="2353658" y="5001456"/>
            <a:chExt cx="2654778" cy="807095"/>
          </a:xfrm>
        </p:grpSpPr>
        <p:sp>
          <p:nvSpPr>
            <p:cNvPr id="64" name="文本框 63"/>
            <p:cNvSpPr txBox="1"/>
            <p:nvPr/>
          </p:nvSpPr>
          <p:spPr bwMode="auto">
            <a:xfrm>
              <a:off x="2353658" y="5223700"/>
              <a:ext cx="2654778" cy="584851"/>
            </a:xfrm>
            <a:prstGeom prst="rect">
              <a:avLst/>
            </a:prstGeom>
            <a:noFill/>
          </p:spPr>
          <p:txBody>
            <a:bodyPr wrap="square">
              <a:spAutoFit/>
            </a:bodyPr>
            <a:lstStyle/>
            <a:p>
              <a:pPr>
                <a:lnSpc>
                  <a:spcPct val="125000"/>
                </a:lnSpc>
              </a:pP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65" name="文本框 64"/>
            <p:cNvSpPr txBox="1"/>
            <p:nvPr/>
          </p:nvSpPr>
          <p:spPr bwMode="auto">
            <a:xfrm>
              <a:off x="2353658" y="5001456"/>
              <a:ext cx="2654778" cy="492506"/>
            </a:xfrm>
            <a:prstGeom prst="rect">
              <a:avLst/>
            </a:prstGeom>
            <a:noFill/>
          </p:spPr>
          <p:txBody>
            <a:bodyPr wrap="square">
              <a:spAutoFit/>
            </a:bodyPr>
            <a:lstStyle/>
            <a:p>
              <a:pPr algn="r">
                <a:defRPr/>
              </a:pPr>
              <a:r>
                <a:rPr kumimoji="1"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违章之事势必纠</a:t>
              </a:r>
              <a:endParaRPr lang="zh-CN" altLang="en-US" sz="1800" spc="7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6" name="组合 65"/>
          <p:cNvGrpSpPr/>
          <p:nvPr/>
        </p:nvGrpSpPr>
        <p:grpSpPr>
          <a:xfrm>
            <a:off x="2239192" y="3066613"/>
            <a:ext cx="226736" cy="182672"/>
            <a:chOff x="2702739" y="3017462"/>
            <a:chExt cx="535636" cy="431545"/>
          </a:xfrm>
          <a:solidFill>
            <a:schemeClr val="accent2"/>
          </a:solidFill>
        </p:grpSpPr>
        <p:sp>
          <p:nvSpPr>
            <p:cNvPr id="67" name="Freeform 45"/>
            <p:cNvSpPr/>
            <p:nvPr/>
          </p:nvSpPr>
          <p:spPr bwMode="auto">
            <a:xfrm>
              <a:off x="2772133" y="3189864"/>
              <a:ext cx="176739" cy="35782"/>
            </a:xfrm>
            <a:custGeom>
              <a:avLst/>
              <a:gdLst>
                <a:gd name="T0" fmla="*/ 63 w 69"/>
                <a:gd name="T1" fmla="*/ 14 h 14"/>
                <a:gd name="T2" fmla="*/ 7 w 69"/>
                <a:gd name="T3" fmla="*/ 14 h 14"/>
                <a:gd name="T4" fmla="*/ 0 w 69"/>
                <a:gd name="T5" fmla="*/ 7 h 14"/>
                <a:gd name="T6" fmla="*/ 7 w 69"/>
                <a:gd name="T7" fmla="*/ 0 h 14"/>
                <a:gd name="T8" fmla="*/ 63 w 69"/>
                <a:gd name="T9" fmla="*/ 0 h 14"/>
                <a:gd name="T10" fmla="*/ 69 w 69"/>
                <a:gd name="T11" fmla="*/ 7 h 14"/>
                <a:gd name="T12" fmla="*/ 63 w 69"/>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69" h="14">
                  <a:moveTo>
                    <a:pt x="63" y="14"/>
                  </a:moveTo>
                  <a:cubicBezTo>
                    <a:pt x="7" y="14"/>
                    <a:pt x="7" y="14"/>
                    <a:pt x="7" y="14"/>
                  </a:cubicBezTo>
                  <a:cubicBezTo>
                    <a:pt x="3" y="14"/>
                    <a:pt x="0" y="11"/>
                    <a:pt x="0" y="7"/>
                  </a:cubicBezTo>
                  <a:cubicBezTo>
                    <a:pt x="0" y="3"/>
                    <a:pt x="3" y="0"/>
                    <a:pt x="7" y="0"/>
                  </a:cubicBezTo>
                  <a:cubicBezTo>
                    <a:pt x="63" y="0"/>
                    <a:pt x="63" y="0"/>
                    <a:pt x="63" y="0"/>
                  </a:cubicBezTo>
                  <a:cubicBezTo>
                    <a:pt x="66" y="0"/>
                    <a:pt x="69" y="3"/>
                    <a:pt x="69" y="7"/>
                  </a:cubicBezTo>
                  <a:cubicBezTo>
                    <a:pt x="69" y="11"/>
                    <a:pt x="66" y="14"/>
                    <a:pt x="6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68" name="Freeform 46"/>
            <p:cNvSpPr/>
            <p:nvPr/>
          </p:nvSpPr>
          <p:spPr bwMode="auto">
            <a:xfrm>
              <a:off x="2792734" y="3194201"/>
              <a:ext cx="35782" cy="72647"/>
            </a:xfrm>
            <a:custGeom>
              <a:avLst/>
              <a:gdLst>
                <a:gd name="T0" fmla="*/ 7 w 14"/>
                <a:gd name="T1" fmla="*/ 28 h 28"/>
                <a:gd name="T2" fmla="*/ 0 w 14"/>
                <a:gd name="T3" fmla="*/ 21 h 28"/>
                <a:gd name="T4" fmla="*/ 0 w 14"/>
                <a:gd name="T5" fmla="*/ 7 h 28"/>
                <a:gd name="T6" fmla="*/ 7 w 14"/>
                <a:gd name="T7" fmla="*/ 0 h 28"/>
                <a:gd name="T8" fmla="*/ 14 w 14"/>
                <a:gd name="T9" fmla="*/ 7 h 28"/>
                <a:gd name="T10" fmla="*/ 14 w 14"/>
                <a:gd name="T11" fmla="*/ 21 h 28"/>
                <a:gd name="T12" fmla="*/ 7 w 14"/>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4" h="28">
                  <a:moveTo>
                    <a:pt x="7" y="28"/>
                  </a:moveTo>
                  <a:cubicBezTo>
                    <a:pt x="3" y="28"/>
                    <a:pt x="0" y="25"/>
                    <a:pt x="0" y="21"/>
                  </a:cubicBezTo>
                  <a:cubicBezTo>
                    <a:pt x="0" y="7"/>
                    <a:pt x="0" y="7"/>
                    <a:pt x="0" y="7"/>
                  </a:cubicBezTo>
                  <a:cubicBezTo>
                    <a:pt x="0" y="3"/>
                    <a:pt x="3" y="0"/>
                    <a:pt x="7" y="0"/>
                  </a:cubicBezTo>
                  <a:cubicBezTo>
                    <a:pt x="11" y="0"/>
                    <a:pt x="14" y="3"/>
                    <a:pt x="14" y="7"/>
                  </a:cubicBezTo>
                  <a:cubicBezTo>
                    <a:pt x="14" y="21"/>
                    <a:pt x="14" y="21"/>
                    <a:pt x="14" y="21"/>
                  </a:cubicBezTo>
                  <a:cubicBezTo>
                    <a:pt x="14" y="25"/>
                    <a:pt x="11" y="28"/>
                    <a:pt x="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69" name="Freeform 47"/>
            <p:cNvSpPr/>
            <p:nvPr/>
          </p:nvSpPr>
          <p:spPr bwMode="auto">
            <a:xfrm>
              <a:off x="2836106" y="3194201"/>
              <a:ext cx="33613" cy="72647"/>
            </a:xfrm>
            <a:custGeom>
              <a:avLst/>
              <a:gdLst>
                <a:gd name="T0" fmla="*/ 7 w 13"/>
                <a:gd name="T1" fmla="*/ 28 h 28"/>
                <a:gd name="T2" fmla="*/ 0 w 13"/>
                <a:gd name="T3" fmla="*/ 21 h 28"/>
                <a:gd name="T4" fmla="*/ 0 w 13"/>
                <a:gd name="T5" fmla="*/ 7 h 28"/>
                <a:gd name="T6" fmla="*/ 7 w 13"/>
                <a:gd name="T7" fmla="*/ 0 h 28"/>
                <a:gd name="T8" fmla="*/ 13 w 13"/>
                <a:gd name="T9" fmla="*/ 7 h 28"/>
                <a:gd name="T10" fmla="*/ 13 w 13"/>
                <a:gd name="T11" fmla="*/ 21 h 28"/>
                <a:gd name="T12" fmla="*/ 7 w 1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3" h="28">
                  <a:moveTo>
                    <a:pt x="7" y="28"/>
                  </a:moveTo>
                  <a:cubicBezTo>
                    <a:pt x="3" y="28"/>
                    <a:pt x="0" y="25"/>
                    <a:pt x="0" y="21"/>
                  </a:cubicBezTo>
                  <a:cubicBezTo>
                    <a:pt x="0" y="7"/>
                    <a:pt x="0" y="7"/>
                    <a:pt x="0" y="7"/>
                  </a:cubicBezTo>
                  <a:cubicBezTo>
                    <a:pt x="0" y="3"/>
                    <a:pt x="3" y="0"/>
                    <a:pt x="7" y="0"/>
                  </a:cubicBezTo>
                  <a:cubicBezTo>
                    <a:pt x="10" y="0"/>
                    <a:pt x="13" y="3"/>
                    <a:pt x="13" y="7"/>
                  </a:cubicBezTo>
                  <a:cubicBezTo>
                    <a:pt x="13" y="21"/>
                    <a:pt x="13" y="21"/>
                    <a:pt x="13" y="21"/>
                  </a:cubicBezTo>
                  <a:cubicBezTo>
                    <a:pt x="13" y="25"/>
                    <a:pt x="10" y="28"/>
                    <a:pt x="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70" name="Freeform 48"/>
            <p:cNvSpPr>
              <a:spLocks noEditPoints="1"/>
            </p:cNvSpPr>
            <p:nvPr/>
          </p:nvSpPr>
          <p:spPr bwMode="auto">
            <a:xfrm>
              <a:off x="2920680" y="3133481"/>
              <a:ext cx="101923" cy="148547"/>
            </a:xfrm>
            <a:custGeom>
              <a:avLst/>
              <a:gdLst>
                <a:gd name="T0" fmla="*/ 20 w 40"/>
                <a:gd name="T1" fmla="*/ 58 h 58"/>
                <a:gd name="T2" fmla="*/ 0 w 40"/>
                <a:gd name="T3" fmla="*/ 38 h 58"/>
                <a:gd name="T4" fmla="*/ 0 w 40"/>
                <a:gd name="T5" fmla="*/ 20 h 58"/>
                <a:gd name="T6" fmla="*/ 20 w 40"/>
                <a:gd name="T7" fmla="*/ 0 h 58"/>
                <a:gd name="T8" fmla="*/ 40 w 40"/>
                <a:gd name="T9" fmla="*/ 20 h 58"/>
                <a:gd name="T10" fmla="*/ 40 w 40"/>
                <a:gd name="T11" fmla="*/ 38 h 58"/>
                <a:gd name="T12" fmla="*/ 20 w 40"/>
                <a:gd name="T13" fmla="*/ 58 h 58"/>
                <a:gd name="T14" fmla="*/ 20 w 40"/>
                <a:gd name="T15" fmla="*/ 13 h 58"/>
                <a:gd name="T16" fmla="*/ 14 w 40"/>
                <a:gd name="T17" fmla="*/ 20 h 58"/>
                <a:gd name="T18" fmla="*/ 14 w 40"/>
                <a:gd name="T19" fmla="*/ 38 h 58"/>
                <a:gd name="T20" fmla="*/ 20 w 40"/>
                <a:gd name="T21" fmla="*/ 45 h 58"/>
                <a:gd name="T22" fmla="*/ 27 w 40"/>
                <a:gd name="T23" fmla="*/ 38 h 58"/>
                <a:gd name="T24" fmla="*/ 27 w 40"/>
                <a:gd name="T25" fmla="*/ 20 h 58"/>
                <a:gd name="T26" fmla="*/ 20 w 40"/>
                <a:gd name="T2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8">
                  <a:moveTo>
                    <a:pt x="20" y="58"/>
                  </a:moveTo>
                  <a:cubicBezTo>
                    <a:pt x="9" y="58"/>
                    <a:pt x="0" y="49"/>
                    <a:pt x="0" y="38"/>
                  </a:cubicBezTo>
                  <a:cubicBezTo>
                    <a:pt x="0" y="20"/>
                    <a:pt x="0" y="20"/>
                    <a:pt x="0" y="20"/>
                  </a:cubicBezTo>
                  <a:cubicBezTo>
                    <a:pt x="0" y="9"/>
                    <a:pt x="9" y="0"/>
                    <a:pt x="20" y="0"/>
                  </a:cubicBezTo>
                  <a:cubicBezTo>
                    <a:pt x="31" y="0"/>
                    <a:pt x="40" y="9"/>
                    <a:pt x="40" y="20"/>
                  </a:cubicBezTo>
                  <a:cubicBezTo>
                    <a:pt x="40" y="38"/>
                    <a:pt x="40" y="38"/>
                    <a:pt x="40" y="38"/>
                  </a:cubicBezTo>
                  <a:cubicBezTo>
                    <a:pt x="40" y="49"/>
                    <a:pt x="31" y="58"/>
                    <a:pt x="20" y="58"/>
                  </a:cubicBezTo>
                  <a:close/>
                  <a:moveTo>
                    <a:pt x="20" y="13"/>
                  </a:moveTo>
                  <a:cubicBezTo>
                    <a:pt x="17" y="13"/>
                    <a:pt x="14" y="16"/>
                    <a:pt x="14" y="20"/>
                  </a:cubicBezTo>
                  <a:cubicBezTo>
                    <a:pt x="14" y="38"/>
                    <a:pt x="14" y="38"/>
                    <a:pt x="14" y="38"/>
                  </a:cubicBezTo>
                  <a:cubicBezTo>
                    <a:pt x="14" y="42"/>
                    <a:pt x="17" y="45"/>
                    <a:pt x="20" y="45"/>
                  </a:cubicBezTo>
                  <a:cubicBezTo>
                    <a:pt x="24" y="45"/>
                    <a:pt x="27" y="42"/>
                    <a:pt x="27" y="38"/>
                  </a:cubicBezTo>
                  <a:cubicBezTo>
                    <a:pt x="27" y="20"/>
                    <a:pt x="27" y="20"/>
                    <a:pt x="27" y="20"/>
                  </a:cubicBezTo>
                  <a:cubicBezTo>
                    <a:pt x="27" y="16"/>
                    <a:pt x="24" y="13"/>
                    <a:pt x="2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71" name="Freeform 49"/>
            <p:cNvSpPr>
              <a:spLocks noEditPoints="1"/>
            </p:cNvSpPr>
            <p:nvPr/>
          </p:nvSpPr>
          <p:spPr bwMode="auto">
            <a:xfrm>
              <a:off x="2702739" y="3017462"/>
              <a:ext cx="535636" cy="431545"/>
            </a:xfrm>
            <a:custGeom>
              <a:avLst/>
              <a:gdLst>
                <a:gd name="T0" fmla="*/ 200 w 209"/>
                <a:gd name="T1" fmla="*/ 140 h 168"/>
                <a:gd name="T2" fmla="*/ 159 w 209"/>
                <a:gd name="T3" fmla="*/ 114 h 168"/>
                <a:gd name="T4" fmla="*/ 148 w 209"/>
                <a:gd name="T5" fmla="*/ 112 h 168"/>
                <a:gd name="T6" fmla="*/ 144 w 209"/>
                <a:gd name="T7" fmla="*/ 113 h 168"/>
                <a:gd name="T8" fmla="*/ 137 w 209"/>
                <a:gd name="T9" fmla="*/ 109 h 168"/>
                <a:gd name="T10" fmla="*/ 144 w 209"/>
                <a:gd name="T11" fmla="*/ 60 h 168"/>
                <a:gd name="T12" fmla="*/ 60 w 209"/>
                <a:gd name="T13" fmla="*/ 9 h 168"/>
                <a:gd name="T14" fmla="*/ 9 w 209"/>
                <a:gd name="T15" fmla="*/ 92 h 168"/>
                <a:gd name="T16" fmla="*/ 93 w 209"/>
                <a:gd name="T17" fmla="*/ 143 h 168"/>
                <a:gd name="T18" fmla="*/ 129 w 209"/>
                <a:gd name="T19" fmla="*/ 121 h 168"/>
                <a:gd name="T20" fmla="*/ 136 w 209"/>
                <a:gd name="T21" fmla="*/ 125 h 168"/>
                <a:gd name="T22" fmla="*/ 143 w 209"/>
                <a:gd name="T23" fmla="*/ 139 h 168"/>
                <a:gd name="T24" fmla="*/ 183 w 209"/>
                <a:gd name="T25" fmla="*/ 165 h 168"/>
                <a:gd name="T26" fmla="*/ 195 w 209"/>
                <a:gd name="T27" fmla="*/ 167 h 168"/>
                <a:gd name="T28" fmla="*/ 204 w 209"/>
                <a:gd name="T29" fmla="*/ 161 h 168"/>
                <a:gd name="T30" fmla="*/ 200 w 209"/>
                <a:gd name="T31" fmla="*/ 140 h 168"/>
                <a:gd name="T32" fmla="*/ 90 w 209"/>
                <a:gd name="T33" fmla="*/ 131 h 168"/>
                <a:gd name="T34" fmla="*/ 22 w 209"/>
                <a:gd name="T35" fmla="*/ 89 h 168"/>
                <a:gd name="T36" fmla="*/ 63 w 209"/>
                <a:gd name="T37" fmla="*/ 21 h 168"/>
                <a:gd name="T38" fmla="*/ 131 w 209"/>
                <a:gd name="T39" fmla="*/ 63 h 168"/>
                <a:gd name="T40" fmla="*/ 90 w 209"/>
                <a:gd name="T41" fmla="*/ 13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168">
                  <a:moveTo>
                    <a:pt x="200" y="140"/>
                  </a:moveTo>
                  <a:cubicBezTo>
                    <a:pt x="159" y="114"/>
                    <a:pt x="159" y="114"/>
                    <a:pt x="159" y="114"/>
                  </a:cubicBezTo>
                  <a:cubicBezTo>
                    <a:pt x="156" y="111"/>
                    <a:pt x="152" y="111"/>
                    <a:pt x="148" y="112"/>
                  </a:cubicBezTo>
                  <a:cubicBezTo>
                    <a:pt x="146" y="112"/>
                    <a:pt x="145" y="113"/>
                    <a:pt x="144" y="113"/>
                  </a:cubicBezTo>
                  <a:cubicBezTo>
                    <a:pt x="137" y="109"/>
                    <a:pt x="137" y="109"/>
                    <a:pt x="137" y="109"/>
                  </a:cubicBezTo>
                  <a:cubicBezTo>
                    <a:pt x="145" y="94"/>
                    <a:pt x="148" y="77"/>
                    <a:pt x="144" y="60"/>
                  </a:cubicBezTo>
                  <a:cubicBezTo>
                    <a:pt x="135" y="22"/>
                    <a:pt x="97" y="0"/>
                    <a:pt x="60" y="9"/>
                  </a:cubicBezTo>
                  <a:cubicBezTo>
                    <a:pt x="23" y="18"/>
                    <a:pt x="0" y="55"/>
                    <a:pt x="9" y="92"/>
                  </a:cubicBezTo>
                  <a:cubicBezTo>
                    <a:pt x="18" y="129"/>
                    <a:pt x="56" y="152"/>
                    <a:pt x="93" y="143"/>
                  </a:cubicBezTo>
                  <a:cubicBezTo>
                    <a:pt x="108" y="140"/>
                    <a:pt x="120" y="132"/>
                    <a:pt x="129" y="121"/>
                  </a:cubicBezTo>
                  <a:cubicBezTo>
                    <a:pt x="136" y="125"/>
                    <a:pt x="136" y="125"/>
                    <a:pt x="136" y="125"/>
                  </a:cubicBezTo>
                  <a:cubicBezTo>
                    <a:pt x="136" y="131"/>
                    <a:pt x="138" y="136"/>
                    <a:pt x="143" y="139"/>
                  </a:cubicBezTo>
                  <a:cubicBezTo>
                    <a:pt x="183" y="165"/>
                    <a:pt x="183" y="165"/>
                    <a:pt x="183" y="165"/>
                  </a:cubicBezTo>
                  <a:cubicBezTo>
                    <a:pt x="187" y="168"/>
                    <a:pt x="191" y="168"/>
                    <a:pt x="195" y="167"/>
                  </a:cubicBezTo>
                  <a:cubicBezTo>
                    <a:pt x="199" y="166"/>
                    <a:pt x="202" y="164"/>
                    <a:pt x="204" y="161"/>
                  </a:cubicBezTo>
                  <a:cubicBezTo>
                    <a:pt x="209" y="154"/>
                    <a:pt x="207" y="144"/>
                    <a:pt x="200" y="140"/>
                  </a:cubicBezTo>
                  <a:close/>
                  <a:moveTo>
                    <a:pt x="90" y="131"/>
                  </a:moveTo>
                  <a:cubicBezTo>
                    <a:pt x="60" y="138"/>
                    <a:pt x="29" y="120"/>
                    <a:pt x="22" y="89"/>
                  </a:cubicBezTo>
                  <a:cubicBezTo>
                    <a:pt x="14" y="59"/>
                    <a:pt x="33" y="28"/>
                    <a:pt x="63" y="21"/>
                  </a:cubicBezTo>
                  <a:cubicBezTo>
                    <a:pt x="94" y="14"/>
                    <a:pt x="124" y="32"/>
                    <a:pt x="131" y="63"/>
                  </a:cubicBezTo>
                  <a:cubicBezTo>
                    <a:pt x="139" y="93"/>
                    <a:pt x="120" y="123"/>
                    <a:pt x="90"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grpSp>
      <p:grpSp>
        <p:nvGrpSpPr>
          <p:cNvPr id="72" name="组合 71"/>
          <p:cNvGrpSpPr/>
          <p:nvPr/>
        </p:nvGrpSpPr>
        <p:grpSpPr>
          <a:xfrm>
            <a:off x="3168589" y="3080715"/>
            <a:ext cx="229031" cy="164773"/>
            <a:chOff x="3820635" y="3071676"/>
            <a:chExt cx="541058" cy="389258"/>
          </a:xfrm>
          <a:solidFill>
            <a:schemeClr val="accent2"/>
          </a:solidFill>
        </p:grpSpPr>
        <p:sp>
          <p:nvSpPr>
            <p:cNvPr id="73" name="Freeform 226"/>
            <p:cNvSpPr>
              <a:spLocks noEditPoints="1"/>
            </p:cNvSpPr>
            <p:nvPr/>
          </p:nvSpPr>
          <p:spPr bwMode="auto">
            <a:xfrm>
              <a:off x="3820635" y="3071676"/>
              <a:ext cx="438051" cy="389258"/>
            </a:xfrm>
            <a:custGeom>
              <a:avLst/>
              <a:gdLst>
                <a:gd name="T0" fmla="*/ 166 w 171"/>
                <a:gd name="T1" fmla="*/ 0 h 152"/>
                <a:gd name="T2" fmla="*/ 6 w 171"/>
                <a:gd name="T3" fmla="*/ 0 h 152"/>
                <a:gd name="T4" fmla="*/ 0 w 171"/>
                <a:gd name="T5" fmla="*/ 6 h 152"/>
                <a:gd name="T6" fmla="*/ 0 w 171"/>
                <a:gd name="T7" fmla="*/ 147 h 152"/>
                <a:gd name="T8" fmla="*/ 6 w 171"/>
                <a:gd name="T9" fmla="*/ 152 h 152"/>
                <a:gd name="T10" fmla="*/ 166 w 171"/>
                <a:gd name="T11" fmla="*/ 152 h 152"/>
                <a:gd name="T12" fmla="*/ 171 w 171"/>
                <a:gd name="T13" fmla="*/ 147 h 152"/>
                <a:gd name="T14" fmla="*/ 171 w 171"/>
                <a:gd name="T15" fmla="*/ 6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74" name="Freeform 227"/>
            <p:cNvSpPr/>
            <p:nvPr/>
          </p:nvSpPr>
          <p:spPr bwMode="auto">
            <a:xfrm>
              <a:off x="4117729" y="3336242"/>
              <a:ext cx="41203" cy="40119"/>
            </a:xfrm>
            <a:custGeom>
              <a:avLst/>
              <a:gdLst>
                <a:gd name="T0" fmla="*/ 12 w 38"/>
                <a:gd name="T1" fmla="*/ 0 h 37"/>
                <a:gd name="T2" fmla="*/ 12 w 38"/>
                <a:gd name="T3" fmla="*/ 2 h 37"/>
                <a:gd name="T4" fmla="*/ 0 w 38"/>
                <a:gd name="T5" fmla="*/ 37 h 37"/>
                <a:gd name="T6" fmla="*/ 36 w 38"/>
                <a:gd name="T7" fmla="*/ 28 h 37"/>
                <a:gd name="T8" fmla="*/ 38 w 38"/>
                <a:gd name="T9" fmla="*/ 26 h 37"/>
                <a:gd name="T10" fmla="*/ 12 w 38"/>
                <a:gd name="T11" fmla="*/ 0 h 37"/>
              </a:gdLst>
              <a:ahLst/>
              <a:cxnLst>
                <a:cxn ang="0">
                  <a:pos x="T0" y="T1"/>
                </a:cxn>
                <a:cxn ang="0">
                  <a:pos x="T2" y="T3"/>
                </a:cxn>
                <a:cxn ang="0">
                  <a:pos x="T4" y="T5"/>
                </a:cxn>
                <a:cxn ang="0">
                  <a:pos x="T6" y="T7"/>
                </a:cxn>
                <a:cxn ang="0">
                  <a:pos x="T8" y="T9"/>
                </a:cxn>
                <a:cxn ang="0">
                  <a:pos x="T10" y="T11"/>
                </a:cxn>
              </a:cxnLst>
              <a:rect l="0" t="0" r="r" b="b"/>
              <a:pathLst>
                <a:path w="38" h="37">
                  <a:moveTo>
                    <a:pt x="12" y="0"/>
                  </a:moveTo>
                  <a:lnTo>
                    <a:pt x="12" y="2"/>
                  </a:lnTo>
                  <a:lnTo>
                    <a:pt x="0" y="37"/>
                  </a:lnTo>
                  <a:lnTo>
                    <a:pt x="36" y="28"/>
                  </a:lnTo>
                  <a:lnTo>
                    <a:pt x="38" y="26"/>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75" name="Freeform 228"/>
            <p:cNvSpPr/>
            <p:nvPr/>
          </p:nvSpPr>
          <p:spPr bwMode="auto">
            <a:xfrm>
              <a:off x="4281456" y="3135649"/>
              <a:ext cx="80237" cy="76984"/>
            </a:xfrm>
            <a:custGeom>
              <a:avLst/>
              <a:gdLst>
                <a:gd name="T0" fmla="*/ 23 w 31"/>
                <a:gd name="T1" fmla="*/ 30 h 30"/>
                <a:gd name="T2" fmla="*/ 29 w 31"/>
                <a:gd name="T3" fmla="*/ 24 h 30"/>
                <a:gd name="T4" fmla="*/ 29 w 31"/>
                <a:gd name="T5" fmla="*/ 17 h 30"/>
                <a:gd name="T6" fmla="*/ 13 w 31"/>
                <a:gd name="T7" fmla="*/ 2 h 30"/>
                <a:gd name="T8" fmla="*/ 6 w 31"/>
                <a:gd name="T9" fmla="*/ 2 h 30"/>
                <a:gd name="T10" fmla="*/ 0 w 31"/>
                <a:gd name="T11" fmla="*/ 8 h 30"/>
                <a:gd name="T12" fmla="*/ 23 w 31"/>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23" y="30"/>
                  </a:moveTo>
                  <a:cubicBezTo>
                    <a:pt x="29" y="24"/>
                    <a:pt x="29" y="24"/>
                    <a:pt x="29" y="24"/>
                  </a:cubicBezTo>
                  <a:cubicBezTo>
                    <a:pt x="31" y="22"/>
                    <a:pt x="31" y="19"/>
                    <a:pt x="29" y="17"/>
                  </a:cubicBezTo>
                  <a:cubicBezTo>
                    <a:pt x="13" y="2"/>
                    <a:pt x="13" y="2"/>
                    <a:pt x="13" y="2"/>
                  </a:cubicBezTo>
                  <a:cubicBezTo>
                    <a:pt x="11" y="0"/>
                    <a:pt x="8" y="0"/>
                    <a:pt x="6" y="2"/>
                  </a:cubicBezTo>
                  <a:cubicBezTo>
                    <a:pt x="0" y="8"/>
                    <a:pt x="0" y="8"/>
                    <a:pt x="0" y="8"/>
                  </a:cubicBezTo>
                  <a:lnTo>
                    <a:pt x="23"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76" name="Freeform 229"/>
            <p:cNvSpPr/>
            <p:nvPr/>
          </p:nvSpPr>
          <p:spPr bwMode="auto">
            <a:xfrm>
              <a:off x="4151342" y="3161672"/>
              <a:ext cx="182160" cy="184328"/>
            </a:xfrm>
            <a:custGeom>
              <a:avLst/>
              <a:gdLst>
                <a:gd name="T0" fmla="*/ 49 w 71"/>
                <a:gd name="T1" fmla="*/ 0 h 72"/>
                <a:gd name="T2" fmla="*/ 48 w 71"/>
                <a:gd name="T3" fmla="*/ 1 h 72"/>
                <a:gd name="T4" fmla="*/ 2 w 71"/>
                <a:gd name="T5" fmla="*/ 47 h 72"/>
                <a:gd name="T6" fmla="*/ 2 w 71"/>
                <a:gd name="T7" fmla="*/ 55 h 72"/>
                <a:gd name="T8" fmla="*/ 2 w 71"/>
                <a:gd name="T9" fmla="*/ 55 h 72"/>
                <a:gd name="T10" fmla="*/ 8 w 71"/>
                <a:gd name="T11" fmla="*/ 57 h 72"/>
                <a:gd name="T12" fmla="*/ 9 w 71"/>
                <a:gd name="T13" fmla="*/ 62 h 72"/>
                <a:gd name="T14" fmla="*/ 9 w 71"/>
                <a:gd name="T15" fmla="*/ 62 h 72"/>
                <a:gd name="T16" fmla="*/ 15 w 71"/>
                <a:gd name="T17" fmla="*/ 64 h 72"/>
                <a:gd name="T18" fmla="*/ 16 w 71"/>
                <a:gd name="T19" fmla="*/ 69 h 72"/>
                <a:gd name="T20" fmla="*/ 17 w 71"/>
                <a:gd name="T21" fmla="*/ 70 h 72"/>
                <a:gd name="T22" fmla="*/ 24 w 71"/>
                <a:gd name="T23" fmla="*/ 70 h 72"/>
                <a:gd name="T24" fmla="*/ 71 w 71"/>
                <a:gd name="T25" fmla="*/ 23 h 72"/>
                <a:gd name="T26" fmla="*/ 71 w 71"/>
                <a:gd name="T27" fmla="*/ 23 h 72"/>
                <a:gd name="T28" fmla="*/ 49 w 71"/>
                <a:gd name="T2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2">
                  <a:moveTo>
                    <a:pt x="49" y="0"/>
                  </a:moveTo>
                  <a:cubicBezTo>
                    <a:pt x="49" y="0"/>
                    <a:pt x="48" y="0"/>
                    <a:pt x="48" y="1"/>
                  </a:cubicBezTo>
                  <a:cubicBezTo>
                    <a:pt x="2" y="47"/>
                    <a:pt x="2" y="47"/>
                    <a:pt x="2" y="47"/>
                  </a:cubicBezTo>
                  <a:cubicBezTo>
                    <a:pt x="0" y="49"/>
                    <a:pt x="0" y="53"/>
                    <a:pt x="2" y="55"/>
                  </a:cubicBezTo>
                  <a:cubicBezTo>
                    <a:pt x="2" y="55"/>
                    <a:pt x="2" y="55"/>
                    <a:pt x="2" y="55"/>
                  </a:cubicBezTo>
                  <a:cubicBezTo>
                    <a:pt x="4" y="57"/>
                    <a:pt x="6" y="57"/>
                    <a:pt x="8" y="57"/>
                  </a:cubicBezTo>
                  <a:cubicBezTo>
                    <a:pt x="7" y="58"/>
                    <a:pt x="7" y="60"/>
                    <a:pt x="9" y="62"/>
                  </a:cubicBezTo>
                  <a:cubicBezTo>
                    <a:pt x="9" y="62"/>
                    <a:pt x="9" y="62"/>
                    <a:pt x="9" y="62"/>
                  </a:cubicBezTo>
                  <a:cubicBezTo>
                    <a:pt x="11" y="64"/>
                    <a:pt x="13" y="64"/>
                    <a:pt x="15" y="64"/>
                  </a:cubicBezTo>
                  <a:cubicBezTo>
                    <a:pt x="14" y="66"/>
                    <a:pt x="15" y="68"/>
                    <a:pt x="16" y="69"/>
                  </a:cubicBezTo>
                  <a:cubicBezTo>
                    <a:pt x="17" y="70"/>
                    <a:pt x="17" y="70"/>
                    <a:pt x="17" y="70"/>
                  </a:cubicBezTo>
                  <a:cubicBezTo>
                    <a:pt x="19" y="72"/>
                    <a:pt x="22" y="72"/>
                    <a:pt x="24" y="70"/>
                  </a:cubicBezTo>
                  <a:cubicBezTo>
                    <a:pt x="71" y="23"/>
                    <a:pt x="71" y="23"/>
                    <a:pt x="71" y="23"/>
                  </a:cubicBezTo>
                  <a:cubicBezTo>
                    <a:pt x="71" y="23"/>
                    <a:pt x="71" y="23"/>
                    <a:pt x="71" y="23"/>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77" name="Rectangle 230"/>
            <p:cNvSpPr>
              <a:spLocks noChangeArrowheads="1"/>
            </p:cNvSpPr>
            <p:nvPr/>
          </p:nvSpPr>
          <p:spPr bwMode="auto">
            <a:xfrm>
              <a:off x="3879187" y="3222392"/>
              <a:ext cx="140957" cy="162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78" name="Rectangle 231"/>
            <p:cNvSpPr>
              <a:spLocks noChangeArrowheads="1"/>
            </p:cNvSpPr>
            <p:nvPr/>
          </p:nvSpPr>
          <p:spPr bwMode="auto">
            <a:xfrm>
              <a:off x="3879187" y="3269016"/>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79" name="Rectangle 232"/>
            <p:cNvSpPr>
              <a:spLocks noChangeArrowheads="1"/>
            </p:cNvSpPr>
            <p:nvPr/>
          </p:nvSpPr>
          <p:spPr bwMode="auto">
            <a:xfrm>
              <a:off x="3879187" y="3315640"/>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80" name="Rectangle 233"/>
            <p:cNvSpPr>
              <a:spLocks noChangeArrowheads="1"/>
            </p:cNvSpPr>
            <p:nvPr/>
          </p:nvSpPr>
          <p:spPr bwMode="auto">
            <a:xfrm>
              <a:off x="3879187" y="3361180"/>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grpSp>
      <p:grpSp>
        <p:nvGrpSpPr>
          <p:cNvPr id="81" name="组合 80"/>
          <p:cNvGrpSpPr/>
          <p:nvPr/>
        </p:nvGrpSpPr>
        <p:grpSpPr>
          <a:xfrm>
            <a:off x="2240562" y="3974876"/>
            <a:ext cx="206999" cy="195524"/>
            <a:chOff x="4882149" y="3025052"/>
            <a:chExt cx="489013" cy="461905"/>
          </a:xfrm>
          <a:solidFill>
            <a:schemeClr val="accent2"/>
          </a:solidFill>
        </p:grpSpPr>
        <p:sp>
          <p:nvSpPr>
            <p:cNvPr id="82" name="Freeform 250"/>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83" name="Freeform 251"/>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84" name="Freeform 252"/>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85" name="Freeform 253"/>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86" name="Rectangle 254"/>
            <p:cNvSpPr>
              <a:spLocks noChangeArrowheads="1"/>
            </p:cNvSpPr>
            <p:nvPr/>
          </p:nvSpPr>
          <p:spPr bwMode="auto">
            <a:xfrm>
              <a:off x="5058888" y="3284196"/>
              <a:ext cx="43371" cy="542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87" name="Rectangle 255"/>
            <p:cNvSpPr>
              <a:spLocks noChangeArrowheads="1"/>
            </p:cNvSpPr>
            <p:nvPr/>
          </p:nvSpPr>
          <p:spPr bwMode="auto">
            <a:xfrm>
              <a:off x="5122860" y="3218054"/>
              <a:ext cx="41203" cy="1203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88" name="Rectangle 256"/>
            <p:cNvSpPr>
              <a:spLocks noChangeArrowheads="1"/>
            </p:cNvSpPr>
            <p:nvPr/>
          </p:nvSpPr>
          <p:spPr bwMode="auto">
            <a:xfrm>
              <a:off x="5184664" y="3182273"/>
              <a:ext cx="41203" cy="1561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grpSp>
      <p:grpSp>
        <p:nvGrpSpPr>
          <p:cNvPr id="89" name="组合 88"/>
          <p:cNvGrpSpPr/>
          <p:nvPr/>
        </p:nvGrpSpPr>
        <p:grpSpPr>
          <a:xfrm>
            <a:off x="3147934" y="3957931"/>
            <a:ext cx="226736" cy="226736"/>
            <a:chOff x="5958843" y="2994692"/>
            <a:chExt cx="535637" cy="535637"/>
          </a:xfrm>
          <a:solidFill>
            <a:schemeClr val="accent2"/>
          </a:solidFill>
        </p:grpSpPr>
        <p:sp>
          <p:nvSpPr>
            <p:cNvPr id="90" name="Freeform 257"/>
            <p:cNvSpPr>
              <a:spLocks noEditPoints="1"/>
            </p:cNvSpPr>
            <p:nvPr/>
          </p:nvSpPr>
          <p:spPr bwMode="auto">
            <a:xfrm>
              <a:off x="6077030" y="3109626"/>
              <a:ext cx="302516" cy="305768"/>
            </a:xfrm>
            <a:custGeom>
              <a:avLst/>
              <a:gdLst>
                <a:gd name="T0" fmla="*/ 101 w 118"/>
                <a:gd name="T1" fmla="*/ 91 h 119"/>
                <a:gd name="T2" fmla="*/ 107 w 118"/>
                <a:gd name="T3" fmla="*/ 77 h 119"/>
                <a:gd name="T4" fmla="*/ 23 w 118"/>
                <a:gd name="T5" fmla="*/ 25 h 119"/>
                <a:gd name="T6" fmla="*/ 30 w 118"/>
                <a:gd name="T7" fmla="*/ 25 h 119"/>
                <a:gd name="T8" fmla="*/ 27 w 118"/>
                <a:gd name="T9" fmla="*/ 24 h 119"/>
                <a:gd name="T10" fmla="*/ 21 w 118"/>
                <a:gd name="T11" fmla="*/ 35 h 119"/>
                <a:gd name="T12" fmla="*/ 28 w 118"/>
                <a:gd name="T13" fmla="*/ 33 h 119"/>
                <a:gd name="T14" fmla="*/ 33 w 118"/>
                <a:gd name="T15" fmla="*/ 41 h 119"/>
                <a:gd name="T16" fmla="*/ 25 w 118"/>
                <a:gd name="T17" fmla="*/ 46 h 119"/>
                <a:gd name="T18" fmla="*/ 15 w 118"/>
                <a:gd name="T19" fmla="*/ 54 h 119"/>
                <a:gd name="T20" fmla="*/ 25 w 118"/>
                <a:gd name="T21" fmla="*/ 63 h 119"/>
                <a:gd name="T22" fmla="*/ 40 w 118"/>
                <a:gd name="T23" fmla="*/ 72 h 119"/>
                <a:gd name="T24" fmla="*/ 34 w 118"/>
                <a:gd name="T25" fmla="*/ 89 h 119"/>
                <a:gd name="T26" fmla="*/ 28 w 118"/>
                <a:gd name="T27" fmla="*/ 102 h 119"/>
                <a:gd name="T28" fmla="*/ 25 w 118"/>
                <a:gd name="T29" fmla="*/ 92 h 119"/>
                <a:gd name="T30" fmla="*/ 21 w 118"/>
                <a:gd name="T31" fmla="*/ 70 h 119"/>
                <a:gd name="T32" fmla="*/ 11 w 118"/>
                <a:gd name="T33" fmla="*/ 57 h 119"/>
                <a:gd name="T34" fmla="*/ 34 w 118"/>
                <a:gd name="T35" fmla="*/ 12 h 119"/>
                <a:gd name="T36" fmla="*/ 23 w 118"/>
                <a:gd name="T37" fmla="*/ 20 h 119"/>
                <a:gd name="T38" fmla="*/ 105 w 118"/>
                <a:gd name="T39" fmla="*/ 50 h 119"/>
                <a:gd name="T40" fmla="*/ 98 w 118"/>
                <a:gd name="T41" fmla="*/ 59 h 119"/>
                <a:gd name="T42" fmla="*/ 94 w 118"/>
                <a:gd name="T43" fmla="*/ 64 h 119"/>
                <a:gd name="T44" fmla="*/ 86 w 118"/>
                <a:gd name="T45" fmla="*/ 65 h 119"/>
                <a:gd name="T46" fmla="*/ 76 w 118"/>
                <a:gd name="T47" fmla="*/ 55 h 119"/>
                <a:gd name="T48" fmla="*/ 70 w 118"/>
                <a:gd name="T49" fmla="*/ 60 h 119"/>
                <a:gd name="T50" fmla="*/ 70 w 118"/>
                <a:gd name="T51" fmla="*/ 70 h 119"/>
                <a:gd name="T52" fmla="*/ 57 w 118"/>
                <a:gd name="T53" fmla="*/ 77 h 119"/>
                <a:gd name="T54" fmla="*/ 45 w 118"/>
                <a:gd name="T55" fmla="*/ 58 h 119"/>
                <a:gd name="T56" fmla="*/ 61 w 118"/>
                <a:gd name="T57" fmla="*/ 51 h 119"/>
                <a:gd name="T58" fmla="*/ 63 w 118"/>
                <a:gd name="T59" fmla="*/ 49 h 119"/>
                <a:gd name="T60" fmla="*/ 59 w 118"/>
                <a:gd name="T61" fmla="*/ 48 h 119"/>
                <a:gd name="T62" fmla="*/ 48 w 118"/>
                <a:gd name="T63" fmla="*/ 48 h 119"/>
                <a:gd name="T64" fmla="*/ 50 w 118"/>
                <a:gd name="T65" fmla="*/ 39 h 119"/>
                <a:gd name="T66" fmla="*/ 54 w 118"/>
                <a:gd name="T67" fmla="*/ 38 h 119"/>
                <a:gd name="T68" fmla="*/ 59 w 118"/>
                <a:gd name="T69" fmla="*/ 24 h 119"/>
                <a:gd name="T70" fmla="*/ 75 w 118"/>
                <a:gd name="T71" fmla="*/ 25 h 119"/>
                <a:gd name="T72" fmla="*/ 83 w 118"/>
                <a:gd name="T73" fmla="*/ 20 h 119"/>
                <a:gd name="T74" fmla="*/ 95 w 118"/>
                <a:gd name="T75" fmla="*/ 21 h 119"/>
                <a:gd name="T76" fmla="*/ 105 w 118"/>
                <a:gd name="T77" fmla="*/ 63 h 119"/>
                <a:gd name="T78" fmla="*/ 105 w 118"/>
                <a:gd name="T79" fmla="*/ 70 h 119"/>
                <a:gd name="T80" fmla="*/ 102 w 118"/>
                <a:gd name="T81" fmla="*/ 68 h 119"/>
                <a:gd name="T82" fmla="*/ 105 w 118"/>
                <a:gd name="T83" fmla="*/ 59 h 119"/>
                <a:gd name="T84" fmla="*/ 107 w 118"/>
                <a:gd name="T85" fmla="*/ 50 h 119"/>
                <a:gd name="T86" fmla="*/ 109 w 118"/>
                <a:gd name="T87" fmla="*/ 39 h 119"/>
                <a:gd name="T88" fmla="*/ 86 w 118"/>
                <a:gd name="T89" fmla="*/ 66 h 119"/>
                <a:gd name="T90" fmla="*/ 73 w 118"/>
                <a:gd name="T91" fmla="*/ 76 h 119"/>
                <a:gd name="T92" fmla="*/ 35 w 118"/>
                <a:gd name="T93" fmla="*/ 26 h 119"/>
                <a:gd name="T94" fmla="*/ 31 w 118"/>
                <a:gd name="T95" fmla="*/ 17 h 119"/>
                <a:gd name="T96" fmla="*/ 46 w 118"/>
                <a:gd name="T97" fmla="*/ 11 h 119"/>
                <a:gd name="T98" fmla="*/ 50 w 118"/>
                <a:gd name="T99" fmla="*/ 18 h 119"/>
                <a:gd name="T100" fmla="*/ 42 w 118"/>
                <a:gd name="T101" fmla="*/ 27 h 119"/>
                <a:gd name="T102" fmla="*/ 57 w 118"/>
                <a:gd name="T103" fmla="*/ 16 h 119"/>
                <a:gd name="T104" fmla="*/ 59 w 118"/>
                <a:gd name="T105" fmla="*/ 14 h 119"/>
                <a:gd name="T106" fmla="*/ 47 w 118"/>
                <a:gd name="T107" fmla="*/ 27 h 119"/>
                <a:gd name="T108" fmla="*/ 75 w 118"/>
                <a:gd name="T109" fmla="*/ 19 h 119"/>
                <a:gd name="T110" fmla="*/ 87 w 118"/>
                <a:gd name="T111" fmla="*/ 15 h 119"/>
                <a:gd name="T112" fmla="*/ 27 w 118"/>
                <a:gd name="T113" fmla="*/ 59 h 119"/>
                <a:gd name="T114" fmla="*/ 24 w 118"/>
                <a:gd name="T115" fmla="*/ 59 h 119"/>
                <a:gd name="T116" fmla="*/ 23 w 118"/>
                <a:gd name="T117" fmla="*/ 55 h 119"/>
                <a:gd name="T118" fmla="*/ 111 w 118"/>
                <a:gd name="T119" fmla="*/ 7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19">
                  <a:moveTo>
                    <a:pt x="59" y="0"/>
                  </a:moveTo>
                  <a:cubicBezTo>
                    <a:pt x="26" y="0"/>
                    <a:pt x="0" y="27"/>
                    <a:pt x="0" y="60"/>
                  </a:cubicBezTo>
                  <a:cubicBezTo>
                    <a:pt x="0" y="92"/>
                    <a:pt x="26" y="119"/>
                    <a:pt x="59" y="119"/>
                  </a:cubicBezTo>
                  <a:cubicBezTo>
                    <a:pt x="91" y="119"/>
                    <a:pt x="118" y="92"/>
                    <a:pt x="118" y="60"/>
                  </a:cubicBezTo>
                  <a:cubicBezTo>
                    <a:pt x="118" y="27"/>
                    <a:pt x="91" y="0"/>
                    <a:pt x="59" y="0"/>
                  </a:cubicBezTo>
                  <a:close/>
                  <a:moveTo>
                    <a:pt x="110" y="77"/>
                  </a:moveTo>
                  <a:cubicBezTo>
                    <a:pt x="110" y="77"/>
                    <a:pt x="110" y="77"/>
                    <a:pt x="110" y="78"/>
                  </a:cubicBezTo>
                  <a:cubicBezTo>
                    <a:pt x="110" y="78"/>
                    <a:pt x="110" y="78"/>
                    <a:pt x="110" y="78"/>
                  </a:cubicBezTo>
                  <a:cubicBezTo>
                    <a:pt x="108" y="82"/>
                    <a:pt x="107" y="86"/>
                    <a:pt x="104" y="89"/>
                  </a:cubicBezTo>
                  <a:cubicBezTo>
                    <a:pt x="104" y="89"/>
                    <a:pt x="104" y="89"/>
                    <a:pt x="103" y="90"/>
                  </a:cubicBezTo>
                  <a:cubicBezTo>
                    <a:pt x="102" y="89"/>
                    <a:pt x="102" y="90"/>
                    <a:pt x="101" y="91"/>
                  </a:cubicBezTo>
                  <a:cubicBezTo>
                    <a:pt x="100" y="91"/>
                    <a:pt x="100" y="90"/>
                    <a:pt x="100" y="90"/>
                  </a:cubicBezTo>
                  <a:cubicBezTo>
                    <a:pt x="100" y="89"/>
                    <a:pt x="100" y="89"/>
                    <a:pt x="100" y="88"/>
                  </a:cubicBezTo>
                  <a:cubicBezTo>
                    <a:pt x="100" y="87"/>
                    <a:pt x="100" y="87"/>
                    <a:pt x="99" y="87"/>
                  </a:cubicBezTo>
                  <a:cubicBezTo>
                    <a:pt x="100" y="86"/>
                    <a:pt x="99" y="85"/>
                    <a:pt x="99" y="84"/>
                  </a:cubicBezTo>
                  <a:cubicBezTo>
                    <a:pt x="99" y="83"/>
                    <a:pt x="100" y="83"/>
                    <a:pt x="101" y="83"/>
                  </a:cubicBezTo>
                  <a:cubicBezTo>
                    <a:pt x="101" y="83"/>
                    <a:pt x="101" y="81"/>
                    <a:pt x="102" y="81"/>
                  </a:cubicBezTo>
                  <a:cubicBezTo>
                    <a:pt x="102" y="80"/>
                    <a:pt x="102" y="81"/>
                    <a:pt x="102" y="81"/>
                  </a:cubicBezTo>
                  <a:cubicBezTo>
                    <a:pt x="103" y="81"/>
                    <a:pt x="102" y="80"/>
                    <a:pt x="103" y="80"/>
                  </a:cubicBezTo>
                  <a:cubicBezTo>
                    <a:pt x="103" y="80"/>
                    <a:pt x="104" y="79"/>
                    <a:pt x="104" y="80"/>
                  </a:cubicBezTo>
                  <a:cubicBezTo>
                    <a:pt x="105" y="80"/>
                    <a:pt x="105" y="79"/>
                    <a:pt x="105" y="78"/>
                  </a:cubicBezTo>
                  <a:cubicBezTo>
                    <a:pt x="105" y="78"/>
                    <a:pt x="106" y="77"/>
                    <a:pt x="107" y="77"/>
                  </a:cubicBezTo>
                  <a:cubicBezTo>
                    <a:pt x="107" y="77"/>
                    <a:pt x="107" y="76"/>
                    <a:pt x="107" y="76"/>
                  </a:cubicBezTo>
                  <a:cubicBezTo>
                    <a:pt x="108" y="77"/>
                    <a:pt x="109" y="76"/>
                    <a:pt x="110" y="77"/>
                  </a:cubicBezTo>
                  <a:cubicBezTo>
                    <a:pt x="110" y="77"/>
                    <a:pt x="110" y="77"/>
                    <a:pt x="110" y="77"/>
                  </a:cubicBezTo>
                  <a:close/>
                  <a:moveTo>
                    <a:pt x="17" y="25"/>
                  </a:moveTo>
                  <a:cubicBezTo>
                    <a:pt x="17" y="25"/>
                    <a:pt x="18" y="25"/>
                    <a:pt x="18" y="25"/>
                  </a:cubicBezTo>
                  <a:cubicBezTo>
                    <a:pt x="19" y="25"/>
                    <a:pt x="19" y="24"/>
                    <a:pt x="19" y="25"/>
                  </a:cubicBezTo>
                  <a:cubicBezTo>
                    <a:pt x="19" y="25"/>
                    <a:pt x="20" y="26"/>
                    <a:pt x="20" y="26"/>
                  </a:cubicBezTo>
                  <a:cubicBezTo>
                    <a:pt x="20" y="25"/>
                    <a:pt x="20" y="24"/>
                    <a:pt x="20" y="23"/>
                  </a:cubicBezTo>
                  <a:cubicBezTo>
                    <a:pt x="20" y="23"/>
                    <a:pt x="20" y="23"/>
                    <a:pt x="20" y="22"/>
                  </a:cubicBezTo>
                  <a:cubicBezTo>
                    <a:pt x="21" y="22"/>
                    <a:pt x="21" y="23"/>
                    <a:pt x="21" y="23"/>
                  </a:cubicBezTo>
                  <a:cubicBezTo>
                    <a:pt x="22" y="24"/>
                    <a:pt x="22" y="24"/>
                    <a:pt x="23" y="25"/>
                  </a:cubicBezTo>
                  <a:cubicBezTo>
                    <a:pt x="23" y="25"/>
                    <a:pt x="22" y="25"/>
                    <a:pt x="23" y="26"/>
                  </a:cubicBezTo>
                  <a:cubicBezTo>
                    <a:pt x="23" y="25"/>
                    <a:pt x="23" y="25"/>
                    <a:pt x="24" y="24"/>
                  </a:cubicBezTo>
                  <a:cubicBezTo>
                    <a:pt x="24" y="24"/>
                    <a:pt x="23" y="24"/>
                    <a:pt x="23" y="24"/>
                  </a:cubicBezTo>
                  <a:cubicBezTo>
                    <a:pt x="22" y="23"/>
                    <a:pt x="23" y="21"/>
                    <a:pt x="24" y="20"/>
                  </a:cubicBezTo>
                  <a:cubicBezTo>
                    <a:pt x="24" y="20"/>
                    <a:pt x="24" y="21"/>
                    <a:pt x="24" y="21"/>
                  </a:cubicBezTo>
                  <a:cubicBezTo>
                    <a:pt x="25" y="21"/>
                    <a:pt x="26" y="20"/>
                    <a:pt x="26" y="22"/>
                  </a:cubicBezTo>
                  <a:cubicBezTo>
                    <a:pt x="27" y="22"/>
                    <a:pt x="27" y="21"/>
                    <a:pt x="28" y="21"/>
                  </a:cubicBezTo>
                  <a:cubicBezTo>
                    <a:pt x="28" y="22"/>
                    <a:pt x="28" y="22"/>
                    <a:pt x="28" y="23"/>
                  </a:cubicBezTo>
                  <a:cubicBezTo>
                    <a:pt x="29" y="23"/>
                    <a:pt x="29" y="23"/>
                    <a:pt x="30" y="23"/>
                  </a:cubicBezTo>
                  <a:cubicBezTo>
                    <a:pt x="30" y="23"/>
                    <a:pt x="30" y="24"/>
                    <a:pt x="31" y="24"/>
                  </a:cubicBezTo>
                  <a:cubicBezTo>
                    <a:pt x="31" y="24"/>
                    <a:pt x="30" y="24"/>
                    <a:pt x="30" y="25"/>
                  </a:cubicBezTo>
                  <a:cubicBezTo>
                    <a:pt x="31" y="25"/>
                    <a:pt x="31" y="25"/>
                    <a:pt x="32" y="25"/>
                  </a:cubicBezTo>
                  <a:cubicBezTo>
                    <a:pt x="32" y="26"/>
                    <a:pt x="32" y="26"/>
                    <a:pt x="32" y="26"/>
                  </a:cubicBezTo>
                  <a:cubicBezTo>
                    <a:pt x="32" y="27"/>
                    <a:pt x="32" y="27"/>
                    <a:pt x="32" y="27"/>
                  </a:cubicBezTo>
                  <a:cubicBezTo>
                    <a:pt x="31" y="27"/>
                    <a:pt x="31" y="28"/>
                    <a:pt x="32" y="28"/>
                  </a:cubicBezTo>
                  <a:cubicBezTo>
                    <a:pt x="31" y="28"/>
                    <a:pt x="31" y="27"/>
                    <a:pt x="30" y="27"/>
                  </a:cubicBezTo>
                  <a:cubicBezTo>
                    <a:pt x="30" y="28"/>
                    <a:pt x="31" y="28"/>
                    <a:pt x="31" y="29"/>
                  </a:cubicBezTo>
                  <a:cubicBezTo>
                    <a:pt x="31" y="30"/>
                    <a:pt x="30" y="30"/>
                    <a:pt x="30" y="31"/>
                  </a:cubicBezTo>
                  <a:cubicBezTo>
                    <a:pt x="29" y="31"/>
                    <a:pt x="29" y="29"/>
                    <a:pt x="27" y="29"/>
                  </a:cubicBezTo>
                  <a:cubicBezTo>
                    <a:pt x="27" y="29"/>
                    <a:pt x="26" y="29"/>
                    <a:pt x="26" y="28"/>
                  </a:cubicBezTo>
                  <a:cubicBezTo>
                    <a:pt x="26" y="27"/>
                    <a:pt x="28" y="27"/>
                    <a:pt x="28" y="26"/>
                  </a:cubicBezTo>
                  <a:cubicBezTo>
                    <a:pt x="28" y="25"/>
                    <a:pt x="27" y="26"/>
                    <a:pt x="27" y="24"/>
                  </a:cubicBezTo>
                  <a:cubicBezTo>
                    <a:pt x="27" y="25"/>
                    <a:pt x="26" y="24"/>
                    <a:pt x="26" y="24"/>
                  </a:cubicBezTo>
                  <a:cubicBezTo>
                    <a:pt x="25" y="24"/>
                    <a:pt x="25" y="24"/>
                    <a:pt x="24" y="24"/>
                  </a:cubicBezTo>
                  <a:cubicBezTo>
                    <a:pt x="24" y="24"/>
                    <a:pt x="25" y="24"/>
                    <a:pt x="25" y="25"/>
                  </a:cubicBezTo>
                  <a:cubicBezTo>
                    <a:pt x="25" y="25"/>
                    <a:pt x="25" y="26"/>
                    <a:pt x="25" y="27"/>
                  </a:cubicBezTo>
                  <a:cubicBezTo>
                    <a:pt x="24" y="27"/>
                    <a:pt x="23" y="27"/>
                    <a:pt x="22" y="28"/>
                  </a:cubicBezTo>
                  <a:cubicBezTo>
                    <a:pt x="22" y="28"/>
                    <a:pt x="22" y="28"/>
                    <a:pt x="22" y="28"/>
                  </a:cubicBezTo>
                  <a:cubicBezTo>
                    <a:pt x="21" y="29"/>
                    <a:pt x="21" y="29"/>
                    <a:pt x="21" y="30"/>
                  </a:cubicBezTo>
                  <a:cubicBezTo>
                    <a:pt x="20" y="30"/>
                    <a:pt x="20" y="31"/>
                    <a:pt x="19" y="32"/>
                  </a:cubicBezTo>
                  <a:cubicBezTo>
                    <a:pt x="19" y="32"/>
                    <a:pt x="19" y="32"/>
                    <a:pt x="19" y="32"/>
                  </a:cubicBezTo>
                  <a:cubicBezTo>
                    <a:pt x="19" y="33"/>
                    <a:pt x="20" y="33"/>
                    <a:pt x="19" y="34"/>
                  </a:cubicBezTo>
                  <a:cubicBezTo>
                    <a:pt x="20" y="34"/>
                    <a:pt x="21" y="35"/>
                    <a:pt x="21" y="35"/>
                  </a:cubicBezTo>
                  <a:cubicBezTo>
                    <a:pt x="22" y="35"/>
                    <a:pt x="22" y="35"/>
                    <a:pt x="22" y="35"/>
                  </a:cubicBezTo>
                  <a:cubicBezTo>
                    <a:pt x="23" y="35"/>
                    <a:pt x="23" y="35"/>
                    <a:pt x="23" y="35"/>
                  </a:cubicBezTo>
                  <a:cubicBezTo>
                    <a:pt x="23" y="36"/>
                    <a:pt x="23" y="37"/>
                    <a:pt x="24" y="38"/>
                  </a:cubicBezTo>
                  <a:cubicBezTo>
                    <a:pt x="24" y="37"/>
                    <a:pt x="24" y="36"/>
                    <a:pt x="24" y="35"/>
                  </a:cubicBezTo>
                  <a:cubicBezTo>
                    <a:pt x="24" y="35"/>
                    <a:pt x="24" y="35"/>
                    <a:pt x="24" y="35"/>
                  </a:cubicBezTo>
                  <a:cubicBezTo>
                    <a:pt x="24" y="34"/>
                    <a:pt x="25" y="35"/>
                    <a:pt x="25" y="35"/>
                  </a:cubicBezTo>
                  <a:cubicBezTo>
                    <a:pt x="25" y="33"/>
                    <a:pt x="25" y="32"/>
                    <a:pt x="25" y="30"/>
                  </a:cubicBezTo>
                  <a:cubicBezTo>
                    <a:pt x="26" y="30"/>
                    <a:pt x="26" y="30"/>
                    <a:pt x="26" y="30"/>
                  </a:cubicBezTo>
                  <a:cubicBezTo>
                    <a:pt x="26" y="30"/>
                    <a:pt x="26" y="30"/>
                    <a:pt x="27" y="30"/>
                  </a:cubicBezTo>
                  <a:cubicBezTo>
                    <a:pt x="28" y="30"/>
                    <a:pt x="28" y="31"/>
                    <a:pt x="28" y="31"/>
                  </a:cubicBezTo>
                  <a:cubicBezTo>
                    <a:pt x="28" y="31"/>
                    <a:pt x="28" y="32"/>
                    <a:pt x="28" y="33"/>
                  </a:cubicBezTo>
                  <a:cubicBezTo>
                    <a:pt x="29" y="33"/>
                    <a:pt x="29" y="33"/>
                    <a:pt x="30" y="33"/>
                  </a:cubicBezTo>
                  <a:cubicBezTo>
                    <a:pt x="30" y="33"/>
                    <a:pt x="30" y="32"/>
                    <a:pt x="30" y="32"/>
                  </a:cubicBezTo>
                  <a:cubicBezTo>
                    <a:pt x="31" y="32"/>
                    <a:pt x="31" y="33"/>
                    <a:pt x="31" y="34"/>
                  </a:cubicBezTo>
                  <a:cubicBezTo>
                    <a:pt x="31" y="34"/>
                    <a:pt x="31" y="35"/>
                    <a:pt x="31" y="35"/>
                  </a:cubicBezTo>
                  <a:cubicBezTo>
                    <a:pt x="31" y="36"/>
                    <a:pt x="32" y="36"/>
                    <a:pt x="32" y="37"/>
                  </a:cubicBezTo>
                  <a:cubicBezTo>
                    <a:pt x="33" y="37"/>
                    <a:pt x="33" y="36"/>
                    <a:pt x="33" y="37"/>
                  </a:cubicBezTo>
                  <a:cubicBezTo>
                    <a:pt x="33" y="38"/>
                    <a:pt x="33" y="38"/>
                    <a:pt x="33" y="39"/>
                  </a:cubicBezTo>
                  <a:cubicBezTo>
                    <a:pt x="33" y="40"/>
                    <a:pt x="33" y="41"/>
                    <a:pt x="34" y="41"/>
                  </a:cubicBezTo>
                  <a:cubicBezTo>
                    <a:pt x="34" y="41"/>
                    <a:pt x="34" y="42"/>
                    <a:pt x="34" y="42"/>
                  </a:cubicBezTo>
                  <a:cubicBezTo>
                    <a:pt x="34" y="42"/>
                    <a:pt x="33" y="42"/>
                    <a:pt x="33" y="42"/>
                  </a:cubicBezTo>
                  <a:cubicBezTo>
                    <a:pt x="33" y="42"/>
                    <a:pt x="33" y="42"/>
                    <a:pt x="33" y="41"/>
                  </a:cubicBezTo>
                  <a:cubicBezTo>
                    <a:pt x="32" y="41"/>
                    <a:pt x="32" y="42"/>
                    <a:pt x="31" y="42"/>
                  </a:cubicBezTo>
                  <a:cubicBezTo>
                    <a:pt x="32" y="40"/>
                    <a:pt x="32" y="40"/>
                    <a:pt x="33" y="39"/>
                  </a:cubicBezTo>
                  <a:cubicBezTo>
                    <a:pt x="32" y="38"/>
                    <a:pt x="31" y="40"/>
                    <a:pt x="30" y="39"/>
                  </a:cubicBezTo>
                  <a:cubicBezTo>
                    <a:pt x="30" y="40"/>
                    <a:pt x="31" y="40"/>
                    <a:pt x="30" y="40"/>
                  </a:cubicBezTo>
                  <a:cubicBezTo>
                    <a:pt x="30" y="41"/>
                    <a:pt x="29" y="41"/>
                    <a:pt x="29" y="41"/>
                  </a:cubicBezTo>
                  <a:cubicBezTo>
                    <a:pt x="29" y="42"/>
                    <a:pt x="30" y="42"/>
                    <a:pt x="31" y="42"/>
                  </a:cubicBezTo>
                  <a:cubicBezTo>
                    <a:pt x="30" y="43"/>
                    <a:pt x="29" y="43"/>
                    <a:pt x="29" y="43"/>
                  </a:cubicBezTo>
                  <a:cubicBezTo>
                    <a:pt x="29" y="43"/>
                    <a:pt x="29" y="43"/>
                    <a:pt x="29" y="43"/>
                  </a:cubicBezTo>
                  <a:cubicBezTo>
                    <a:pt x="28" y="43"/>
                    <a:pt x="27" y="43"/>
                    <a:pt x="26" y="44"/>
                  </a:cubicBezTo>
                  <a:cubicBezTo>
                    <a:pt x="26" y="45"/>
                    <a:pt x="27" y="44"/>
                    <a:pt x="27" y="45"/>
                  </a:cubicBezTo>
                  <a:cubicBezTo>
                    <a:pt x="26" y="45"/>
                    <a:pt x="26" y="46"/>
                    <a:pt x="25" y="46"/>
                  </a:cubicBezTo>
                  <a:cubicBezTo>
                    <a:pt x="25" y="47"/>
                    <a:pt x="24" y="47"/>
                    <a:pt x="25" y="48"/>
                  </a:cubicBezTo>
                  <a:cubicBezTo>
                    <a:pt x="24" y="48"/>
                    <a:pt x="24" y="49"/>
                    <a:pt x="24" y="49"/>
                  </a:cubicBezTo>
                  <a:cubicBezTo>
                    <a:pt x="24" y="49"/>
                    <a:pt x="24" y="49"/>
                    <a:pt x="24" y="50"/>
                  </a:cubicBezTo>
                  <a:cubicBezTo>
                    <a:pt x="23" y="50"/>
                    <a:pt x="22" y="51"/>
                    <a:pt x="21" y="52"/>
                  </a:cubicBezTo>
                  <a:cubicBezTo>
                    <a:pt x="21" y="53"/>
                    <a:pt x="22" y="53"/>
                    <a:pt x="22" y="53"/>
                  </a:cubicBezTo>
                  <a:cubicBezTo>
                    <a:pt x="22" y="54"/>
                    <a:pt x="22" y="54"/>
                    <a:pt x="22" y="55"/>
                  </a:cubicBezTo>
                  <a:cubicBezTo>
                    <a:pt x="21" y="55"/>
                    <a:pt x="21" y="55"/>
                    <a:pt x="21" y="54"/>
                  </a:cubicBezTo>
                  <a:cubicBezTo>
                    <a:pt x="21" y="53"/>
                    <a:pt x="19" y="53"/>
                    <a:pt x="19" y="53"/>
                  </a:cubicBezTo>
                  <a:cubicBezTo>
                    <a:pt x="18" y="53"/>
                    <a:pt x="18" y="53"/>
                    <a:pt x="18" y="54"/>
                  </a:cubicBezTo>
                  <a:cubicBezTo>
                    <a:pt x="17" y="54"/>
                    <a:pt x="17" y="53"/>
                    <a:pt x="16" y="53"/>
                  </a:cubicBezTo>
                  <a:cubicBezTo>
                    <a:pt x="16" y="53"/>
                    <a:pt x="15" y="54"/>
                    <a:pt x="15" y="54"/>
                  </a:cubicBezTo>
                  <a:cubicBezTo>
                    <a:pt x="15" y="55"/>
                    <a:pt x="14" y="59"/>
                    <a:pt x="16" y="59"/>
                  </a:cubicBezTo>
                  <a:cubicBezTo>
                    <a:pt x="17" y="59"/>
                    <a:pt x="16" y="58"/>
                    <a:pt x="17" y="57"/>
                  </a:cubicBezTo>
                  <a:cubicBezTo>
                    <a:pt x="18" y="58"/>
                    <a:pt x="18" y="58"/>
                    <a:pt x="19" y="57"/>
                  </a:cubicBezTo>
                  <a:cubicBezTo>
                    <a:pt x="19" y="59"/>
                    <a:pt x="18" y="59"/>
                    <a:pt x="18" y="60"/>
                  </a:cubicBezTo>
                  <a:cubicBezTo>
                    <a:pt x="19" y="61"/>
                    <a:pt x="20" y="60"/>
                    <a:pt x="20" y="61"/>
                  </a:cubicBezTo>
                  <a:cubicBezTo>
                    <a:pt x="20" y="62"/>
                    <a:pt x="20" y="63"/>
                    <a:pt x="20" y="64"/>
                  </a:cubicBezTo>
                  <a:cubicBezTo>
                    <a:pt x="21" y="64"/>
                    <a:pt x="21" y="64"/>
                    <a:pt x="21" y="64"/>
                  </a:cubicBezTo>
                  <a:cubicBezTo>
                    <a:pt x="22" y="64"/>
                    <a:pt x="22" y="64"/>
                    <a:pt x="22" y="65"/>
                  </a:cubicBezTo>
                  <a:cubicBezTo>
                    <a:pt x="23" y="64"/>
                    <a:pt x="23" y="64"/>
                    <a:pt x="24" y="63"/>
                  </a:cubicBezTo>
                  <a:cubicBezTo>
                    <a:pt x="24" y="63"/>
                    <a:pt x="24" y="62"/>
                    <a:pt x="24" y="62"/>
                  </a:cubicBezTo>
                  <a:cubicBezTo>
                    <a:pt x="25" y="62"/>
                    <a:pt x="25" y="63"/>
                    <a:pt x="25" y="63"/>
                  </a:cubicBezTo>
                  <a:cubicBezTo>
                    <a:pt x="26" y="63"/>
                    <a:pt x="26" y="62"/>
                    <a:pt x="26" y="62"/>
                  </a:cubicBezTo>
                  <a:cubicBezTo>
                    <a:pt x="26" y="63"/>
                    <a:pt x="27" y="63"/>
                    <a:pt x="27" y="64"/>
                  </a:cubicBezTo>
                  <a:cubicBezTo>
                    <a:pt x="28" y="64"/>
                    <a:pt x="28" y="64"/>
                    <a:pt x="28" y="64"/>
                  </a:cubicBezTo>
                  <a:cubicBezTo>
                    <a:pt x="29" y="64"/>
                    <a:pt x="30" y="64"/>
                    <a:pt x="30" y="65"/>
                  </a:cubicBezTo>
                  <a:cubicBezTo>
                    <a:pt x="31" y="66"/>
                    <a:pt x="31" y="66"/>
                    <a:pt x="32" y="67"/>
                  </a:cubicBezTo>
                  <a:cubicBezTo>
                    <a:pt x="33" y="66"/>
                    <a:pt x="34" y="68"/>
                    <a:pt x="34" y="69"/>
                  </a:cubicBezTo>
                  <a:cubicBezTo>
                    <a:pt x="34" y="70"/>
                    <a:pt x="34" y="70"/>
                    <a:pt x="35" y="70"/>
                  </a:cubicBezTo>
                  <a:cubicBezTo>
                    <a:pt x="35" y="71"/>
                    <a:pt x="36" y="70"/>
                    <a:pt x="36" y="71"/>
                  </a:cubicBezTo>
                  <a:cubicBezTo>
                    <a:pt x="37" y="71"/>
                    <a:pt x="37" y="71"/>
                    <a:pt x="38" y="71"/>
                  </a:cubicBezTo>
                  <a:cubicBezTo>
                    <a:pt x="38" y="71"/>
                    <a:pt x="39" y="71"/>
                    <a:pt x="39" y="72"/>
                  </a:cubicBezTo>
                  <a:cubicBezTo>
                    <a:pt x="40" y="72"/>
                    <a:pt x="40" y="72"/>
                    <a:pt x="40" y="72"/>
                  </a:cubicBezTo>
                  <a:cubicBezTo>
                    <a:pt x="40" y="73"/>
                    <a:pt x="41" y="73"/>
                    <a:pt x="41" y="74"/>
                  </a:cubicBezTo>
                  <a:cubicBezTo>
                    <a:pt x="41" y="74"/>
                    <a:pt x="40" y="74"/>
                    <a:pt x="40" y="75"/>
                  </a:cubicBezTo>
                  <a:cubicBezTo>
                    <a:pt x="40" y="75"/>
                    <a:pt x="40" y="76"/>
                    <a:pt x="40" y="76"/>
                  </a:cubicBezTo>
                  <a:cubicBezTo>
                    <a:pt x="40" y="77"/>
                    <a:pt x="39" y="77"/>
                    <a:pt x="39" y="78"/>
                  </a:cubicBezTo>
                  <a:cubicBezTo>
                    <a:pt x="39" y="78"/>
                    <a:pt x="39" y="78"/>
                    <a:pt x="39" y="78"/>
                  </a:cubicBezTo>
                  <a:cubicBezTo>
                    <a:pt x="39" y="79"/>
                    <a:pt x="38" y="79"/>
                    <a:pt x="38" y="79"/>
                  </a:cubicBezTo>
                  <a:cubicBezTo>
                    <a:pt x="39" y="81"/>
                    <a:pt x="38" y="82"/>
                    <a:pt x="38" y="83"/>
                  </a:cubicBezTo>
                  <a:cubicBezTo>
                    <a:pt x="37" y="83"/>
                    <a:pt x="37" y="83"/>
                    <a:pt x="36" y="84"/>
                  </a:cubicBezTo>
                  <a:cubicBezTo>
                    <a:pt x="36" y="84"/>
                    <a:pt x="36" y="85"/>
                    <a:pt x="35" y="85"/>
                  </a:cubicBezTo>
                  <a:cubicBezTo>
                    <a:pt x="35" y="86"/>
                    <a:pt x="35" y="86"/>
                    <a:pt x="35" y="87"/>
                  </a:cubicBezTo>
                  <a:cubicBezTo>
                    <a:pt x="35" y="87"/>
                    <a:pt x="34" y="87"/>
                    <a:pt x="34" y="89"/>
                  </a:cubicBezTo>
                  <a:cubicBezTo>
                    <a:pt x="34" y="89"/>
                    <a:pt x="34" y="89"/>
                    <a:pt x="34" y="90"/>
                  </a:cubicBezTo>
                  <a:cubicBezTo>
                    <a:pt x="33" y="90"/>
                    <a:pt x="33" y="90"/>
                    <a:pt x="33" y="90"/>
                  </a:cubicBezTo>
                  <a:cubicBezTo>
                    <a:pt x="33" y="90"/>
                    <a:pt x="32" y="90"/>
                    <a:pt x="32" y="90"/>
                  </a:cubicBezTo>
                  <a:cubicBezTo>
                    <a:pt x="32" y="91"/>
                    <a:pt x="32" y="91"/>
                    <a:pt x="32" y="92"/>
                  </a:cubicBezTo>
                  <a:cubicBezTo>
                    <a:pt x="31" y="92"/>
                    <a:pt x="31" y="93"/>
                    <a:pt x="30" y="93"/>
                  </a:cubicBezTo>
                  <a:cubicBezTo>
                    <a:pt x="30" y="94"/>
                    <a:pt x="30" y="95"/>
                    <a:pt x="29" y="94"/>
                  </a:cubicBezTo>
                  <a:cubicBezTo>
                    <a:pt x="30" y="95"/>
                    <a:pt x="29" y="97"/>
                    <a:pt x="29" y="97"/>
                  </a:cubicBezTo>
                  <a:cubicBezTo>
                    <a:pt x="29" y="98"/>
                    <a:pt x="29" y="98"/>
                    <a:pt x="29" y="99"/>
                  </a:cubicBezTo>
                  <a:cubicBezTo>
                    <a:pt x="29" y="99"/>
                    <a:pt x="29" y="99"/>
                    <a:pt x="28" y="99"/>
                  </a:cubicBezTo>
                  <a:cubicBezTo>
                    <a:pt x="28" y="100"/>
                    <a:pt x="28" y="100"/>
                    <a:pt x="28" y="101"/>
                  </a:cubicBezTo>
                  <a:cubicBezTo>
                    <a:pt x="28" y="102"/>
                    <a:pt x="29" y="102"/>
                    <a:pt x="28" y="102"/>
                  </a:cubicBezTo>
                  <a:cubicBezTo>
                    <a:pt x="29" y="103"/>
                    <a:pt x="29" y="103"/>
                    <a:pt x="30" y="103"/>
                  </a:cubicBezTo>
                  <a:cubicBezTo>
                    <a:pt x="29" y="104"/>
                    <a:pt x="28" y="104"/>
                    <a:pt x="28" y="104"/>
                  </a:cubicBezTo>
                  <a:cubicBezTo>
                    <a:pt x="27" y="103"/>
                    <a:pt x="27" y="103"/>
                    <a:pt x="27" y="103"/>
                  </a:cubicBezTo>
                  <a:cubicBezTo>
                    <a:pt x="27" y="103"/>
                    <a:pt x="27" y="103"/>
                    <a:pt x="26" y="103"/>
                  </a:cubicBezTo>
                  <a:cubicBezTo>
                    <a:pt x="27" y="103"/>
                    <a:pt x="26" y="103"/>
                    <a:pt x="26" y="102"/>
                  </a:cubicBezTo>
                  <a:cubicBezTo>
                    <a:pt x="26" y="102"/>
                    <a:pt x="26" y="101"/>
                    <a:pt x="25" y="100"/>
                  </a:cubicBezTo>
                  <a:cubicBezTo>
                    <a:pt x="26" y="99"/>
                    <a:pt x="25" y="98"/>
                    <a:pt x="25" y="97"/>
                  </a:cubicBezTo>
                  <a:cubicBezTo>
                    <a:pt x="25" y="96"/>
                    <a:pt x="25" y="96"/>
                    <a:pt x="25" y="95"/>
                  </a:cubicBezTo>
                  <a:cubicBezTo>
                    <a:pt x="25" y="94"/>
                    <a:pt x="24" y="95"/>
                    <a:pt x="25" y="94"/>
                  </a:cubicBezTo>
                  <a:cubicBezTo>
                    <a:pt x="25" y="94"/>
                    <a:pt x="26" y="94"/>
                    <a:pt x="26" y="93"/>
                  </a:cubicBezTo>
                  <a:cubicBezTo>
                    <a:pt x="25" y="92"/>
                    <a:pt x="25" y="93"/>
                    <a:pt x="25" y="92"/>
                  </a:cubicBezTo>
                  <a:cubicBezTo>
                    <a:pt x="25" y="91"/>
                    <a:pt x="25" y="89"/>
                    <a:pt x="26" y="88"/>
                  </a:cubicBezTo>
                  <a:cubicBezTo>
                    <a:pt x="26" y="87"/>
                    <a:pt x="25" y="86"/>
                    <a:pt x="26" y="85"/>
                  </a:cubicBezTo>
                  <a:cubicBezTo>
                    <a:pt x="26" y="84"/>
                    <a:pt x="25" y="84"/>
                    <a:pt x="25" y="84"/>
                  </a:cubicBezTo>
                  <a:cubicBezTo>
                    <a:pt x="25" y="84"/>
                    <a:pt x="25" y="83"/>
                    <a:pt x="26" y="83"/>
                  </a:cubicBezTo>
                  <a:cubicBezTo>
                    <a:pt x="26" y="81"/>
                    <a:pt x="25" y="81"/>
                    <a:pt x="25" y="80"/>
                  </a:cubicBezTo>
                  <a:cubicBezTo>
                    <a:pt x="24" y="80"/>
                    <a:pt x="23" y="78"/>
                    <a:pt x="23" y="78"/>
                  </a:cubicBezTo>
                  <a:cubicBezTo>
                    <a:pt x="23" y="77"/>
                    <a:pt x="23" y="77"/>
                    <a:pt x="23" y="77"/>
                  </a:cubicBezTo>
                  <a:cubicBezTo>
                    <a:pt x="22" y="76"/>
                    <a:pt x="21" y="76"/>
                    <a:pt x="21" y="74"/>
                  </a:cubicBezTo>
                  <a:cubicBezTo>
                    <a:pt x="22" y="74"/>
                    <a:pt x="22" y="74"/>
                    <a:pt x="22" y="74"/>
                  </a:cubicBezTo>
                  <a:cubicBezTo>
                    <a:pt x="22" y="73"/>
                    <a:pt x="21" y="73"/>
                    <a:pt x="21" y="73"/>
                  </a:cubicBezTo>
                  <a:cubicBezTo>
                    <a:pt x="22" y="72"/>
                    <a:pt x="21" y="71"/>
                    <a:pt x="21" y="70"/>
                  </a:cubicBezTo>
                  <a:cubicBezTo>
                    <a:pt x="21" y="69"/>
                    <a:pt x="22" y="69"/>
                    <a:pt x="22" y="68"/>
                  </a:cubicBezTo>
                  <a:cubicBezTo>
                    <a:pt x="21" y="67"/>
                    <a:pt x="22" y="67"/>
                    <a:pt x="22" y="67"/>
                  </a:cubicBezTo>
                  <a:cubicBezTo>
                    <a:pt x="22" y="66"/>
                    <a:pt x="21" y="66"/>
                    <a:pt x="21" y="65"/>
                  </a:cubicBezTo>
                  <a:cubicBezTo>
                    <a:pt x="21" y="65"/>
                    <a:pt x="21" y="66"/>
                    <a:pt x="21" y="66"/>
                  </a:cubicBezTo>
                  <a:cubicBezTo>
                    <a:pt x="20" y="66"/>
                    <a:pt x="20" y="64"/>
                    <a:pt x="19" y="64"/>
                  </a:cubicBezTo>
                  <a:cubicBezTo>
                    <a:pt x="19" y="64"/>
                    <a:pt x="19" y="64"/>
                    <a:pt x="19" y="64"/>
                  </a:cubicBezTo>
                  <a:cubicBezTo>
                    <a:pt x="18" y="63"/>
                    <a:pt x="18" y="63"/>
                    <a:pt x="18" y="63"/>
                  </a:cubicBezTo>
                  <a:cubicBezTo>
                    <a:pt x="17" y="63"/>
                    <a:pt x="17" y="62"/>
                    <a:pt x="16" y="62"/>
                  </a:cubicBezTo>
                  <a:cubicBezTo>
                    <a:pt x="16" y="62"/>
                    <a:pt x="16" y="62"/>
                    <a:pt x="16" y="61"/>
                  </a:cubicBezTo>
                  <a:cubicBezTo>
                    <a:pt x="14" y="61"/>
                    <a:pt x="13" y="60"/>
                    <a:pt x="11" y="60"/>
                  </a:cubicBezTo>
                  <a:cubicBezTo>
                    <a:pt x="11" y="59"/>
                    <a:pt x="11" y="58"/>
                    <a:pt x="11" y="57"/>
                  </a:cubicBezTo>
                  <a:cubicBezTo>
                    <a:pt x="10" y="56"/>
                    <a:pt x="10" y="56"/>
                    <a:pt x="9" y="55"/>
                  </a:cubicBezTo>
                  <a:cubicBezTo>
                    <a:pt x="9" y="55"/>
                    <a:pt x="9" y="54"/>
                    <a:pt x="9" y="54"/>
                  </a:cubicBezTo>
                  <a:cubicBezTo>
                    <a:pt x="9" y="56"/>
                    <a:pt x="9" y="55"/>
                    <a:pt x="9" y="56"/>
                  </a:cubicBezTo>
                  <a:cubicBezTo>
                    <a:pt x="9" y="56"/>
                    <a:pt x="9" y="56"/>
                    <a:pt x="8" y="56"/>
                  </a:cubicBezTo>
                  <a:cubicBezTo>
                    <a:pt x="8" y="55"/>
                    <a:pt x="8" y="54"/>
                    <a:pt x="7" y="54"/>
                  </a:cubicBezTo>
                  <a:cubicBezTo>
                    <a:pt x="7" y="54"/>
                    <a:pt x="7" y="53"/>
                    <a:pt x="7" y="53"/>
                  </a:cubicBezTo>
                  <a:cubicBezTo>
                    <a:pt x="7" y="53"/>
                    <a:pt x="7" y="51"/>
                    <a:pt x="6" y="50"/>
                  </a:cubicBezTo>
                  <a:cubicBezTo>
                    <a:pt x="6" y="50"/>
                    <a:pt x="6" y="50"/>
                    <a:pt x="6" y="50"/>
                  </a:cubicBezTo>
                  <a:cubicBezTo>
                    <a:pt x="7" y="41"/>
                    <a:pt x="11" y="32"/>
                    <a:pt x="17" y="25"/>
                  </a:cubicBezTo>
                  <a:close/>
                  <a:moveTo>
                    <a:pt x="24" y="18"/>
                  </a:moveTo>
                  <a:cubicBezTo>
                    <a:pt x="27" y="16"/>
                    <a:pt x="30" y="14"/>
                    <a:pt x="34" y="12"/>
                  </a:cubicBezTo>
                  <a:cubicBezTo>
                    <a:pt x="34" y="12"/>
                    <a:pt x="34" y="12"/>
                    <a:pt x="34" y="12"/>
                  </a:cubicBezTo>
                  <a:cubicBezTo>
                    <a:pt x="34" y="13"/>
                    <a:pt x="33" y="13"/>
                    <a:pt x="32" y="13"/>
                  </a:cubicBezTo>
                  <a:cubicBezTo>
                    <a:pt x="32" y="13"/>
                    <a:pt x="32" y="14"/>
                    <a:pt x="32" y="14"/>
                  </a:cubicBezTo>
                  <a:cubicBezTo>
                    <a:pt x="31" y="14"/>
                    <a:pt x="31" y="15"/>
                    <a:pt x="31" y="15"/>
                  </a:cubicBezTo>
                  <a:cubicBezTo>
                    <a:pt x="30" y="15"/>
                    <a:pt x="30" y="16"/>
                    <a:pt x="29" y="16"/>
                  </a:cubicBezTo>
                  <a:cubicBezTo>
                    <a:pt x="29" y="17"/>
                    <a:pt x="28" y="17"/>
                    <a:pt x="28" y="18"/>
                  </a:cubicBezTo>
                  <a:cubicBezTo>
                    <a:pt x="27" y="18"/>
                    <a:pt x="27" y="18"/>
                    <a:pt x="26" y="18"/>
                  </a:cubicBezTo>
                  <a:cubicBezTo>
                    <a:pt x="26" y="19"/>
                    <a:pt x="27" y="18"/>
                    <a:pt x="27" y="19"/>
                  </a:cubicBezTo>
                  <a:cubicBezTo>
                    <a:pt x="27" y="19"/>
                    <a:pt x="27" y="19"/>
                    <a:pt x="26" y="19"/>
                  </a:cubicBezTo>
                  <a:cubicBezTo>
                    <a:pt x="26" y="21"/>
                    <a:pt x="24" y="20"/>
                    <a:pt x="23" y="20"/>
                  </a:cubicBezTo>
                  <a:cubicBezTo>
                    <a:pt x="23" y="20"/>
                    <a:pt x="23" y="20"/>
                    <a:pt x="23" y="20"/>
                  </a:cubicBezTo>
                  <a:cubicBezTo>
                    <a:pt x="23" y="19"/>
                    <a:pt x="23" y="19"/>
                    <a:pt x="23" y="19"/>
                  </a:cubicBezTo>
                  <a:cubicBezTo>
                    <a:pt x="24" y="19"/>
                    <a:pt x="24" y="19"/>
                    <a:pt x="25" y="19"/>
                  </a:cubicBezTo>
                  <a:cubicBezTo>
                    <a:pt x="25" y="19"/>
                    <a:pt x="24" y="18"/>
                    <a:pt x="24" y="18"/>
                  </a:cubicBezTo>
                  <a:close/>
                  <a:moveTo>
                    <a:pt x="107" y="35"/>
                  </a:moveTo>
                  <a:cubicBezTo>
                    <a:pt x="107" y="35"/>
                    <a:pt x="106" y="35"/>
                    <a:pt x="106" y="36"/>
                  </a:cubicBezTo>
                  <a:cubicBezTo>
                    <a:pt x="106" y="37"/>
                    <a:pt x="107" y="36"/>
                    <a:pt x="107" y="36"/>
                  </a:cubicBezTo>
                  <a:cubicBezTo>
                    <a:pt x="108" y="36"/>
                    <a:pt x="108" y="37"/>
                    <a:pt x="108" y="38"/>
                  </a:cubicBezTo>
                  <a:cubicBezTo>
                    <a:pt x="108" y="39"/>
                    <a:pt x="109" y="40"/>
                    <a:pt x="108" y="41"/>
                  </a:cubicBezTo>
                  <a:cubicBezTo>
                    <a:pt x="108" y="42"/>
                    <a:pt x="107" y="43"/>
                    <a:pt x="107" y="44"/>
                  </a:cubicBezTo>
                  <a:cubicBezTo>
                    <a:pt x="106" y="44"/>
                    <a:pt x="106" y="44"/>
                    <a:pt x="106" y="45"/>
                  </a:cubicBezTo>
                  <a:cubicBezTo>
                    <a:pt x="105" y="46"/>
                    <a:pt x="106" y="49"/>
                    <a:pt x="105" y="50"/>
                  </a:cubicBezTo>
                  <a:cubicBezTo>
                    <a:pt x="104" y="49"/>
                    <a:pt x="104" y="49"/>
                    <a:pt x="104" y="48"/>
                  </a:cubicBezTo>
                  <a:cubicBezTo>
                    <a:pt x="104" y="47"/>
                    <a:pt x="103" y="47"/>
                    <a:pt x="103" y="46"/>
                  </a:cubicBezTo>
                  <a:cubicBezTo>
                    <a:pt x="102" y="46"/>
                    <a:pt x="103" y="47"/>
                    <a:pt x="103" y="48"/>
                  </a:cubicBezTo>
                  <a:cubicBezTo>
                    <a:pt x="103" y="48"/>
                    <a:pt x="102" y="48"/>
                    <a:pt x="102" y="48"/>
                  </a:cubicBezTo>
                  <a:cubicBezTo>
                    <a:pt x="102" y="49"/>
                    <a:pt x="102" y="49"/>
                    <a:pt x="102" y="49"/>
                  </a:cubicBezTo>
                  <a:cubicBezTo>
                    <a:pt x="102" y="50"/>
                    <a:pt x="102" y="50"/>
                    <a:pt x="103" y="50"/>
                  </a:cubicBezTo>
                  <a:cubicBezTo>
                    <a:pt x="103" y="51"/>
                    <a:pt x="103" y="51"/>
                    <a:pt x="103" y="51"/>
                  </a:cubicBezTo>
                  <a:cubicBezTo>
                    <a:pt x="103" y="52"/>
                    <a:pt x="103" y="54"/>
                    <a:pt x="103" y="54"/>
                  </a:cubicBezTo>
                  <a:cubicBezTo>
                    <a:pt x="102" y="54"/>
                    <a:pt x="102" y="55"/>
                    <a:pt x="102" y="55"/>
                  </a:cubicBezTo>
                  <a:cubicBezTo>
                    <a:pt x="102" y="56"/>
                    <a:pt x="101" y="57"/>
                    <a:pt x="100" y="58"/>
                  </a:cubicBezTo>
                  <a:cubicBezTo>
                    <a:pt x="100" y="58"/>
                    <a:pt x="99" y="58"/>
                    <a:pt x="98" y="59"/>
                  </a:cubicBezTo>
                  <a:cubicBezTo>
                    <a:pt x="99" y="59"/>
                    <a:pt x="99" y="59"/>
                    <a:pt x="99" y="59"/>
                  </a:cubicBezTo>
                  <a:cubicBezTo>
                    <a:pt x="99" y="59"/>
                    <a:pt x="99" y="60"/>
                    <a:pt x="98" y="60"/>
                  </a:cubicBezTo>
                  <a:cubicBezTo>
                    <a:pt x="99" y="63"/>
                    <a:pt x="98" y="65"/>
                    <a:pt x="97" y="65"/>
                  </a:cubicBezTo>
                  <a:cubicBezTo>
                    <a:pt x="97" y="64"/>
                    <a:pt x="96" y="64"/>
                    <a:pt x="96" y="64"/>
                  </a:cubicBezTo>
                  <a:cubicBezTo>
                    <a:pt x="96" y="64"/>
                    <a:pt x="95" y="63"/>
                    <a:pt x="95" y="62"/>
                  </a:cubicBezTo>
                  <a:cubicBezTo>
                    <a:pt x="94" y="63"/>
                    <a:pt x="95" y="64"/>
                    <a:pt x="95" y="64"/>
                  </a:cubicBezTo>
                  <a:cubicBezTo>
                    <a:pt x="95" y="65"/>
                    <a:pt x="95" y="65"/>
                    <a:pt x="96" y="66"/>
                  </a:cubicBezTo>
                  <a:cubicBezTo>
                    <a:pt x="96" y="67"/>
                    <a:pt x="97" y="67"/>
                    <a:pt x="97" y="69"/>
                  </a:cubicBezTo>
                  <a:cubicBezTo>
                    <a:pt x="96" y="68"/>
                    <a:pt x="95" y="67"/>
                    <a:pt x="94" y="66"/>
                  </a:cubicBezTo>
                  <a:cubicBezTo>
                    <a:pt x="94" y="65"/>
                    <a:pt x="94" y="65"/>
                    <a:pt x="94" y="65"/>
                  </a:cubicBezTo>
                  <a:cubicBezTo>
                    <a:pt x="93" y="64"/>
                    <a:pt x="94" y="64"/>
                    <a:pt x="94" y="64"/>
                  </a:cubicBezTo>
                  <a:cubicBezTo>
                    <a:pt x="94" y="63"/>
                    <a:pt x="94" y="62"/>
                    <a:pt x="93" y="62"/>
                  </a:cubicBezTo>
                  <a:cubicBezTo>
                    <a:pt x="93" y="62"/>
                    <a:pt x="93" y="61"/>
                    <a:pt x="93" y="61"/>
                  </a:cubicBezTo>
                  <a:cubicBezTo>
                    <a:pt x="93" y="60"/>
                    <a:pt x="92" y="61"/>
                    <a:pt x="91" y="60"/>
                  </a:cubicBezTo>
                  <a:cubicBezTo>
                    <a:pt x="91" y="60"/>
                    <a:pt x="92" y="60"/>
                    <a:pt x="92" y="59"/>
                  </a:cubicBezTo>
                  <a:cubicBezTo>
                    <a:pt x="91" y="59"/>
                    <a:pt x="91" y="58"/>
                    <a:pt x="91" y="57"/>
                  </a:cubicBezTo>
                  <a:cubicBezTo>
                    <a:pt x="90" y="58"/>
                    <a:pt x="89" y="58"/>
                    <a:pt x="89" y="58"/>
                  </a:cubicBezTo>
                  <a:cubicBezTo>
                    <a:pt x="89" y="59"/>
                    <a:pt x="88" y="59"/>
                    <a:pt x="88" y="60"/>
                  </a:cubicBezTo>
                  <a:cubicBezTo>
                    <a:pt x="87" y="60"/>
                    <a:pt x="88" y="61"/>
                    <a:pt x="87" y="60"/>
                  </a:cubicBezTo>
                  <a:cubicBezTo>
                    <a:pt x="87" y="61"/>
                    <a:pt x="87" y="61"/>
                    <a:pt x="87" y="61"/>
                  </a:cubicBezTo>
                  <a:cubicBezTo>
                    <a:pt x="87" y="61"/>
                    <a:pt x="87" y="61"/>
                    <a:pt x="86" y="61"/>
                  </a:cubicBezTo>
                  <a:cubicBezTo>
                    <a:pt x="87" y="63"/>
                    <a:pt x="86" y="64"/>
                    <a:pt x="86" y="65"/>
                  </a:cubicBezTo>
                  <a:cubicBezTo>
                    <a:pt x="85" y="65"/>
                    <a:pt x="85" y="65"/>
                    <a:pt x="84" y="65"/>
                  </a:cubicBezTo>
                  <a:cubicBezTo>
                    <a:pt x="84" y="65"/>
                    <a:pt x="84" y="64"/>
                    <a:pt x="84" y="64"/>
                  </a:cubicBezTo>
                  <a:cubicBezTo>
                    <a:pt x="84" y="63"/>
                    <a:pt x="84" y="63"/>
                    <a:pt x="84" y="62"/>
                  </a:cubicBezTo>
                  <a:cubicBezTo>
                    <a:pt x="83" y="61"/>
                    <a:pt x="83" y="60"/>
                    <a:pt x="82" y="59"/>
                  </a:cubicBezTo>
                  <a:cubicBezTo>
                    <a:pt x="83" y="59"/>
                    <a:pt x="82" y="59"/>
                    <a:pt x="82" y="58"/>
                  </a:cubicBezTo>
                  <a:cubicBezTo>
                    <a:pt x="82" y="58"/>
                    <a:pt x="81" y="58"/>
                    <a:pt x="81" y="57"/>
                  </a:cubicBezTo>
                  <a:cubicBezTo>
                    <a:pt x="81" y="57"/>
                    <a:pt x="81" y="57"/>
                    <a:pt x="82" y="57"/>
                  </a:cubicBezTo>
                  <a:cubicBezTo>
                    <a:pt x="81" y="57"/>
                    <a:pt x="80" y="56"/>
                    <a:pt x="79" y="56"/>
                  </a:cubicBezTo>
                  <a:cubicBezTo>
                    <a:pt x="79" y="56"/>
                    <a:pt x="79" y="56"/>
                    <a:pt x="79" y="55"/>
                  </a:cubicBezTo>
                  <a:cubicBezTo>
                    <a:pt x="78" y="55"/>
                    <a:pt x="78" y="56"/>
                    <a:pt x="77" y="56"/>
                  </a:cubicBezTo>
                  <a:cubicBezTo>
                    <a:pt x="77" y="55"/>
                    <a:pt x="77" y="55"/>
                    <a:pt x="76" y="55"/>
                  </a:cubicBezTo>
                  <a:cubicBezTo>
                    <a:pt x="75" y="55"/>
                    <a:pt x="75" y="53"/>
                    <a:pt x="74" y="52"/>
                  </a:cubicBezTo>
                  <a:cubicBezTo>
                    <a:pt x="74" y="52"/>
                    <a:pt x="73" y="53"/>
                    <a:pt x="73" y="53"/>
                  </a:cubicBezTo>
                  <a:cubicBezTo>
                    <a:pt x="74" y="53"/>
                    <a:pt x="74" y="54"/>
                    <a:pt x="74" y="54"/>
                  </a:cubicBezTo>
                  <a:cubicBezTo>
                    <a:pt x="74" y="55"/>
                    <a:pt x="75" y="55"/>
                    <a:pt x="75" y="56"/>
                  </a:cubicBezTo>
                  <a:cubicBezTo>
                    <a:pt x="75" y="55"/>
                    <a:pt x="76" y="55"/>
                    <a:pt x="76" y="55"/>
                  </a:cubicBezTo>
                  <a:cubicBezTo>
                    <a:pt x="76" y="57"/>
                    <a:pt x="77" y="57"/>
                    <a:pt x="77" y="57"/>
                  </a:cubicBezTo>
                  <a:cubicBezTo>
                    <a:pt x="77" y="58"/>
                    <a:pt x="77" y="58"/>
                    <a:pt x="77" y="59"/>
                  </a:cubicBezTo>
                  <a:cubicBezTo>
                    <a:pt x="76" y="59"/>
                    <a:pt x="76" y="60"/>
                    <a:pt x="75" y="60"/>
                  </a:cubicBezTo>
                  <a:cubicBezTo>
                    <a:pt x="75" y="60"/>
                    <a:pt x="75" y="61"/>
                    <a:pt x="75" y="61"/>
                  </a:cubicBezTo>
                  <a:cubicBezTo>
                    <a:pt x="73" y="61"/>
                    <a:pt x="72" y="62"/>
                    <a:pt x="71" y="63"/>
                  </a:cubicBezTo>
                  <a:cubicBezTo>
                    <a:pt x="70" y="62"/>
                    <a:pt x="70" y="61"/>
                    <a:pt x="70" y="60"/>
                  </a:cubicBezTo>
                  <a:cubicBezTo>
                    <a:pt x="69" y="59"/>
                    <a:pt x="69" y="58"/>
                    <a:pt x="68" y="57"/>
                  </a:cubicBezTo>
                  <a:cubicBezTo>
                    <a:pt x="68" y="56"/>
                    <a:pt x="67" y="55"/>
                    <a:pt x="67" y="55"/>
                  </a:cubicBezTo>
                  <a:cubicBezTo>
                    <a:pt x="67" y="55"/>
                    <a:pt x="67" y="56"/>
                    <a:pt x="67" y="57"/>
                  </a:cubicBezTo>
                  <a:cubicBezTo>
                    <a:pt x="67" y="57"/>
                    <a:pt x="68" y="57"/>
                    <a:pt x="68" y="58"/>
                  </a:cubicBezTo>
                  <a:cubicBezTo>
                    <a:pt x="68" y="59"/>
                    <a:pt x="69" y="59"/>
                    <a:pt x="69" y="61"/>
                  </a:cubicBezTo>
                  <a:cubicBezTo>
                    <a:pt x="70" y="61"/>
                    <a:pt x="70" y="62"/>
                    <a:pt x="71" y="63"/>
                  </a:cubicBezTo>
                  <a:cubicBezTo>
                    <a:pt x="71" y="63"/>
                    <a:pt x="72" y="63"/>
                    <a:pt x="72" y="63"/>
                  </a:cubicBezTo>
                  <a:cubicBezTo>
                    <a:pt x="73" y="63"/>
                    <a:pt x="73" y="63"/>
                    <a:pt x="74" y="63"/>
                  </a:cubicBezTo>
                  <a:cubicBezTo>
                    <a:pt x="74" y="63"/>
                    <a:pt x="74" y="64"/>
                    <a:pt x="74" y="65"/>
                  </a:cubicBezTo>
                  <a:cubicBezTo>
                    <a:pt x="73" y="66"/>
                    <a:pt x="72" y="68"/>
                    <a:pt x="71" y="69"/>
                  </a:cubicBezTo>
                  <a:cubicBezTo>
                    <a:pt x="71" y="70"/>
                    <a:pt x="70" y="70"/>
                    <a:pt x="70" y="70"/>
                  </a:cubicBezTo>
                  <a:cubicBezTo>
                    <a:pt x="70" y="72"/>
                    <a:pt x="69" y="72"/>
                    <a:pt x="69" y="73"/>
                  </a:cubicBezTo>
                  <a:cubicBezTo>
                    <a:pt x="69" y="75"/>
                    <a:pt x="69" y="77"/>
                    <a:pt x="69" y="79"/>
                  </a:cubicBezTo>
                  <a:cubicBezTo>
                    <a:pt x="68" y="80"/>
                    <a:pt x="67" y="82"/>
                    <a:pt x="67" y="84"/>
                  </a:cubicBezTo>
                  <a:cubicBezTo>
                    <a:pt x="66" y="84"/>
                    <a:pt x="66" y="84"/>
                    <a:pt x="66" y="84"/>
                  </a:cubicBezTo>
                  <a:cubicBezTo>
                    <a:pt x="66" y="85"/>
                    <a:pt x="66" y="86"/>
                    <a:pt x="66" y="86"/>
                  </a:cubicBezTo>
                  <a:cubicBezTo>
                    <a:pt x="65" y="87"/>
                    <a:pt x="64" y="88"/>
                    <a:pt x="64" y="89"/>
                  </a:cubicBezTo>
                  <a:cubicBezTo>
                    <a:pt x="62" y="89"/>
                    <a:pt x="62" y="90"/>
                    <a:pt x="60" y="91"/>
                  </a:cubicBezTo>
                  <a:cubicBezTo>
                    <a:pt x="59" y="89"/>
                    <a:pt x="59" y="87"/>
                    <a:pt x="58" y="86"/>
                  </a:cubicBezTo>
                  <a:cubicBezTo>
                    <a:pt x="58" y="86"/>
                    <a:pt x="58" y="85"/>
                    <a:pt x="58" y="84"/>
                  </a:cubicBezTo>
                  <a:cubicBezTo>
                    <a:pt x="58" y="83"/>
                    <a:pt x="57" y="82"/>
                    <a:pt x="57" y="81"/>
                  </a:cubicBezTo>
                  <a:cubicBezTo>
                    <a:pt x="57" y="80"/>
                    <a:pt x="57" y="78"/>
                    <a:pt x="57" y="77"/>
                  </a:cubicBezTo>
                  <a:cubicBezTo>
                    <a:pt x="57" y="76"/>
                    <a:pt x="57" y="75"/>
                    <a:pt x="57" y="74"/>
                  </a:cubicBezTo>
                  <a:cubicBezTo>
                    <a:pt x="57" y="73"/>
                    <a:pt x="56" y="72"/>
                    <a:pt x="55" y="71"/>
                  </a:cubicBezTo>
                  <a:cubicBezTo>
                    <a:pt x="55" y="70"/>
                    <a:pt x="56" y="69"/>
                    <a:pt x="56" y="67"/>
                  </a:cubicBezTo>
                  <a:cubicBezTo>
                    <a:pt x="55" y="67"/>
                    <a:pt x="55" y="68"/>
                    <a:pt x="55" y="68"/>
                  </a:cubicBezTo>
                  <a:cubicBezTo>
                    <a:pt x="54" y="68"/>
                    <a:pt x="54" y="67"/>
                    <a:pt x="53" y="67"/>
                  </a:cubicBezTo>
                  <a:cubicBezTo>
                    <a:pt x="53" y="67"/>
                    <a:pt x="53" y="66"/>
                    <a:pt x="53" y="66"/>
                  </a:cubicBezTo>
                  <a:cubicBezTo>
                    <a:pt x="52" y="66"/>
                    <a:pt x="52" y="67"/>
                    <a:pt x="52" y="68"/>
                  </a:cubicBezTo>
                  <a:cubicBezTo>
                    <a:pt x="51" y="67"/>
                    <a:pt x="50" y="68"/>
                    <a:pt x="49" y="68"/>
                  </a:cubicBezTo>
                  <a:cubicBezTo>
                    <a:pt x="48" y="68"/>
                    <a:pt x="47" y="67"/>
                    <a:pt x="46" y="66"/>
                  </a:cubicBezTo>
                  <a:cubicBezTo>
                    <a:pt x="46" y="65"/>
                    <a:pt x="46" y="64"/>
                    <a:pt x="45" y="63"/>
                  </a:cubicBezTo>
                  <a:cubicBezTo>
                    <a:pt x="45" y="61"/>
                    <a:pt x="45" y="59"/>
                    <a:pt x="45" y="58"/>
                  </a:cubicBezTo>
                  <a:cubicBezTo>
                    <a:pt x="45" y="57"/>
                    <a:pt x="46" y="56"/>
                    <a:pt x="46" y="55"/>
                  </a:cubicBezTo>
                  <a:cubicBezTo>
                    <a:pt x="46" y="54"/>
                    <a:pt x="47" y="54"/>
                    <a:pt x="48" y="53"/>
                  </a:cubicBezTo>
                  <a:cubicBezTo>
                    <a:pt x="48" y="52"/>
                    <a:pt x="48" y="51"/>
                    <a:pt x="48" y="50"/>
                  </a:cubicBezTo>
                  <a:cubicBezTo>
                    <a:pt x="49" y="50"/>
                    <a:pt x="49" y="49"/>
                    <a:pt x="50" y="49"/>
                  </a:cubicBezTo>
                  <a:cubicBezTo>
                    <a:pt x="50" y="49"/>
                    <a:pt x="50" y="49"/>
                    <a:pt x="51" y="49"/>
                  </a:cubicBezTo>
                  <a:cubicBezTo>
                    <a:pt x="51" y="49"/>
                    <a:pt x="53" y="48"/>
                    <a:pt x="54" y="49"/>
                  </a:cubicBezTo>
                  <a:cubicBezTo>
                    <a:pt x="55" y="48"/>
                    <a:pt x="56" y="48"/>
                    <a:pt x="57" y="48"/>
                  </a:cubicBezTo>
                  <a:cubicBezTo>
                    <a:pt x="57" y="48"/>
                    <a:pt x="57" y="49"/>
                    <a:pt x="57" y="49"/>
                  </a:cubicBezTo>
                  <a:cubicBezTo>
                    <a:pt x="57" y="49"/>
                    <a:pt x="57" y="49"/>
                    <a:pt x="57" y="50"/>
                  </a:cubicBezTo>
                  <a:cubicBezTo>
                    <a:pt x="58" y="51"/>
                    <a:pt x="59" y="51"/>
                    <a:pt x="60" y="52"/>
                  </a:cubicBezTo>
                  <a:cubicBezTo>
                    <a:pt x="61" y="52"/>
                    <a:pt x="61" y="51"/>
                    <a:pt x="61" y="51"/>
                  </a:cubicBezTo>
                  <a:cubicBezTo>
                    <a:pt x="63" y="51"/>
                    <a:pt x="64" y="51"/>
                    <a:pt x="66" y="52"/>
                  </a:cubicBezTo>
                  <a:cubicBezTo>
                    <a:pt x="67" y="52"/>
                    <a:pt x="66" y="50"/>
                    <a:pt x="67" y="50"/>
                  </a:cubicBezTo>
                  <a:cubicBezTo>
                    <a:pt x="67" y="49"/>
                    <a:pt x="67" y="49"/>
                    <a:pt x="67" y="49"/>
                  </a:cubicBezTo>
                  <a:cubicBezTo>
                    <a:pt x="66" y="48"/>
                    <a:pt x="67" y="50"/>
                    <a:pt x="66" y="50"/>
                  </a:cubicBezTo>
                  <a:cubicBezTo>
                    <a:pt x="65" y="50"/>
                    <a:pt x="66" y="49"/>
                    <a:pt x="65" y="49"/>
                  </a:cubicBezTo>
                  <a:cubicBezTo>
                    <a:pt x="65" y="49"/>
                    <a:pt x="64" y="49"/>
                    <a:pt x="63" y="49"/>
                  </a:cubicBezTo>
                  <a:cubicBezTo>
                    <a:pt x="63" y="48"/>
                    <a:pt x="63" y="48"/>
                    <a:pt x="63" y="48"/>
                  </a:cubicBezTo>
                  <a:cubicBezTo>
                    <a:pt x="63" y="47"/>
                    <a:pt x="63" y="47"/>
                    <a:pt x="63" y="46"/>
                  </a:cubicBezTo>
                  <a:cubicBezTo>
                    <a:pt x="63" y="46"/>
                    <a:pt x="62" y="46"/>
                    <a:pt x="62" y="46"/>
                  </a:cubicBezTo>
                  <a:cubicBezTo>
                    <a:pt x="62" y="47"/>
                    <a:pt x="62" y="48"/>
                    <a:pt x="62" y="49"/>
                  </a:cubicBezTo>
                  <a:cubicBezTo>
                    <a:pt x="63" y="48"/>
                    <a:pt x="63" y="49"/>
                    <a:pt x="63" y="49"/>
                  </a:cubicBezTo>
                  <a:cubicBezTo>
                    <a:pt x="62" y="49"/>
                    <a:pt x="62" y="49"/>
                    <a:pt x="62" y="49"/>
                  </a:cubicBezTo>
                  <a:cubicBezTo>
                    <a:pt x="62" y="49"/>
                    <a:pt x="62" y="49"/>
                    <a:pt x="62" y="49"/>
                  </a:cubicBezTo>
                  <a:cubicBezTo>
                    <a:pt x="62" y="49"/>
                    <a:pt x="61" y="49"/>
                    <a:pt x="61" y="48"/>
                  </a:cubicBezTo>
                  <a:cubicBezTo>
                    <a:pt x="61" y="48"/>
                    <a:pt x="61" y="47"/>
                    <a:pt x="61" y="47"/>
                  </a:cubicBezTo>
                  <a:cubicBezTo>
                    <a:pt x="61" y="47"/>
                    <a:pt x="61" y="46"/>
                    <a:pt x="60" y="46"/>
                  </a:cubicBezTo>
                  <a:cubicBezTo>
                    <a:pt x="60" y="46"/>
                    <a:pt x="60" y="45"/>
                    <a:pt x="60" y="45"/>
                  </a:cubicBezTo>
                  <a:cubicBezTo>
                    <a:pt x="59" y="44"/>
                    <a:pt x="58" y="44"/>
                    <a:pt x="58" y="43"/>
                  </a:cubicBezTo>
                  <a:cubicBezTo>
                    <a:pt x="57" y="45"/>
                    <a:pt x="60" y="45"/>
                    <a:pt x="60" y="46"/>
                  </a:cubicBezTo>
                  <a:cubicBezTo>
                    <a:pt x="60" y="47"/>
                    <a:pt x="59" y="45"/>
                    <a:pt x="59" y="46"/>
                  </a:cubicBezTo>
                  <a:cubicBezTo>
                    <a:pt x="59" y="46"/>
                    <a:pt x="60" y="46"/>
                    <a:pt x="59" y="47"/>
                  </a:cubicBezTo>
                  <a:cubicBezTo>
                    <a:pt x="59" y="47"/>
                    <a:pt x="58" y="47"/>
                    <a:pt x="59" y="48"/>
                  </a:cubicBezTo>
                  <a:cubicBezTo>
                    <a:pt x="58" y="48"/>
                    <a:pt x="58" y="48"/>
                    <a:pt x="58" y="47"/>
                  </a:cubicBezTo>
                  <a:cubicBezTo>
                    <a:pt x="58" y="47"/>
                    <a:pt x="59" y="47"/>
                    <a:pt x="59" y="47"/>
                  </a:cubicBezTo>
                  <a:cubicBezTo>
                    <a:pt x="58" y="46"/>
                    <a:pt x="58" y="45"/>
                    <a:pt x="57" y="45"/>
                  </a:cubicBezTo>
                  <a:cubicBezTo>
                    <a:pt x="57" y="45"/>
                    <a:pt x="57" y="45"/>
                    <a:pt x="56" y="44"/>
                  </a:cubicBezTo>
                  <a:cubicBezTo>
                    <a:pt x="56" y="46"/>
                    <a:pt x="57" y="47"/>
                    <a:pt x="56" y="47"/>
                  </a:cubicBezTo>
                  <a:cubicBezTo>
                    <a:pt x="56" y="46"/>
                    <a:pt x="55" y="44"/>
                    <a:pt x="56" y="44"/>
                  </a:cubicBezTo>
                  <a:cubicBezTo>
                    <a:pt x="55" y="44"/>
                    <a:pt x="55" y="44"/>
                    <a:pt x="54" y="44"/>
                  </a:cubicBezTo>
                  <a:cubicBezTo>
                    <a:pt x="53" y="44"/>
                    <a:pt x="53" y="45"/>
                    <a:pt x="52" y="46"/>
                  </a:cubicBezTo>
                  <a:cubicBezTo>
                    <a:pt x="53" y="47"/>
                    <a:pt x="52" y="48"/>
                    <a:pt x="52" y="49"/>
                  </a:cubicBezTo>
                  <a:cubicBezTo>
                    <a:pt x="51" y="48"/>
                    <a:pt x="51" y="48"/>
                    <a:pt x="50" y="49"/>
                  </a:cubicBezTo>
                  <a:cubicBezTo>
                    <a:pt x="50" y="48"/>
                    <a:pt x="49" y="48"/>
                    <a:pt x="48" y="48"/>
                  </a:cubicBezTo>
                  <a:cubicBezTo>
                    <a:pt x="49" y="47"/>
                    <a:pt x="48" y="47"/>
                    <a:pt x="48" y="46"/>
                  </a:cubicBezTo>
                  <a:cubicBezTo>
                    <a:pt x="49" y="46"/>
                    <a:pt x="48" y="45"/>
                    <a:pt x="48" y="44"/>
                  </a:cubicBezTo>
                  <a:cubicBezTo>
                    <a:pt x="50" y="44"/>
                    <a:pt x="50" y="43"/>
                    <a:pt x="51" y="44"/>
                  </a:cubicBezTo>
                  <a:cubicBezTo>
                    <a:pt x="52" y="44"/>
                    <a:pt x="52" y="43"/>
                    <a:pt x="52" y="43"/>
                  </a:cubicBezTo>
                  <a:cubicBezTo>
                    <a:pt x="52" y="42"/>
                    <a:pt x="51" y="42"/>
                    <a:pt x="51" y="41"/>
                  </a:cubicBezTo>
                  <a:cubicBezTo>
                    <a:pt x="51" y="41"/>
                    <a:pt x="50" y="41"/>
                    <a:pt x="50" y="41"/>
                  </a:cubicBezTo>
                  <a:cubicBezTo>
                    <a:pt x="50" y="40"/>
                    <a:pt x="50" y="40"/>
                    <a:pt x="51" y="40"/>
                  </a:cubicBezTo>
                  <a:cubicBezTo>
                    <a:pt x="51" y="40"/>
                    <a:pt x="51" y="39"/>
                    <a:pt x="52" y="39"/>
                  </a:cubicBezTo>
                  <a:cubicBezTo>
                    <a:pt x="52" y="39"/>
                    <a:pt x="52" y="39"/>
                    <a:pt x="52" y="39"/>
                  </a:cubicBezTo>
                  <a:cubicBezTo>
                    <a:pt x="51" y="39"/>
                    <a:pt x="50" y="39"/>
                    <a:pt x="49" y="39"/>
                  </a:cubicBezTo>
                  <a:cubicBezTo>
                    <a:pt x="49" y="39"/>
                    <a:pt x="50" y="39"/>
                    <a:pt x="50" y="39"/>
                  </a:cubicBezTo>
                  <a:cubicBezTo>
                    <a:pt x="50" y="38"/>
                    <a:pt x="50" y="38"/>
                    <a:pt x="50" y="37"/>
                  </a:cubicBezTo>
                  <a:cubicBezTo>
                    <a:pt x="50" y="37"/>
                    <a:pt x="51" y="37"/>
                    <a:pt x="51" y="36"/>
                  </a:cubicBezTo>
                  <a:cubicBezTo>
                    <a:pt x="51" y="36"/>
                    <a:pt x="50" y="36"/>
                    <a:pt x="50" y="35"/>
                  </a:cubicBezTo>
                  <a:cubicBezTo>
                    <a:pt x="50" y="34"/>
                    <a:pt x="50" y="34"/>
                    <a:pt x="50" y="33"/>
                  </a:cubicBezTo>
                  <a:cubicBezTo>
                    <a:pt x="51" y="32"/>
                    <a:pt x="51" y="32"/>
                    <a:pt x="52" y="32"/>
                  </a:cubicBezTo>
                  <a:cubicBezTo>
                    <a:pt x="52" y="33"/>
                    <a:pt x="51" y="33"/>
                    <a:pt x="51" y="33"/>
                  </a:cubicBezTo>
                  <a:cubicBezTo>
                    <a:pt x="51" y="33"/>
                    <a:pt x="51" y="33"/>
                    <a:pt x="52" y="34"/>
                  </a:cubicBezTo>
                  <a:cubicBezTo>
                    <a:pt x="51" y="35"/>
                    <a:pt x="52" y="35"/>
                    <a:pt x="52" y="36"/>
                  </a:cubicBezTo>
                  <a:cubicBezTo>
                    <a:pt x="52" y="37"/>
                    <a:pt x="53" y="37"/>
                    <a:pt x="53" y="37"/>
                  </a:cubicBezTo>
                  <a:cubicBezTo>
                    <a:pt x="52" y="38"/>
                    <a:pt x="52" y="38"/>
                    <a:pt x="52" y="39"/>
                  </a:cubicBezTo>
                  <a:cubicBezTo>
                    <a:pt x="53" y="39"/>
                    <a:pt x="52" y="38"/>
                    <a:pt x="54" y="38"/>
                  </a:cubicBezTo>
                  <a:cubicBezTo>
                    <a:pt x="53" y="37"/>
                    <a:pt x="54" y="37"/>
                    <a:pt x="54" y="37"/>
                  </a:cubicBezTo>
                  <a:cubicBezTo>
                    <a:pt x="54" y="37"/>
                    <a:pt x="55" y="36"/>
                    <a:pt x="55" y="36"/>
                  </a:cubicBezTo>
                  <a:cubicBezTo>
                    <a:pt x="55" y="36"/>
                    <a:pt x="56" y="36"/>
                    <a:pt x="55" y="36"/>
                  </a:cubicBezTo>
                  <a:cubicBezTo>
                    <a:pt x="55" y="35"/>
                    <a:pt x="55" y="35"/>
                    <a:pt x="56" y="34"/>
                  </a:cubicBezTo>
                  <a:cubicBezTo>
                    <a:pt x="56" y="34"/>
                    <a:pt x="55" y="34"/>
                    <a:pt x="54" y="33"/>
                  </a:cubicBezTo>
                  <a:cubicBezTo>
                    <a:pt x="54" y="33"/>
                    <a:pt x="54" y="32"/>
                    <a:pt x="54" y="31"/>
                  </a:cubicBezTo>
                  <a:cubicBezTo>
                    <a:pt x="54" y="30"/>
                    <a:pt x="55" y="29"/>
                    <a:pt x="56" y="29"/>
                  </a:cubicBezTo>
                  <a:cubicBezTo>
                    <a:pt x="56" y="29"/>
                    <a:pt x="56" y="28"/>
                    <a:pt x="56" y="28"/>
                  </a:cubicBezTo>
                  <a:cubicBezTo>
                    <a:pt x="56" y="28"/>
                    <a:pt x="56" y="28"/>
                    <a:pt x="56" y="28"/>
                  </a:cubicBezTo>
                  <a:cubicBezTo>
                    <a:pt x="57" y="28"/>
                    <a:pt x="57" y="27"/>
                    <a:pt x="57" y="26"/>
                  </a:cubicBezTo>
                  <a:cubicBezTo>
                    <a:pt x="58" y="25"/>
                    <a:pt x="59" y="25"/>
                    <a:pt x="59" y="24"/>
                  </a:cubicBezTo>
                  <a:cubicBezTo>
                    <a:pt x="60" y="24"/>
                    <a:pt x="60" y="23"/>
                    <a:pt x="60" y="24"/>
                  </a:cubicBezTo>
                  <a:cubicBezTo>
                    <a:pt x="61" y="23"/>
                    <a:pt x="61" y="23"/>
                    <a:pt x="61" y="23"/>
                  </a:cubicBezTo>
                  <a:cubicBezTo>
                    <a:pt x="62" y="23"/>
                    <a:pt x="63" y="23"/>
                    <a:pt x="63" y="23"/>
                  </a:cubicBezTo>
                  <a:cubicBezTo>
                    <a:pt x="63" y="23"/>
                    <a:pt x="64" y="23"/>
                    <a:pt x="64" y="24"/>
                  </a:cubicBezTo>
                  <a:cubicBezTo>
                    <a:pt x="65" y="24"/>
                    <a:pt x="65" y="24"/>
                    <a:pt x="65" y="25"/>
                  </a:cubicBezTo>
                  <a:cubicBezTo>
                    <a:pt x="67" y="25"/>
                    <a:pt x="68" y="25"/>
                    <a:pt x="68" y="27"/>
                  </a:cubicBezTo>
                  <a:cubicBezTo>
                    <a:pt x="69" y="27"/>
                    <a:pt x="69" y="26"/>
                    <a:pt x="69" y="25"/>
                  </a:cubicBezTo>
                  <a:cubicBezTo>
                    <a:pt x="69" y="25"/>
                    <a:pt x="69" y="25"/>
                    <a:pt x="70" y="25"/>
                  </a:cubicBezTo>
                  <a:cubicBezTo>
                    <a:pt x="70" y="25"/>
                    <a:pt x="70" y="26"/>
                    <a:pt x="70" y="26"/>
                  </a:cubicBezTo>
                  <a:cubicBezTo>
                    <a:pt x="71" y="26"/>
                    <a:pt x="71" y="25"/>
                    <a:pt x="72" y="25"/>
                  </a:cubicBezTo>
                  <a:cubicBezTo>
                    <a:pt x="73" y="25"/>
                    <a:pt x="74" y="24"/>
                    <a:pt x="75" y="25"/>
                  </a:cubicBezTo>
                  <a:cubicBezTo>
                    <a:pt x="75" y="24"/>
                    <a:pt x="74" y="24"/>
                    <a:pt x="74" y="23"/>
                  </a:cubicBezTo>
                  <a:cubicBezTo>
                    <a:pt x="75" y="23"/>
                    <a:pt x="75" y="24"/>
                    <a:pt x="76" y="24"/>
                  </a:cubicBezTo>
                  <a:cubicBezTo>
                    <a:pt x="77" y="23"/>
                    <a:pt x="78" y="22"/>
                    <a:pt x="78" y="21"/>
                  </a:cubicBezTo>
                  <a:cubicBezTo>
                    <a:pt x="79" y="21"/>
                    <a:pt x="79" y="22"/>
                    <a:pt x="79" y="22"/>
                  </a:cubicBezTo>
                  <a:cubicBezTo>
                    <a:pt x="80" y="23"/>
                    <a:pt x="80" y="21"/>
                    <a:pt x="80" y="22"/>
                  </a:cubicBezTo>
                  <a:cubicBezTo>
                    <a:pt x="80" y="22"/>
                    <a:pt x="80" y="23"/>
                    <a:pt x="80" y="23"/>
                  </a:cubicBezTo>
                  <a:cubicBezTo>
                    <a:pt x="81" y="23"/>
                    <a:pt x="81" y="22"/>
                    <a:pt x="81" y="22"/>
                  </a:cubicBezTo>
                  <a:cubicBezTo>
                    <a:pt x="82" y="22"/>
                    <a:pt x="82" y="22"/>
                    <a:pt x="83" y="23"/>
                  </a:cubicBezTo>
                  <a:cubicBezTo>
                    <a:pt x="83" y="22"/>
                    <a:pt x="82" y="22"/>
                    <a:pt x="82" y="21"/>
                  </a:cubicBezTo>
                  <a:cubicBezTo>
                    <a:pt x="82" y="20"/>
                    <a:pt x="82" y="21"/>
                    <a:pt x="83" y="21"/>
                  </a:cubicBezTo>
                  <a:cubicBezTo>
                    <a:pt x="83" y="21"/>
                    <a:pt x="83" y="20"/>
                    <a:pt x="83" y="20"/>
                  </a:cubicBezTo>
                  <a:cubicBezTo>
                    <a:pt x="84" y="20"/>
                    <a:pt x="84" y="19"/>
                    <a:pt x="84" y="19"/>
                  </a:cubicBezTo>
                  <a:cubicBezTo>
                    <a:pt x="85" y="19"/>
                    <a:pt x="86" y="19"/>
                    <a:pt x="87" y="18"/>
                  </a:cubicBezTo>
                  <a:cubicBezTo>
                    <a:pt x="87" y="18"/>
                    <a:pt x="87" y="19"/>
                    <a:pt x="87" y="19"/>
                  </a:cubicBezTo>
                  <a:cubicBezTo>
                    <a:pt x="88" y="19"/>
                    <a:pt x="88" y="18"/>
                    <a:pt x="89" y="18"/>
                  </a:cubicBezTo>
                  <a:cubicBezTo>
                    <a:pt x="89" y="18"/>
                    <a:pt x="89" y="17"/>
                    <a:pt x="89" y="17"/>
                  </a:cubicBezTo>
                  <a:cubicBezTo>
                    <a:pt x="90" y="17"/>
                    <a:pt x="90" y="17"/>
                    <a:pt x="90" y="18"/>
                  </a:cubicBezTo>
                  <a:cubicBezTo>
                    <a:pt x="91" y="18"/>
                    <a:pt x="92" y="18"/>
                    <a:pt x="92" y="17"/>
                  </a:cubicBezTo>
                  <a:cubicBezTo>
                    <a:pt x="93" y="18"/>
                    <a:pt x="93" y="18"/>
                    <a:pt x="93" y="19"/>
                  </a:cubicBezTo>
                  <a:cubicBezTo>
                    <a:pt x="93" y="20"/>
                    <a:pt x="93" y="20"/>
                    <a:pt x="93" y="20"/>
                  </a:cubicBezTo>
                  <a:cubicBezTo>
                    <a:pt x="94" y="20"/>
                    <a:pt x="94" y="21"/>
                    <a:pt x="95" y="21"/>
                  </a:cubicBezTo>
                  <a:cubicBezTo>
                    <a:pt x="95" y="21"/>
                    <a:pt x="95" y="21"/>
                    <a:pt x="95" y="21"/>
                  </a:cubicBezTo>
                  <a:cubicBezTo>
                    <a:pt x="96" y="21"/>
                    <a:pt x="96" y="21"/>
                    <a:pt x="97" y="21"/>
                  </a:cubicBezTo>
                  <a:cubicBezTo>
                    <a:pt x="101" y="25"/>
                    <a:pt x="104" y="30"/>
                    <a:pt x="107" y="35"/>
                  </a:cubicBezTo>
                  <a:close/>
                  <a:moveTo>
                    <a:pt x="111" y="44"/>
                  </a:moveTo>
                  <a:cubicBezTo>
                    <a:pt x="111" y="44"/>
                    <a:pt x="111" y="44"/>
                    <a:pt x="111" y="44"/>
                  </a:cubicBezTo>
                  <a:cubicBezTo>
                    <a:pt x="110" y="45"/>
                    <a:pt x="110" y="44"/>
                    <a:pt x="110" y="44"/>
                  </a:cubicBezTo>
                  <a:cubicBezTo>
                    <a:pt x="109" y="44"/>
                    <a:pt x="109" y="45"/>
                    <a:pt x="109" y="44"/>
                  </a:cubicBezTo>
                  <a:cubicBezTo>
                    <a:pt x="109" y="43"/>
                    <a:pt x="109" y="43"/>
                    <a:pt x="109" y="42"/>
                  </a:cubicBezTo>
                  <a:cubicBezTo>
                    <a:pt x="109" y="42"/>
                    <a:pt x="110" y="42"/>
                    <a:pt x="110" y="42"/>
                  </a:cubicBezTo>
                  <a:cubicBezTo>
                    <a:pt x="110" y="43"/>
                    <a:pt x="111" y="44"/>
                    <a:pt x="111" y="44"/>
                  </a:cubicBezTo>
                  <a:close/>
                  <a:moveTo>
                    <a:pt x="104" y="63"/>
                  </a:moveTo>
                  <a:cubicBezTo>
                    <a:pt x="105" y="63"/>
                    <a:pt x="105" y="62"/>
                    <a:pt x="105" y="63"/>
                  </a:cubicBezTo>
                  <a:cubicBezTo>
                    <a:pt x="105" y="62"/>
                    <a:pt x="105" y="61"/>
                    <a:pt x="106" y="61"/>
                  </a:cubicBezTo>
                  <a:cubicBezTo>
                    <a:pt x="106" y="61"/>
                    <a:pt x="106" y="62"/>
                    <a:pt x="106" y="62"/>
                  </a:cubicBezTo>
                  <a:cubicBezTo>
                    <a:pt x="107" y="63"/>
                    <a:pt x="107" y="63"/>
                    <a:pt x="107" y="64"/>
                  </a:cubicBezTo>
                  <a:cubicBezTo>
                    <a:pt x="106" y="63"/>
                    <a:pt x="106" y="64"/>
                    <a:pt x="106" y="64"/>
                  </a:cubicBezTo>
                  <a:cubicBezTo>
                    <a:pt x="105" y="64"/>
                    <a:pt x="105" y="64"/>
                    <a:pt x="105" y="63"/>
                  </a:cubicBezTo>
                  <a:cubicBezTo>
                    <a:pt x="105" y="63"/>
                    <a:pt x="105" y="64"/>
                    <a:pt x="104" y="63"/>
                  </a:cubicBezTo>
                  <a:close/>
                  <a:moveTo>
                    <a:pt x="105" y="72"/>
                  </a:moveTo>
                  <a:cubicBezTo>
                    <a:pt x="104" y="72"/>
                    <a:pt x="104" y="72"/>
                    <a:pt x="104" y="71"/>
                  </a:cubicBezTo>
                  <a:cubicBezTo>
                    <a:pt x="103" y="72"/>
                    <a:pt x="103" y="72"/>
                    <a:pt x="103" y="73"/>
                  </a:cubicBezTo>
                  <a:cubicBezTo>
                    <a:pt x="102" y="72"/>
                    <a:pt x="103" y="69"/>
                    <a:pt x="104" y="69"/>
                  </a:cubicBezTo>
                  <a:cubicBezTo>
                    <a:pt x="104" y="69"/>
                    <a:pt x="105" y="69"/>
                    <a:pt x="105" y="70"/>
                  </a:cubicBezTo>
                  <a:cubicBezTo>
                    <a:pt x="105" y="70"/>
                    <a:pt x="104" y="70"/>
                    <a:pt x="104" y="70"/>
                  </a:cubicBezTo>
                  <a:cubicBezTo>
                    <a:pt x="104" y="71"/>
                    <a:pt x="105" y="71"/>
                    <a:pt x="105" y="72"/>
                  </a:cubicBezTo>
                  <a:close/>
                  <a:moveTo>
                    <a:pt x="102" y="70"/>
                  </a:moveTo>
                  <a:cubicBezTo>
                    <a:pt x="102" y="70"/>
                    <a:pt x="102" y="71"/>
                    <a:pt x="102" y="72"/>
                  </a:cubicBezTo>
                  <a:cubicBezTo>
                    <a:pt x="102" y="72"/>
                    <a:pt x="102" y="72"/>
                    <a:pt x="102" y="72"/>
                  </a:cubicBezTo>
                  <a:cubicBezTo>
                    <a:pt x="102" y="72"/>
                    <a:pt x="101" y="72"/>
                    <a:pt x="101" y="72"/>
                  </a:cubicBezTo>
                  <a:cubicBezTo>
                    <a:pt x="100" y="73"/>
                    <a:pt x="100" y="71"/>
                    <a:pt x="99" y="72"/>
                  </a:cubicBezTo>
                  <a:cubicBezTo>
                    <a:pt x="99" y="71"/>
                    <a:pt x="98" y="70"/>
                    <a:pt x="98" y="70"/>
                  </a:cubicBezTo>
                  <a:cubicBezTo>
                    <a:pt x="99" y="68"/>
                    <a:pt x="101" y="68"/>
                    <a:pt x="101" y="66"/>
                  </a:cubicBezTo>
                  <a:cubicBezTo>
                    <a:pt x="102" y="66"/>
                    <a:pt x="102" y="66"/>
                    <a:pt x="103" y="67"/>
                  </a:cubicBezTo>
                  <a:cubicBezTo>
                    <a:pt x="103" y="67"/>
                    <a:pt x="103" y="68"/>
                    <a:pt x="102" y="68"/>
                  </a:cubicBezTo>
                  <a:cubicBezTo>
                    <a:pt x="103" y="68"/>
                    <a:pt x="102" y="69"/>
                    <a:pt x="102" y="70"/>
                  </a:cubicBezTo>
                  <a:close/>
                  <a:moveTo>
                    <a:pt x="101" y="75"/>
                  </a:moveTo>
                  <a:cubicBezTo>
                    <a:pt x="99" y="75"/>
                    <a:pt x="99" y="74"/>
                    <a:pt x="97" y="74"/>
                  </a:cubicBezTo>
                  <a:cubicBezTo>
                    <a:pt x="97" y="73"/>
                    <a:pt x="97" y="73"/>
                    <a:pt x="97" y="73"/>
                  </a:cubicBezTo>
                  <a:cubicBezTo>
                    <a:pt x="98" y="73"/>
                    <a:pt x="99" y="73"/>
                    <a:pt x="101" y="73"/>
                  </a:cubicBezTo>
                  <a:cubicBezTo>
                    <a:pt x="101" y="74"/>
                    <a:pt x="101" y="74"/>
                    <a:pt x="101" y="75"/>
                  </a:cubicBezTo>
                  <a:close/>
                  <a:moveTo>
                    <a:pt x="103" y="57"/>
                  </a:moveTo>
                  <a:cubicBezTo>
                    <a:pt x="103" y="57"/>
                    <a:pt x="102" y="56"/>
                    <a:pt x="102" y="56"/>
                  </a:cubicBezTo>
                  <a:cubicBezTo>
                    <a:pt x="102" y="55"/>
                    <a:pt x="103" y="55"/>
                    <a:pt x="103" y="55"/>
                  </a:cubicBezTo>
                  <a:cubicBezTo>
                    <a:pt x="103" y="56"/>
                    <a:pt x="103" y="57"/>
                    <a:pt x="103" y="57"/>
                  </a:cubicBezTo>
                  <a:close/>
                  <a:moveTo>
                    <a:pt x="105" y="59"/>
                  </a:moveTo>
                  <a:cubicBezTo>
                    <a:pt x="105" y="60"/>
                    <a:pt x="104" y="60"/>
                    <a:pt x="104" y="61"/>
                  </a:cubicBezTo>
                  <a:cubicBezTo>
                    <a:pt x="103" y="60"/>
                    <a:pt x="103" y="60"/>
                    <a:pt x="103" y="59"/>
                  </a:cubicBezTo>
                  <a:cubicBezTo>
                    <a:pt x="103" y="58"/>
                    <a:pt x="104" y="58"/>
                    <a:pt x="105" y="59"/>
                  </a:cubicBezTo>
                  <a:close/>
                  <a:moveTo>
                    <a:pt x="109" y="69"/>
                  </a:moveTo>
                  <a:cubicBezTo>
                    <a:pt x="109" y="70"/>
                    <a:pt x="108" y="70"/>
                    <a:pt x="107" y="70"/>
                  </a:cubicBezTo>
                  <a:cubicBezTo>
                    <a:pt x="107" y="69"/>
                    <a:pt x="108" y="69"/>
                    <a:pt x="109" y="69"/>
                  </a:cubicBezTo>
                  <a:close/>
                  <a:moveTo>
                    <a:pt x="108" y="50"/>
                  </a:moveTo>
                  <a:cubicBezTo>
                    <a:pt x="108" y="50"/>
                    <a:pt x="108" y="50"/>
                    <a:pt x="108" y="50"/>
                  </a:cubicBezTo>
                  <a:cubicBezTo>
                    <a:pt x="107" y="51"/>
                    <a:pt x="107" y="51"/>
                    <a:pt x="107" y="52"/>
                  </a:cubicBezTo>
                  <a:cubicBezTo>
                    <a:pt x="106" y="51"/>
                    <a:pt x="106" y="51"/>
                    <a:pt x="106" y="50"/>
                  </a:cubicBezTo>
                  <a:cubicBezTo>
                    <a:pt x="106" y="50"/>
                    <a:pt x="107" y="50"/>
                    <a:pt x="107" y="50"/>
                  </a:cubicBezTo>
                  <a:cubicBezTo>
                    <a:pt x="107" y="50"/>
                    <a:pt x="106" y="51"/>
                    <a:pt x="106" y="50"/>
                  </a:cubicBezTo>
                  <a:cubicBezTo>
                    <a:pt x="106" y="49"/>
                    <a:pt x="107" y="49"/>
                    <a:pt x="108" y="49"/>
                  </a:cubicBezTo>
                  <a:cubicBezTo>
                    <a:pt x="109" y="48"/>
                    <a:pt x="109" y="48"/>
                    <a:pt x="110" y="47"/>
                  </a:cubicBezTo>
                  <a:cubicBezTo>
                    <a:pt x="109" y="47"/>
                    <a:pt x="110" y="47"/>
                    <a:pt x="110" y="47"/>
                  </a:cubicBezTo>
                  <a:cubicBezTo>
                    <a:pt x="109" y="46"/>
                    <a:pt x="110" y="45"/>
                    <a:pt x="110" y="44"/>
                  </a:cubicBezTo>
                  <a:cubicBezTo>
                    <a:pt x="110" y="44"/>
                    <a:pt x="110" y="44"/>
                    <a:pt x="110" y="44"/>
                  </a:cubicBezTo>
                  <a:cubicBezTo>
                    <a:pt x="110" y="46"/>
                    <a:pt x="111" y="47"/>
                    <a:pt x="111" y="49"/>
                  </a:cubicBezTo>
                  <a:cubicBezTo>
                    <a:pt x="110" y="50"/>
                    <a:pt x="109" y="50"/>
                    <a:pt x="108" y="50"/>
                  </a:cubicBezTo>
                  <a:close/>
                  <a:moveTo>
                    <a:pt x="109" y="39"/>
                  </a:moveTo>
                  <a:cubicBezTo>
                    <a:pt x="109" y="40"/>
                    <a:pt x="110" y="41"/>
                    <a:pt x="110" y="41"/>
                  </a:cubicBezTo>
                  <a:cubicBezTo>
                    <a:pt x="109" y="41"/>
                    <a:pt x="109" y="40"/>
                    <a:pt x="109" y="39"/>
                  </a:cubicBezTo>
                  <a:close/>
                  <a:moveTo>
                    <a:pt x="93" y="66"/>
                  </a:moveTo>
                  <a:cubicBezTo>
                    <a:pt x="93" y="66"/>
                    <a:pt x="93" y="67"/>
                    <a:pt x="93" y="66"/>
                  </a:cubicBezTo>
                  <a:cubicBezTo>
                    <a:pt x="94" y="66"/>
                    <a:pt x="94" y="67"/>
                    <a:pt x="94" y="67"/>
                  </a:cubicBezTo>
                  <a:cubicBezTo>
                    <a:pt x="94" y="67"/>
                    <a:pt x="95" y="68"/>
                    <a:pt x="95" y="68"/>
                  </a:cubicBezTo>
                  <a:cubicBezTo>
                    <a:pt x="95" y="69"/>
                    <a:pt x="96" y="69"/>
                    <a:pt x="96" y="70"/>
                  </a:cubicBezTo>
                  <a:cubicBezTo>
                    <a:pt x="96" y="71"/>
                    <a:pt x="97" y="72"/>
                    <a:pt x="97" y="72"/>
                  </a:cubicBezTo>
                  <a:cubicBezTo>
                    <a:pt x="96" y="73"/>
                    <a:pt x="96" y="71"/>
                    <a:pt x="95" y="71"/>
                  </a:cubicBezTo>
                  <a:cubicBezTo>
                    <a:pt x="95" y="68"/>
                    <a:pt x="93" y="69"/>
                    <a:pt x="93" y="66"/>
                  </a:cubicBezTo>
                  <a:close/>
                  <a:moveTo>
                    <a:pt x="86" y="64"/>
                  </a:moveTo>
                  <a:cubicBezTo>
                    <a:pt x="87" y="64"/>
                    <a:pt x="87" y="65"/>
                    <a:pt x="87" y="65"/>
                  </a:cubicBezTo>
                  <a:cubicBezTo>
                    <a:pt x="87" y="65"/>
                    <a:pt x="87" y="66"/>
                    <a:pt x="86" y="66"/>
                  </a:cubicBezTo>
                  <a:cubicBezTo>
                    <a:pt x="86" y="65"/>
                    <a:pt x="87" y="65"/>
                    <a:pt x="86" y="64"/>
                  </a:cubicBezTo>
                  <a:close/>
                  <a:moveTo>
                    <a:pt x="73" y="81"/>
                  </a:moveTo>
                  <a:cubicBezTo>
                    <a:pt x="73" y="81"/>
                    <a:pt x="73" y="81"/>
                    <a:pt x="73" y="81"/>
                  </a:cubicBezTo>
                  <a:cubicBezTo>
                    <a:pt x="73" y="82"/>
                    <a:pt x="73" y="82"/>
                    <a:pt x="73" y="83"/>
                  </a:cubicBezTo>
                  <a:cubicBezTo>
                    <a:pt x="72" y="83"/>
                    <a:pt x="72" y="84"/>
                    <a:pt x="72" y="85"/>
                  </a:cubicBezTo>
                  <a:cubicBezTo>
                    <a:pt x="71" y="85"/>
                    <a:pt x="71" y="85"/>
                    <a:pt x="71" y="85"/>
                  </a:cubicBezTo>
                  <a:cubicBezTo>
                    <a:pt x="70" y="84"/>
                    <a:pt x="70" y="83"/>
                    <a:pt x="70" y="83"/>
                  </a:cubicBezTo>
                  <a:cubicBezTo>
                    <a:pt x="70" y="82"/>
                    <a:pt x="70" y="82"/>
                    <a:pt x="71" y="81"/>
                  </a:cubicBezTo>
                  <a:cubicBezTo>
                    <a:pt x="71" y="81"/>
                    <a:pt x="70" y="81"/>
                    <a:pt x="70" y="80"/>
                  </a:cubicBezTo>
                  <a:cubicBezTo>
                    <a:pt x="71" y="79"/>
                    <a:pt x="71" y="79"/>
                    <a:pt x="72" y="78"/>
                  </a:cubicBezTo>
                  <a:cubicBezTo>
                    <a:pt x="72" y="77"/>
                    <a:pt x="72" y="77"/>
                    <a:pt x="73" y="76"/>
                  </a:cubicBezTo>
                  <a:cubicBezTo>
                    <a:pt x="73" y="76"/>
                    <a:pt x="73" y="78"/>
                    <a:pt x="73" y="78"/>
                  </a:cubicBezTo>
                  <a:cubicBezTo>
                    <a:pt x="73" y="79"/>
                    <a:pt x="73" y="80"/>
                    <a:pt x="73" y="81"/>
                  </a:cubicBezTo>
                  <a:close/>
                  <a:moveTo>
                    <a:pt x="32" y="100"/>
                  </a:moveTo>
                  <a:cubicBezTo>
                    <a:pt x="32" y="100"/>
                    <a:pt x="33" y="99"/>
                    <a:pt x="33" y="100"/>
                  </a:cubicBezTo>
                  <a:cubicBezTo>
                    <a:pt x="33" y="100"/>
                    <a:pt x="33" y="100"/>
                    <a:pt x="32" y="100"/>
                  </a:cubicBezTo>
                  <a:close/>
                  <a:moveTo>
                    <a:pt x="39" y="31"/>
                  </a:moveTo>
                  <a:cubicBezTo>
                    <a:pt x="39" y="32"/>
                    <a:pt x="39" y="32"/>
                    <a:pt x="38" y="32"/>
                  </a:cubicBezTo>
                  <a:cubicBezTo>
                    <a:pt x="38" y="33"/>
                    <a:pt x="38" y="32"/>
                    <a:pt x="38" y="32"/>
                  </a:cubicBezTo>
                  <a:cubicBezTo>
                    <a:pt x="37" y="32"/>
                    <a:pt x="37" y="32"/>
                    <a:pt x="36" y="32"/>
                  </a:cubicBezTo>
                  <a:cubicBezTo>
                    <a:pt x="35" y="30"/>
                    <a:pt x="36" y="28"/>
                    <a:pt x="35" y="27"/>
                  </a:cubicBezTo>
                  <a:cubicBezTo>
                    <a:pt x="35" y="26"/>
                    <a:pt x="36" y="26"/>
                    <a:pt x="35" y="26"/>
                  </a:cubicBezTo>
                  <a:cubicBezTo>
                    <a:pt x="36" y="25"/>
                    <a:pt x="36" y="25"/>
                    <a:pt x="37" y="25"/>
                  </a:cubicBezTo>
                  <a:cubicBezTo>
                    <a:pt x="36" y="24"/>
                    <a:pt x="35" y="24"/>
                    <a:pt x="35" y="23"/>
                  </a:cubicBezTo>
                  <a:cubicBezTo>
                    <a:pt x="36" y="23"/>
                    <a:pt x="36" y="23"/>
                    <a:pt x="36" y="23"/>
                  </a:cubicBezTo>
                  <a:cubicBezTo>
                    <a:pt x="36" y="22"/>
                    <a:pt x="36" y="23"/>
                    <a:pt x="35" y="23"/>
                  </a:cubicBezTo>
                  <a:cubicBezTo>
                    <a:pt x="35" y="22"/>
                    <a:pt x="35" y="22"/>
                    <a:pt x="35" y="21"/>
                  </a:cubicBezTo>
                  <a:cubicBezTo>
                    <a:pt x="35" y="21"/>
                    <a:pt x="34" y="20"/>
                    <a:pt x="35" y="19"/>
                  </a:cubicBezTo>
                  <a:cubicBezTo>
                    <a:pt x="34" y="20"/>
                    <a:pt x="33" y="19"/>
                    <a:pt x="32" y="19"/>
                  </a:cubicBezTo>
                  <a:cubicBezTo>
                    <a:pt x="32" y="19"/>
                    <a:pt x="32" y="19"/>
                    <a:pt x="32" y="19"/>
                  </a:cubicBezTo>
                  <a:cubicBezTo>
                    <a:pt x="31" y="19"/>
                    <a:pt x="30" y="19"/>
                    <a:pt x="30" y="18"/>
                  </a:cubicBezTo>
                  <a:cubicBezTo>
                    <a:pt x="31" y="17"/>
                    <a:pt x="32" y="18"/>
                    <a:pt x="32" y="18"/>
                  </a:cubicBezTo>
                  <a:cubicBezTo>
                    <a:pt x="32" y="17"/>
                    <a:pt x="32" y="17"/>
                    <a:pt x="31" y="17"/>
                  </a:cubicBezTo>
                  <a:cubicBezTo>
                    <a:pt x="31" y="17"/>
                    <a:pt x="30" y="17"/>
                    <a:pt x="30" y="17"/>
                  </a:cubicBezTo>
                  <a:cubicBezTo>
                    <a:pt x="30" y="17"/>
                    <a:pt x="30" y="17"/>
                    <a:pt x="29" y="17"/>
                  </a:cubicBezTo>
                  <a:cubicBezTo>
                    <a:pt x="30" y="16"/>
                    <a:pt x="30" y="16"/>
                    <a:pt x="31" y="16"/>
                  </a:cubicBezTo>
                  <a:cubicBezTo>
                    <a:pt x="31" y="16"/>
                    <a:pt x="32" y="16"/>
                    <a:pt x="33" y="15"/>
                  </a:cubicBezTo>
                  <a:cubicBezTo>
                    <a:pt x="33" y="15"/>
                    <a:pt x="32" y="15"/>
                    <a:pt x="32" y="14"/>
                  </a:cubicBezTo>
                  <a:cubicBezTo>
                    <a:pt x="34" y="14"/>
                    <a:pt x="35" y="13"/>
                    <a:pt x="36" y="13"/>
                  </a:cubicBezTo>
                  <a:cubicBezTo>
                    <a:pt x="38" y="13"/>
                    <a:pt x="38" y="13"/>
                    <a:pt x="40" y="13"/>
                  </a:cubicBezTo>
                  <a:cubicBezTo>
                    <a:pt x="40" y="13"/>
                    <a:pt x="39" y="12"/>
                    <a:pt x="39" y="11"/>
                  </a:cubicBezTo>
                  <a:cubicBezTo>
                    <a:pt x="40" y="11"/>
                    <a:pt x="41" y="11"/>
                    <a:pt x="42" y="11"/>
                  </a:cubicBezTo>
                  <a:cubicBezTo>
                    <a:pt x="42" y="10"/>
                    <a:pt x="44" y="11"/>
                    <a:pt x="45" y="10"/>
                  </a:cubicBezTo>
                  <a:cubicBezTo>
                    <a:pt x="45" y="11"/>
                    <a:pt x="46" y="11"/>
                    <a:pt x="46" y="11"/>
                  </a:cubicBezTo>
                  <a:cubicBezTo>
                    <a:pt x="46" y="10"/>
                    <a:pt x="47" y="11"/>
                    <a:pt x="47" y="11"/>
                  </a:cubicBezTo>
                  <a:cubicBezTo>
                    <a:pt x="48" y="11"/>
                    <a:pt x="49" y="11"/>
                    <a:pt x="50" y="12"/>
                  </a:cubicBezTo>
                  <a:cubicBezTo>
                    <a:pt x="49" y="12"/>
                    <a:pt x="48" y="12"/>
                    <a:pt x="48" y="13"/>
                  </a:cubicBezTo>
                  <a:cubicBezTo>
                    <a:pt x="48" y="13"/>
                    <a:pt x="49" y="12"/>
                    <a:pt x="50" y="13"/>
                  </a:cubicBezTo>
                  <a:cubicBezTo>
                    <a:pt x="50" y="12"/>
                    <a:pt x="50" y="13"/>
                    <a:pt x="51" y="13"/>
                  </a:cubicBezTo>
                  <a:cubicBezTo>
                    <a:pt x="51" y="14"/>
                    <a:pt x="52" y="13"/>
                    <a:pt x="52" y="14"/>
                  </a:cubicBezTo>
                  <a:cubicBezTo>
                    <a:pt x="52" y="15"/>
                    <a:pt x="51" y="14"/>
                    <a:pt x="50" y="14"/>
                  </a:cubicBezTo>
                  <a:cubicBezTo>
                    <a:pt x="50" y="14"/>
                    <a:pt x="50" y="15"/>
                    <a:pt x="49" y="15"/>
                  </a:cubicBezTo>
                  <a:cubicBezTo>
                    <a:pt x="49" y="16"/>
                    <a:pt x="49" y="16"/>
                    <a:pt x="49" y="16"/>
                  </a:cubicBezTo>
                  <a:cubicBezTo>
                    <a:pt x="49" y="16"/>
                    <a:pt x="49" y="17"/>
                    <a:pt x="48" y="17"/>
                  </a:cubicBezTo>
                  <a:cubicBezTo>
                    <a:pt x="49" y="17"/>
                    <a:pt x="50" y="17"/>
                    <a:pt x="50" y="18"/>
                  </a:cubicBezTo>
                  <a:cubicBezTo>
                    <a:pt x="49" y="18"/>
                    <a:pt x="48" y="18"/>
                    <a:pt x="48" y="18"/>
                  </a:cubicBezTo>
                  <a:cubicBezTo>
                    <a:pt x="48" y="19"/>
                    <a:pt x="49" y="21"/>
                    <a:pt x="47" y="21"/>
                  </a:cubicBezTo>
                  <a:cubicBezTo>
                    <a:pt x="47" y="22"/>
                    <a:pt x="48" y="22"/>
                    <a:pt x="48" y="23"/>
                  </a:cubicBezTo>
                  <a:cubicBezTo>
                    <a:pt x="47" y="23"/>
                    <a:pt x="47" y="22"/>
                    <a:pt x="47" y="22"/>
                  </a:cubicBezTo>
                  <a:cubicBezTo>
                    <a:pt x="46" y="23"/>
                    <a:pt x="48" y="23"/>
                    <a:pt x="47" y="24"/>
                  </a:cubicBezTo>
                  <a:cubicBezTo>
                    <a:pt x="46" y="24"/>
                    <a:pt x="46" y="23"/>
                    <a:pt x="45" y="23"/>
                  </a:cubicBezTo>
                  <a:cubicBezTo>
                    <a:pt x="45" y="23"/>
                    <a:pt x="45" y="23"/>
                    <a:pt x="45" y="23"/>
                  </a:cubicBezTo>
                  <a:cubicBezTo>
                    <a:pt x="45" y="23"/>
                    <a:pt x="46" y="24"/>
                    <a:pt x="46" y="24"/>
                  </a:cubicBezTo>
                  <a:cubicBezTo>
                    <a:pt x="47" y="24"/>
                    <a:pt x="45" y="25"/>
                    <a:pt x="45" y="25"/>
                  </a:cubicBezTo>
                  <a:cubicBezTo>
                    <a:pt x="44" y="25"/>
                    <a:pt x="44" y="26"/>
                    <a:pt x="43" y="27"/>
                  </a:cubicBezTo>
                  <a:cubicBezTo>
                    <a:pt x="43" y="27"/>
                    <a:pt x="42" y="27"/>
                    <a:pt x="42" y="27"/>
                  </a:cubicBezTo>
                  <a:cubicBezTo>
                    <a:pt x="41" y="27"/>
                    <a:pt x="41" y="28"/>
                    <a:pt x="41" y="27"/>
                  </a:cubicBezTo>
                  <a:cubicBezTo>
                    <a:pt x="40" y="27"/>
                    <a:pt x="40" y="28"/>
                    <a:pt x="40" y="28"/>
                  </a:cubicBezTo>
                  <a:cubicBezTo>
                    <a:pt x="40" y="30"/>
                    <a:pt x="39" y="30"/>
                    <a:pt x="39" y="31"/>
                  </a:cubicBezTo>
                  <a:close/>
                  <a:moveTo>
                    <a:pt x="59" y="15"/>
                  </a:moveTo>
                  <a:cubicBezTo>
                    <a:pt x="59" y="15"/>
                    <a:pt x="60" y="16"/>
                    <a:pt x="60" y="15"/>
                  </a:cubicBezTo>
                  <a:cubicBezTo>
                    <a:pt x="60" y="16"/>
                    <a:pt x="61" y="16"/>
                    <a:pt x="61" y="18"/>
                  </a:cubicBezTo>
                  <a:cubicBezTo>
                    <a:pt x="60" y="18"/>
                    <a:pt x="60" y="17"/>
                    <a:pt x="59" y="17"/>
                  </a:cubicBezTo>
                  <a:cubicBezTo>
                    <a:pt x="59" y="18"/>
                    <a:pt x="59" y="18"/>
                    <a:pt x="59" y="19"/>
                  </a:cubicBezTo>
                  <a:cubicBezTo>
                    <a:pt x="58" y="19"/>
                    <a:pt x="58" y="19"/>
                    <a:pt x="58" y="19"/>
                  </a:cubicBezTo>
                  <a:cubicBezTo>
                    <a:pt x="57" y="19"/>
                    <a:pt x="57" y="18"/>
                    <a:pt x="57" y="18"/>
                  </a:cubicBezTo>
                  <a:cubicBezTo>
                    <a:pt x="57" y="17"/>
                    <a:pt x="57" y="17"/>
                    <a:pt x="57" y="16"/>
                  </a:cubicBezTo>
                  <a:cubicBezTo>
                    <a:pt x="57" y="16"/>
                    <a:pt x="57" y="17"/>
                    <a:pt x="56" y="17"/>
                  </a:cubicBezTo>
                  <a:cubicBezTo>
                    <a:pt x="56" y="17"/>
                    <a:pt x="56" y="16"/>
                    <a:pt x="56" y="16"/>
                  </a:cubicBezTo>
                  <a:cubicBezTo>
                    <a:pt x="56" y="15"/>
                    <a:pt x="55" y="16"/>
                    <a:pt x="55" y="15"/>
                  </a:cubicBezTo>
                  <a:cubicBezTo>
                    <a:pt x="55" y="13"/>
                    <a:pt x="57" y="14"/>
                    <a:pt x="57" y="15"/>
                  </a:cubicBezTo>
                  <a:cubicBezTo>
                    <a:pt x="58" y="15"/>
                    <a:pt x="57" y="14"/>
                    <a:pt x="57" y="14"/>
                  </a:cubicBezTo>
                  <a:cubicBezTo>
                    <a:pt x="58" y="13"/>
                    <a:pt x="59" y="14"/>
                    <a:pt x="58" y="15"/>
                  </a:cubicBezTo>
                  <a:cubicBezTo>
                    <a:pt x="58" y="15"/>
                    <a:pt x="59" y="15"/>
                    <a:pt x="59" y="15"/>
                  </a:cubicBezTo>
                  <a:close/>
                  <a:moveTo>
                    <a:pt x="59" y="13"/>
                  </a:moveTo>
                  <a:cubicBezTo>
                    <a:pt x="60" y="13"/>
                    <a:pt x="62" y="13"/>
                    <a:pt x="64" y="14"/>
                  </a:cubicBezTo>
                  <a:cubicBezTo>
                    <a:pt x="64" y="15"/>
                    <a:pt x="63" y="14"/>
                    <a:pt x="63" y="15"/>
                  </a:cubicBezTo>
                  <a:cubicBezTo>
                    <a:pt x="61" y="15"/>
                    <a:pt x="60" y="15"/>
                    <a:pt x="59" y="14"/>
                  </a:cubicBezTo>
                  <a:cubicBezTo>
                    <a:pt x="59" y="14"/>
                    <a:pt x="59" y="14"/>
                    <a:pt x="59" y="13"/>
                  </a:cubicBezTo>
                  <a:close/>
                  <a:moveTo>
                    <a:pt x="50" y="37"/>
                  </a:moveTo>
                  <a:cubicBezTo>
                    <a:pt x="49" y="38"/>
                    <a:pt x="48" y="38"/>
                    <a:pt x="48" y="38"/>
                  </a:cubicBezTo>
                  <a:cubicBezTo>
                    <a:pt x="48" y="37"/>
                    <a:pt x="48" y="37"/>
                    <a:pt x="48" y="36"/>
                  </a:cubicBezTo>
                  <a:cubicBezTo>
                    <a:pt x="48" y="36"/>
                    <a:pt x="49" y="36"/>
                    <a:pt x="49" y="35"/>
                  </a:cubicBezTo>
                  <a:cubicBezTo>
                    <a:pt x="49" y="35"/>
                    <a:pt x="49" y="35"/>
                    <a:pt x="50" y="35"/>
                  </a:cubicBezTo>
                  <a:cubicBezTo>
                    <a:pt x="49" y="36"/>
                    <a:pt x="49" y="36"/>
                    <a:pt x="50" y="37"/>
                  </a:cubicBezTo>
                  <a:close/>
                  <a:moveTo>
                    <a:pt x="48" y="29"/>
                  </a:moveTo>
                  <a:cubicBezTo>
                    <a:pt x="48" y="29"/>
                    <a:pt x="48" y="28"/>
                    <a:pt x="47" y="28"/>
                  </a:cubicBezTo>
                  <a:cubicBezTo>
                    <a:pt x="47" y="28"/>
                    <a:pt x="47" y="28"/>
                    <a:pt x="47" y="27"/>
                  </a:cubicBezTo>
                  <a:cubicBezTo>
                    <a:pt x="47" y="27"/>
                    <a:pt x="47" y="28"/>
                    <a:pt x="47" y="27"/>
                  </a:cubicBezTo>
                  <a:cubicBezTo>
                    <a:pt x="47" y="27"/>
                    <a:pt x="47" y="27"/>
                    <a:pt x="47" y="26"/>
                  </a:cubicBezTo>
                  <a:cubicBezTo>
                    <a:pt x="48" y="26"/>
                    <a:pt x="48" y="27"/>
                    <a:pt x="48" y="27"/>
                  </a:cubicBezTo>
                  <a:cubicBezTo>
                    <a:pt x="49" y="26"/>
                    <a:pt x="49" y="27"/>
                    <a:pt x="50" y="27"/>
                  </a:cubicBezTo>
                  <a:cubicBezTo>
                    <a:pt x="50" y="27"/>
                    <a:pt x="51" y="28"/>
                    <a:pt x="51" y="29"/>
                  </a:cubicBezTo>
                  <a:cubicBezTo>
                    <a:pt x="50" y="29"/>
                    <a:pt x="50" y="29"/>
                    <a:pt x="50" y="29"/>
                  </a:cubicBezTo>
                  <a:cubicBezTo>
                    <a:pt x="49" y="29"/>
                    <a:pt x="48" y="29"/>
                    <a:pt x="48" y="29"/>
                  </a:cubicBezTo>
                  <a:close/>
                  <a:moveTo>
                    <a:pt x="72" y="19"/>
                  </a:moveTo>
                  <a:cubicBezTo>
                    <a:pt x="74" y="19"/>
                    <a:pt x="75" y="18"/>
                    <a:pt x="76" y="18"/>
                  </a:cubicBezTo>
                  <a:cubicBezTo>
                    <a:pt x="76" y="18"/>
                    <a:pt x="76" y="18"/>
                    <a:pt x="76" y="18"/>
                  </a:cubicBezTo>
                  <a:cubicBezTo>
                    <a:pt x="76" y="18"/>
                    <a:pt x="77" y="18"/>
                    <a:pt x="77" y="18"/>
                  </a:cubicBezTo>
                  <a:cubicBezTo>
                    <a:pt x="77" y="19"/>
                    <a:pt x="76" y="19"/>
                    <a:pt x="75" y="19"/>
                  </a:cubicBezTo>
                  <a:cubicBezTo>
                    <a:pt x="74" y="20"/>
                    <a:pt x="74" y="21"/>
                    <a:pt x="72" y="21"/>
                  </a:cubicBezTo>
                  <a:cubicBezTo>
                    <a:pt x="72" y="22"/>
                    <a:pt x="73" y="23"/>
                    <a:pt x="73" y="24"/>
                  </a:cubicBezTo>
                  <a:cubicBezTo>
                    <a:pt x="73" y="24"/>
                    <a:pt x="73" y="24"/>
                    <a:pt x="73" y="24"/>
                  </a:cubicBezTo>
                  <a:cubicBezTo>
                    <a:pt x="72" y="24"/>
                    <a:pt x="72" y="23"/>
                    <a:pt x="71" y="23"/>
                  </a:cubicBezTo>
                  <a:cubicBezTo>
                    <a:pt x="71" y="22"/>
                    <a:pt x="72" y="22"/>
                    <a:pt x="72" y="21"/>
                  </a:cubicBezTo>
                  <a:cubicBezTo>
                    <a:pt x="72" y="20"/>
                    <a:pt x="73" y="20"/>
                    <a:pt x="72" y="19"/>
                  </a:cubicBezTo>
                  <a:close/>
                  <a:moveTo>
                    <a:pt x="72" y="15"/>
                  </a:moveTo>
                  <a:cubicBezTo>
                    <a:pt x="72" y="14"/>
                    <a:pt x="74" y="13"/>
                    <a:pt x="74" y="14"/>
                  </a:cubicBezTo>
                  <a:cubicBezTo>
                    <a:pt x="73" y="14"/>
                    <a:pt x="73" y="15"/>
                    <a:pt x="72" y="15"/>
                  </a:cubicBezTo>
                  <a:close/>
                  <a:moveTo>
                    <a:pt x="84" y="14"/>
                  </a:moveTo>
                  <a:cubicBezTo>
                    <a:pt x="85" y="14"/>
                    <a:pt x="87" y="14"/>
                    <a:pt x="87" y="15"/>
                  </a:cubicBezTo>
                  <a:cubicBezTo>
                    <a:pt x="87" y="16"/>
                    <a:pt x="86" y="15"/>
                    <a:pt x="84" y="16"/>
                  </a:cubicBezTo>
                  <a:cubicBezTo>
                    <a:pt x="84" y="15"/>
                    <a:pt x="84" y="15"/>
                    <a:pt x="84" y="14"/>
                  </a:cubicBezTo>
                  <a:close/>
                  <a:moveTo>
                    <a:pt x="25" y="29"/>
                  </a:moveTo>
                  <a:cubicBezTo>
                    <a:pt x="25" y="31"/>
                    <a:pt x="23" y="28"/>
                    <a:pt x="23" y="30"/>
                  </a:cubicBezTo>
                  <a:cubicBezTo>
                    <a:pt x="23" y="30"/>
                    <a:pt x="22" y="30"/>
                    <a:pt x="22" y="29"/>
                  </a:cubicBezTo>
                  <a:cubicBezTo>
                    <a:pt x="23" y="29"/>
                    <a:pt x="23" y="28"/>
                    <a:pt x="23" y="28"/>
                  </a:cubicBezTo>
                  <a:cubicBezTo>
                    <a:pt x="24" y="28"/>
                    <a:pt x="24" y="28"/>
                    <a:pt x="24" y="28"/>
                  </a:cubicBezTo>
                  <a:cubicBezTo>
                    <a:pt x="25" y="29"/>
                    <a:pt x="24" y="29"/>
                    <a:pt x="25" y="29"/>
                  </a:cubicBezTo>
                  <a:close/>
                  <a:moveTo>
                    <a:pt x="28" y="59"/>
                  </a:moveTo>
                  <a:cubicBezTo>
                    <a:pt x="28" y="60"/>
                    <a:pt x="27" y="60"/>
                    <a:pt x="27" y="60"/>
                  </a:cubicBezTo>
                  <a:cubicBezTo>
                    <a:pt x="27" y="60"/>
                    <a:pt x="27" y="59"/>
                    <a:pt x="27" y="59"/>
                  </a:cubicBezTo>
                  <a:cubicBezTo>
                    <a:pt x="27" y="59"/>
                    <a:pt x="28" y="59"/>
                    <a:pt x="28" y="59"/>
                  </a:cubicBezTo>
                  <a:close/>
                  <a:moveTo>
                    <a:pt x="23" y="58"/>
                  </a:moveTo>
                  <a:cubicBezTo>
                    <a:pt x="22" y="58"/>
                    <a:pt x="22" y="57"/>
                    <a:pt x="21" y="57"/>
                  </a:cubicBezTo>
                  <a:cubicBezTo>
                    <a:pt x="20" y="57"/>
                    <a:pt x="20" y="58"/>
                    <a:pt x="20" y="58"/>
                  </a:cubicBezTo>
                  <a:cubicBezTo>
                    <a:pt x="20" y="57"/>
                    <a:pt x="20" y="57"/>
                    <a:pt x="20" y="57"/>
                  </a:cubicBezTo>
                  <a:cubicBezTo>
                    <a:pt x="21" y="57"/>
                    <a:pt x="22" y="57"/>
                    <a:pt x="23" y="57"/>
                  </a:cubicBezTo>
                  <a:cubicBezTo>
                    <a:pt x="23" y="57"/>
                    <a:pt x="23" y="57"/>
                    <a:pt x="24" y="57"/>
                  </a:cubicBezTo>
                  <a:cubicBezTo>
                    <a:pt x="24" y="58"/>
                    <a:pt x="24" y="58"/>
                    <a:pt x="24" y="58"/>
                  </a:cubicBezTo>
                  <a:cubicBezTo>
                    <a:pt x="25" y="58"/>
                    <a:pt x="26" y="58"/>
                    <a:pt x="26" y="59"/>
                  </a:cubicBezTo>
                  <a:cubicBezTo>
                    <a:pt x="26" y="60"/>
                    <a:pt x="25" y="59"/>
                    <a:pt x="25" y="60"/>
                  </a:cubicBezTo>
                  <a:cubicBezTo>
                    <a:pt x="25" y="60"/>
                    <a:pt x="25" y="59"/>
                    <a:pt x="24" y="59"/>
                  </a:cubicBezTo>
                  <a:cubicBezTo>
                    <a:pt x="24" y="59"/>
                    <a:pt x="24" y="59"/>
                    <a:pt x="24" y="59"/>
                  </a:cubicBezTo>
                  <a:cubicBezTo>
                    <a:pt x="24" y="58"/>
                    <a:pt x="23" y="59"/>
                    <a:pt x="23" y="58"/>
                  </a:cubicBezTo>
                  <a:close/>
                  <a:moveTo>
                    <a:pt x="23" y="60"/>
                  </a:moveTo>
                  <a:cubicBezTo>
                    <a:pt x="23" y="60"/>
                    <a:pt x="23" y="60"/>
                    <a:pt x="22" y="60"/>
                  </a:cubicBezTo>
                  <a:cubicBezTo>
                    <a:pt x="22" y="60"/>
                    <a:pt x="22" y="59"/>
                    <a:pt x="22" y="59"/>
                  </a:cubicBezTo>
                  <a:cubicBezTo>
                    <a:pt x="23" y="59"/>
                    <a:pt x="23" y="59"/>
                    <a:pt x="23" y="60"/>
                  </a:cubicBezTo>
                  <a:close/>
                  <a:moveTo>
                    <a:pt x="22" y="56"/>
                  </a:moveTo>
                  <a:cubicBezTo>
                    <a:pt x="22" y="56"/>
                    <a:pt x="22" y="56"/>
                    <a:pt x="22" y="55"/>
                  </a:cubicBezTo>
                  <a:cubicBezTo>
                    <a:pt x="23" y="55"/>
                    <a:pt x="23" y="56"/>
                    <a:pt x="23" y="56"/>
                  </a:cubicBezTo>
                  <a:cubicBezTo>
                    <a:pt x="23" y="56"/>
                    <a:pt x="22" y="56"/>
                    <a:pt x="22" y="56"/>
                  </a:cubicBezTo>
                  <a:close/>
                  <a:moveTo>
                    <a:pt x="23" y="55"/>
                  </a:moveTo>
                  <a:cubicBezTo>
                    <a:pt x="24" y="55"/>
                    <a:pt x="24" y="55"/>
                    <a:pt x="24" y="55"/>
                  </a:cubicBezTo>
                  <a:cubicBezTo>
                    <a:pt x="24" y="56"/>
                    <a:pt x="24" y="56"/>
                    <a:pt x="24" y="56"/>
                  </a:cubicBezTo>
                  <a:cubicBezTo>
                    <a:pt x="23" y="56"/>
                    <a:pt x="23" y="56"/>
                    <a:pt x="23" y="55"/>
                  </a:cubicBezTo>
                  <a:close/>
                  <a:moveTo>
                    <a:pt x="24" y="57"/>
                  </a:moveTo>
                  <a:cubicBezTo>
                    <a:pt x="24" y="57"/>
                    <a:pt x="24" y="56"/>
                    <a:pt x="24" y="56"/>
                  </a:cubicBezTo>
                  <a:cubicBezTo>
                    <a:pt x="25" y="56"/>
                    <a:pt x="25" y="56"/>
                    <a:pt x="25" y="57"/>
                  </a:cubicBezTo>
                  <a:cubicBezTo>
                    <a:pt x="25" y="57"/>
                    <a:pt x="26" y="57"/>
                    <a:pt x="26" y="57"/>
                  </a:cubicBezTo>
                  <a:cubicBezTo>
                    <a:pt x="26" y="58"/>
                    <a:pt x="25" y="58"/>
                    <a:pt x="25" y="57"/>
                  </a:cubicBezTo>
                  <a:cubicBezTo>
                    <a:pt x="25" y="57"/>
                    <a:pt x="25" y="57"/>
                    <a:pt x="24" y="57"/>
                  </a:cubicBezTo>
                  <a:close/>
                  <a:moveTo>
                    <a:pt x="111" y="74"/>
                  </a:moveTo>
                  <a:cubicBezTo>
                    <a:pt x="111" y="74"/>
                    <a:pt x="111" y="73"/>
                    <a:pt x="111" y="73"/>
                  </a:cubicBezTo>
                  <a:cubicBezTo>
                    <a:pt x="110" y="72"/>
                    <a:pt x="109" y="72"/>
                    <a:pt x="108" y="71"/>
                  </a:cubicBezTo>
                  <a:cubicBezTo>
                    <a:pt x="108" y="71"/>
                    <a:pt x="108" y="71"/>
                    <a:pt x="108" y="71"/>
                  </a:cubicBezTo>
                  <a:cubicBezTo>
                    <a:pt x="107" y="70"/>
                    <a:pt x="108" y="71"/>
                    <a:pt x="108" y="70"/>
                  </a:cubicBezTo>
                  <a:cubicBezTo>
                    <a:pt x="109" y="70"/>
                    <a:pt x="108" y="71"/>
                    <a:pt x="109" y="70"/>
                  </a:cubicBezTo>
                  <a:cubicBezTo>
                    <a:pt x="109" y="71"/>
                    <a:pt x="110" y="70"/>
                    <a:pt x="110" y="70"/>
                  </a:cubicBezTo>
                  <a:cubicBezTo>
                    <a:pt x="110" y="70"/>
                    <a:pt x="111" y="70"/>
                    <a:pt x="111" y="70"/>
                  </a:cubicBezTo>
                  <a:cubicBezTo>
                    <a:pt x="111" y="70"/>
                    <a:pt x="112" y="70"/>
                    <a:pt x="112" y="70"/>
                  </a:cubicBezTo>
                  <a:cubicBezTo>
                    <a:pt x="112" y="72"/>
                    <a:pt x="111" y="73"/>
                    <a:pt x="111"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91" name="Freeform 258"/>
            <p:cNvSpPr/>
            <p:nvPr/>
          </p:nvSpPr>
          <p:spPr bwMode="auto">
            <a:xfrm>
              <a:off x="6143171" y="31584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92" name="Freeform 259"/>
            <p:cNvSpPr/>
            <p:nvPr/>
          </p:nvSpPr>
          <p:spPr bwMode="auto">
            <a:xfrm>
              <a:off x="6335089" y="3227813"/>
              <a:ext cx="3253" cy="5422"/>
            </a:xfrm>
            <a:custGeom>
              <a:avLst/>
              <a:gdLst>
                <a:gd name="T0" fmla="*/ 1 w 1"/>
                <a:gd name="T1" fmla="*/ 1 h 2"/>
                <a:gd name="T2" fmla="*/ 1 w 1"/>
                <a:gd name="T3" fmla="*/ 0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0"/>
                  </a:cubicBezTo>
                  <a:cubicBezTo>
                    <a:pt x="0" y="0"/>
                    <a:pt x="0" y="1"/>
                    <a:pt x="0" y="1"/>
                  </a:cubicBezTo>
                  <a:cubicBezTo>
                    <a:pt x="0" y="1"/>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93" name="Freeform 260"/>
            <p:cNvSpPr/>
            <p:nvPr/>
          </p:nvSpPr>
          <p:spPr bwMode="auto">
            <a:xfrm>
              <a:off x="6310151" y="3163840"/>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94" name="Freeform 261"/>
            <p:cNvSpPr/>
            <p:nvPr/>
          </p:nvSpPr>
          <p:spPr bwMode="auto">
            <a:xfrm>
              <a:off x="6312320" y="316384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95" name="Freeform 262"/>
            <p:cNvSpPr/>
            <p:nvPr/>
          </p:nvSpPr>
          <p:spPr bwMode="auto">
            <a:xfrm>
              <a:off x="6278707" y="3171431"/>
              <a:ext cx="3253" cy="325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1"/>
                    <a:pt x="1" y="1"/>
                  </a:cubicBezTo>
                  <a:cubicBezTo>
                    <a:pt x="1" y="0"/>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96" name="Freeform 263"/>
            <p:cNvSpPr/>
            <p:nvPr/>
          </p:nvSpPr>
          <p:spPr bwMode="auto">
            <a:xfrm>
              <a:off x="6099800" y="3248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97" name="Freeform 264"/>
            <p:cNvSpPr/>
            <p:nvPr/>
          </p:nvSpPr>
          <p:spPr bwMode="auto">
            <a:xfrm>
              <a:off x="6220185" y="32223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98" name="Freeform 265"/>
            <p:cNvSpPr/>
            <p:nvPr/>
          </p:nvSpPr>
          <p:spPr bwMode="auto">
            <a:xfrm>
              <a:off x="6220185" y="3179020"/>
              <a:ext cx="15180" cy="23854"/>
            </a:xfrm>
            <a:custGeom>
              <a:avLst/>
              <a:gdLst>
                <a:gd name="T0" fmla="*/ 5 w 6"/>
                <a:gd name="T1" fmla="*/ 0 h 9"/>
                <a:gd name="T2" fmla="*/ 3 w 6"/>
                <a:gd name="T3" fmla="*/ 4 h 9"/>
                <a:gd name="T4" fmla="*/ 3 w 6"/>
                <a:gd name="T5" fmla="*/ 6 h 9"/>
                <a:gd name="T6" fmla="*/ 2 w 6"/>
                <a:gd name="T7" fmla="*/ 8 h 9"/>
                <a:gd name="T8" fmla="*/ 0 w 6"/>
                <a:gd name="T9" fmla="*/ 6 h 9"/>
                <a:gd name="T10" fmla="*/ 1 w 6"/>
                <a:gd name="T11" fmla="*/ 8 h 9"/>
                <a:gd name="T12" fmla="*/ 1 w 6"/>
                <a:gd name="T13" fmla="*/ 9 h 9"/>
                <a:gd name="T14" fmla="*/ 1 w 6"/>
                <a:gd name="T15" fmla="*/ 9 h 9"/>
                <a:gd name="T16" fmla="*/ 3 w 6"/>
                <a:gd name="T17" fmla="*/ 9 h 9"/>
                <a:gd name="T18" fmla="*/ 4 w 6"/>
                <a:gd name="T19" fmla="*/ 9 h 9"/>
                <a:gd name="T20" fmla="*/ 5 w 6"/>
                <a:gd name="T21" fmla="*/ 6 h 9"/>
                <a:gd name="T22" fmla="*/ 5 w 6"/>
                <a:gd name="T23" fmla="*/ 7 h 9"/>
                <a:gd name="T24" fmla="*/ 5 w 6"/>
                <a:gd name="T25" fmla="*/ 5 h 9"/>
                <a:gd name="T26" fmla="*/ 4 w 6"/>
                <a:gd name="T27" fmla="*/ 4 h 9"/>
                <a:gd name="T28" fmla="*/ 5 w 6"/>
                <a:gd name="T29" fmla="*/ 1 h 9"/>
                <a:gd name="T30" fmla="*/ 5 w 6"/>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9">
                  <a:moveTo>
                    <a:pt x="5" y="0"/>
                  </a:moveTo>
                  <a:cubicBezTo>
                    <a:pt x="5" y="2"/>
                    <a:pt x="3" y="2"/>
                    <a:pt x="3" y="4"/>
                  </a:cubicBezTo>
                  <a:cubicBezTo>
                    <a:pt x="3" y="5"/>
                    <a:pt x="3" y="5"/>
                    <a:pt x="3" y="6"/>
                  </a:cubicBezTo>
                  <a:cubicBezTo>
                    <a:pt x="3" y="7"/>
                    <a:pt x="3" y="8"/>
                    <a:pt x="2" y="8"/>
                  </a:cubicBezTo>
                  <a:cubicBezTo>
                    <a:pt x="1" y="9"/>
                    <a:pt x="1" y="6"/>
                    <a:pt x="0" y="6"/>
                  </a:cubicBezTo>
                  <a:cubicBezTo>
                    <a:pt x="0" y="7"/>
                    <a:pt x="1" y="8"/>
                    <a:pt x="1" y="8"/>
                  </a:cubicBezTo>
                  <a:cubicBezTo>
                    <a:pt x="1" y="8"/>
                    <a:pt x="1" y="9"/>
                    <a:pt x="1" y="9"/>
                  </a:cubicBezTo>
                  <a:cubicBezTo>
                    <a:pt x="1" y="9"/>
                    <a:pt x="2" y="9"/>
                    <a:pt x="1" y="9"/>
                  </a:cubicBezTo>
                  <a:cubicBezTo>
                    <a:pt x="2" y="9"/>
                    <a:pt x="2" y="9"/>
                    <a:pt x="3" y="9"/>
                  </a:cubicBezTo>
                  <a:cubicBezTo>
                    <a:pt x="3" y="9"/>
                    <a:pt x="3" y="9"/>
                    <a:pt x="4" y="9"/>
                  </a:cubicBezTo>
                  <a:cubicBezTo>
                    <a:pt x="5" y="8"/>
                    <a:pt x="4" y="7"/>
                    <a:pt x="5" y="6"/>
                  </a:cubicBezTo>
                  <a:cubicBezTo>
                    <a:pt x="6" y="5"/>
                    <a:pt x="5" y="7"/>
                    <a:pt x="5" y="7"/>
                  </a:cubicBezTo>
                  <a:cubicBezTo>
                    <a:pt x="5" y="6"/>
                    <a:pt x="5" y="5"/>
                    <a:pt x="5" y="5"/>
                  </a:cubicBezTo>
                  <a:cubicBezTo>
                    <a:pt x="5" y="4"/>
                    <a:pt x="4" y="4"/>
                    <a:pt x="4" y="4"/>
                  </a:cubicBezTo>
                  <a:cubicBezTo>
                    <a:pt x="4" y="2"/>
                    <a:pt x="5" y="2"/>
                    <a:pt x="5" y="1"/>
                  </a:cubicBezTo>
                  <a:cubicBezTo>
                    <a:pt x="5" y="0"/>
                    <a:pt x="5"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99" name="Freeform 266"/>
            <p:cNvSpPr/>
            <p:nvPr/>
          </p:nvSpPr>
          <p:spPr bwMode="auto">
            <a:xfrm>
              <a:off x="6158351" y="320504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100" name="Freeform 267"/>
            <p:cNvSpPr/>
            <p:nvPr/>
          </p:nvSpPr>
          <p:spPr bwMode="auto">
            <a:xfrm>
              <a:off x="6325331" y="3259257"/>
              <a:ext cx="2169" cy="4337"/>
            </a:xfrm>
            <a:custGeom>
              <a:avLst/>
              <a:gdLst>
                <a:gd name="T0" fmla="*/ 0 w 1"/>
                <a:gd name="T1" fmla="*/ 0 h 2"/>
                <a:gd name="T2" fmla="*/ 1 w 1"/>
                <a:gd name="T3" fmla="*/ 2 h 2"/>
                <a:gd name="T4" fmla="*/ 1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1" y="1"/>
                    <a:pt x="1" y="2"/>
                  </a:cubicBezTo>
                  <a:cubicBezTo>
                    <a:pt x="1" y="2"/>
                    <a:pt x="1" y="2"/>
                    <a:pt x="1" y="2"/>
                  </a:cubicBez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101" name="Freeform 268"/>
            <p:cNvSpPr/>
            <p:nvPr/>
          </p:nvSpPr>
          <p:spPr bwMode="auto">
            <a:xfrm>
              <a:off x="6242926" y="3176852"/>
              <a:ext cx="7590" cy="7590"/>
            </a:xfrm>
            <a:custGeom>
              <a:avLst/>
              <a:gdLst>
                <a:gd name="T0" fmla="*/ 0 w 3"/>
                <a:gd name="T1" fmla="*/ 1 h 3"/>
                <a:gd name="T2" fmla="*/ 1 w 3"/>
                <a:gd name="T3" fmla="*/ 2 h 3"/>
                <a:gd name="T4" fmla="*/ 2 w 3"/>
                <a:gd name="T5" fmla="*/ 2 h 3"/>
                <a:gd name="T6" fmla="*/ 3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3"/>
                    <a:pt x="1" y="2"/>
                  </a:cubicBezTo>
                  <a:cubicBezTo>
                    <a:pt x="2" y="2"/>
                    <a:pt x="1" y="2"/>
                    <a:pt x="2" y="2"/>
                  </a:cubicBezTo>
                  <a:cubicBezTo>
                    <a:pt x="2" y="1"/>
                    <a:pt x="3" y="2"/>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102" name="Freeform 269"/>
            <p:cNvSpPr/>
            <p:nvPr/>
          </p:nvSpPr>
          <p:spPr bwMode="auto">
            <a:xfrm>
              <a:off x="6238588" y="3171431"/>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103" name="Freeform 270"/>
            <p:cNvSpPr/>
            <p:nvPr/>
          </p:nvSpPr>
          <p:spPr bwMode="auto">
            <a:xfrm>
              <a:off x="6248347" y="3248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104" name="Freeform 271"/>
            <p:cNvSpPr/>
            <p:nvPr/>
          </p:nvSpPr>
          <p:spPr bwMode="auto">
            <a:xfrm>
              <a:off x="6248347" y="31822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105" name="Freeform 272"/>
            <p:cNvSpPr/>
            <p:nvPr/>
          </p:nvSpPr>
          <p:spPr bwMode="auto">
            <a:xfrm>
              <a:off x="6278707" y="3169262"/>
              <a:ext cx="3253" cy="216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106" name="Freeform 273"/>
            <p:cNvSpPr/>
            <p:nvPr/>
          </p:nvSpPr>
          <p:spPr bwMode="auto">
            <a:xfrm>
              <a:off x="6235335" y="3192032"/>
              <a:ext cx="325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107" name="Freeform 274"/>
            <p:cNvSpPr/>
            <p:nvPr/>
          </p:nvSpPr>
          <p:spPr bwMode="auto">
            <a:xfrm>
              <a:off x="6312320" y="3161672"/>
              <a:ext cx="3253"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108" name="Freeform 275"/>
            <p:cNvSpPr/>
            <p:nvPr/>
          </p:nvSpPr>
          <p:spPr bwMode="auto">
            <a:xfrm>
              <a:off x="6191964" y="3141071"/>
              <a:ext cx="7590" cy="2169"/>
            </a:xfrm>
            <a:custGeom>
              <a:avLst/>
              <a:gdLst>
                <a:gd name="T0" fmla="*/ 2 w 3"/>
                <a:gd name="T1" fmla="*/ 1 h 1"/>
                <a:gd name="T2" fmla="*/ 3 w 3"/>
                <a:gd name="T3" fmla="*/ 0 h 1"/>
                <a:gd name="T4" fmla="*/ 0 w 3"/>
                <a:gd name="T5" fmla="*/ 1 h 1"/>
                <a:gd name="T6" fmla="*/ 2 w 3"/>
                <a:gd name="T7" fmla="*/ 1 h 1"/>
              </a:gdLst>
              <a:ahLst/>
              <a:cxnLst>
                <a:cxn ang="0">
                  <a:pos x="T0" y="T1"/>
                </a:cxn>
                <a:cxn ang="0">
                  <a:pos x="T2" y="T3"/>
                </a:cxn>
                <a:cxn ang="0">
                  <a:pos x="T4" y="T5"/>
                </a:cxn>
                <a:cxn ang="0">
                  <a:pos x="T6" y="T7"/>
                </a:cxn>
              </a:cxnLst>
              <a:rect l="0" t="0" r="r" b="b"/>
              <a:pathLst>
                <a:path w="3" h="1">
                  <a:moveTo>
                    <a:pt x="2" y="1"/>
                  </a:moveTo>
                  <a:cubicBezTo>
                    <a:pt x="2" y="1"/>
                    <a:pt x="3" y="1"/>
                    <a:pt x="3" y="0"/>
                  </a:cubicBezTo>
                  <a:cubicBezTo>
                    <a:pt x="2" y="0"/>
                    <a:pt x="0" y="0"/>
                    <a:pt x="0"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109" name="Freeform 276"/>
            <p:cNvSpPr/>
            <p:nvPr/>
          </p:nvSpPr>
          <p:spPr bwMode="auto">
            <a:xfrm>
              <a:off x="6194132" y="3163840"/>
              <a:ext cx="3253"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110" name="Freeform 277"/>
            <p:cNvSpPr/>
            <p:nvPr/>
          </p:nvSpPr>
          <p:spPr bwMode="auto">
            <a:xfrm>
              <a:off x="6097631" y="3246246"/>
              <a:ext cx="2169" cy="2169"/>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111" name="Freeform 278"/>
            <p:cNvSpPr/>
            <p:nvPr/>
          </p:nvSpPr>
          <p:spPr bwMode="auto">
            <a:xfrm>
              <a:off x="6097631" y="3242993"/>
              <a:ext cx="0" cy="325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112" name="Freeform 279"/>
            <p:cNvSpPr/>
            <p:nvPr/>
          </p:nvSpPr>
          <p:spPr bwMode="auto">
            <a:xfrm>
              <a:off x="5958843" y="3210465"/>
              <a:ext cx="66142" cy="107344"/>
            </a:xfrm>
            <a:custGeom>
              <a:avLst/>
              <a:gdLst>
                <a:gd name="T0" fmla="*/ 0 w 61"/>
                <a:gd name="T1" fmla="*/ 49 h 99"/>
                <a:gd name="T2" fmla="*/ 61 w 61"/>
                <a:gd name="T3" fmla="*/ 99 h 99"/>
                <a:gd name="T4" fmla="*/ 61 w 61"/>
                <a:gd name="T5" fmla="*/ 0 h 99"/>
                <a:gd name="T6" fmla="*/ 0 w 61"/>
                <a:gd name="T7" fmla="*/ 49 h 99"/>
              </a:gdLst>
              <a:ahLst/>
              <a:cxnLst>
                <a:cxn ang="0">
                  <a:pos x="T0" y="T1"/>
                </a:cxn>
                <a:cxn ang="0">
                  <a:pos x="T2" y="T3"/>
                </a:cxn>
                <a:cxn ang="0">
                  <a:pos x="T4" y="T5"/>
                </a:cxn>
                <a:cxn ang="0">
                  <a:pos x="T6" y="T7"/>
                </a:cxn>
              </a:cxnLst>
              <a:rect l="0" t="0" r="r" b="b"/>
              <a:pathLst>
                <a:path w="61" h="99">
                  <a:moveTo>
                    <a:pt x="0" y="49"/>
                  </a:moveTo>
                  <a:lnTo>
                    <a:pt x="61" y="99"/>
                  </a:lnTo>
                  <a:lnTo>
                    <a:pt x="61" y="0"/>
                  </a:lnTo>
                  <a:lnTo>
                    <a:pt x="0"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113" name="Freeform 280"/>
            <p:cNvSpPr/>
            <p:nvPr/>
          </p:nvSpPr>
          <p:spPr bwMode="auto">
            <a:xfrm>
              <a:off x="6020647" y="3240825"/>
              <a:ext cx="40119" cy="43371"/>
            </a:xfrm>
            <a:custGeom>
              <a:avLst/>
              <a:gdLst>
                <a:gd name="T0" fmla="*/ 37 w 37"/>
                <a:gd name="T1" fmla="*/ 40 h 40"/>
                <a:gd name="T2" fmla="*/ 0 w 37"/>
                <a:gd name="T3" fmla="*/ 40 h 40"/>
                <a:gd name="T4" fmla="*/ 0 w 37"/>
                <a:gd name="T5" fmla="*/ 0 h 40"/>
                <a:gd name="T6" fmla="*/ 37 w 37"/>
                <a:gd name="T7" fmla="*/ 0 h 40"/>
                <a:gd name="T8" fmla="*/ 37 w 37"/>
                <a:gd name="T9" fmla="*/ 40 h 40"/>
                <a:gd name="T10" fmla="*/ 37 w 37"/>
                <a:gd name="T11" fmla="*/ 40 h 40"/>
              </a:gdLst>
              <a:ahLst/>
              <a:cxnLst>
                <a:cxn ang="0">
                  <a:pos x="T0" y="T1"/>
                </a:cxn>
                <a:cxn ang="0">
                  <a:pos x="T2" y="T3"/>
                </a:cxn>
                <a:cxn ang="0">
                  <a:pos x="T4" y="T5"/>
                </a:cxn>
                <a:cxn ang="0">
                  <a:pos x="T6" y="T7"/>
                </a:cxn>
                <a:cxn ang="0">
                  <a:pos x="T8" y="T9"/>
                </a:cxn>
                <a:cxn ang="0">
                  <a:pos x="T10" y="T11"/>
                </a:cxn>
              </a:cxnLst>
              <a:rect l="0" t="0" r="r" b="b"/>
              <a:pathLst>
                <a:path w="37" h="40">
                  <a:moveTo>
                    <a:pt x="37" y="40"/>
                  </a:moveTo>
                  <a:lnTo>
                    <a:pt x="0" y="40"/>
                  </a:lnTo>
                  <a:lnTo>
                    <a:pt x="0" y="0"/>
                  </a:lnTo>
                  <a:lnTo>
                    <a:pt x="37" y="0"/>
                  </a:lnTo>
                  <a:lnTo>
                    <a:pt x="37" y="40"/>
                  </a:lnTo>
                  <a:lnTo>
                    <a:pt x="37"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114" name="Freeform 281"/>
            <p:cNvSpPr/>
            <p:nvPr/>
          </p:nvSpPr>
          <p:spPr bwMode="auto">
            <a:xfrm>
              <a:off x="6428338" y="3210465"/>
              <a:ext cx="66142" cy="107344"/>
            </a:xfrm>
            <a:custGeom>
              <a:avLst/>
              <a:gdLst>
                <a:gd name="T0" fmla="*/ 61 w 61"/>
                <a:gd name="T1" fmla="*/ 49 h 99"/>
                <a:gd name="T2" fmla="*/ 0 w 61"/>
                <a:gd name="T3" fmla="*/ 99 h 99"/>
                <a:gd name="T4" fmla="*/ 0 w 61"/>
                <a:gd name="T5" fmla="*/ 0 h 99"/>
                <a:gd name="T6" fmla="*/ 61 w 61"/>
                <a:gd name="T7" fmla="*/ 49 h 99"/>
              </a:gdLst>
              <a:ahLst/>
              <a:cxnLst>
                <a:cxn ang="0">
                  <a:pos x="T0" y="T1"/>
                </a:cxn>
                <a:cxn ang="0">
                  <a:pos x="T2" y="T3"/>
                </a:cxn>
                <a:cxn ang="0">
                  <a:pos x="T4" y="T5"/>
                </a:cxn>
                <a:cxn ang="0">
                  <a:pos x="T6" y="T7"/>
                </a:cxn>
              </a:cxnLst>
              <a:rect l="0" t="0" r="r" b="b"/>
              <a:pathLst>
                <a:path w="61" h="99">
                  <a:moveTo>
                    <a:pt x="61" y="49"/>
                  </a:moveTo>
                  <a:lnTo>
                    <a:pt x="0" y="99"/>
                  </a:lnTo>
                  <a:lnTo>
                    <a:pt x="0" y="0"/>
                  </a:lnTo>
                  <a:lnTo>
                    <a:pt x="61"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115" name="Freeform 282"/>
            <p:cNvSpPr/>
            <p:nvPr/>
          </p:nvSpPr>
          <p:spPr bwMode="auto">
            <a:xfrm>
              <a:off x="6394725" y="3240825"/>
              <a:ext cx="41203" cy="43371"/>
            </a:xfrm>
            <a:custGeom>
              <a:avLst/>
              <a:gdLst>
                <a:gd name="T0" fmla="*/ 38 w 38"/>
                <a:gd name="T1" fmla="*/ 40 h 40"/>
                <a:gd name="T2" fmla="*/ 0 w 38"/>
                <a:gd name="T3" fmla="*/ 40 h 40"/>
                <a:gd name="T4" fmla="*/ 0 w 38"/>
                <a:gd name="T5" fmla="*/ 0 h 40"/>
                <a:gd name="T6" fmla="*/ 38 w 38"/>
                <a:gd name="T7" fmla="*/ 0 h 40"/>
                <a:gd name="T8" fmla="*/ 38 w 38"/>
                <a:gd name="T9" fmla="*/ 40 h 40"/>
                <a:gd name="T10" fmla="*/ 38 w 38"/>
                <a:gd name="T11" fmla="*/ 40 h 40"/>
              </a:gdLst>
              <a:ahLst/>
              <a:cxnLst>
                <a:cxn ang="0">
                  <a:pos x="T0" y="T1"/>
                </a:cxn>
                <a:cxn ang="0">
                  <a:pos x="T2" y="T3"/>
                </a:cxn>
                <a:cxn ang="0">
                  <a:pos x="T4" y="T5"/>
                </a:cxn>
                <a:cxn ang="0">
                  <a:pos x="T6" y="T7"/>
                </a:cxn>
                <a:cxn ang="0">
                  <a:pos x="T8" y="T9"/>
                </a:cxn>
                <a:cxn ang="0">
                  <a:pos x="T10" y="T11"/>
                </a:cxn>
              </a:cxnLst>
              <a:rect l="0" t="0" r="r" b="b"/>
              <a:pathLst>
                <a:path w="38" h="40">
                  <a:moveTo>
                    <a:pt x="38" y="40"/>
                  </a:moveTo>
                  <a:lnTo>
                    <a:pt x="0" y="40"/>
                  </a:lnTo>
                  <a:lnTo>
                    <a:pt x="0" y="0"/>
                  </a:lnTo>
                  <a:lnTo>
                    <a:pt x="38" y="0"/>
                  </a:lnTo>
                  <a:lnTo>
                    <a:pt x="38" y="40"/>
                  </a:lnTo>
                  <a:lnTo>
                    <a:pt x="38"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116" name="Freeform 283"/>
            <p:cNvSpPr/>
            <p:nvPr/>
          </p:nvSpPr>
          <p:spPr bwMode="auto">
            <a:xfrm>
              <a:off x="6173531" y="2994692"/>
              <a:ext cx="108428" cy="67226"/>
            </a:xfrm>
            <a:custGeom>
              <a:avLst/>
              <a:gdLst>
                <a:gd name="T0" fmla="*/ 50 w 100"/>
                <a:gd name="T1" fmla="*/ 0 h 62"/>
                <a:gd name="T2" fmla="*/ 0 w 100"/>
                <a:gd name="T3" fmla="*/ 62 h 62"/>
                <a:gd name="T4" fmla="*/ 100 w 100"/>
                <a:gd name="T5" fmla="*/ 62 h 62"/>
                <a:gd name="T6" fmla="*/ 50 w 100"/>
                <a:gd name="T7" fmla="*/ 0 h 62"/>
              </a:gdLst>
              <a:ahLst/>
              <a:cxnLst>
                <a:cxn ang="0">
                  <a:pos x="T0" y="T1"/>
                </a:cxn>
                <a:cxn ang="0">
                  <a:pos x="T2" y="T3"/>
                </a:cxn>
                <a:cxn ang="0">
                  <a:pos x="T4" y="T5"/>
                </a:cxn>
                <a:cxn ang="0">
                  <a:pos x="T6" y="T7"/>
                </a:cxn>
              </a:cxnLst>
              <a:rect l="0" t="0" r="r" b="b"/>
              <a:pathLst>
                <a:path w="100" h="62">
                  <a:moveTo>
                    <a:pt x="50" y="0"/>
                  </a:moveTo>
                  <a:lnTo>
                    <a:pt x="0" y="62"/>
                  </a:lnTo>
                  <a:lnTo>
                    <a:pt x="100" y="62"/>
                  </a:lnTo>
                  <a:lnTo>
                    <a:pt x="5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117" name="Freeform 284"/>
            <p:cNvSpPr/>
            <p:nvPr/>
          </p:nvSpPr>
          <p:spPr bwMode="auto">
            <a:xfrm>
              <a:off x="6204975" y="3056497"/>
              <a:ext cx="43371" cy="41203"/>
            </a:xfrm>
            <a:custGeom>
              <a:avLst/>
              <a:gdLst>
                <a:gd name="T0" fmla="*/ 40 w 40"/>
                <a:gd name="T1" fmla="*/ 38 h 38"/>
                <a:gd name="T2" fmla="*/ 0 w 40"/>
                <a:gd name="T3" fmla="*/ 38 h 38"/>
                <a:gd name="T4" fmla="*/ 0 w 40"/>
                <a:gd name="T5" fmla="*/ 0 h 38"/>
                <a:gd name="T6" fmla="*/ 40 w 40"/>
                <a:gd name="T7" fmla="*/ 0 h 38"/>
                <a:gd name="T8" fmla="*/ 40 w 40"/>
                <a:gd name="T9" fmla="*/ 38 h 38"/>
                <a:gd name="T10" fmla="*/ 40 w 40"/>
                <a:gd name="T11" fmla="*/ 38 h 38"/>
              </a:gdLst>
              <a:ahLst/>
              <a:cxnLst>
                <a:cxn ang="0">
                  <a:pos x="T0" y="T1"/>
                </a:cxn>
                <a:cxn ang="0">
                  <a:pos x="T2" y="T3"/>
                </a:cxn>
                <a:cxn ang="0">
                  <a:pos x="T4" y="T5"/>
                </a:cxn>
                <a:cxn ang="0">
                  <a:pos x="T6" y="T7"/>
                </a:cxn>
                <a:cxn ang="0">
                  <a:pos x="T8" y="T9"/>
                </a:cxn>
                <a:cxn ang="0">
                  <a:pos x="T10" y="T11"/>
                </a:cxn>
              </a:cxnLst>
              <a:rect l="0" t="0" r="r" b="b"/>
              <a:pathLst>
                <a:path w="40" h="38">
                  <a:moveTo>
                    <a:pt x="40" y="38"/>
                  </a:moveTo>
                  <a:lnTo>
                    <a:pt x="0" y="38"/>
                  </a:lnTo>
                  <a:lnTo>
                    <a:pt x="0" y="0"/>
                  </a:lnTo>
                  <a:lnTo>
                    <a:pt x="40" y="0"/>
                  </a:lnTo>
                  <a:lnTo>
                    <a:pt x="40" y="38"/>
                  </a:lnTo>
                  <a:lnTo>
                    <a:pt x="4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118" name="Freeform 285"/>
            <p:cNvSpPr/>
            <p:nvPr/>
          </p:nvSpPr>
          <p:spPr bwMode="auto">
            <a:xfrm>
              <a:off x="6173531" y="3464187"/>
              <a:ext cx="108428" cy="66142"/>
            </a:xfrm>
            <a:custGeom>
              <a:avLst/>
              <a:gdLst>
                <a:gd name="T0" fmla="*/ 50 w 100"/>
                <a:gd name="T1" fmla="*/ 61 h 61"/>
                <a:gd name="T2" fmla="*/ 0 w 100"/>
                <a:gd name="T3" fmla="*/ 0 h 61"/>
                <a:gd name="T4" fmla="*/ 100 w 100"/>
                <a:gd name="T5" fmla="*/ 0 h 61"/>
                <a:gd name="T6" fmla="*/ 50 w 100"/>
                <a:gd name="T7" fmla="*/ 61 h 61"/>
              </a:gdLst>
              <a:ahLst/>
              <a:cxnLst>
                <a:cxn ang="0">
                  <a:pos x="T0" y="T1"/>
                </a:cxn>
                <a:cxn ang="0">
                  <a:pos x="T2" y="T3"/>
                </a:cxn>
                <a:cxn ang="0">
                  <a:pos x="T4" y="T5"/>
                </a:cxn>
                <a:cxn ang="0">
                  <a:pos x="T6" y="T7"/>
                </a:cxn>
              </a:cxnLst>
              <a:rect l="0" t="0" r="r" b="b"/>
              <a:pathLst>
                <a:path w="100" h="61">
                  <a:moveTo>
                    <a:pt x="50" y="61"/>
                  </a:moveTo>
                  <a:lnTo>
                    <a:pt x="0" y="0"/>
                  </a:lnTo>
                  <a:lnTo>
                    <a:pt x="100" y="0"/>
                  </a:lnTo>
                  <a:lnTo>
                    <a:pt x="50"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119" name="Freeform 286"/>
            <p:cNvSpPr/>
            <p:nvPr/>
          </p:nvSpPr>
          <p:spPr bwMode="auto">
            <a:xfrm>
              <a:off x="6204975" y="3430575"/>
              <a:ext cx="43371" cy="41203"/>
            </a:xfrm>
            <a:custGeom>
              <a:avLst/>
              <a:gdLst>
                <a:gd name="T0" fmla="*/ 40 w 40"/>
                <a:gd name="T1" fmla="*/ 38 h 38"/>
                <a:gd name="T2" fmla="*/ 0 w 40"/>
                <a:gd name="T3" fmla="*/ 38 h 38"/>
                <a:gd name="T4" fmla="*/ 0 w 40"/>
                <a:gd name="T5" fmla="*/ 0 h 38"/>
                <a:gd name="T6" fmla="*/ 40 w 40"/>
                <a:gd name="T7" fmla="*/ 0 h 38"/>
                <a:gd name="T8" fmla="*/ 40 w 40"/>
                <a:gd name="T9" fmla="*/ 38 h 38"/>
                <a:gd name="T10" fmla="*/ 40 w 40"/>
                <a:gd name="T11" fmla="*/ 38 h 38"/>
              </a:gdLst>
              <a:ahLst/>
              <a:cxnLst>
                <a:cxn ang="0">
                  <a:pos x="T0" y="T1"/>
                </a:cxn>
                <a:cxn ang="0">
                  <a:pos x="T2" y="T3"/>
                </a:cxn>
                <a:cxn ang="0">
                  <a:pos x="T4" y="T5"/>
                </a:cxn>
                <a:cxn ang="0">
                  <a:pos x="T6" y="T7"/>
                </a:cxn>
                <a:cxn ang="0">
                  <a:pos x="T8" y="T9"/>
                </a:cxn>
                <a:cxn ang="0">
                  <a:pos x="T10" y="T11"/>
                </a:cxn>
              </a:cxnLst>
              <a:rect l="0" t="0" r="r" b="b"/>
              <a:pathLst>
                <a:path w="40" h="38">
                  <a:moveTo>
                    <a:pt x="40" y="38"/>
                  </a:moveTo>
                  <a:lnTo>
                    <a:pt x="0" y="38"/>
                  </a:lnTo>
                  <a:lnTo>
                    <a:pt x="0" y="0"/>
                  </a:lnTo>
                  <a:lnTo>
                    <a:pt x="40" y="0"/>
                  </a:lnTo>
                  <a:lnTo>
                    <a:pt x="40" y="38"/>
                  </a:lnTo>
                  <a:lnTo>
                    <a:pt x="4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120" name="Freeform 287"/>
            <p:cNvSpPr/>
            <p:nvPr/>
          </p:nvSpPr>
          <p:spPr bwMode="auto">
            <a:xfrm>
              <a:off x="6037996" y="3073845"/>
              <a:ext cx="84574" cy="84574"/>
            </a:xfrm>
            <a:custGeom>
              <a:avLst/>
              <a:gdLst>
                <a:gd name="T0" fmla="*/ 0 w 78"/>
                <a:gd name="T1" fmla="*/ 0 h 78"/>
                <a:gd name="T2" fmla="*/ 7 w 78"/>
                <a:gd name="T3" fmla="*/ 78 h 78"/>
                <a:gd name="T4" fmla="*/ 78 w 78"/>
                <a:gd name="T5" fmla="*/ 7 h 78"/>
                <a:gd name="T6" fmla="*/ 0 w 78"/>
                <a:gd name="T7" fmla="*/ 0 h 78"/>
              </a:gdLst>
              <a:ahLst/>
              <a:cxnLst>
                <a:cxn ang="0">
                  <a:pos x="T0" y="T1"/>
                </a:cxn>
                <a:cxn ang="0">
                  <a:pos x="T2" y="T3"/>
                </a:cxn>
                <a:cxn ang="0">
                  <a:pos x="T4" y="T5"/>
                </a:cxn>
                <a:cxn ang="0">
                  <a:pos x="T6" y="T7"/>
                </a:cxn>
              </a:cxnLst>
              <a:rect l="0" t="0" r="r" b="b"/>
              <a:pathLst>
                <a:path w="78" h="78">
                  <a:moveTo>
                    <a:pt x="0" y="0"/>
                  </a:moveTo>
                  <a:lnTo>
                    <a:pt x="7" y="78"/>
                  </a:lnTo>
                  <a:lnTo>
                    <a:pt x="78" y="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121" name="Freeform 288"/>
            <p:cNvSpPr/>
            <p:nvPr/>
          </p:nvSpPr>
          <p:spPr bwMode="auto">
            <a:xfrm>
              <a:off x="6064018" y="3099868"/>
              <a:ext cx="61805" cy="61805"/>
            </a:xfrm>
            <a:custGeom>
              <a:avLst/>
              <a:gdLst>
                <a:gd name="T0" fmla="*/ 28 w 57"/>
                <a:gd name="T1" fmla="*/ 57 h 57"/>
                <a:gd name="T2" fmla="*/ 0 w 57"/>
                <a:gd name="T3" fmla="*/ 31 h 57"/>
                <a:gd name="T4" fmla="*/ 31 w 57"/>
                <a:gd name="T5" fmla="*/ 0 h 57"/>
                <a:gd name="T6" fmla="*/ 57 w 57"/>
                <a:gd name="T7" fmla="*/ 28 h 57"/>
                <a:gd name="T8" fmla="*/ 28 w 57"/>
                <a:gd name="T9" fmla="*/ 57 h 57"/>
                <a:gd name="T10" fmla="*/ 28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28" y="57"/>
                  </a:moveTo>
                  <a:lnTo>
                    <a:pt x="0" y="31"/>
                  </a:lnTo>
                  <a:lnTo>
                    <a:pt x="31" y="0"/>
                  </a:lnTo>
                  <a:lnTo>
                    <a:pt x="57" y="28"/>
                  </a:lnTo>
                  <a:lnTo>
                    <a:pt x="28" y="57"/>
                  </a:lnTo>
                  <a:lnTo>
                    <a:pt x="28"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122" name="Freeform 289"/>
            <p:cNvSpPr/>
            <p:nvPr/>
          </p:nvSpPr>
          <p:spPr bwMode="auto">
            <a:xfrm>
              <a:off x="6330752" y="3366602"/>
              <a:ext cx="86743" cy="86743"/>
            </a:xfrm>
            <a:custGeom>
              <a:avLst/>
              <a:gdLst>
                <a:gd name="T0" fmla="*/ 80 w 80"/>
                <a:gd name="T1" fmla="*/ 80 h 80"/>
                <a:gd name="T2" fmla="*/ 0 w 80"/>
                <a:gd name="T3" fmla="*/ 71 h 80"/>
                <a:gd name="T4" fmla="*/ 71 w 80"/>
                <a:gd name="T5" fmla="*/ 0 h 80"/>
                <a:gd name="T6" fmla="*/ 80 w 80"/>
                <a:gd name="T7" fmla="*/ 80 h 80"/>
              </a:gdLst>
              <a:ahLst/>
              <a:cxnLst>
                <a:cxn ang="0">
                  <a:pos x="T0" y="T1"/>
                </a:cxn>
                <a:cxn ang="0">
                  <a:pos x="T2" y="T3"/>
                </a:cxn>
                <a:cxn ang="0">
                  <a:pos x="T4" y="T5"/>
                </a:cxn>
                <a:cxn ang="0">
                  <a:pos x="T6" y="T7"/>
                </a:cxn>
              </a:cxnLst>
              <a:rect l="0" t="0" r="r" b="b"/>
              <a:pathLst>
                <a:path w="80" h="80">
                  <a:moveTo>
                    <a:pt x="80" y="80"/>
                  </a:moveTo>
                  <a:lnTo>
                    <a:pt x="0" y="71"/>
                  </a:lnTo>
                  <a:lnTo>
                    <a:pt x="71" y="0"/>
                  </a:lnTo>
                  <a:lnTo>
                    <a:pt x="8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123" name="Freeform 290"/>
            <p:cNvSpPr/>
            <p:nvPr/>
          </p:nvSpPr>
          <p:spPr bwMode="auto">
            <a:xfrm>
              <a:off x="6327500" y="3364433"/>
              <a:ext cx="61805" cy="60720"/>
            </a:xfrm>
            <a:custGeom>
              <a:avLst/>
              <a:gdLst>
                <a:gd name="T0" fmla="*/ 29 w 57"/>
                <a:gd name="T1" fmla="*/ 56 h 56"/>
                <a:gd name="T2" fmla="*/ 0 w 57"/>
                <a:gd name="T3" fmla="*/ 30 h 56"/>
                <a:gd name="T4" fmla="*/ 31 w 57"/>
                <a:gd name="T5" fmla="*/ 0 h 56"/>
                <a:gd name="T6" fmla="*/ 57 w 57"/>
                <a:gd name="T7" fmla="*/ 28 h 56"/>
                <a:gd name="T8" fmla="*/ 29 w 57"/>
                <a:gd name="T9" fmla="*/ 56 h 56"/>
                <a:gd name="T10" fmla="*/ 29 w 57"/>
                <a:gd name="T11" fmla="*/ 56 h 56"/>
              </a:gdLst>
              <a:ahLst/>
              <a:cxnLst>
                <a:cxn ang="0">
                  <a:pos x="T0" y="T1"/>
                </a:cxn>
                <a:cxn ang="0">
                  <a:pos x="T2" y="T3"/>
                </a:cxn>
                <a:cxn ang="0">
                  <a:pos x="T4" y="T5"/>
                </a:cxn>
                <a:cxn ang="0">
                  <a:pos x="T6" y="T7"/>
                </a:cxn>
                <a:cxn ang="0">
                  <a:pos x="T8" y="T9"/>
                </a:cxn>
                <a:cxn ang="0">
                  <a:pos x="T10" y="T11"/>
                </a:cxn>
              </a:cxnLst>
              <a:rect l="0" t="0" r="r" b="b"/>
              <a:pathLst>
                <a:path w="57" h="56">
                  <a:moveTo>
                    <a:pt x="29" y="56"/>
                  </a:moveTo>
                  <a:lnTo>
                    <a:pt x="0" y="30"/>
                  </a:lnTo>
                  <a:lnTo>
                    <a:pt x="31" y="0"/>
                  </a:lnTo>
                  <a:lnTo>
                    <a:pt x="57" y="28"/>
                  </a:lnTo>
                  <a:lnTo>
                    <a:pt x="29" y="56"/>
                  </a:lnTo>
                  <a:lnTo>
                    <a:pt x="29"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124" name="Freeform 291"/>
            <p:cNvSpPr/>
            <p:nvPr/>
          </p:nvSpPr>
          <p:spPr bwMode="auto">
            <a:xfrm>
              <a:off x="6330752" y="3073845"/>
              <a:ext cx="86743" cy="84574"/>
            </a:xfrm>
            <a:custGeom>
              <a:avLst/>
              <a:gdLst>
                <a:gd name="T0" fmla="*/ 80 w 80"/>
                <a:gd name="T1" fmla="*/ 0 h 78"/>
                <a:gd name="T2" fmla="*/ 0 w 80"/>
                <a:gd name="T3" fmla="*/ 7 h 78"/>
                <a:gd name="T4" fmla="*/ 71 w 80"/>
                <a:gd name="T5" fmla="*/ 78 h 78"/>
                <a:gd name="T6" fmla="*/ 80 w 80"/>
                <a:gd name="T7" fmla="*/ 0 h 78"/>
              </a:gdLst>
              <a:ahLst/>
              <a:cxnLst>
                <a:cxn ang="0">
                  <a:pos x="T0" y="T1"/>
                </a:cxn>
                <a:cxn ang="0">
                  <a:pos x="T2" y="T3"/>
                </a:cxn>
                <a:cxn ang="0">
                  <a:pos x="T4" y="T5"/>
                </a:cxn>
                <a:cxn ang="0">
                  <a:pos x="T6" y="T7"/>
                </a:cxn>
              </a:cxnLst>
              <a:rect l="0" t="0" r="r" b="b"/>
              <a:pathLst>
                <a:path w="80" h="78">
                  <a:moveTo>
                    <a:pt x="80" y="0"/>
                  </a:moveTo>
                  <a:lnTo>
                    <a:pt x="0" y="7"/>
                  </a:lnTo>
                  <a:lnTo>
                    <a:pt x="71" y="78"/>
                  </a:ln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125" name="Freeform 292"/>
            <p:cNvSpPr/>
            <p:nvPr/>
          </p:nvSpPr>
          <p:spPr bwMode="auto">
            <a:xfrm>
              <a:off x="6327500" y="3099868"/>
              <a:ext cx="61805" cy="61805"/>
            </a:xfrm>
            <a:custGeom>
              <a:avLst/>
              <a:gdLst>
                <a:gd name="T0" fmla="*/ 31 w 57"/>
                <a:gd name="T1" fmla="*/ 57 h 57"/>
                <a:gd name="T2" fmla="*/ 0 w 57"/>
                <a:gd name="T3" fmla="*/ 28 h 57"/>
                <a:gd name="T4" fmla="*/ 29 w 57"/>
                <a:gd name="T5" fmla="*/ 0 h 57"/>
                <a:gd name="T6" fmla="*/ 57 w 57"/>
                <a:gd name="T7" fmla="*/ 31 h 57"/>
                <a:gd name="T8" fmla="*/ 31 w 57"/>
                <a:gd name="T9" fmla="*/ 57 h 57"/>
                <a:gd name="T10" fmla="*/ 31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31" y="57"/>
                  </a:moveTo>
                  <a:lnTo>
                    <a:pt x="0" y="28"/>
                  </a:lnTo>
                  <a:lnTo>
                    <a:pt x="29" y="0"/>
                  </a:lnTo>
                  <a:lnTo>
                    <a:pt x="57" y="31"/>
                  </a:lnTo>
                  <a:lnTo>
                    <a:pt x="31" y="57"/>
                  </a:lnTo>
                  <a:lnTo>
                    <a:pt x="31"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126" name="Freeform 293"/>
            <p:cNvSpPr/>
            <p:nvPr/>
          </p:nvSpPr>
          <p:spPr bwMode="auto">
            <a:xfrm>
              <a:off x="6037996" y="3366602"/>
              <a:ext cx="84574" cy="86743"/>
            </a:xfrm>
            <a:custGeom>
              <a:avLst/>
              <a:gdLst>
                <a:gd name="T0" fmla="*/ 0 w 78"/>
                <a:gd name="T1" fmla="*/ 80 h 80"/>
                <a:gd name="T2" fmla="*/ 7 w 78"/>
                <a:gd name="T3" fmla="*/ 0 h 80"/>
                <a:gd name="T4" fmla="*/ 78 w 78"/>
                <a:gd name="T5" fmla="*/ 71 h 80"/>
                <a:gd name="T6" fmla="*/ 0 w 78"/>
                <a:gd name="T7" fmla="*/ 80 h 80"/>
              </a:gdLst>
              <a:ahLst/>
              <a:cxnLst>
                <a:cxn ang="0">
                  <a:pos x="T0" y="T1"/>
                </a:cxn>
                <a:cxn ang="0">
                  <a:pos x="T2" y="T3"/>
                </a:cxn>
                <a:cxn ang="0">
                  <a:pos x="T4" y="T5"/>
                </a:cxn>
                <a:cxn ang="0">
                  <a:pos x="T6" y="T7"/>
                </a:cxn>
              </a:cxnLst>
              <a:rect l="0" t="0" r="r" b="b"/>
              <a:pathLst>
                <a:path w="78" h="80">
                  <a:moveTo>
                    <a:pt x="0" y="80"/>
                  </a:moveTo>
                  <a:lnTo>
                    <a:pt x="7" y="0"/>
                  </a:lnTo>
                  <a:lnTo>
                    <a:pt x="78" y="71"/>
                  </a:lnTo>
                  <a:lnTo>
                    <a:pt x="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sp>
          <p:nvSpPr>
            <p:cNvPr id="127" name="Freeform 294"/>
            <p:cNvSpPr/>
            <p:nvPr/>
          </p:nvSpPr>
          <p:spPr bwMode="auto">
            <a:xfrm>
              <a:off x="6064018" y="3364433"/>
              <a:ext cx="61805" cy="60720"/>
            </a:xfrm>
            <a:custGeom>
              <a:avLst/>
              <a:gdLst>
                <a:gd name="T0" fmla="*/ 31 w 57"/>
                <a:gd name="T1" fmla="*/ 56 h 56"/>
                <a:gd name="T2" fmla="*/ 0 w 57"/>
                <a:gd name="T3" fmla="*/ 28 h 56"/>
                <a:gd name="T4" fmla="*/ 28 w 57"/>
                <a:gd name="T5" fmla="*/ 0 h 56"/>
                <a:gd name="T6" fmla="*/ 57 w 57"/>
                <a:gd name="T7" fmla="*/ 30 h 56"/>
                <a:gd name="T8" fmla="*/ 31 w 57"/>
                <a:gd name="T9" fmla="*/ 56 h 56"/>
                <a:gd name="T10" fmla="*/ 31 w 57"/>
                <a:gd name="T11" fmla="*/ 56 h 56"/>
              </a:gdLst>
              <a:ahLst/>
              <a:cxnLst>
                <a:cxn ang="0">
                  <a:pos x="T0" y="T1"/>
                </a:cxn>
                <a:cxn ang="0">
                  <a:pos x="T2" y="T3"/>
                </a:cxn>
                <a:cxn ang="0">
                  <a:pos x="T4" y="T5"/>
                </a:cxn>
                <a:cxn ang="0">
                  <a:pos x="T6" y="T7"/>
                </a:cxn>
                <a:cxn ang="0">
                  <a:pos x="T8" y="T9"/>
                </a:cxn>
                <a:cxn ang="0">
                  <a:pos x="T10" y="T11"/>
                </a:cxn>
              </a:cxnLst>
              <a:rect l="0" t="0" r="r" b="b"/>
              <a:pathLst>
                <a:path w="57" h="56">
                  <a:moveTo>
                    <a:pt x="31" y="56"/>
                  </a:moveTo>
                  <a:lnTo>
                    <a:pt x="0" y="28"/>
                  </a:lnTo>
                  <a:lnTo>
                    <a:pt x="28" y="0"/>
                  </a:lnTo>
                  <a:lnTo>
                    <a:pt x="57" y="30"/>
                  </a:lnTo>
                  <a:lnTo>
                    <a:pt x="31" y="56"/>
                  </a:lnTo>
                  <a:lnTo>
                    <a:pt x="31"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6" rIns="68571" bIns="34286" numCol="1" anchor="t" anchorCtr="0" compatLnSpc="1"/>
            <a:lstStyle/>
            <a:p>
              <a:endParaRPr lang="zh-CN" altLang="en-US" sz="1015">
                <a:solidFill>
                  <a:srgbClr val="000000"/>
                </a:solidFill>
                <a:cs typeface="+mn-ea"/>
                <a:sym typeface="+mn-lt"/>
              </a:endParaRPr>
            </a:p>
          </p:txBody>
        </p:sp>
      </p:grpSp>
      <p:pic>
        <p:nvPicPr>
          <p:cNvPr id="128"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5801556" y="1344754"/>
            <a:ext cx="2899372" cy="30864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9" name="文本框 128"/>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
        <p:nvSpPr>
          <p:cNvPr id="130" name="TextBox 8"/>
          <p:cNvSpPr txBox="1"/>
          <p:nvPr/>
        </p:nvSpPr>
        <p:spPr>
          <a:xfrm>
            <a:off x="1020304" y="234412"/>
            <a:ext cx="3456384" cy="400110"/>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第五章  事故发生的主要原因</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randombar(horizontal)">
                                          <p:cBhvr>
                                            <p:cTn id="7" dur="500"/>
                                            <p:tgtEl>
                                              <p:spTgt spid="128"/>
                                            </p:tgtEl>
                                          </p:cBhvr>
                                        </p:animEffect>
                                      </p:childTnLst>
                                    </p:cTn>
                                  </p:par>
                                </p:childTnLst>
                              </p:cTn>
                            </p:par>
                            <p:par>
                              <p:cTn id="8" fill="hold">
                                <p:stCondLst>
                                  <p:cond delay="500"/>
                                </p:stCondLst>
                                <p:childTnLst>
                                  <p:par>
                                    <p:cTn id="9" presetID="2" presetClass="entr" presetSubtype="4" accel="60000" fill="hold" nodeType="afterEffect" p14:presetBounceEnd="40000">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14:bounceEnd="40000">
                                          <p:cBhvr additive="base">
                                            <p:cTn id="11" dur="500" fill="hold"/>
                                            <p:tgtEl>
                                              <p:spTgt spid="35"/>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38"/>
                                            </p:tgtEl>
                                            <p:attrNameLst>
                                              <p:attrName>style.visibility</p:attrName>
                                            </p:attrNameLst>
                                          </p:cBhvr>
                                          <p:to>
                                            <p:strVal val="visible"/>
                                          </p:to>
                                        </p:set>
                                        <p:anim calcmode="lin" valueType="num">
                                          <p:cBhvr>
                                            <p:cTn id="16" dur="500" fill="hold"/>
                                            <p:tgtEl>
                                              <p:spTgt spid="38"/>
                                            </p:tgtEl>
                                            <p:attrNameLst>
                                              <p:attrName>ppt_w</p:attrName>
                                            </p:attrNameLst>
                                          </p:cBhvr>
                                          <p:tavLst>
                                            <p:tav tm="0">
                                              <p:val>
                                                <p:fltVal val="0"/>
                                              </p:val>
                                            </p:tav>
                                            <p:tav tm="100000">
                                              <p:val>
                                                <p:strVal val="#ppt_w"/>
                                              </p:val>
                                            </p:tav>
                                          </p:tavLst>
                                        </p:anim>
                                        <p:anim calcmode="lin" valueType="num">
                                          <p:cBhvr>
                                            <p:cTn id="17" dur="500" fill="hold"/>
                                            <p:tgtEl>
                                              <p:spTgt spid="38"/>
                                            </p:tgtEl>
                                            <p:attrNameLst>
                                              <p:attrName>ppt_h</p:attrName>
                                            </p:attrNameLst>
                                          </p:cBhvr>
                                          <p:tavLst>
                                            <p:tav tm="0">
                                              <p:val>
                                                <p:fltVal val="0"/>
                                              </p:val>
                                            </p:tav>
                                            <p:tav tm="100000">
                                              <p:val>
                                                <p:strVal val="#ppt_h"/>
                                              </p:val>
                                            </p:tav>
                                          </p:tavLst>
                                        </p:anim>
                                        <p:animEffect transition="in" filter="fade">
                                          <p:cBhvr>
                                            <p:cTn id="18" dur="500"/>
                                            <p:tgtEl>
                                              <p:spTgt spid="38"/>
                                            </p:tgtEl>
                                          </p:cBhvr>
                                        </p:animEffect>
                                      </p:childTnLst>
                                    </p:cTn>
                                  </p:par>
                                </p:childTnLst>
                              </p:cTn>
                            </p:par>
                            <p:par>
                              <p:cTn id="19" fill="hold">
                                <p:stCondLst>
                                  <p:cond delay="1750"/>
                                </p:stCondLst>
                                <p:childTnLst>
                                  <p:par>
                                    <p:cTn id="20" presetID="21" presetClass="entr" presetSubtype="1"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heel(1)">
                                          <p:cBhvr>
                                            <p:cTn id="22" dur="500"/>
                                            <p:tgtEl>
                                              <p:spTgt spid="42"/>
                                            </p:tgtEl>
                                          </p:cBhvr>
                                        </p:animEffect>
                                      </p:childTnLst>
                                    </p:cTn>
                                  </p:par>
                                  <p:par>
                                    <p:cTn id="23" presetID="53" presetClass="entr" presetSubtype="16" fill="hold" nodeType="with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p:cTn id="25" dur="500" fill="hold"/>
                                            <p:tgtEl>
                                              <p:spTgt spid="66"/>
                                            </p:tgtEl>
                                            <p:attrNameLst>
                                              <p:attrName>ppt_w</p:attrName>
                                            </p:attrNameLst>
                                          </p:cBhvr>
                                          <p:tavLst>
                                            <p:tav tm="0">
                                              <p:val>
                                                <p:fltVal val="0"/>
                                              </p:val>
                                            </p:tav>
                                            <p:tav tm="100000">
                                              <p:val>
                                                <p:strVal val="#ppt_w"/>
                                              </p:val>
                                            </p:tav>
                                          </p:tavLst>
                                        </p:anim>
                                        <p:anim calcmode="lin" valueType="num">
                                          <p:cBhvr>
                                            <p:cTn id="26" dur="500" fill="hold"/>
                                            <p:tgtEl>
                                              <p:spTgt spid="66"/>
                                            </p:tgtEl>
                                            <p:attrNameLst>
                                              <p:attrName>ppt_h</p:attrName>
                                            </p:attrNameLst>
                                          </p:cBhvr>
                                          <p:tavLst>
                                            <p:tav tm="0">
                                              <p:val>
                                                <p:fltVal val="0"/>
                                              </p:val>
                                            </p:tav>
                                            <p:tav tm="100000">
                                              <p:val>
                                                <p:strVal val="#ppt_h"/>
                                              </p:val>
                                            </p:tav>
                                          </p:tavLst>
                                        </p:anim>
                                        <p:animEffect transition="in" filter="fade">
                                          <p:cBhvr>
                                            <p:cTn id="27" dur="500"/>
                                            <p:tgtEl>
                                              <p:spTgt spid="66"/>
                                            </p:tgtEl>
                                          </p:cBhvr>
                                        </p:animEffect>
                                      </p:childTnLst>
                                    </p:cTn>
                                  </p:par>
                                </p:childTnLst>
                              </p:cTn>
                            </p:par>
                            <p:par>
                              <p:cTn id="28" fill="hold">
                                <p:stCondLst>
                                  <p:cond delay="225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2750"/>
                                </p:stCondLst>
                                <p:childTnLst>
                                  <p:par>
                                    <p:cTn id="33" presetID="21" presetClass="entr" presetSubtype="1"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heel(1)">
                                          <p:cBhvr>
                                            <p:cTn id="35" dur="500"/>
                                            <p:tgtEl>
                                              <p:spTgt spid="45"/>
                                            </p:tgtEl>
                                          </p:cBhvr>
                                        </p:animEffect>
                                      </p:childTnLst>
                                    </p:cTn>
                                  </p:par>
                                  <p:par>
                                    <p:cTn id="36" presetID="53" presetClass="entr" presetSubtype="16" fill="hold" nodeType="with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p:cTn id="38" dur="500" fill="hold"/>
                                            <p:tgtEl>
                                              <p:spTgt spid="72"/>
                                            </p:tgtEl>
                                            <p:attrNameLst>
                                              <p:attrName>ppt_w</p:attrName>
                                            </p:attrNameLst>
                                          </p:cBhvr>
                                          <p:tavLst>
                                            <p:tav tm="0">
                                              <p:val>
                                                <p:fltVal val="0"/>
                                              </p:val>
                                            </p:tav>
                                            <p:tav tm="100000">
                                              <p:val>
                                                <p:strVal val="#ppt_w"/>
                                              </p:val>
                                            </p:tav>
                                          </p:tavLst>
                                        </p:anim>
                                        <p:anim calcmode="lin" valueType="num">
                                          <p:cBhvr>
                                            <p:cTn id="39" dur="500" fill="hold"/>
                                            <p:tgtEl>
                                              <p:spTgt spid="72"/>
                                            </p:tgtEl>
                                            <p:attrNameLst>
                                              <p:attrName>ppt_h</p:attrName>
                                            </p:attrNameLst>
                                          </p:cBhvr>
                                          <p:tavLst>
                                            <p:tav tm="0">
                                              <p:val>
                                                <p:fltVal val="0"/>
                                              </p:val>
                                            </p:tav>
                                            <p:tav tm="100000">
                                              <p:val>
                                                <p:strVal val="#ppt_h"/>
                                              </p:val>
                                            </p:tav>
                                          </p:tavLst>
                                        </p:anim>
                                        <p:animEffect transition="in" filter="fade">
                                          <p:cBhvr>
                                            <p:cTn id="40" dur="500"/>
                                            <p:tgtEl>
                                              <p:spTgt spid="72"/>
                                            </p:tgtEl>
                                          </p:cBhvr>
                                        </p:animEffect>
                                      </p:childTnLst>
                                    </p:cTn>
                                  </p:par>
                                </p:childTnLst>
                              </p:cTn>
                            </p:par>
                            <p:par>
                              <p:cTn id="41" fill="hold">
                                <p:stCondLst>
                                  <p:cond delay="325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3750"/>
                                </p:stCondLst>
                                <p:childTnLst>
                                  <p:par>
                                    <p:cTn id="46" presetID="21" presetClass="entr" presetSubtype="1" fill="hold" nodeType="after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wheel(1)">
                                          <p:cBhvr>
                                            <p:cTn id="48" dur="500"/>
                                            <p:tgtEl>
                                              <p:spTgt spid="48"/>
                                            </p:tgtEl>
                                          </p:cBhvr>
                                        </p:animEffect>
                                      </p:childTnLst>
                                    </p:cTn>
                                  </p:par>
                                  <p:par>
                                    <p:cTn id="49" presetID="53" presetClass="entr" presetSubtype="16" fill="hold"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right)">
                                          <p:cBhvr>
                                            <p:cTn id="57" dur="500"/>
                                            <p:tgtEl>
                                              <p:spTgt spid="63"/>
                                            </p:tgtEl>
                                          </p:cBhvr>
                                        </p:animEffect>
                                      </p:childTnLst>
                                    </p:cTn>
                                  </p:par>
                                </p:childTnLst>
                              </p:cTn>
                            </p:par>
                            <p:par>
                              <p:cTn id="58" fill="hold">
                                <p:stCondLst>
                                  <p:cond delay="4750"/>
                                </p:stCondLst>
                                <p:childTnLst>
                                  <p:par>
                                    <p:cTn id="59" presetID="21" presetClass="entr" presetSubtype="1"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heel(1)">
                                          <p:cBhvr>
                                            <p:cTn id="61" dur="500"/>
                                            <p:tgtEl>
                                              <p:spTgt spid="51"/>
                                            </p:tgtEl>
                                          </p:cBhvr>
                                        </p:animEffect>
                                      </p:childTnLst>
                                    </p:cTn>
                                  </p:par>
                                  <p:par>
                                    <p:cTn id="62" presetID="53" presetClass="entr" presetSubtype="16" fill="hold" nodeType="with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childTnLst>
                              </p:cTn>
                            </p:par>
                            <p:par>
                              <p:cTn id="67" fill="hold">
                                <p:stCondLst>
                                  <p:cond delay="5250"/>
                                </p:stCondLst>
                                <p:childTnLst>
                                  <p:par>
                                    <p:cTn id="68" presetID="22" presetClass="entr" presetSubtype="8" fill="hold" nodeType="after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wipe(left)">
                                          <p:cBhvr>
                                            <p:cTn id="70" dur="500"/>
                                            <p:tgtEl>
                                              <p:spTgt spid="57"/>
                                            </p:tgtEl>
                                          </p:cBhvr>
                                        </p:animEffect>
                                      </p:childTnLst>
                                    </p:cTn>
                                  </p:par>
                                </p:childTnLst>
                              </p:cTn>
                            </p:par>
                            <p:par>
                              <p:cTn id="71" fill="hold">
                                <p:stCondLst>
                                  <p:cond delay="5750"/>
                                </p:stCondLst>
                                <p:childTnLst>
                                  <p:par>
                                    <p:cTn id="72" presetID="22" presetClass="entr" presetSubtype="4" fill="hold" grpId="0"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wipe(down)">
                                          <p:cBhvr>
                                            <p:cTn id="74" dur="1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randombar(horizontal)">
                                          <p:cBhvr>
                                            <p:cTn id="7" dur="500"/>
                                            <p:tgtEl>
                                              <p:spTgt spid="128"/>
                                            </p:tgtEl>
                                          </p:cBhvr>
                                        </p:animEffect>
                                      </p:childTnLst>
                                    </p:cTn>
                                  </p:par>
                                </p:childTnLst>
                              </p:cTn>
                            </p:par>
                            <p:par>
                              <p:cTn id="8" fill="hold">
                                <p:stCondLst>
                                  <p:cond delay="500"/>
                                </p:stCondLst>
                                <p:childTnLst>
                                  <p:par>
                                    <p:cTn id="9" presetID="2" presetClass="entr" presetSubtype="4" accel="6000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38"/>
                                            </p:tgtEl>
                                            <p:attrNameLst>
                                              <p:attrName>style.visibility</p:attrName>
                                            </p:attrNameLst>
                                          </p:cBhvr>
                                          <p:to>
                                            <p:strVal val="visible"/>
                                          </p:to>
                                        </p:set>
                                        <p:anim calcmode="lin" valueType="num">
                                          <p:cBhvr>
                                            <p:cTn id="16" dur="500" fill="hold"/>
                                            <p:tgtEl>
                                              <p:spTgt spid="38"/>
                                            </p:tgtEl>
                                            <p:attrNameLst>
                                              <p:attrName>ppt_w</p:attrName>
                                            </p:attrNameLst>
                                          </p:cBhvr>
                                          <p:tavLst>
                                            <p:tav tm="0">
                                              <p:val>
                                                <p:fltVal val="0"/>
                                              </p:val>
                                            </p:tav>
                                            <p:tav tm="100000">
                                              <p:val>
                                                <p:strVal val="#ppt_w"/>
                                              </p:val>
                                            </p:tav>
                                          </p:tavLst>
                                        </p:anim>
                                        <p:anim calcmode="lin" valueType="num">
                                          <p:cBhvr>
                                            <p:cTn id="17" dur="500" fill="hold"/>
                                            <p:tgtEl>
                                              <p:spTgt spid="38"/>
                                            </p:tgtEl>
                                            <p:attrNameLst>
                                              <p:attrName>ppt_h</p:attrName>
                                            </p:attrNameLst>
                                          </p:cBhvr>
                                          <p:tavLst>
                                            <p:tav tm="0">
                                              <p:val>
                                                <p:fltVal val="0"/>
                                              </p:val>
                                            </p:tav>
                                            <p:tav tm="100000">
                                              <p:val>
                                                <p:strVal val="#ppt_h"/>
                                              </p:val>
                                            </p:tav>
                                          </p:tavLst>
                                        </p:anim>
                                        <p:animEffect transition="in" filter="fade">
                                          <p:cBhvr>
                                            <p:cTn id="18" dur="500"/>
                                            <p:tgtEl>
                                              <p:spTgt spid="38"/>
                                            </p:tgtEl>
                                          </p:cBhvr>
                                        </p:animEffect>
                                      </p:childTnLst>
                                    </p:cTn>
                                  </p:par>
                                </p:childTnLst>
                              </p:cTn>
                            </p:par>
                            <p:par>
                              <p:cTn id="19" fill="hold">
                                <p:stCondLst>
                                  <p:cond delay="1750"/>
                                </p:stCondLst>
                                <p:childTnLst>
                                  <p:par>
                                    <p:cTn id="20" presetID="21" presetClass="entr" presetSubtype="1"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heel(1)">
                                          <p:cBhvr>
                                            <p:cTn id="22" dur="500"/>
                                            <p:tgtEl>
                                              <p:spTgt spid="42"/>
                                            </p:tgtEl>
                                          </p:cBhvr>
                                        </p:animEffect>
                                      </p:childTnLst>
                                    </p:cTn>
                                  </p:par>
                                  <p:par>
                                    <p:cTn id="23" presetID="53" presetClass="entr" presetSubtype="16" fill="hold" nodeType="with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p:cTn id="25" dur="500" fill="hold"/>
                                            <p:tgtEl>
                                              <p:spTgt spid="66"/>
                                            </p:tgtEl>
                                            <p:attrNameLst>
                                              <p:attrName>ppt_w</p:attrName>
                                            </p:attrNameLst>
                                          </p:cBhvr>
                                          <p:tavLst>
                                            <p:tav tm="0">
                                              <p:val>
                                                <p:fltVal val="0"/>
                                              </p:val>
                                            </p:tav>
                                            <p:tav tm="100000">
                                              <p:val>
                                                <p:strVal val="#ppt_w"/>
                                              </p:val>
                                            </p:tav>
                                          </p:tavLst>
                                        </p:anim>
                                        <p:anim calcmode="lin" valueType="num">
                                          <p:cBhvr>
                                            <p:cTn id="26" dur="500" fill="hold"/>
                                            <p:tgtEl>
                                              <p:spTgt spid="66"/>
                                            </p:tgtEl>
                                            <p:attrNameLst>
                                              <p:attrName>ppt_h</p:attrName>
                                            </p:attrNameLst>
                                          </p:cBhvr>
                                          <p:tavLst>
                                            <p:tav tm="0">
                                              <p:val>
                                                <p:fltVal val="0"/>
                                              </p:val>
                                            </p:tav>
                                            <p:tav tm="100000">
                                              <p:val>
                                                <p:strVal val="#ppt_h"/>
                                              </p:val>
                                            </p:tav>
                                          </p:tavLst>
                                        </p:anim>
                                        <p:animEffect transition="in" filter="fade">
                                          <p:cBhvr>
                                            <p:cTn id="27" dur="500"/>
                                            <p:tgtEl>
                                              <p:spTgt spid="66"/>
                                            </p:tgtEl>
                                          </p:cBhvr>
                                        </p:animEffect>
                                      </p:childTnLst>
                                    </p:cTn>
                                  </p:par>
                                </p:childTnLst>
                              </p:cTn>
                            </p:par>
                            <p:par>
                              <p:cTn id="28" fill="hold">
                                <p:stCondLst>
                                  <p:cond delay="225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2750"/>
                                </p:stCondLst>
                                <p:childTnLst>
                                  <p:par>
                                    <p:cTn id="33" presetID="21" presetClass="entr" presetSubtype="1"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heel(1)">
                                          <p:cBhvr>
                                            <p:cTn id="35" dur="500"/>
                                            <p:tgtEl>
                                              <p:spTgt spid="45"/>
                                            </p:tgtEl>
                                          </p:cBhvr>
                                        </p:animEffect>
                                      </p:childTnLst>
                                    </p:cTn>
                                  </p:par>
                                  <p:par>
                                    <p:cTn id="36" presetID="53" presetClass="entr" presetSubtype="16" fill="hold" nodeType="with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p:cTn id="38" dur="500" fill="hold"/>
                                            <p:tgtEl>
                                              <p:spTgt spid="72"/>
                                            </p:tgtEl>
                                            <p:attrNameLst>
                                              <p:attrName>ppt_w</p:attrName>
                                            </p:attrNameLst>
                                          </p:cBhvr>
                                          <p:tavLst>
                                            <p:tav tm="0">
                                              <p:val>
                                                <p:fltVal val="0"/>
                                              </p:val>
                                            </p:tav>
                                            <p:tav tm="100000">
                                              <p:val>
                                                <p:strVal val="#ppt_w"/>
                                              </p:val>
                                            </p:tav>
                                          </p:tavLst>
                                        </p:anim>
                                        <p:anim calcmode="lin" valueType="num">
                                          <p:cBhvr>
                                            <p:cTn id="39" dur="500" fill="hold"/>
                                            <p:tgtEl>
                                              <p:spTgt spid="72"/>
                                            </p:tgtEl>
                                            <p:attrNameLst>
                                              <p:attrName>ppt_h</p:attrName>
                                            </p:attrNameLst>
                                          </p:cBhvr>
                                          <p:tavLst>
                                            <p:tav tm="0">
                                              <p:val>
                                                <p:fltVal val="0"/>
                                              </p:val>
                                            </p:tav>
                                            <p:tav tm="100000">
                                              <p:val>
                                                <p:strVal val="#ppt_h"/>
                                              </p:val>
                                            </p:tav>
                                          </p:tavLst>
                                        </p:anim>
                                        <p:animEffect transition="in" filter="fade">
                                          <p:cBhvr>
                                            <p:cTn id="40" dur="500"/>
                                            <p:tgtEl>
                                              <p:spTgt spid="72"/>
                                            </p:tgtEl>
                                          </p:cBhvr>
                                        </p:animEffect>
                                      </p:childTnLst>
                                    </p:cTn>
                                  </p:par>
                                </p:childTnLst>
                              </p:cTn>
                            </p:par>
                            <p:par>
                              <p:cTn id="41" fill="hold">
                                <p:stCondLst>
                                  <p:cond delay="325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3750"/>
                                </p:stCondLst>
                                <p:childTnLst>
                                  <p:par>
                                    <p:cTn id="46" presetID="21" presetClass="entr" presetSubtype="1" fill="hold" nodeType="after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wheel(1)">
                                          <p:cBhvr>
                                            <p:cTn id="48" dur="500"/>
                                            <p:tgtEl>
                                              <p:spTgt spid="48"/>
                                            </p:tgtEl>
                                          </p:cBhvr>
                                        </p:animEffect>
                                      </p:childTnLst>
                                    </p:cTn>
                                  </p:par>
                                  <p:par>
                                    <p:cTn id="49" presetID="53" presetClass="entr" presetSubtype="16" fill="hold"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right)">
                                          <p:cBhvr>
                                            <p:cTn id="57" dur="500"/>
                                            <p:tgtEl>
                                              <p:spTgt spid="63"/>
                                            </p:tgtEl>
                                          </p:cBhvr>
                                        </p:animEffect>
                                      </p:childTnLst>
                                    </p:cTn>
                                  </p:par>
                                </p:childTnLst>
                              </p:cTn>
                            </p:par>
                            <p:par>
                              <p:cTn id="58" fill="hold">
                                <p:stCondLst>
                                  <p:cond delay="4750"/>
                                </p:stCondLst>
                                <p:childTnLst>
                                  <p:par>
                                    <p:cTn id="59" presetID="21" presetClass="entr" presetSubtype="1"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heel(1)">
                                          <p:cBhvr>
                                            <p:cTn id="61" dur="500"/>
                                            <p:tgtEl>
                                              <p:spTgt spid="51"/>
                                            </p:tgtEl>
                                          </p:cBhvr>
                                        </p:animEffect>
                                      </p:childTnLst>
                                    </p:cTn>
                                  </p:par>
                                  <p:par>
                                    <p:cTn id="62" presetID="53" presetClass="entr" presetSubtype="16" fill="hold" nodeType="with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childTnLst>
                              </p:cTn>
                            </p:par>
                            <p:par>
                              <p:cTn id="67" fill="hold">
                                <p:stCondLst>
                                  <p:cond delay="5250"/>
                                </p:stCondLst>
                                <p:childTnLst>
                                  <p:par>
                                    <p:cTn id="68" presetID="22" presetClass="entr" presetSubtype="8" fill="hold" nodeType="after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wipe(left)">
                                          <p:cBhvr>
                                            <p:cTn id="70" dur="500"/>
                                            <p:tgtEl>
                                              <p:spTgt spid="57"/>
                                            </p:tgtEl>
                                          </p:cBhvr>
                                        </p:animEffect>
                                      </p:childTnLst>
                                    </p:cTn>
                                  </p:par>
                                </p:childTnLst>
                              </p:cTn>
                            </p:par>
                            <p:par>
                              <p:cTn id="71" fill="hold">
                                <p:stCondLst>
                                  <p:cond delay="5750"/>
                                </p:stCondLst>
                                <p:childTnLst>
                                  <p:par>
                                    <p:cTn id="72" presetID="22" presetClass="entr" presetSubtype="4" fill="hold" grpId="0"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wipe(down)">
                                          <p:cBhvr>
                                            <p:cTn id="74" dur="1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29"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948071" y="1364507"/>
            <a:ext cx="572068" cy="415805"/>
            <a:chOff x="5871081" y="1533134"/>
            <a:chExt cx="572068" cy="415805"/>
          </a:xfrm>
        </p:grpSpPr>
        <p:grpSp>
          <p:nvGrpSpPr>
            <p:cNvPr id="3" name="组合 2"/>
            <p:cNvGrpSpPr/>
            <p:nvPr/>
          </p:nvGrpSpPr>
          <p:grpSpPr>
            <a:xfrm rot="10800000">
              <a:off x="5871081" y="1533134"/>
              <a:ext cx="572068" cy="415805"/>
              <a:chOff x="2812960" y="874737"/>
              <a:chExt cx="572068" cy="415805"/>
            </a:xfrm>
          </p:grpSpPr>
          <p:sp>
            <p:nvSpPr>
              <p:cNvPr id="9"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solidFill>
                    <a:prstClr val="white"/>
                  </a:solidFill>
                  <a:cs typeface="+mn-ea"/>
                  <a:sym typeface="+mn-lt"/>
                </a:endParaRPr>
              </a:p>
            </p:txBody>
          </p:sp>
          <p:sp>
            <p:nvSpPr>
              <p:cNvPr id="10" name="Pentagon 9"/>
              <p:cNvSpPr/>
              <p:nvPr/>
            </p:nvSpPr>
            <p:spPr>
              <a:xfrm flipH="1">
                <a:off x="2860590" y="909356"/>
                <a:ext cx="476808" cy="346566"/>
              </a:xfrm>
              <a:prstGeom prst="homePlate">
                <a:avLst>
                  <a:gd name="adj" fmla="val 23830"/>
                </a:avLst>
              </a:prstGeom>
              <a:solidFill>
                <a:schemeClr val="accent2"/>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7F7F7F"/>
                  </a:solidFill>
                  <a:cs typeface="+mn-ea"/>
                  <a:sym typeface="+mn-lt"/>
                </a:endParaRPr>
              </a:p>
            </p:txBody>
          </p:sp>
        </p:grpSp>
        <p:grpSp>
          <p:nvGrpSpPr>
            <p:cNvPr id="4" name="Group 29"/>
            <p:cNvGrpSpPr/>
            <p:nvPr/>
          </p:nvGrpSpPr>
          <p:grpSpPr>
            <a:xfrm>
              <a:off x="6018683" y="1608936"/>
              <a:ext cx="264199" cy="264199"/>
              <a:chOff x="8216107" y="2577307"/>
              <a:chExt cx="464344" cy="464344"/>
            </a:xfrm>
            <a:solidFill>
              <a:schemeClr val="bg1"/>
            </a:solidFill>
          </p:grpSpPr>
          <p:sp>
            <p:nvSpPr>
              <p:cNvPr id="5"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6"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7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7"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8"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grpSp>
      <p:grpSp>
        <p:nvGrpSpPr>
          <p:cNvPr id="11" name="组合 10"/>
          <p:cNvGrpSpPr/>
          <p:nvPr/>
        </p:nvGrpSpPr>
        <p:grpSpPr>
          <a:xfrm>
            <a:off x="3282043" y="1245090"/>
            <a:ext cx="2556930" cy="3282235"/>
            <a:chOff x="3179847" y="1197818"/>
            <a:chExt cx="2556930" cy="3232311"/>
          </a:xfrm>
        </p:grpSpPr>
        <p:pic>
          <p:nvPicPr>
            <p:cNvPr id="12" name="图片 3"/>
            <p:cNvPicPr>
              <a:picLocks noChangeAspect="1"/>
            </p:cNvPicPr>
            <p:nvPr/>
          </p:nvPicPr>
          <p:blipFill rotWithShape="1">
            <a:blip r:embed="rId3" cstate="print">
              <a:extLst>
                <a:ext uri="{28A0092B-C50C-407E-A947-70E740481C1C}">
                  <a14:useLocalDpi xmlns:a14="http://schemas.microsoft.com/office/drawing/2010/main" val="0"/>
                </a:ext>
              </a:extLst>
            </a:blip>
            <a:srcRect l="53909" t="10520" r="5430" b="17484"/>
            <a:stretch>
              <a:fillRect/>
            </a:stretch>
          </p:blipFill>
          <p:spPr>
            <a:xfrm>
              <a:off x="3179847" y="1197818"/>
              <a:ext cx="2556930" cy="3232311"/>
            </a:xfrm>
            <a:prstGeom prst="rect">
              <a:avLst/>
            </a:prstGeom>
            <a:effectLst>
              <a:outerShdw blurRad="50800" dist="38100" dir="2700000" algn="tl" rotWithShape="0">
                <a:prstClr val="black">
                  <a:alpha val="40000"/>
                </a:prstClr>
              </a:outerShdw>
            </a:effectLst>
          </p:spPr>
        </p:pic>
        <p:sp>
          <p:nvSpPr>
            <p:cNvPr id="13" name="Rectangle 5"/>
            <p:cNvSpPr/>
            <p:nvPr/>
          </p:nvSpPr>
          <p:spPr>
            <a:xfrm>
              <a:off x="3539006" y="1550316"/>
              <a:ext cx="1868588" cy="2544715"/>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solidFill>
                  <a:prstClr val="white"/>
                </a:solidFill>
                <a:cs typeface="+mn-ea"/>
                <a:sym typeface="+mn-lt"/>
              </a:endParaRPr>
            </a:p>
          </p:txBody>
        </p:sp>
      </p:grpSp>
      <p:grpSp>
        <p:nvGrpSpPr>
          <p:cNvPr id="14" name="组合 13"/>
          <p:cNvGrpSpPr/>
          <p:nvPr/>
        </p:nvGrpSpPr>
        <p:grpSpPr>
          <a:xfrm>
            <a:off x="2616314" y="1397475"/>
            <a:ext cx="572068" cy="415805"/>
            <a:chOff x="2506140" y="1520382"/>
            <a:chExt cx="572068" cy="415805"/>
          </a:xfrm>
        </p:grpSpPr>
        <p:grpSp>
          <p:nvGrpSpPr>
            <p:cNvPr id="15" name="组合 14"/>
            <p:cNvGrpSpPr/>
            <p:nvPr/>
          </p:nvGrpSpPr>
          <p:grpSpPr>
            <a:xfrm>
              <a:off x="2506140" y="1520382"/>
              <a:ext cx="572068" cy="415805"/>
              <a:chOff x="2812960" y="874737"/>
              <a:chExt cx="572068" cy="415805"/>
            </a:xfrm>
          </p:grpSpPr>
          <p:sp>
            <p:nvSpPr>
              <p:cNvPr id="19"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solidFill>
                    <a:prstClr val="white"/>
                  </a:solidFill>
                  <a:cs typeface="+mn-ea"/>
                  <a:sym typeface="+mn-lt"/>
                </a:endParaRPr>
              </a:p>
            </p:txBody>
          </p:sp>
          <p:sp>
            <p:nvSpPr>
              <p:cNvPr id="20" name="Pentagon 9"/>
              <p:cNvSpPr/>
              <p:nvPr/>
            </p:nvSpPr>
            <p:spPr>
              <a:xfrm flipH="1">
                <a:off x="2860590" y="909356"/>
                <a:ext cx="476808" cy="346566"/>
              </a:xfrm>
              <a:prstGeom prst="homePlate">
                <a:avLst>
                  <a:gd name="adj" fmla="val 23830"/>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7F7F7F"/>
                  </a:solidFill>
                  <a:cs typeface="+mn-ea"/>
                  <a:sym typeface="+mn-lt"/>
                </a:endParaRPr>
              </a:p>
            </p:txBody>
          </p:sp>
        </p:grpSp>
        <p:grpSp>
          <p:nvGrpSpPr>
            <p:cNvPr id="16" name="Group 36"/>
            <p:cNvGrpSpPr/>
            <p:nvPr/>
          </p:nvGrpSpPr>
          <p:grpSpPr>
            <a:xfrm>
              <a:off x="2715031" y="1600024"/>
              <a:ext cx="181552" cy="264651"/>
              <a:chOff x="3582988" y="3510757"/>
              <a:chExt cx="319088" cy="465138"/>
            </a:xfrm>
            <a:solidFill>
              <a:srgbClr val="FFFFFF"/>
            </a:solidFill>
          </p:grpSpPr>
          <p:sp>
            <p:nvSpPr>
              <p:cNvPr id="17"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7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865">
                  <a:solidFill>
                    <a:srgbClr val="7F7F7F"/>
                  </a:solidFill>
                  <a:cs typeface="+mn-ea"/>
                  <a:sym typeface="+mn-lt"/>
                </a:endParaRPr>
              </a:p>
            </p:txBody>
          </p:sp>
          <p:sp>
            <p:nvSpPr>
              <p:cNvPr id="1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865">
                  <a:solidFill>
                    <a:srgbClr val="7F7F7F"/>
                  </a:solidFill>
                  <a:cs typeface="+mn-ea"/>
                  <a:sym typeface="+mn-lt"/>
                </a:endParaRPr>
              </a:p>
            </p:txBody>
          </p:sp>
        </p:grpSp>
      </p:grpSp>
      <p:grpSp>
        <p:nvGrpSpPr>
          <p:cNvPr id="21" name="组合 20"/>
          <p:cNvGrpSpPr/>
          <p:nvPr/>
        </p:nvGrpSpPr>
        <p:grpSpPr>
          <a:xfrm>
            <a:off x="2616314" y="2242234"/>
            <a:ext cx="572068" cy="415805"/>
            <a:chOff x="2514118" y="2387124"/>
            <a:chExt cx="572068" cy="415805"/>
          </a:xfrm>
        </p:grpSpPr>
        <p:grpSp>
          <p:nvGrpSpPr>
            <p:cNvPr id="22" name="组合 21"/>
            <p:cNvGrpSpPr/>
            <p:nvPr/>
          </p:nvGrpSpPr>
          <p:grpSpPr>
            <a:xfrm>
              <a:off x="2514118" y="2387124"/>
              <a:ext cx="572068" cy="415805"/>
              <a:chOff x="2812960" y="874737"/>
              <a:chExt cx="572068" cy="415805"/>
            </a:xfrm>
          </p:grpSpPr>
          <p:sp>
            <p:nvSpPr>
              <p:cNvPr id="24"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solidFill>
                    <a:prstClr val="white"/>
                  </a:solidFill>
                  <a:cs typeface="+mn-ea"/>
                  <a:sym typeface="+mn-lt"/>
                </a:endParaRPr>
              </a:p>
            </p:txBody>
          </p:sp>
          <p:sp>
            <p:nvSpPr>
              <p:cNvPr id="25" name="Pentagon 9"/>
              <p:cNvSpPr/>
              <p:nvPr/>
            </p:nvSpPr>
            <p:spPr>
              <a:xfrm flipH="1">
                <a:off x="2860590" y="909356"/>
                <a:ext cx="476808" cy="346566"/>
              </a:xfrm>
              <a:prstGeom prst="homePlate">
                <a:avLst>
                  <a:gd name="adj" fmla="val 23830"/>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7F7F7F"/>
                  </a:solidFill>
                  <a:cs typeface="+mn-ea"/>
                  <a:sym typeface="+mn-lt"/>
                </a:endParaRPr>
              </a:p>
            </p:txBody>
          </p:sp>
        </p:grpSp>
        <p:sp>
          <p:nvSpPr>
            <p:cNvPr id="23" name="AutoShape 83"/>
            <p:cNvSpPr/>
            <p:nvPr/>
          </p:nvSpPr>
          <p:spPr bwMode="auto">
            <a:xfrm>
              <a:off x="2715031" y="2508314"/>
              <a:ext cx="264199" cy="1734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8"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rgbClr val="FFFFFF"/>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grpSp>
        <p:nvGrpSpPr>
          <p:cNvPr id="26" name="组合 25"/>
          <p:cNvGrpSpPr/>
          <p:nvPr/>
        </p:nvGrpSpPr>
        <p:grpSpPr>
          <a:xfrm>
            <a:off x="2616314" y="3086993"/>
            <a:ext cx="572068" cy="415805"/>
            <a:chOff x="2514118" y="3026461"/>
            <a:chExt cx="572068" cy="415805"/>
          </a:xfrm>
        </p:grpSpPr>
        <p:grpSp>
          <p:nvGrpSpPr>
            <p:cNvPr id="27" name="组合 26"/>
            <p:cNvGrpSpPr/>
            <p:nvPr/>
          </p:nvGrpSpPr>
          <p:grpSpPr>
            <a:xfrm>
              <a:off x="2514118" y="3026461"/>
              <a:ext cx="572068" cy="415805"/>
              <a:chOff x="2812960" y="874737"/>
              <a:chExt cx="572068" cy="415805"/>
            </a:xfrm>
          </p:grpSpPr>
          <p:sp>
            <p:nvSpPr>
              <p:cNvPr id="29"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solidFill>
                    <a:prstClr val="white"/>
                  </a:solidFill>
                  <a:cs typeface="+mn-ea"/>
                  <a:sym typeface="+mn-lt"/>
                </a:endParaRPr>
              </a:p>
            </p:txBody>
          </p:sp>
          <p:sp>
            <p:nvSpPr>
              <p:cNvPr id="30" name="Pentagon 9"/>
              <p:cNvSpPr/>
              <p:nvPr/>
            </p:nvSpPr>
            <p:spPr>
              <a:xfrm flipH="1">
                <a:off x="2860590" y="909356"/>
                <a:ext cx="476808" cy="346566"/>
              </a:xfrm>
              <a:prstGeom prst="homePlate">
                <a:avLst>
                  <a:gd name="adj" fmla="val 23830"/>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7F7F7F"/>
                  </a:solidFill>
                  <a:cs typeface="+mn-ea"/>
                  <a:sym typeface="+mn-lt"/>
                </a:endParaRPr>
              </a:p>
            </p:txBody>
          </p:sp>
        </p:grpSp>
        <p:sp>
          <p:nvSpPr>
            <p:cNvPr id="28" name="AutoShape 59"/>
            <p:cNvSpPr/>
            <p:nvPr/>
          </p:nvSpPr>
          <p:spPr bwMode="auto">
            <a:xfrm>
              <a:off x="2670706" y="3102263"/>
              <a:ext cx="264651" cy="264199"/>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ffectLst/>
          </p:spPr>
          <p:txBody>
            <a:bodyPr lIns="19050" tIns="19050" rIns="19050" bIns="19050" anchor="ctr"/>
            <a:lstStyle/>
            <a:p>
              <a:pPr algn="ctr" defTabSz="228600" fontAlgn="base" hangingPunct="0">
                <a:spcBef>
                  <a:spcPct val="0"/>
                </a:spcBef>
                <a:spcAft>
                  <a:spcPct val="0"/>
                </a:spcAft>
              </a:pPr>
              <a:endParaRPr lang="en-US" sz="1865">
                <a:solidFill>
                  <a:srgbClr val="7F7F7F"/>
                </a:solidFill>
                <a:cs typeface="+mn-ea"/>
                <a:sym typeface="+mn-lt"/>
              </a:endParaRPr>
            </a:p>
          </p:txBody>
        </p:sp>
      </p:grpSp>
      <p:sp>
        <p:nvSpPr>
          <p:cNvPr id="33" name="TextBox 183"/>
          <p:cNvSpPr txBox="1"/>
          <p:nvPr/>
        </p:nvSpPr>
        <p:spPr>
          <a:xfrm>
            <a:off x="796705" y="1492465"/>
            <a:ext cx="1436291" cy="221599"/>
          </a:xfrm>
          <a:prstGeom prst="rect">
            <a:avLst/>
          </a:prstGeom>
          <a:noFill/>
        </p:spPr>
        <p:txBody>
          <a:bodyPr wrap="none" lIns="0" tIns="0" rIns="0" bIns="0" rtlCol="0" anchor="t">
            <a:spAutoFit/>
          </a:bodyPr>
          <a:lstStyle/>
          <a:p>
            <a:pPr>
              <a:lnSpc>
                <a:spcPct val="90000"/>
              </a:lnSpc>
            </a:pPr>
            <a:r>
              <a:rPr lang="zh-CN" altLang="en-US" sz="1600" dirty="0">
                <a:solidFill>
                  <a:schemeClr val="tx1">
                    <a:lumMod val="50000"/>
                    <a:lumOff val="50000"/>
                  </a:schemeClr>
                </a:solidFill>
              </a:rPr>
              <a:t>十不起吊记心间</a:t>
            </a:r>
          </a:p>
        </p:txBody>
      </p:sp>
      <p:sp>
        <p:nvSpPr>
          <p:cNvPr id="36" name="TextBox 186"/>
          <p:cNvSpPr txBox="1"/>
          <p:nvPr/>
        </p:nvSpPr>
        <p:spPr>
          <a:xfrm>
            <a:off x="795642" y="2396897"/>
            <a:ext cx="1436291" cy="221599"/>
          </a:xfrm>
          <a:prstGeom prst="rect">
            <a:avLst/>
          </a:prstGeom>
          <a:noFill/>
        </p:spPr>
        <p:txBody>
          <a:bodyPr wrap="none" lIns="0" tIns="0" rIns="0" bIns="0" rtlCol="0" anchor="t">
            <a:spAutoFit/>
          </a:bodyPr>
          <a:lstStyle/>
          <a:p>
            <a:pPr>
              <a:lnSpc>
                <a:spcPct val="90000"/>
              </a:lnSpc>
            </a:pPr>
            <a:r>
              <a:rPr lang="zh-CN" altLang="en-US" sz="1600" dirty="0">
                <a:solidFill>
                  <a:schemeClr val="tx1">
                    <a:lumMod val="50000"/>
                    <a:lumOff val="50000"/>
                  </a:schemeClr>
                </a:solidFill>
              </a:rPr>
              <a:t>起重机械先检验</a:t>
            </a:r>
          </a:p>
        </p:txBody>
      </p:sp>
      <p:sp>
        <p:nvSpPr>
          <p:cNvPr id="39" name="TextBox 189"/>
          <p:cNvSpPr txBox="1"/>
          <p:nvPr/>
        </p:nvSpPr>
        <p:spPr>
          <a:xfrm>
            <a:off x="834470" y="3213643"/>
            <a:ext cx="1436291" cy="221599"/>
          </a:xfrm>
          <a:prstGeom prst="rect">
            <a:avLst/>
          </a:prstGeom>
          <a:noFill/>
        </p:spPr>
        <p:txBody>
          <a:bodyPr wrap="none" lIns="0" tIns="0" rIns="0" bIns="0" rtlCol="0" anchor="t">
            <a:spAutoFit/>
          </a:bodyPr>
          <a:lstStyle/>
          <a:p>
            <a:pPr>
              <a:lnSpc>
                <a:spcPct val="90000"/>
              </a:lnSpc>
            </a:pPr>
            <a:r>
              <a:rPr lang="zh-CN" altLang="en-US" sz="1600" dirty="0">
                <a:solidFill>
                  <a:schemeClr val="tx1">
                    <a:lumMod val="50000"/>
                    <a:lumOff val="50000"/>
                  </a:schemeClr>
                </a:solidFill>
              </a:rPr>
              <a:t>起吊之前须看好</a:t>
            </a:r>
          </a:p>
        </p:txBody>
      </p:sp>
      <p:grpSp>
        <p:nvGrpSpPr>
          <p:cNvPr id="40" name="组合 39"/>
          <p:cNvGrpSpPr/>
          <p:nvPr/>
        </p:nvGrpSpPr>
        <p:grpSpPr>
          <a:xfrm>
            <a:off x="5948071" y="2219751"/>
            <a:ext cx="572068" cy="415805"/>
            <a:chOff x="5871081" y="2190265"/>
            <a:chExt cx="572068" cy="415805"/>
          </a:xfrm>
        </p:grpSpPr>
        <p:grpSp>
          <p:nvGrpSpPr>
            <p:cNvPr id="41" name="组合 40"/>
            <p:cNvGrpSpPr/>
            <p:nvPr/>
          </p:nvGrpSpPr>
          <p:grpSpPr>
            <a:xfrm rot="10800000">
              <a:off x="5871081" y="2190265"/>
              <a:ext cx="572068" cy="415805"/>
              <a:chOff x="2812960" y="874737"/>
              <a:chExt cx="572068" cy="415805"/>
            </a:xfrm>
          </p:grpSpPr>
          <p:sp>
            <p:nvSpPr>
              <p:cNvPr id="49"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solidFill>
                    <a:prstClr val="white"/>
                  </a:solidFill>
                  <a:cs typeface="+mn-ea"/>
                  <a:sym typeface="+mn-lt"/>
                </a:endParaRPr>
              </a:p>
            </p:txBody>
          </p:sp>
          <p:sp>
            <p:nvSpPr>
              <p:cNvPr id="50" name="Pentagon 9"/>
              <p:cNvSpPr/>
              <p:nvPr/>
            </p:nvSpPr>
            <p:spPr>
              <a:xfrm flipH="1">
                <a:off x="2860590" y="909356"/>
                <a:ext cx="476808" cy="346566"/>
              </a:xfrm>
              <a:prstGeom prst="homePlate">
                <a:avLst>
                  <a:gd name="adj" fmla="val 23830"/>
                </a:avLst>
              </a:prstGeom>
              <a:solidFill>
                <a:schemeClr val="accent2"/>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7F7F7F"/>
                  </a:solidFill>
                  <a:cs typeface="+mn-ea"/>
                  <a:sym typeface="+mn-lt"/>
                </a:endParaRPr>
              </a:p>
            </p:txBody>
          </p:sp>
        </p:grpSp>
        <p:grpSp>
          <p:nvGrpSpPr>
            <p:cNvPr id="42" name="Group 22"/>
            <p:cNvGrpSpPr/>
            <p:nvPr/>
          </p:nvGrpSpPr>
          <p:grpSpPr>
            <a:xfrm>
              <a:off x="5997568" y="2282755"/>
              <a:ext cx="264199" cy="264651"/>
              <a:chOff x="7287419" y="3505994"/>
              <a:chExt cx="464344" cy="465138"/>
            </a:xfrm>
            <a:solidFill>
              <a:schemeClr val="bg1"/>
            </a:solidFill>
          </p:grpSpPr>
          <p:sp>
            <p:nvSpPr>
              <p:cNvPr id="43"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865">
                  <a:solidFill>
                    <a:srgbClr val="7F7F7F"/>
                  </a:solidFill>
                  <a:cs typeface="+mn-ea"/>
                  <a:sym typeface="+mn-lt"/>
                </a:endParaRPr>
              </a:p>
            </p:txBody>
          </p:sp>
          <p:sp>
            <p:nvSpPr>
              <p:cNvPr id="44"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865">
                  <a:solidFill>
                    <a:srgbClr val="7F7F7F"/>
                  </a:solidFill>
                  <a:cs typeface="+mn-ea"/>
                  <a:sym typeface="+mn-lt"/>
                </a:endParaRPr>
              </a:p>
            </p:txBody>
          </p:sp>
          <p:sp>
            <p:nvSpPr>
              <p:cNvPr id="45"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865">
                  <a:solidFill>
                    <a:srgbClr val="7F7F7F"/>
                  </a:solidFill>
                  <a:cs typeface="+mn-ea"/>
                  <a:sym typeface="+mn-lt"/>
                </a:endParaRPr>
              </a:p>
            </p:txBody>
          </p:sp>
          <p:sp>
            <p:nvSpPr>
              <p:cNvPr id="46"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865">
                  <a:solidFill>
                    <a:srgbClr val="7F7F7F"/>
                  </a:solidFill>
                  <a:cs typeface="+mn-ea"/>
                  <a:sym typeface="+mn-lt"/>
                </a:endParaRPr>
              </a:p>
            </p:txBody>
          </p:sp>
          <p:sp>
            <p:nvSpPr>
              <p:cNvPr id="47"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865">
                  <a:solidFill>
                    <a:srgbClr val="7F7F7F"/>
                  </a:solidFill>
                  <a:cs typeface="+mn-ea"/>
                  <a:sym typeface="+mn-lt"/>
                </a:endParaRPr>
              </a:p>
            </p:txBody>
          </p:sp>
          <p:sp>
            <p:nvSpPr>
              <p:cNvPr id="48"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865">
                  <a:solidFill>
                    <a:srgbClr val="7F7F7F"/>
                  </a:solidFill>
                  <a:cs typeface="+mn-ea"/>
                  <a:sym typeface="+mn-lt"/>
                </a:endParaRPr>
              </a:p>
            </p:txBody>
          </p:sp>
        </p:grpSp>
      </p:grpSp>
      <p:grpSp>
        <p:nvGrpSpPr>
          <p:cNvPr id="51" name="组合 50"/>
          <p:cNvGrpSpPr/>
          <p:nvPr/>
        </p:nvGrpSpPr>
        <p:grpSpPr>
          <a:xfrm>
            <a:off x="5948071" y="3074995"/>
            <a:ext cx="572068" cy="415805"/>
            <a:chOff x="5864748" y="3008916"/>
            <a:chExt cx="572068" cy="415805"/>
          </a:xfrm>
        </p:grpSpPr>
        <p:grpSp>
          <p:nvGrpSpPr>
            <p:cNvPr id="52" name="组合 51"/>
            <p:cNvGrpSpPr/>
            <p:nvPr/>
          </p:nvGrpSpPr>
          <p:grpSpPr>
            <a:xfrm rot="10800000">
              <a:off x="5864748" y="3008916"/>
              <a:ext cx="572068" cy="415805"/>
              <a:chOff x="2812960" y="874737"/>
              <a:chExt cx="572068" cy="415805"/>
            </a:xfrm>
          </p:grpSpPr>
          <p:sp>
            <p:nvSpPr>
              <p:cNvPr id="63"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solidFill>
                    <a:prstClr val="white"/>
                  </a:solidFill>
                  <a:cs typeface="+mn-ea"/>
                  <a:sym typeface="+mn-lt"/>
                </a:endParaRPr>
              </a:p>
            </p:txBody>
          </p:sp>
          <p:sp>
            <p:nvSpPr>
              <p:cNvPr id="64" name="Pentagon 9"/>
              <p:cNvSpPr/>
              <p:nvPr/>
            </p:nvSpPr>
            <p:spPr>
              <a:xfrm flipH="1">
                <a:off x="2860590" y="909356"/>
                <a:ext cx="476808" cy="346566"/>
              </a:xfrm>
              <a:prstGeom prst="homePlate">
                <a:avLst>
                  <a:gd name="adj" fmla="val 23830"/>
                </a:avLst>
              </a:prstGeom>
              <a:solidFill>
                <a:schemeClr val="accent2"/>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7F7F7F"/>
                  </a:solidFill>
                  <a:cs typeface="+mn-ea"/>
                  <a:sym typeface="+mn-lt"/>
                </a:endParaRPr>
              </a:p>
            </p:txBody>
          </p:sp>
        </p:grpSp>
        <p:grpSp>
          <p:nvGrpSpPr>
            <p:cNvPr id="53" name="Group 12"/>
            <p:cNvGrpSpPr/>
            <p:nvPr/>
          </p:nvGrpSpPr>
          <p:grpSpPr>
            <a:xfrm>
              <a:off x="5985331" y="3091890"/>
              <a:ext cx="264199" cy="264651"/>
              <a:chOff x="9145588" y="4435475"/>
              <a:chExt cx="464344" cy="465138"/>
            </a:xfrm>
            <a:solidFill>
              <a:schemeClr val="bg1"/>
            </a:solidFill>
          </p:grpSpPr>
          <p:sp>
            <p:nvSpPr>
              <p:cNvPr id="54"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865">
                  <a:solidFill>
                    <a:srgbClr val="7F7F7F"/>
                  </a:solidFill>
                  <a:cs typeface="+mn-ea"/>
                  <a:sym typeface="+mn-lt"/>
                </a:endParaRPr>
              </a:p>
            </p:txBody>
          </p:sp>
          <p:sp>
            <p:nvSpPr>
              <p:cNvPr id="55"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865">
                  <a:solidFill>
                    <a:srgbClr val="7F7F7F"/>
                  </a:solidFill>
                  <a:cs typeface="+mn-ea"/>
                  <a:sym typeface="+mn-lt"/>
                </a:endParaRPr>
              </a:p>
            </p:txBody>
          </p:sp>
          <p:sp>
            <p:nvSpPr>
              <p:cNvPr id="56"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865">
                  <a:solidFill>
                    <a:srgbClr val="7F7F7F"/>
                  </a:solidFill>
                  <a:cs typeface="+mn-ea"/>
                  <a:sym typeface="+mn-lt"/>
                </a:endParaRPr>
              </a:p>
            </p:txBody>
          </p:sp>
          <p:sp>
            <p:nvSpPr>
              <p:cNvPr id="57"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865">
                  <a:solidFill>
                    <a:srgbClr val="7F7F7F"/>
                  </a:solidFill>
                  <a:cs typeface="+mn-ea"/>
                  <a:sym typeface="+mn-lt"/>
                </a:endParaRPr>
              </a:p>
            </p:txBody>
          </p:sp>
          <p:sp>
            <p:nvSpPr>
              <p:cNvPr id="58"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865">
                  <a:solidFill>
                    <a:srgbClr val="7F7F7F"/>
                  </a:solidFill>
                  <a:cs typeface="+mn-ea"/>
                  <a:sym typeface="+mn-lt"/>
                </a:endParaRPr>
              </a:p>
            </p:txBody>
          </p:sp>
          <p:sp>
            <p:nvSpPr>
              <p:cNvPr id="59"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865">
                  <a:solidFill>
                    <a:srgbClr val="7F7F7F"/>
                  </a:solidFill>
                  <a:cs typeface="+mn-ea"/>
                  <a:sym typeface="+mn-lt"/>
                </a:endParaRPr>
              </a:p>
            </p:txBody>
          </p:sp>
          <p:sp>
            <p:nvSpPr>
              <p:cNvPr id="60"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865">
                  <a:solidFill>
                    <a:srgbClr val="7F7F7F"/>
                  </a:solidFill>
                  <a:cs typeface="+mn-ea"/>
                  <a:sym typeface="+mn-lt"/>
                </a:endParaRPr>
              </a:p>
            </p:txBody>
          </p:sp>
          <p:sp>
            <p:nvSpPr>
              <p:cNvPr id="61"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865">
                  <a:solidFill>
                    <a:srgbClr val="7F7F7F"/>
                  </a:solidFill>
                  <a:cs typeface="+mn-ea"/>
                  <a:sym typeface="+mn-lt"/>
                </a:endParaRPr>
              </a:p>
            </p:txBody>
          </p:sp>
          <p:sp>
            <p:nvSpPr>
              <p:cNvPr id="62"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865">
                  <a:solidFill>
                    <a:srgbClr val="7F7F7F"/>
                  </a:solidFill>
                  <a:cs typeface="+mn-ea"/>
                  <a:sym typeface="+mn-lt"/>
                </a:endParaRPr>
              </a:p>
            </p:txBody>
          </p:sp>
        </p:grpSp>
      </p:grpSp>
      <p:sp>
        <p:nvSpPr>
          <p:cNvPr id="67" name="TextBox 230"/>
          <p:cNvSpPr txBox="1"/>
          <p:nvPr/>
        </p:nvSpPr>
        <p:spPr>
          <a:xfrm>
            <a:off x="6639704" y="1466654"/>
            <a:ext cx="1436291" cy="221599"/>
          </a:xfrm>
          <a:prstGeom prst="rect">
            <a:avLst/>
          </a:prstGeom>
          <a:noFill/>
        </p:spPr>
        <p:txBody>
          <a:bodyPr wrap="none" lIns="0" tIns="0" rIns="0" bIns="0" rtlCol="0" anchor="t">
            <a:spAutoFit/>
          </a:bodyPr>
          <a:lstStyle/>
          <a:p>
            <a:pPr>
              <a:lnSpc>
                <a:spcPct val="90000"/>
              </a:lnSpc>
            </a:pPr>
            <a:r>
              <a:rPr lang="zh-CN" altLang="en-US" sz="1600" dirty="0">
                <a:solidFill>
                  <a:schemeClr val="tx1">
                    <a:lumMod val="50000"/>
                    <a:lumOff val="50000"/>
                  </a:schemeClr>
                </a:solidFill>
              </a:rPr>
              <a:t>稍微离地再细瞧</a:t>
            </a:r>
          </a:p>
        </p:txBody>
      </p:sp>
      <p:sp>
        <p:nvSpPr>
          <p:cNvPr id="70" name="TextBox 233"/>
          <p:cNvSpPr txBox="1"/>
          <p:nvPr/>
        </p:nvSpPr>
        <p:spPr>
          <a:xfrm>
            <a:off x="6650488" y="2326844"/>
            <a:ext cx="1436291" cy="221599"/>
          </a:xfrm>
          <a:prstGeom prst="rect">
            <a:avLst/>
          </a:prstGeom>
          <a:noFill/>
        </p:spPr>
        <p:txBody>
          <a:bodyPr wrap="none" lIns="0" tIns="0" rIns="0" bIns="0" rtlCol="0" anchor="t">
            <a:spAutoFit/>
          </a:bodyPr>
          <a:lstStyle/>
          <a:p>
            <a:pPr>
              <a:lnSpc>
                <a:spcPct val="90000"/>
              </a:lnSpc>
            </a:pPr>
            <a:r>
              <a:rPr lang="zh-CN" altLang="en-US" sz="1600" dirty="0">
                <a:solidFill>
                  <a:schemeClr val="tx1">
                    <a:lumMod val="50000"/>
                    <a:lumOff val="50000"/>
                  </a:schemeClr>
                </a:solidFill>
              </a:rPr>
              <a:t>吊物上下禁行站</a:t>
            </a:r>
          </a:p>
        </p:txBody>
      </p:sp>
      <p:sp>
        <p:nvSpPr>
          <p:cNvPr id="73" name="TextBox 236"/>
          <p:cNvSpPr txBox="1"/>
          <p:nvPr/>
        </p:nvSpPr>
        <p:spPr>
          <a:xfrm>
            <a:off x="6684981" y="3184766"/>
            <a:ext cx="1436291" cy="221599"/>
          </a:xfrm>
          <a:prstGeom prst="rect">
            <a:avLst/>
          </a:prstGeom>
          <a:noFill/>
        </p:spPr>
        <p:txBody>
          <a:bodyPr wrap="none" lIns="0" tIns="0" rIns="0" bIns="0" rtlCol="0" anchor="t">
            <a:spAutoFit/>
          </a:bodyPr>
          <a:lstStyle/>
          <a:p>
            <a:pPr>
              <a:lnSpc>
                <a:spcPct val="90000"/>
              </a:lnSpc>
            </a:pPr>
            <a:r>
              <a:rPr lang="zh-CN" altLang="en-US" sz="1600" dirty="0">
                <a:solidFill>
                  <a:schemeClr val="tx1">
                    <a:lumMod val="50000"/>
                    <a:lumOff val="50000"/>
                  </a:schemeClr>
                </a:solidFill>
              </a:rPr>
              <a:t>看清手势听指挥</a:t>
            </a:r>
          </a:p>
        </p:txBody>
      </p:sp>
      <p:grpSp>
        <p:nvGrpSpPr>
          <p:cNvPr id="74" name="组合 73"/>
          <p:cNvGrpSpPr/>
          <p:nvPr/>
        </p:nvGrpSpPr>
        <p:grpSpPr>
          <a:xfrm>
            <a:off x="2616314" y="3931752"/>
            <a:ext cx="572068" cy="415805"/>
            <a:chOff x="2514118" y="3026461"/>
            <a:chExt cx="572068" cy="415805"/>
          </a:xfrm>
        </p:grpSpPr>
        <p:grpSp>
          <p:nvGrpSpPr>
            <p:cNvPr id="75" name="组合 74"/>
            <p:cNvGrpSpPr/>
            <p:nvPr/>
          </p:nvGrpSpPr>
          <p:grpSpPr>
            <a:xfrm>
              <a:off x="2514118" y="3026461"/>
              <a:ext cx="572068" cy="415805"/>
              <a:chOff x="2812960" y="874737"/>
              <a:chExt cx="572068" cy="415805"/>
            </a:xfrm>
          </p:grpSpPr>
          <p:sp>
            <p:nvSpPr>
              <p:cNvPr id="77"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solidFill>
                    <a:prstClr val="white"/>
                  </a:solidFill>
                  <a:cs typeface="+mn-ea"/>
                  <a:sym typeface="+mn-lt"/>
                </a:endParaRPr>
              </a:p>
            </p:txBody>
          </p:sp>
          <p:sp>
            <p:nvSpPr>
              <p:cNvPr id="78" name="Pentagon 9"/>
              <p:cNvSpPr/>
              <p:nvPr/>
            </p:nvSpPr>
            <p:spPr>
              <a:xfrm flipH="1">
                <a:off x="2860590" y="909356"/>
                <a:ext cx="476808" cy="346566"/>
              </a:xfrm>
              <a:prstGeom prst="homePlate">
                <a:avLst>
                  <a:gd name="adj" fmla="val 23830"/>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7F7F7F"/>
                  </a:solidFill>
                  <a:cs typeface="+mn-ea"/>
                  <a:sym typeface="+mn-lt"/>
                </a:endParaRPr>
              </a:p>
            </p:txBody>
          </p:sp>
        </p:grpSp>
        <p:sp>
          <p:nvSpPr>
            <p:cNvPr id="76" name="AutoShape 59"/>
            <p:cNvSpPr/>
            <p:nvPr/>
          </p:nvSpPr>
          <p:spPr bwMode="auto">
            <a:xfrm>
              <a:off x="2670706" y="3102263"/>
              <a:ext cx="264651" cy="264199"/>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ffectLst/>
          </p:spPr>
          <p:txBody>
            <a:bodyPr lIns="19050" tIns="19050" rIns="19050" bIns="19050" anchor="ctr"/>
            <a:lstStyle/>
            <a:p>
              <a:pPr algn="ctr" defTabSz="228600" fontAlgn="base" hangingPunct="0">
                <a:spcBef>
                  <a:spcPct val="0"/>
                </a:spcBef>
                <a:spcAft>
                  <a:spcPct val="0"/>
                </a:spcAft>
              </a:pPr>
              <a:endParaRPr lang="en-US" sz="1865">
                <a:solidFill>
                  <a:srgbClr val="7F7F7F"/>
                </a:solidFill>
                <a:cs typeface="+mn-ea"/>
                <a:sym typeface="+mn-lt"/>
              </a:endParaRPr>
            </a:p>
          </p:txBody>
        </p:sp>
      </p:grpSp>
      <p:sp>
        <p:nvSpPr>
          <p:cNvPr id="81" name="TextBox 189"/>
          <p:cNvSpPr txBox="1"/>
          <p:nvPr/>
        </p:nvSpPr>
        <p:spPr>
          <a:xfrm>
            <a:off x="770350" y="4022457"/>
            <a:ext cx="1493999" cy="221599"/>
          </a:xfrm>
          <a:prstGeom prst="rect">
            <a:avLst/>
          </a:prstGeom>
          <a:noFill/>
        </p:spPr>
        <p:txBody>
          <a:bodyPr wrap="none" lIns="0" tIns="0" rIns="0" bIns="0" rtlCol="0" anchor="t">
            <a:spAutoFit/>
          </a:bodyPr>
          <a:lstStyle/>
          <a:p>
            <a:pPr>
              <a:lnSpc>
                <a:spcPct val="90000"/>
              </a:lnSpc>
            </a:pPr>
            <a:r>
              <a:rPr lang="zh-CN" altLang="en-US" sz="1600" dirty="0">
                <a:solidFill>
                  <a:schemeClr val="tx1">
                    <a:lumMod val="50000"/>
                    <a:lumOff val="50000"/>
                  </a:schemeClr>
                </a:solidFill>
              </a:rPr>
              <a:t>被吊物品捆扎牢 </a:t>
            </a:r>
          </a:p>
        </p:txBody>
      </p:sp>
      <p:grpSp>
        <p:nvGrpSpPr>
          <p:cNvPr id="82" name="组合 81"/>
          <p:cNvGrpSpPr/>
          <p:nvPr/>
        </p:nvGrpSpPr>
        <p:grpSpPr>
          <a:xfrm>
            <a:off x="5948071" y="3930239"/>
            <a:ext cx="572068" cy="415805"/>
            <a:chOff x="5864748" y="3008916"/>
            <a:chExt cx="572068" cy="415805"/>
          </a:xfrm>
        </p:grpSpPr>
        <p:grpSp>
          <p:nvGrpSpPr>
            <p:cNvPr id="83" name="组合 82"/>
            <p:cNvGrpSpPr/>
            <p:nvPr/>
          </p:nvGrpSpPr>
          <p:grpSpPr>
            <a:xfrm rot="10800000">
              <a:off x="5864748" y="3008916"/>
              <a:ext cx="572068" cy="415805"/>
              <a:chOff x="2812960" y="874737"/>
              <a:chExt cx="572068" cy="415805"/>
            </a:xfrm>
          </p:grpSpPr>
          <p:sp>
            <p:nvSpPr>
              <p:cNvPr id="94"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5">
                  <a:solidFill>
                    <a:prstClr val="white"/>
                  </a:solidFill>
                  <a:cs typeface="+mn-ea"/>
                  <a:sym typeface="+mn-lt"/>
                </a:endParaRPr>
              </a:p>
            </p:txBody>
          </p:sp>
          <p:sp>
            <p:nvSpPr>
              <p:cNvPr id="95" name="Pentagon 9"/>
              <p:cNvSpPr/>
              <p:nvPr/>
            </p:nvSpPr>
            <p:spPr>
              <a:xfrm flipH="1">
                <a:off x="2860590" y="909356"/>
                <a:ext cx="476808" cy="346566"/>
              </a:xfrm>
              <a:prstGeom prst="homePlate">
                <a:avLst>
                  <a:gd name="adj" fmla="val 23830"/>
                </a:avLst>
              </a:prstGeom>
              <a:solidFill>
                <a:schemeClr val="accent2"/>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7F7F7F"/>
                  </a:solidFill>
                  <a:cs typeface="+mn-ea"/>
                  <a:sym typeface="+mn-lt"/>
                </a:endParaRPr>
              </a:p>
            </p:txBody>
          </p:sp>
        </p:grpSp>
        <p:grpSp>
          <p:nvGrpSpPr>
            <p:cNvPr id="84" name="Group 12"/>
            <p:cNvGrpSpPr/>
            <p:nvPr/>
          </p:nvGrpSpPr>
          <p:grpSpPr>
            <a:xfrm>
              <a:off x="5985331" y="3091890"/>
              <a:ext cx="264199" cy="264651"/>
              <a:chOff x="9145588" y="4435475"/>
              <a:chExt cx="464344" cy="465138"/>
            </a:xfrm>
            <a:solidFill>
              <a:schemeClr val="bg1"/>
            </a:solidFill>
          </p:grpSpPr>
          <p:sp>
            <p:nvSpPr>
              <p:cNvPr id="85"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865">
                  <a:solidFill>
                    <a:srgbClr val="7F7F7F"/>
                  </a:solidFill>
                  <a:cs typeface="+mn-ea"/>
                  <a:sym typeface="+mn-lt"/>
                </a:endParaRPr>
              </a:p>
            </p:txBody>
          </p:sp>
          <p:sp>
            <p:nvSpPr>
              <p:cNvPr id="86"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865">
                  <a:solidFill>
                    <a:srgbClr val="7F7F7F"/>
                  </a:solidFill>
                  <a:cs typeface="+mn-ea"/>
                  <a:sym typeface="+mn-lt"/>
                </a:endParaRPr>
              </a:p>
            </p:txBody>
          </p:sp>
          <p:sp>
            <p:nvSpPr>
              <p:cNvPr id="87"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865">
                  <a:solidFill>
                    <a:srgbClr val="7F7F7F"/>
                  </a:solidFill>
                  <a:cs typeface="+mn-ea"/>
                  <a:sym typeface="+mn-lt"/>
                </a:endParaRPr>
              </a:p>
            </p:txBody>
          </p:sp>
          <p:sp>
            <p:nvSpPr>
              <p:cNvPr id="88"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865">
                  <a:solidFill>
                    <a:srgbClr val="7F7F7F"/>
                  </a:solidFill>
                  <a:cs typeface="+mn-ea"/>
                  <a:sym typeface="+mn-lt"/>
                </a:endParaRPr>
              </a:p>
            </p:txBody>
          </p:sp>
          <p:sp>
            <p:nvSpPr>
              <p:cNvPr id="89"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865">
                  <a:solidFill>
                    <a:srgbClr val="7F7F7F"/>
                  </a:solidFill>
                  <a:cs typeface="+mn-ea"/>
                  <a:sym typeface="+mn-lt"/>
                </a:endParaRPr>
              </a:p>
            </p:txBody>
          </p:sp>
          <p:sp>
            <p:nvSpPr>
              <p:cNvPr id="90"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865">
                  <a:solidFill>
                    <a:srgbClr val="7F7F7F"/>
                  </a:solidFill>
                  <a:cs typeface="+mn-ea"/>
                  <a:sym typeface="+mn-lt"/>
                </a:endParaRPr>
              </a:p>
            </p:txBody>
          </p:sp>
          <p:sp>
            <p:nvSpPr>
              <p:cNvPr id="91"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865">
                  <a:solidFill>
                    <a:srgbClr val="7F7F7F"/>
                  </a:solidFill>
                  <a:cs typeface="+mn-ea"/>
                  <a:sym typeface="+mn-lt"/>
                </a:endParaRPr>
              </a:p>
            </p:txBody>
          </p:sp>
          <p:sp>
            <p:nvSpPr>
              <p:cNvPr id="92"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865">
                  <a:solidFill>
                    <a:srgbClr val="7F7F7F"/>
                  </a:solidFill>
                  <a:cs typeface="+mn-ea"/>
                  <a:sym typeface="+mn-lt"/>
                </a:endParaRPr>
              </a:p>
            </p:txBody>
          </p:sp>
          <p:sp>
            <p:nvSpPr>
              <p:cNvPr id="93"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865">
                  <a:solidFill>
                    <a:srgbClr val="7F7F7F"/>
                  </a:solidFill>
                  <a:cs typeface="+mn-ea"/>
                  <a:sym typeface="+mn-lt"/>
                </a:endParaRPr>
              </a:p>
            </p:txBody>
          </p:sp>
        </p:grpSp>
      </p:grpSp>
      <p:sp>
        <p:nvSpPr>
          <p:cNvPr id="98" name="TextBox 236"/>
          <p:cNvSpPr txBox="1"/>
          <p:nvPr/>
        </p:nvSpPr>
        <p:spPr>
          <a:xfrm>
            <a:off x="6684981" y="3994758"/>
            <a:ext cx="1436291" cy="221599"/>
          </a:xfrm>
          <a:prstGeom prst="rect">
            <a:avLst/>
          </a:prstGeom>
          <a:noFill/>
        </p:spPr>
        <p:txBody>
          <a:bodyPr wrap="none" lIns="0" tIns="0" rIns="0" bIns="0" rtlCol="0" anchor="t">
            <a:spAutoFit/>
          </a:bodyPr>
          <a:lstStyle/>
          <a:p>
            <a:pPr>
              <a:lnSpc>
                <a:spcPct val="90000"/>
              </a:lnSpc>
            </a:pPr>
            <a:r>
              <a:rPr lang="zh-CN" altLang="en-US" sz="1600" dirty="0">
                <a:solidFill>
                  <a:schemeClr val="tx1">
                    <a:lumMod val="50000"/>
                    <a:lumOff val="50000"/>
                  </a:schemeClr>
                </a:solidFill>
              </a:rPr>
              <a:t>起降行走听信号</a:t>
            </a:r>
          </a:p>
        </p:txBody>
      </p:sp>
      <p:sp>
        <p:nvSpPr>
          <p:cNvPr id="96" name="文本框 95"/>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
        <p:nvSpPr>
          <p:cNvPr id="97" name="TextBox 8"/>
          <p:cNvSpPr txBox="1"/>
          <p:nvPr/>
        </p:nvSpPr>
        <p:spPr>
          <a:xfrm>
            <a:off x="1020304" y="234412"/>
            <a:ext cx="3456384" cy="400110"/>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第五章  事故发生的主要原因</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0-#ppt_w/2"/>
                                          </p:val>
                                        </p:tav>
                                        <p:tav tm="100000">
                                          <p:val>
                                            <p:strVal val="#ppt_x"/>
                                          </p:val>
                                        </p:tav>
                                      </p:tavLst>
                                    </p:anim>
                                    <p:anim calcmode="lin" valueType="num">
                                      <p:cBhvr additive="base">
                                        <p:cTn id="17" dur="500" fill="hold"/>
                                        <p:tgtEl>
                                          <p:spTgt spid="21"/>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0-#ppt_w/2"/>
                                          </p:val>
                                        </p:tav>
                                        <p:tav tm="100000">
                                          <p:val>
                                            <p:strVal val="#ppt_x"/>
                                          </p:val>
                                        </p:tav>
                                      </p:tavLst>
                                    </p:anim>
                                    <p:anim calcmode="lin" valueType="num">
                                      <p:cBhvr additive="base">
                                        <p:cTn id="21" dur="500" fill="hold"/>
                                        <p:tgtEl>
                                          <p:spTgt spid="26"/>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additive="base">
                                        <p:cTn id="24" dur="500" fill="hold"/>
                                        <p:tgtEl>
                                          <p:spTgt spid="74"/>
                                        </p:tgtEl>
                                        <p:attrNameLst>
                                          <p:attrName>ppt_x</p:attrName>
                                        </p:attrNameLst>
                                      </p:cBhvr>
                                      <p:tavLst>
                                        <p:tav tm="0">
                                          <p:val>
                                            <p:strVal val="0-#ppt_w/2"/>
                                          </p:val>
                                        </p:tav>
                                        <p:tav tm="100000">
                                          <p:val>
                                            <p:strVal val="#ppt_x"/>
                                          </p:val>
                                        </p:tav>
                                      </p:tavLst>
                                    </p:anim>
                                    <p:anim calcmode="lin" valueType="num">
                                      <p:cBhvr additive="base">
                                        <p:cTn id="25" dur="500" fill="hold"/>
                                        <p:tgtEl>
                                          <p:spTgt spid="74"/>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2"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1+#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1+#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500" fill="hold"/>
                                        <p:tgtEl>
                                          <p:spTgt spid="51"/>
                                        </p:tgtEl>
                                        <p:attrNameLst>
                                          <p:attrName>ppt_x</p:attrName>
                                        </p:attrNameLst>
                                      </p:cBhvr>
                                      <p:tavLst>
                                        <p:tav tm="0">
                                          <p:val>
                                            <p:strVal val="1+#ppt_w/2"/>
                                          </p:val>
                                        </p:tav>
                                        <p:tav tm="100000">
                                          <p:val>
                                            <p:strVal val="#ppt_x"/>
                                          </p:val>
                                        </p:tav>
                                      </p:tavLst>
                                    </p:anim>
                                    <p:anim calcmode="lin" valueType="num">
                                      <p:cBhvr additive="base">
                                        <p:cTn id="38" dur="500" fill="hold"/>
                                        <p:tgtEl>
                                          <p:spTgt spid="51"/>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82"/>
                                        </p:tgtEl>
                                        <p:attrNameLst>
                                          <p:attrName>style.visibility</p:attrName>
                                        </p:attrNameLst>
                                      </p:cBhvr>
                                      <p:to>
                                        <p:strVal val="visible"/>
                                      </p:to>
                                    </p:set>
                                    <p:anim calcmode="lin" valueType="num">
                                      <p:cBhvr additive="base">
                                        <p:cTn id="41" dur="500" fill="hold"/>
                                        <p:tgtEl>
                                          <p:spTgt spid="82"/>
                                        </p:tgtEl>
                                        <p:attrNameLst>
                                          <p:attrName>ppt_x</p:attrName>
                                        </p:attrNameLst>
                                      </p:cBhvr>
                                      <p:tavLst>
                                        <p:tav tm="0">
                                          <p:val>
                                            <p:strVal val="1+#ppt_w/2"/>
                                          </p:val>
                                        </p:tav>
                                        <p:tav tm="100000">
                                          <p:val>
                                            <p:strVal val="#ppt_x"/>
                                          </p:val>
                                        </p:tav>
                                      </p:tavLst>
                                    </p:anim>
                                    <p:anim calcmode="lin" valueType="num">
                                      <p:cBhvr additive="base">
                                        <p:cTn id="42" dur="500" fill="hold"/>
                                        <p:tgtEl>
                                          <p:spTgt spid="82"/>
                                        </p:tgtEl>
                                        <p:attrNameLst>
                                          <p:attrName>ppt_y</p:attrName>
                                        </p:attrNameLst>
                                      </p:cBhvr>
                                      <p:tavLst>
                                        <p:tav tm="0">
                                          <p:val>
                                            <p:strVal val="#ppt_y"/>
                                          </p:val>
                                        </p:tav>
                                        <p:tav tm="100000">
                                          <p:val>
                                            <p:strVal val="#ppt_y"/>
                                          </p:val>
                                        </p:tav>
                                      </p:tavLst>
                                    </p:anim>
                                  </p:childTnLst>
                                </p:cTn>
                              </p:par>
                            </p:childTnLst>
                          </p:cTn>
                        </p:par>
                        <p:par>
                          <p:cTn id="43" fill="hold">
                            <p:stCondLst>
                              <p:cond delay="1500"/>
                            </p:stCondLst>
                            <p:childTnLst>
                              <p:par>
                                <p:cTn id="44" presetID="22" presetClass="entr" presetSubtype="2"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right)">
                                      <p:cBhvr>
                                        <p:cTn id="46" dur="1000"/>
                                        <p:tgtEl>
                                          <p:spTgt spid="33"/>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right)">
                                      <p:cBhvr>
                                        <p:cTn id="49" dur="1000"/>
                                        <p:tgtEl>
                                          <p:spTgt spid="3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wipe(right)">
                                      <p:cBhvr>
                                        <p:cTn id="52" dur="1000"/>
                                        <p:tgtEl>
                                          <p:spTgt spid="39"/>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wipe(right)">
                                      <p:cBhvr>
                                        <p:cTn id="55" dur="1000"/>
                                        <p:tgtEl>
                                          <p:spTgt spid="81"/>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1000"/>
                                        <p:tgtEl>
                                          <p:spTgt spid="6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0"/>
                                        </p:tgtEl>
                                        <p:attrNameLst>
                                          <p:attrName>style.visibility</p:attrName>
                                        </p:attrNameLst>
                                      </p:cBhvr>
                                      <p:to>
                                        <p:strVal val="visible"/>
                                      </p:to>
                                    </p:set>
                                    <p:animEffect transition="in" filter="wipe(left)">
                                      <p:cBhvr>
                                        <p:cTn id="61" dur="1000"/>
                                        <p:tgtEl>
                                          <p:spTgt spid="70"/>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wipe(left)">
                                      <p:cBhvr>
                                        <p:cTn id="64" dur="1000"/>
                                        <p:tgtEl>
                                          <p:spTgt spid="7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98"/>
                                        </p:tgtEl>
                                        <p:attrNameLst>
                                          <p:attrName>style.visibility</p:attrName>
                                        </p:attrNameLst>
                                      </p:cBhvr>
                                      <p:to>
                                        <p:strVal val="visible"/>
                                      </p:to>
                                    </p:set>
                                    <p:animEffect transition="in" filter="wipe(left)">
                                      <p:cBhvr>
                                        <p:cTn id="67" dur="1000"/>
                                        <p:tgtEl>
                                          <p:spTgt spid="98"/>
                                        </p:tgtEl>
                                      </p:cBhvr>
                                    </p:animEffect>
                                  </p:childTnLst>
                                </p:cTn>
                              </p:par>
                            </p:childTnLst>
                          </p:cTn>
                        </p:par>
                        <p:par>
                          <p:cTn id="68" fill="hold">
                            <p:stCondLst>
                              <p:cond delay="2500"/>
                            </p:stCondLst>
                            <p:childTnLst>
                              <p:par>
                                <p:cTn id="69" presetID="22" presetClass="entr" presetSubtype="4"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Effect transition="in" filter="wipe(down)">
                                      <p:cBhvr>
                                        <p:cTn id="71"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39" grpId="0"/>
      <p:bldP spid="67" grpId="0"/>
      <p:bldP spid="70" grpId="0"/>
      <p:bldP spid="73" grpId="0"/>
      <p:bldP spid="81" grpId="0"/>
      <p:bldP spid="98" grpId="0"/>
      <p:bldP spid="9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0" y="257175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Freeform 6"/>
          <p:cNvSpPr>
            <a:spLocks noEditPoints="1"/>
          </p:cNvSpPr>
          <p:nvPr/>
        </p:nvSpPr>
        <p:spPr bwMode="auto">
          <a:xfrm>
            <a:off x="3280025" y="2571750"/>
            <a:ext cx="2583951" cy="1297146"/>
          </a:xfrm>
          <a:custGeom>
            <a:avLst/>
            <a:gdLst>
              <a:gd name="T0" fmla="*/ 48 w 13537"/>
              <a:gd name="T1" fmla="*/ 24 h 6793"/>
              <a:gd name="T2" fmla="*/ 68 w 13537"/>
              <a:gd name="T3" fmla="*/ 542 h 6793"/>
              <a:gd name="T4" fmla="*/ 126 w 13537"/>
              <a:gd name="T5" fmla="*/ 1048 h 6793"/>
              <a:gd name="T6" fmla="*/ 260 w 13537"/>
              <a:gd name="T7" fmla="*/ 1705 h 6793"/>
              <a:gd name="T8" fmla="*/ 577 w 13537"/>
              <a:gd name="T9" fmla="*/ 2641 h 6793"/>
              <a:gd name="T10" fmla="*/ 1022 w 13537"/>
              <a:gd name="T11" fmla="*/ 3510 h 6793"/>
              <a:gd name="T12" fmla="*/ 1583 w 13537"/>
              <a:gd name="T13" fmla="*/ 4300 h 6793"/>
              <a:gd name="T14" fmla="*/ 2250 w 13537"/>
              <a:gd name="T15" fmla="*/ 5000 h 6793"/>
              <a:gd name="T16" fmla="*/ 3012 w 13537"/>
              <a:gd name="T17" fmla="*/ 5598 h 6793"/>
              <a:gd name="T18" fmla="*/ 3855 w 13537"/>
              <a:gd name="T19" fmla="*/ 6083 h 6793"/>
              <a:gd name="T20" fmla="*/ 4771 w 13537"/>
              <a:gd name="T21" fmla="*/ 6443 h 6793"/>
              <a:gd name="T22" fmla="*/ 5579 w 13537"/>
              <a:gd name="T23" fmla="*/ 6640 h 6793"/>
              <a:gd name="T24" fmla="*/ 6082 w 13537"/>
              <a:gd name="T25" fmla="*/ 6710 h 6793"/>
              <a:gd name="T26" fmla="*/ 6595 w 13537"/>
              <a:gd name="T27" fmla="*/ 6743 h 6793"/>
              <a:gd name="T28" fmla="*/ 7115 w 13537"/>
              <a:gd name="T29" fmla="*/ 6736 h 6793"/>
              <a:gd name="T30" fmla="*/ 7625 w 13537"/>
              <a:gd name="T31" fmla="*/ 6691 h 6793"/>
              <a:gd name="T32" fmla="*/ 8123 w 13537"/>
              <a:gd name="T33" fmla="*/ 6608 h 6793"/>
              <a:gd name="T34" fmla="*/ 9080 w 13537"/>
              <a:gd name="T35" fmla="*/ 6337 h 6793"/>
              <a:gd name="T36" fmla="*/ 9973 w 13537"/>
              <a:gd name="T37" fmla="*/ 5934 h 6793"/>
              <a:gd name="T38" fmla="*/ 10790 w 13537"/>
              <a:gd name="T39" fmla="*/ 5410 h 6793"/>
              <a:gd name="T40" fmla="*/ 11521 w 13537"/>
              <a:gd name="T41" fmla="*/ 4776 h 6793"/>
              <a:gd name="T42" fmla="*/ 12154 w 13537"/>
              <a:gd name="T43" fmla="*/ 4045 h 6793"/>
              <a:gd name="T44" fmla="*/ 12678 w 13537"/>
              <a:gd name="T45" fmla="*/ 3227 h 6793"/>
              <a:gd name="T46" fmla="*/ 13081 w 13537"/>
              <a:gd name="T47" fmla="*/ 2335 h 6793"/>
              <a:gd name="T48" fmla="*/ 13353 w 13537"/>
              <a:gd name="T49" fmla="*/ 1378 h 6793"/>
              <a:gd name="T50" fmla="*/ 13435 w 13537"/>
              <a:gd name="T51" fmla="*/ 880 h 6793"/>
              <a:gd name="T52" fmla="*/ 13480 w 13537"/>
              <a:gd name="T53" fmla="*/ 370 h 6793"/>
              <a:gd name="T54" fmla="*/ 13513 w 13537"/>
              <a:gd name="T55" fmla="*/ 48 h 6793"/>
              <a:gd name="T56" fmla="*/ 13530 w 13537"/>
              <a:gd name="T57" fmla="*/ 8 h 6793"/>
              <a:gd name="T58" fmla="*/ 13528 w 13537"/>
              <a:gd name="T59" fmla="*/ 373 h 6793"/>
              <a:gd name="T60" fmla="*/ 13482 w 13537"/>
              <a:gd name="T61" fmla="*/ 887 h 6793"/>
              <a:gd name="T62" fmla="*/ 13399 w 13537"/>
              <a:gd name="T63" fmla="*/ 1389 h 6793"/>
              <a:gd name="T64" fmla="*/ 13126 w 13537"/>
              <a:gd name="T65" fmla="*/ 2352 h 6793"/>
              <a:gd name="T66" fmla="*/ 12720 w 13537"/>
              <a:gd name="T67" fmla="*/ 3251 h 6793"/>
              <a:gd name="T68" fmla="*/ 12192 w 13537"/>
              <a:gd name="T69" fmla="*/ 4075 h 6793"/>
              <a:gd name="T70" fmla="*/ 11554 w 13537"/>
              <a:gd name="T71" fmla="*/ 4811 h 6793"/>
              <a:gd name="T72" fmla="*/ 10818 w 13537"/>
              <a:gd name="T73" fmla="*/ 5449 h 6793"/>
              <a:gd name="T74" fmla="*/ 9994 w 13537"/>
              <a:gd name="T75" fmla="*/ 5976 h 6793"/>
              <a:gd name="T76" fmla="*/ 9095 w 13537"/>
              <a:gd name="T77" fmla="*/ 6382 h 6793"/>
              <a:gd name="T78" fmla="*/ 8132 w 13537"/>
              <a:gd name="T79" fmla="*/ 6656 h 6793"/>
              <a:gd name="T80" fmla="*/ 7630 w 13537"/>
              <a:gd name="T81" fmla="*/ 6739 h 6793"/>
              <a:gd name="T82" fmla="*/ 7116 w 13537"/>
              <a:gd name="T83" fmla="*/ 6784 h 6793"/>
              <a:gd name="T84" fmla="*/ 6594 w 13537"/>
              <a:gd name="T85" fmla="*/ 6791 h 6793"/>
              <a:gd name="T86" fmla="*/ 6076 w 13537"/>
              <a:gd name="T87" fmla="*/ 6758 h 6793"/>
              <a:gd name="T88" fmla="*/ 5570 w 13537"/>
              <a:gd name="T89" fmla="*/ 6687 h 6793"/>
              <a:gd name="T90" fmla="*/ 4755 w 13537"/>
              <a:gd name="T91" fmla="*/ 6488 h 6793"/>
              <a:gd name="T92" fmla="*/ 3834 w 13537"/>
              <a:gd name="T93" fmla="*/ 6125 h 6793"/>
              <a:gd name="T94" fmla="*/ 2984 w 13537"/>
              <a:gd name="T95" fmla="*/ 5637 h 6793"/>
              <a:gd name="T96" fmla="*/ 2217 w 13537"/>
              <a:gd name="T97" fmla="*/ 5034 h 6793"/>
              <a:gd name="T98" fmla="*/ 1545 w 13537"/>
              <a:gd name="T99" fmla="*/ 4330 h 6793"/>
              <a:gd name="T100" fmla="*/ 980 w 13537"/>
              <a:gd name="T101" fmla="*/ 3534 h 6793"/>
              <a:gd name="T102" fmla="*/ 532 w 13537"/>
              <a:gd name="T103" fmla="*/ 2659 h 6793"/>
              <a:gd name="T104" fmla="*/ 213 w 13537"/>
              <a:gd name="T105" fmla="*/ 1715 h 6793"/>
              <a:gd name="T106" fmla="*/ 78 w 13537"/>
              <a:gd name="T107" fmla="*/ 1055 h 6793"/>
              <a:gd name="T108" fmla="*/ 20 w 13537"/>
              <a:gd name="T109" fmla="*/ 545 h 6793"/>
              <a:gd name="T110" fmla="*/ 0 w 13537"/>
              <a:gd name="T111" fmla="*/ 25 h 6793"/>
              <a:gd name="T112" fmla="*/ 6768 w 13537"/>
              <a:gd name="T113" fmla="*/ 0 h 6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537" h="6793">
                <a:moveTo>
                  <a:pt x="6768" y="48"/>
                </a:moveTo>
                <a:lnTo>
                  <a:pt x="24" y="48"/>
                </a:lnTo>
                <a:lnTo>
                  <a:pt x="48" y="24"/>
                </a:lnTo>
                <a:lnTo>
                  <a:pt x="50" y="198"/>
                </a:lnTo>
                <a:lnTo>
                  <a:pt x="57" y="371"/>
                </a:lnTo>
                <a:lnTo>
                  <a:pt x="68" y="542"/>
                </a:lnTo>
                <a:lnTo>
                  <a:pt x="83" y="712"/>
                </a:lnTo>
                <a:lnTo>
                  <a:pt x="102" y="881"/>
                </a:lnTo>
                <a:lnTo>
                  <a:pt x="126" y="1048"/>
                </a:lnTo>
                <a:lnTo>
                  <a:pt x="153" y="1215"/>
                </a:lnTo>
                <a:lnTo>
                  <a:pt x="185" y="1379"/>
                </a:lnTo>
                <a:lnTo>
                  <a:pt x="260" y="1705"/>
                </a:lnTo>
                <a:lnTo>
                  <a:pt x="351" y="2024"/>
                </a:lnTo>
                <a:lnTo>
                  <a:pt x="456" y="2336"/>
                </a:lnTo>
                <a:lnTo>
                  <a:pt x="577" y="2641"/>
                </a:lnTo>
                <a:lnTo>
                  <a:pt x="711" y="2939"/>
                </a:lnTo>
                <a:lnTo>
                  <a:pt x="860" y="3229"/>
                </a:lnTo>
                <a:lnTo>
                  <a:pt x="1022" y="3510"/>
                </a:lnTo>
                <a:lnTo>
                  <a:pt x="1196" y="3783"/>
                </a:lnTo>
                <a:lnTo>
                  <a:pt x="1384" y="4046"/>
                </a:lnTo>
                <a:lnTo>
                  <a:pt x="1583" y="4300"/>
                </a:lnTo>
                <a:lnTo>
                  <a:pt x="1794" y="4544"/>
                </a:lnTo>
                <a:lnTo>
                  <a:pt x="2017" y="4777"/>
                </a:lnTo>
                <a:lnTo>
                  <a:pt x="2250" y="5000"/>
                </a:lnTo>
                <a:lnTo>
                  <a:pt x="2494" y="5211"/>
                </a:lnTo>
                <a:lnTo>
                  <a:pt x="2748" y="5410"/>
                </a:lnTo>
                <a:lnTo>
                  <a:pt x="3012" y="5598"/>
                </a:lnTo>
                <a:lnTo>
                  <a:pt x="3284" y="5772"/>
                </a:lnTo>
                <a:lnTo>
                  <a:pt x="3566" y="5934"/>
                </a:lnTo>
                <a:lnTo>
                  <a:pt x="3855" y="6083"/>
                </a:lnTo>
                <a:lnTo>
                  <a:pt x="4153" y="6217"/>
                </a:lnTo>
                <a:lnTo>
                  <a:pt x="4458" y="6337"/>
                </a:lnTo>
                <a:lnTo>
                  <a:pt x="4771" y="6443"/>
                </a:lnTo>
                <a:lnTo>
                  <a:pt x="5090" y="6534"/>
                </a:lnTo>
                <a:lnTo>
                  <a:pt x="5415" y="6609"/>
                </a:lnTo>
                <a:lnTo>
                  <a:pt x="5579" y="6640"/>
                </a:lnTo>
                <a:lnTo>
                  <a:pt x="5745" y="6668"/>
                </a:lnTo>
                <a:lnTo>
                  <a:pt x="5913" y="6691"/>
                </a:lnTo>
                <a:lnTo>
                  <a:pt x="6082" y="6710"/>
                </a:lnTo>
                <a:lnTo>
                  <a:pt x="6252" y="6725"/>
                </a:lnTo>
                <a:lnTo>
                  <a:pt x="6423" y="6736"/>
                </a:lnTo>
                <a:lnTo>
                  <a:pt x="6595" y="6743"/>
                </a:lnTo>
                <a:lnTo>
                  <a:pt x="6769" y="6745"/>
                </a:lnTo>
                <a:lnTo>
                  <a:pt x="6942" y="6743"/>
                </a:lnTo>
                <a:lnTo>
                  <a:pt x="7115" y="6736"/>
                </a:lnTo>
                <a:lnTo>
                  <a:pt x="7286" y="6725"/>
                </a:lnTo>
                <a:lnTo>
                  <a:pt x="7456" y="6710"/>
                </a:lnTo>
                <a:lnTo>
                  <a:pt x="7625" y="6691"/>
                </a:lnTo>
                <a:lnTo>
                  <a:pt x="7792" y="6667"/>
                </a:lnTo>
                <a:lnTo>
                  <a:pt x="7959" y="6640"/>
                </a:lnTo>
                <a:lnTo>
                  <a:pt x="8123" y="6608"/>
                </a:lnTo>
                <a:lnTo>
                  <a:pt x="8449" y="6533"/>
                </a:lnTo>
                <a:lnTo>
                  <a:pt x="8768" y="6443"/>
                </a:lnTo>
                <a:lnTo>
                  <a:pt x="9080" y="6337"/>
                </a:lnTo>
                <a:lnTo>
                  <a:pt x="9385" y="6217"/>
                </a:lnTo>
                <a:lnTo>
                  <a:pt x="9683" y="6082"/>
                </a:lnTo>
                <a:lnTo>
                  <a:pt x="9973" y="5934"/>
                </a:lnTo>
                <a:lnTo>
                  <a:pt x="10254" y="5772"/>
                </a:lnTo>
                <a:lnTo>
                  <a:pt x="10527" y="5597"/>
                </a:lnTo>
                <a:lnTo>
                  <a:pt x="10790" y="5410"/>
                </a:lnTo>
                <a:lnTo>
                  <a:pt x="11044" y="5210"/>
                </a:lnTo>
                <a:lnTo>
                  <a:pt x="11288" y="4999"/>
                </a:lnTo>
                <a:lnTo>
                  <a:pt x="11521" y="4776"/>
                </a:lnTo>
                <a:lnTo>
                  <a:pt x="11744" y="4543"/>
                </a:lnTo>
                <a:lnTo>
                  <a:pt x="11955" y="4299"/>
                </a:lnTo>
                <a:lnTo>
                  <a:pt x="12154" y="4045"/>
                </a:lnTo>
                <a:lnTo>
                  <a:pt x="12342" y="3782"/>
                </a:lnTo>
                <a:lnTo>
                  <a:pt x="12516" y="3509"/>
                </a:lnTo>
                <a:lnTo>
                  <a:pt x="12678" y="3227"/>
                </a:lnTo>
                <a:lnTo>
                  <a:pt x="12827" y="2938"/>
                </a:lnTo>
                <a:lnTo>
                  <a:pt x="12961" y="2640"/>
                </a:lnTo>
                <a:lnTo>
                  <a:pt x="13081" y="2335"/>
                </a:lnTo>
                <a:lnTo>
                  <a:pt x="13187" y="2023"/>
                </a:lnTo>
                <a:lnTo>
                  <a:pt x="13278" y="1703"/>
                </a:lnTo>
                <a:lnTo>
                  <a:pt x="13353" y="1378"/>
                </a:lnTo>
                <a:lnTo>
                  <a:pt x="13384" y="1214"/>
                </a:lnTo>
                <a:lnTo>
                  <a:pt x="13412" y="1048"/>
                </a:lnTo>
                <a:lnTo>
                  <a:pt x="13435" y="880"/>
                </a:lnTo>
                <a:lnTo>
                  <a:pt x="13454" y="711"/>
                </a:lnTo>
                <a:lnTo>
                  <a:pt x="13469" y="541"/>
                </a:lnTo>
                <a:lnTo>
                  <a:pt x="13480" y="370"/>
                </a:lnTo>
                <a:lnTo>
                  <a:pt x="13487" y="198"/>
                </a:lnTo>
                <a:lnTo>
                  <a:pt x="13489" y="24"/>
                </a:lnTo>
                <a:lnTo>
                  <a:pt x="13513" y="48"/>
                </a:lnTo>
                <a:lnTo>
                  <a:pt x="6768" y="48"/>
                </a:lnTo>
                <a:close/>
                <a:moveTo>
                  <a:pt x="13513" y="0"/>
                </a:moveTo>
                <a:cubicBezTo>
                  <a:pt x="13519" y="0"/>
                  <a:pt x="13526" y="3"/>
                  <a:pt x="13530" y="8"/>
                </a:cubicBezTo>
                <a:cubicBezTo>
                  <a:pt x="13535" y="12"/>
                  <a:pt x="13537" y="18"/>
                  <a:pt x="13537" y="25"/>
                </a:cubicBezTo>
                <a:lnTo>
                  <a:pt x="13535" y="199"/>
                </a:lnTo>
                <a:lnTo>
                  <a:pt x="13528" y="373"/>
                </a:lnTo>
                <a:lnTo>
                  <a:pt x="13517" y="546"/>
                </a:lnTo>
                <a:lnTo>
                  <a:pt x="13502" y="717"/>
                </a:lnTo>
                <a:lnTo>
                  <a:pt x="13482" y="887"/>
                </a:lnTo>
                <a:lnTo>
                  <a:pt x="13459" y="1056"/>
                </a:lnTo>
                <a:lnTo>
                  <a:pt x="13431" y="1223"/>
                </a:lnTo>
                <a:lnTo>
                  <a:pt x="13399" y="1389"/>
                </a:lnTo>
                <a:lnTo>
                  <a:pt x="13324" y="1717"/>
                </a:lnTo>
                <a:lnTo>
                  <a:pt x="13232" y="2038"/>
                </a:lnTo>
                <a:lnTo>
                  <a:pt x="13126" y="2352"/>
                </a:lnTo>
                <a:lnTo>
                  <a:pt x="13005" y="2660"/>
                </a:lnTo>
                <a:lnTo>
                  <a:pt x="12869" y="2959"/>
                </a:lnTo>
                <a:lnTo>
                  <a:pt x="12720" y="3251"/>
                </a:lnTo>
                <a:lnTo>
                  <a:pt x="12557" y="3535"/>
                </a:lnTo>
                <a:lnTo>
                  <a:pt x="12381" y="3809"/>
                </a:lnTo>
                <a:lnTo>
                  <a:pt x="12192" y="4075"/>
                </a:lnTo>
                <a:lnTo>
                  <a:pt x="11991" y="4330"/>
                </a:lnTo>
                <a:lnTo>
                  <a:pt x="11778" y="4576"/>
                </a:lnTo>
                <a:lnTo>
                  <a:pt x="11554" y="4811"/>
                </a:lnTo>
                <a:lnTo>
                  <a:pt x="11319" y="5035"/>
                </a:lnTo>
                <a:lnTo>
                  <a:pt x="11074" y="5248"/>
                </a:lnTo>
                <a:lnTo>
                  <a:pt x="10818" y="5449"/>
                </a:lnTo>
                <a:lnTo>
                  <a:pt x="10552" y="5637"/>
                </a:lnTo>
                <a:lnTo>
                  <a:pt x="10278" y="5813"/>
                </a:lnTo>
                <a:lnTo>
                  <a:pt x="9994" y="5976"/>
                </a:lnTo>
                <a:lnTo>
                  <a:pt x="9702" y="6126"/>
                </a:lnTo>
                <a:lnTo>
                  <a:pt x="9403" y="6261"/>
                </a:lnTo>
                <a:lnTo>
                  <a:pt x="9095" y="6382"/>
                </a:lnTo>
                <a:lnTo>
                  <a:pt x="8781" y="6489"/>
                </a:lnTo>
                <a:lnTo>
                  <a:pt x="8459" y="6580"/>
                </a:lnTo>
                <a:lnTo>
                  <a:pt x="8132" y="6656"/>
                </a:lnTo>
                <a:lnTo>
                  <a:pt x="7966" y="6687"/>
                </a:lnTo>
                <a:lnTo>
                  <a:pt x="7799" y="6715"/>
                </a:lnTo>
                <a:lnTo>
                  <a:pt x="7630" y="6739"/>
                </a:lnTo>
                <a:lnTo>
                  <a:pt x="7460" y="6758"/>
                </a:lnTo>
                <a:lnTo>
                  <a:pt x="7289" y="6773"/>
                </a:lnTo>
                <a:lnTo>
                  <a:pt x="7116" y="6784"/>
                </a:lnTo>
                <a:lnTo>
                  <a:pt x="6943" y="6791"/>
                </a:lnTo>
                <a:lnTo>
                  <a:pt x="6768" y="6793"/>
                </a:lnTo>
                <a:lnTo>
                  <a:pt x="6594" y="6791"/>
                </a:lnTo>
                <a:lnTo>
                  <a:pt x="6420" y="6784"/>
                </a:lnTo>
                <a:lnTo>
                  <a:pt x="6247" y="6773"/>
                </a:lnTo>
                <a:lnTo>
                  <a:pt x="6076" y="6758"/>
                </a:lnTo>
                <a:lnTo>
                  <a:pt x="5906" y="6738"/>
                </a:lnTo>
                <a:lnTo>
                  <a:pt x="5738" y="6715"/>
                </a:lnTo>
                <a:lnTo>
                  <a:pt x="5570" y="6687"/>
                </a:lnTo>
                <a:lnTo>
                  <a:pt x="5404" y="6655"/>
                </a:lnTo>
                <a:lnTo>
                  <a:pt x="5076" y="6580"/>
                </a:lnTo>
                <a:lnTo>
                  <a:pt x="4755" y="6488"/>
                </a:lnTo>
                <a:lnTo>
                  <a:pt x="4441" y="6382"/>
                </a:lnTo>
                <a:lnTo>
                  <a:pt x="4133" y="6261"/>
                </a:lnTo>
                <a:lnTo>
                  <a:pt x="3834" y="6125"/>
                </a:lnTo>
                <a:lnTo>
                  <a:pt x="3542" y="5976"/>
                </a:lnTo>
                <a:lnTo>
                  <a:pt x="3258" y="5813"/>
                </a:lnTo>
                <a:lnTo>
                  <a:pt x="2984" y="5637"/>
                </a:lnTo>
                <a:lnTo>
                  <a:pt x="2718" y="5448"/>
                </a:lnTo>
                <a:lnTo>
                  <a:pt x="2463" y="5247"/>
                </a:lnTo>
                <a:lnTo>
                  <a:pt x="2217" y="5034"/>
                </a:lnTo>
                <a:lnTo>
                  <a:pt x="1982" y="4810"/>
                </a:lnTo>
                <a:lnTo>
                  <a:pt x="1758" y="4575"/>
                </a:lnTo>
                <a:lnTo>
                  <a:pt x="1545" y="4330"/>
                </a:lnTo>
                <a:lnTo>
                  <a:pt x="1344" y="4074"/>
                </a:lnTo>
                <a:lnTo>
                  <a:pt x="1156" y="3808"/>
                </a:lnTo>
                <a:lnTo>
                  <a:pt x="980" y="3534"/>
                </a:lnTo>
                <a:lnTo>
                  <a:pt x="817" y="3250"/>
                </a:lnTo>
                <a:lnTo>
                  <a:pt x="667" y="2958"/>
                </a:lnTo>
                <a:lnTo>
                  <a:pt x="532" y="2659"/>
                </a:lnTo>
                <a:lnTo>
                  <a:pt x="411" y="2351"/>
                </a:lnTo>
                <a:lnTo>
                  <a:pt x="304" y="2037"/>
                </a:lnTo>
                <a:lnTo>
                  <a:pt x="213" y="1715"/>
                </a:lnTo>
                <a:lnTo>
                  <a:pt x="138" y="1388"/>
                </a:lnTo>
                <a:lnTo>
                  <a:pt x="106" y="1222"/>
                </a:lnTo>
                <a:lnTo>
                  <a:pt x="78" y="1055"/>
                </a:lnTo>
                <a:lnTo>
                  <a:pt x="55" y="886"/>
                </a:lnTo>
                <a:lnTo>
                  <a:pt x="35" y="716"/>
                </a:lnTo>
                <a:lnTo>
                  <a:pt x="20" y="545"/>
                </a:lnTo>
                <a:lnTo>
                  <a:pt x="9" y="372"/>
                </a:lnTo>
                <a:lnTo>
                  <a:pt x="2" y="199"/>
                </a:lnTo>
                <a:lnTo>
                  <a:pt x="0" y="25"/>
                </a:lnTo>
                <a:cubicBezTo>
                  <a:pt x="0" y="18"/>
                  <a:pt x="3" y="12"/>
                  <a:pt x="7" y="8"/>
                </a:cubicBezTo>
                <a:cubicBezTo>
                  <a:pt x="12" y="3"/>
                  <a:pt x="18" y="0"/>
                  <a:pt x="24" y="0"/>
                </a:cubicBezTo>
                <a:lnTo>
                  <a:pt x="6768" y="0"/>
                </a:lnTo>
                <a:lnTo>
                  <a:pt x="13513" y="0"/>
                </a:lnTo>
                <a:close/>
              </a:path>
            </a:pathLst>
          </a:custGeom>
          <a:solidFill>
            <a:srgbClr val="FFFFFF"/>
          </a:solidFill>
          <a:ln w="635" cap="flat">
            <a:solidFill>
              <a:srgbClr val="FFFFFF"/>
            </a:solidFill>
            <a:prstDash val="solid"/>
            <a:bevel/>
          </a:ln>
        </p:spPr>
        <p:txBody>
          <a:bodyPr vert="horz" wrap="square" lIns="68580" tIns="34290" rIns="68580" bIns="34290" numCol="1" anchor="t" anchorCtr="0" compatLnSpc="1"/>
          <a:lstStyle/>
          <a:p>
            <a:endParaRPr lang="zh-CN" altLang="en-US" sz="1015"/>
          </a:p>
        </p:txBody>
      </p:sp>
      <p:sp>
        <p:nvSpPr>
          <p:cNvPr id="24" name="TextBox 15"/>
          <p:cNvSpPr txBox="1"/>
          <p:nvPr/>
        </p:nvSpPr>
        <p:spPr>
          <a:xfrm>
            <a:off x="3934871" y="3156589"/>
            <a:ext cx="1241492" cy="276999"/>
          </a:xfrm>
          <a:prstGeom prst="rect">
            <a:avLst/>
          </a:prstGeom>
          <a:noFill/>
        </p:spPr>
        <p:txBody>
          <a:bodyPr wrap="square" rtlCol="0">
            <a:spAutoFit/>
          </a:bodyPr>
          <a:lstStyle/>
          <a:p>
            <a:pPr algn="ctr"/>
            <a:r>
              <a:rPr lang="en-US" altLang="zh-CN" sz="1200" dirty="0">
                <a:solidFill>
                  <a:schemeClr val="bg1"/>
                </a:solidFill>
                <a:latin typeface="Agency FB" panose="020B0503020202020204" pitchFamily="34" charset="0"/>
                <a:ea typeface="Adobe 宋体 Std L" pitchFamily="18" charset="-122"/>
              </a:rPr>
              <a:t>Transition Page</a:t>
            </a:r>
          </a:p>
        </p:txBody>
      </p:sp>
      <p:sp>
        <p:nvSpPr>
          <p:cNvPr id="25" name="文本框 13"/>
          <p:cNvSpPr txBox="1"/>
          <p:nvPr/>
        </p:nvSpPr>
        <p:spPr>
          <a:xfrm>
            <a:off x="3934871" y="2826191"/>
            <a:ext cx="1241492" cy="369332"/>
          </a:xfrm>
          <a:prstGeom prst="rect">
            <a:avLst/>
          </a:prstGeom>
          <a:noFill/>
        </p:spPr>
        <p:txBody>
          <a:bodyPr wrap="square" rtlCol="0">
            <a:spAutoFit/>
          </a:bodyPr>
          <a:lstStyle/>
          <a:p>
            <a:pPr algn="ctr"/>
            <a:r>
              <a:rPr lang="zh-CN" altLang="en-US" sz="1800" b="1" dirty="0">
                <a:solidFill>
                  <a:schemeClr val="bg1"/>
                </a:solidFill>
                <a:ea typeface="微软雅黑" panose="020B0503020204020204" pitchFamily="34" charset="-122"/>
              </a:rPr>
              <a:t>过渡页</a:t>
            </a:r>
          </a:p>
        </p:txBody>
      </p:sp>
      <p:sp>
        <p:nvSpPr>
          <p:cNvPr id="26" name="Freeform 5"/>
          <p:cNvSpPr/>
          <p:nvPr/>
        </p:nvSpPr>
        <p:spPr bwMode="auto">
          <a:xfrm>
            <a:off x="4571601" y="1278780"/>
            <a:ext cx="646086" cy="1292970"/>
          </a:xfrm>
          <a:custGeom>
            <a:avLst/>
            <a:gdLst>
              <a:gd name="T0" fmla="*/ 0 w 6745"/>
              <a:gd name="T1" fmla="*/ 13488 h 13488"/>
              <a:gd name="T2" fmla="*/ 6745 w 6745"/>
              <a:gd name="T3" fmla="*/ 1807 h 13488"/>
              <a:gd name="T4" fmla="*/ 0 w 6745"/>
              <a:gd name="T5" fmla="*/ 0 h 13488"/>
              <a:gd name="T6" fmla="*/ 0 w 6745"/>
              <a:gd name="T7" fmla="*/ 13488 h 13488"/>
            </a:gdLst>
            <a:ahLst/>
            <a:cxnLst>
              <a:cxn ang="0">
                <a:pos x="T0" y="T1"/>
              </a:cxn>
              <a:cxn ang="0">
                <a:pos x="T2" y="T3"/>
              </a:cxn>
              <a:cxn ang="0">
                <a:pos x="T4" y="T5"/>
              </a:cxn>
              <a:cxn ang="0">
                <a:pos x="T6" y="T7"/>
              </a:cxn>
            </a:cxnLst>
            <a:rect l="0" t="0" r="r" b="b"/>
            <a:pathLst>
              <a:path w="6745" h="13488">
                <a:moveTo>
                  <a:pt x="0" y="13488"/>
                </a:moveTo>
                <a:lnTo>
                  <a:pt x="6745" y="1807"/>
                </a:lnTo>
                <a:cubicBezTo>
                  <a:pt x="4694" y="623"/>
                  <a:pt x="2368" y="0"/>
                  <a:pt x="0" y="0"/>
                </a:cubicBezTo>
                <a:lnTo>
                  <a:pt x="0" y="13488"/>
                </a:lnTo>
                <a:close/>
              </a:path>
            </a:pathLst>
          </a:custGeom>
          <a:solidFill>
            <a:schemeClr val="bg1">
              <a:lumMod val="85000"/>
            </a:schemeClr>
          </a:solidFill>
          <a:ln w="0">
            <a:noFill/>
            <a:prstDash val="solid"/>
            <a:round/>
          </a:ln>
        </p:spPr>
        <p:txBody>
          <a:bodyPr vert="horz" wrap="square" lIns="68580" tIns="34290" rIns="68580" bIns="34290" numCol="1" anchor="t" anchorCtr="0" compatLnSpc="1"/>
          <a:lstStyle/>
          <a:p>
            <a:endParaRPr lang="zh-CN" altLang="en-US" sz="1015">
              <a:cs typeface="+mn-ea"/>
            </a:endParaRPr>
          </a:p>
        </p:txBody>
      </p:sp>
      <p:sp>
        <p:nvSpPr>
          <p:cNvPr id="27" name="Freeform 6"/>
          <p:cNvSpPr>
            <a:spLocks noEditPoints="1"/>
          </p:cNvSpPr>
          <p:nvPr/>
        </p:nvSpPr>
        <p:spPr bwMode="auto">
          <a:xfrm>
            <a:off x="4566809" y="1273988"/>
            <a:ext cx="655670" cy="1302554"/>
          </a:xfrm>
          <a:custGeom>
            <a:avLst/>
            <a:gdLst>
              <a:gd name="T0" fmla="*/ 7 w 6843"/>
              <a:gd name="T1" fmla="*/ 13512 h 13588"/>
              <a:gd name="T2" fmla="*/ 6769 w 6843"/>
              <a:gd name="T3" fmla="*/ 1897 h 13588"/>
              <a:gd name="T4" fmla="*/ 6382 w 6843"/>
              <a:gd name="T5" fmla="*/ 1682 h 13588"/>
              <a:gd name="T6" fmla="*/ 5990 w 6843"/>
              <a:gd name="T7" fmla="*/ 1480 h 13588"/>
              <a:gd name="T8" fmla="*/ 5592 w 6843"/>
              <a:gd name="T9" fmla="*/ 1292 h 13588"/>
              <a:gd name="T10" fmla="*/ 5188 w 6843"/>
              <a:gd name="T11" fmla="*/ 1117 h 13588"/>
              <a:gd name="T12" fmla="*/ 4780 w 6843"/>
              <a:gd name="T13" fmla="*/ 956 h 13588"/>
              <a:gd name="T14" fmla="*/ 4367 w 6843"/>
              <a:gd name="T15" fmla="*/ 808 h 13588"/>
              <a:gd name="T16" fmla="*/ 3949 w 6843"/>
              <a:gd name="T17" fmla="*/ 674 h 13588"/>
              <a:gd name="T18" fmla="*/ 3527 w 6843"/>
              <a:gd name="T19" fmla="*/ 554 h 13588"/>
              <a:gd name="T20" fmla="*/ 3102 w 6843"/>
              <a:gd name="T21" fmla="*/ 447 h 13588"/>
              <a:gd name="T22" fmla="*/ 2673 w 6843"/>
              <a:gd name="T23" fmla="*/ 354 h 13588"/>
              <a:gd name="T24" fmla="*/ 2241 w 6843"/>
              <a:gd name="T25" fmla="*/ 276 h 13588"/>
              <a:gd name="T26" fmla="*/ 1806 w 6843"/>
              <a:gd name="T27" fmla="*/ 212 h 13588"/>
              <a:gd name="T28" fmla="*/ 1369 w 6843"/>
              <a:gd name="T29" fmla="*/ 161 h 13588"/>
              <a:gd name="T30" fmla="*/ 930 w 6843"/>
              <a:gd name="T31" fmla="*/ 125 h 13588"/>
              <a:gd name="T32" fmla="*/ 490 w 6843"/>
              <a:gd name="T33" fmla="*/ 103 h 13588"/>
              <a:gd name="T34" fmla="*/ 48 w 6843"/>
              <a:gd name="T35" fmla="*/ 96 h 13588"/>
              <a:gd name="T36" fmla="*/ 96 w 6843"/>
              <a:gd name="T37" fmla="*/ 13536 h 13588"/>
              <a:gd name="T38" fmla="*/ 15 w 6843"/>
              <a:gd name="T39" fmla="*/ 14 h 13588"/>
              <a:gd name="T40" fmla="*/ 271 w 6843"/>
              <a:gd name="T41" fmla="*/ 2 h 13588"/>
              <a:gd name="T42" fmla="*/ 716 w 6843"/>
              <a:gd name="T43" fmla="*/ 17 h 13588"/>
              <a:gd name="T44" fmla="*/ 1159 w 6843"/>
              <a:gd name="T45" fmla="*/ 46 h 13588"/>
              <a:gd name="T46" fmla="*/ 1600 w 6843"/>
              <a:gd name="T47" fmla="*/ 89 h 13588"/>
              <a:gd name="T48" fmla="*/ 2039 w 6843"/>
              <a:gd name="T49" fmla="*/ 147 h 13588"/>
              <a:gd name="T50" fmla="*/ 2475 w 6843"/>
              <a:gd name="T51" fmla="*/ 219 h 13588"/>
              <a:gd name="T52" fmla="*/ 2908 w 6843"/>
              <a:gd name="T53" fmla="*/ 306 h 13588"/>
              <a:gd name="T54" fmla="*/ 3338 w 6843"/>
              <a:gd name="T55" fmla="*/ 406 h 13588"/>
              <a:gd name="T56" fmla="*/ 3766 w 6843"/>
              <a:gd name="T57" fmla="*/ 520 h 13588"/>
              <a:gd name="T58" fmla="*/ 4188 w 6843"/>
              <a:gd name="T59" fmla="*/ 648 h 13588"/>
              <a:gd name="T60" fmla="*/ 4606 w 6843"/>
              <a:gd name="T61" fmla="*/ 790 h 13588"/>
              <a:gd name="T62" fmla="*/ 5020 w 6843"/>
              <a:gd name="T63" fmla="*/ 946 h 13588"/>
              <a:gd name="T64" fmla="*/ 5430 w 6843"/>
              <a:gd name="T65" fmla="*/ 1115 h 13588"/>
              <a:gd name="T66" fmla="*/ 5833 w 6843"/>
              <a:gd name="T67" fmla="*/ 1298 h 13588"/>
              <a:gd name="T68" fmla="*/ 6231 w 6843"/>
              <a:gd name="T69" fmla="*/ 1494 h 13588"/>
              <a:gd name="T70" fmla="*/ 6624 w 6843"/>
              <a:gd name="T71" fmla="*/ 1704 h 13588"/>
              <a:gd name="T72" fmla="*/ 6839 w 6843"/>
              <a:gd name="T73" fmla="*/ 1842 h 13588"/>
              <a:gd name="T74" fmla="*/ 90 w 6843"/>
              <a:gd name="T75" fmla="*/ 13560 h 13588"/>
              <a:gd name="T76" fmla="*/ 0 w 6843"/>
              <a:gd name="T77" fmla="*/ 13536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3" h="13588">
                <a:moveTo>
                  <a:pt x="96" y="13536"/>
                </a:moveTo>
                <a:lnTo>
                  <a:pt x="7" y="13512"/>
                </a:lnTo>
                <a:lnTo>
                  <a:pt x="6751" y="1831"/>
                </a:lnTo>
                <a:lnTo>
                  <a:pt x="6769" y="1897"/>
                </a:lnTo>
                <a:lnTo>
                  <a:pt x="6576" y="1787"/>
                </a:lnTo>
                <a:lnTo>
                  <a:pt x="6382" y="1682"/>
                </a:lnTo>
                <a:lnTo>
                  <a:pt x="6187" y="1580"/>
                </a:lnTo>
                <a:lnTo>
                  <a:pt x="5990" y="1480"/>
                </a:lnTo>
                <a:lnTo>
                  <a:pt x="5792" y="1385"/>
                </a:lnTo>
                <a:lnTo>
                  <a:pt x="5592" y="1292"/>
                </a:lnTo>
                <a:lnTo>
                  <a:pt x="5391" y="1203"/>
                </a:lnTo>
                <a:lnTo>
                  <a:pt x="5188" y="1117"/>
                </a:lnTo>
                <a:lnTo>
                  <a:pt x="4985" y="1035"/>
                </a:lnTo>
                <a:lnTo>
                  <a:pt x="4780" y="956"/>
                </a:lnTo>
                <a:lnTo>
                  <a:pt x="4574" y="881"/>
                </a:lnTo>
                <a:lnTo>
                  <a:pt x="4367" y="808"/>
                </a:lnTo>
                <a:lnTo>
                  <a:pt x="4158" y="740"/>
                </a:lnTo>
                <a:lnTo>
                  <a:pt x="3949" y="674"/>
                </a:lnTo>
                <a:lnTo>
                  <a:pt x="3738" y="612"/>
                </a:lnTo>
                <a:lnTo>
                  <a:pt x="3527" y="554"/>
                </a:lnTo>
                <a:lnTo>
                  <a:pt x="3314" y="499"/>
                </a:lnTo>
                <a:lnTo>
                  <a:pt x="3102" y="447"/>
                </a:lnTo>
                <a:lnTo>
                  <a:pt x="2888" y="399"/>
                </a:lnTo>
                <a:lnTo>
                  <a:pt x="2673" y="354"/>
                </a:lnTo>
                <a:lnTo>
                  <a:pt x="2457" y="314"/>
                </a:lnTo>
                <a:lnTo>
                  <a:pt x="2241" y="276"/>
                </a:lnTo>
                <a:lnTo>
                  <a:pt x="2024" y="242"/>
                </a:lnTo>
                <a:lnTo>
                  <a:pt x="1806" y="212"/>
                </a:lnTo>
                <a:lnTo>
                  <a:pt x="1588" y="185"/>
                </a:lnTo>
                <a:lnTo>
                  <a:pt x="1369" y="161"/>
                </a:lnTo>
                <a:lnTo>
                  <a:pt x="1150" y="141"/>
                </a:lnTo>
                <a:lnTo>
                  <a:pt x="930" y="125"/>
                </a:lnTo>
                <a:lnTo>
                  <a:pt x="710" y="112"/>
                </a:lnTo>
                <a:lnTo>
                  <a:pt x="490" y="103"/>
                </a:lnTo>
                <a:lnTo>
                  <a:pt x="269" y="98"/>
                </a:lnTo>
                <a:lnTo>
                  <a:pt x="48" y="96"/>
                </a:lnTo>
                <a:lnTo>
                  <a:pt x="96" y="48"/>
                </a:lnTo>
                <a:lnTo>
                  <a:pt x="96" y="13536"/>
                </a:lnTo>
                <a:close/>
                <a:moveTo>
                  <a:pt x="0" y="48"/>
                </a:moveTo>
                <a:cubicBezTo>
                  <a:pt x="0" y="35"/>
                  <a:pt x="6" y="23"/>
                  <a:pt x="15" y="14"/>
                </a:cubicBezTo>
                <a:cubicBezTo>
                  <a:pt x="24" y="5"/>
                  <a:pt x="36" y="0"/>
                  <a:pt x="49" y="0"/>
                </a:cubicBezTo>
                <a:lnTo>
                  <a:pt x="271" y="2"/>
                </a:lnTo>
                <a:lnTo>
                  <a:pt x="494" y="8"/>
                </a:lnTo>
                <a:lnTo>
                  <a:pt x="716" y="17"/>
                </a:lnTo>
                <a:lnTo>
                  <a:pt x="938" y="29"/>
                </a:lnTo>
                <a:lnTo>
                  <a:pt x="1159" y="46"/>
                </a:lnTo>
                <a:lnTo>
                  <a:pt x="1380" y="66"/>
                </a:lnTo>
                <a:lnTo>
                  <a:pt x="1600" y="89"/>
                </a:lnTo>
                <a:lnTo>
                  <a:pt x="1820" y="116"/>
                </a:lnTo>
                <a:lnTo>
                  <a:pt x="2039" y="147"/>
                </a:lnTo>
                <a:lnTo>
                  <a:pt x="2257" y="181"/>
                </a:lnTo>
                <a:lnTo>
                  <a:pt x="2475" y="219"/>
                </a:lnTo>
                <a:lnTo>
                  <a:pt x="2692" y="260"/>
                </a:lnTo>
                <a:lnTo>
                  <a:pt x="2908" y="306"/>
                </a:lnTo>
                <a:lnTo>
                  <a:pt x="3124" y="354"/>
                </a:lnTo>
                <a:lnTo>
                  <a:pt x="3338" y="406"/>
                </a:lnTo>
                <a:lnTo>
                  <a:pt x="3553" y="461"/>
                </a:lnTo>
                <a:lnTo>
                  <a:pt x="3766" y="520"/>
                </a:lnTo>
                <a:lnTo>
                  <a:pt x="3977" y="583"/>
                </a:lnTo>
                <a:lnTo>
                  <a:pt x="4188" y="648"/>
                </a:lnTo>
                <a:lnTo>
                  <a:pt x="4398" y="718"/>
                </a:lnTo>
                <a:lnTo>
                  <a:pt x="4606" y="790"/>
                </a:lnTo>
                <a:lnTo>
                  <a:pt x="4814" y="866"/>
                </a:lnTo>
                <a:lnTo>
                  <a:pt x="5020" y="946"/>
                </a:lnTo>
                <a:lnTo>
                  <a:pt x="5226" y="1029"/>
                </a:lnTo>
                <a:lnTo>
                  <a:pt x="5430" y="1115"/>
                </a:lnTo>
                <a:lnTo>
                  <a:pt x="5632" y="1205"/>
                </a:lnTo>
                <a:lnTo>
                  <a:pt x="5833" y="1298"/>
                </a:lnTo>
                <a:lnTo>
                  <a:pt x="6033" y="1395"/>
                </a:lnTo>
                <a:lnTo>
                  <a:pt x="6231" y="1494"/>
                </a:lnTo>
                <a:lnTo>
                  <a:pt x="6428" y="1597"/>
                </a:lnTo>
                <a:lnTo>
                  <a:pt x="6624" y="1704"/>
                </a:lnTo>
                <a:lnTo>
                  <a:pt x="6817" y="1813"/>
                </a:lnTo>
                <a:cubicBezTo>
                  <a:pt x="6828" y="1820"/>
                  <a:pt x="6836" y="1830"/>
                  <a:pt x="6839" y="1842"/>
                </a:cubicBezTo>
                <a:cubicBezTo>
                  <a:pt x="6843" y="1855"/>
                  <a:pt x="6841" y="1868"/>
                  <a:pt x="6835" y="1879"/>
                </a:cubicBezTo>
                <a:lnTo>
                  <a:pt x="90" y="13560"/>
                </a:lnTo>
                <a:cubicBezTo>
                  <a:pt x="79" y="13579"/>
                  <a:pt x="57" y="13588"/>
                  <a:pt x="36" y="13583"/>
                </a:cubicBezTo>
                <a:cubicBezTo>
                  <a:pt x="15" y="13577"/>
                  <a:pt x="0" y="13558"/>
                  <a:pt x="0" y="13536"/>
                </a:cubicBezTo>
                <a:lnTo>
                  <a:pt x="0" y="48"/>
                </a:lnTo>
                <a:close/>
              </a:path>
            </a:pathLst>
          </a:custGeom>
          <a:solidFill>
            <a:srgbClr val="FFFFFF"/>
          </a:solidFill>
          <a:ln w="1588" cap="flat">
            <a:noFill/>
            <a:prstDash val="solid"/>
            <a:bevel/>
          </a:ln>
        </p:spPr>
        <p:txBody>
          <a:bodyPr vert="horz" wrap="square" lIns="68580" tIns="34290" rIns="68580" bIns="34290" numCol="1" anchor="t" anchorCtr="0" compatLnSpc="1"/>
          <a:lstStyle/>
          <a:p>
            <a:endParaRPr lang="zh-CN" altLang="en-US" sz="1015">
              <a:cs typeface="+mn-ea"/>
            </a:endParaRPr>
          </a:p>
        </p:txBody>
      </p:sp>
      <p:sp>
        <p:nvSpPr>
          <p:cNvPr id="28" name="Freeform 7"/>
          <p:cNvSpPr/>
          <p:nvPr/>
        </p:nvSpPr>
        <p:spPr bwMode="auto">
          <a:xfrm>
            <a:off x="4571601" y="1452081"/>
            <a:ext cx="1119669" cy="1119669"/>
          </a:xfrm>
          <a:custGeom>
            <a:avLst/>
            <a:gdLst>
              <a:gd name="T0" fmla="*/ 0 w 5841"/>
              <a:gd name="T1" fmla="*/ 5840 h 5840"/>
              <a:gd name="T2" fmla="*/ 5841 w 5841"/>
              <a:gd name="T3" fmla="*/ 2468 h 5840"/>
              <a:gd name="T4" fmla="*/ 3373 w 5841"/>
              <a:gd name="T5" fmla="*/ 0 h 5840"/>
              <a:gd name="T6" fmla="*/ 0 w 5841"/>
              <a:gd name="T7" fmla="*/ 5840 h 5840"/>
            </a:gdLst>
            <a:ahLst/>
            <a:cxnLst>
              <a:cxn ang="0">
                <a:pos x="T0" y="T1"/>
              </a:cxn>
              <a:cxn ang="0">
                <a:pos x="T2" y="T3"/>
              </a:cxn>
              <a:cxn ang="0">
                <a:pos x="T4" y="T5"/>
              </a:cxn>
              <a:cxn ang="0">
                <a:pos x="T6" y="T7"/>
              </a:cxn>
            </a:cxnLst>
            <a:rect l="0" t="0" r="r" b="b"/>
            <a:pathLst>
              <a:path w="5841" h="5840">
                <a:moveTo>
                  <a:pt x="0" y="5840"/>
                </a:moveTo>
                <a:lnTo>
                  <a:pt x="5841" y="2468"/>
                </a:lnTo>
                <a:cubicBezTo>
                  <a:pt x="5249" y="1443"/>
                  <a:pt x="4398" y="592"/>
                  <a:pt x="3373" y="0"/>
                </a:cubicBezTo>
                <a:lnTo>
                  <a:pt x="0" y="5840"/>
                </a:lnTo>
                <a:close/>
              </a:path>
            </a:pathLst>
          </a:custGeom>
          <a:solidFill>
            <a:schemeClr val="bg1">
              <a:lumMod val="85000"/>
            </a:schemeClr>
          </a:solidFill>
          <a:ln w="0">
            <a:noFill/>
            <a:prstDash val="solid"/>
            <a:round/>
          </a:ln>
        </p:spPr>
        <p:txBody>
          <a:bodyPr vert="horz" wrap="square" lIns="68580" tIns="34290" rIns="68580" bIns="34290" numCol="1" anchor="t" anchorCtr="0" compatLnSpc="1"/>
          <a:lstStyle/>
          <a:p>
            <a:endParaRPr lang="zh-CN" altLang="en-US" sz="1015">
              <a:cs typeface="+mn-ea"/>
            </a:endParaRPr>
          </a:p>
        </p:txBody>
      </p:sp>
      <p:sp>
        <p:nvSpPr>
          <p:cNvPr id="37" name="Freeform 8"/>
          <p:cNvSpPr>
            <a:spLocks noEditPoints="1"/>
          </p:cNvSpPr>
          <p:nvPr/>
        </p:nvSpPr>
        <p:spPr bwMode="auto">
          <a:xfrm>
            <a:off x="4566809" y="1447289"/>
            <a:ext cx="1129253" cy="1129253"/>
          </a:xfrm>
          <a:custGeom>
            <a:avLst/>
            <a:gdLst>
              <a:gd name="T0" fmla="*/ 47 w 5892"/>
              <a:gd name="T1" fmla="*/ 5877 h 5892"/>
              <a:gd name="T2" fmla="*/ 14 w 5892"/>
              <a:gd name="T3" fmla="*/ 5845 h 5892"/>
              <a:gd name="T4" fmla="*/ 5855 w 5892"/>
              <a:gd name="T5" fmla="*/ 2473 h 5892"/>
              <a:gd name="T6" fmla="*/ 5847 w 5892"/>
              <a:gd name="T7" fmla="*/ 2506 h 5892"/>
              <a:gd name="T8" fmla="*/ 5791 w 5892"/>
              <a:gd name="T9" fmla="*/ 2410 h 5892"/>
              <a:gd name="T10" fmla="*/ 5733 w 5892"/>
              <a:gd name="T11" fmla="*/ 2316 h 5892"/>
              <a:gd name="T12" fmla="*/ 5613 w 5892"/>
              <a:gd name="T13" fmla="*/ 2130 h 5892"/>
              <a:gd name="T14" fmla="*/ 5488 w 5892"/>
              <a:gd name="T15" fmla="*/ 1949 h 5892"/>
              <a:gd name="T16" fmla="*/ 5357 w 5892"/>
              <a:gd name="T17" fmla="*/ 1773 h 5892"/>
              <a:gd name="T18" fmla="*/ 5220 w 5892"/>
              <a:gd name="T19" fmla="*/ 1601 h 5892"/>
              <a:gd name="T20" fmla="*/ 5078 w 5892"/>
              <a:gd name="T21" fmla="*/ 1433 h 5892"/>
              <a:gd name="T22" fmla="*/ 4931 w 5892"/>
              <a:gd name="T23" fmla="*/ 1271 h 5892"/>
              <a:gd name="T24" fmla="*/ 4778 w 5892"/>
              <a:gd name="T25" fmla="*/ 1113 h 5892"/>
              <a:gd name="T26" fmla="*/ 4621 w 5892"/>
              <a:gd name="T27" fmla="*/ 961 h 5892"/>
              <a:gd name="T28" fmla="*/ 4458 w 5892"/>
              <a:gd name="T29" fmla="*/ 814 h 5892"/>
              <a:gd name="T30" fmla="*/ 4291 w 5892"/>
              <a:gd name="T31" fmla="*/ 671 h 5892"/>
              <a:gd name="T32" fmla="*/ 4119 w 5892"/>
              <a:gd name="T33" fmla="*/ 535 h 5892"/>
              <a:gd name="T34" fmla="*/ 3942 w 5892"/>
              <a:gd name="T35" fmla="*/ 404 h 5892"/>
              <a:gd name="T36" fmla="*/ 3761 w 5892"/>
              <a:gd name="T37" fmla="*/ 278 h 5892"/>
              <a:gd name="T38" fmla="*/ 3576 w 5892"/>
              <a:gd name="T39" fmla="*/ 159 h 5892"/>
              <a:gd name="T40" fmla="*/ 3482 w 5892"/>
              <a:gd name="T41" fmla="*/ 101 h 5892"/>
              <a:gd name="T42" fmla="*/ 3387 w 5892"/>
              <a:gd name="T43" fmla="*/ 45 h 5892"/>
              <a:gd name="T44" fmla="*/ 3420 w 5892"/>
              <a:gd name="T45" fmla="*/ 37 h 5892"/>
              <a:gd name="T46" fmla="*/ 47 w 5892"/>
              <a:gd name="T47" fmla="*/ 5877 h 5892"/>
              <a:gd name="T48" fmla="*/ 3378 w 5892"/>
              <a:gd name="T49" fmla="*/ 13 h 5892"/>
              <a:gd name="T50" fmla="*/ 3393 w 5892"/>
              <a:gd name="T51" fmla="*/ 2 h 5892"/>
              <a:gd name="T52" fmla="*/ 3411 w 5892"/>
              <a:gd name="T53" fmla="*/ 4 h 5892"/>
              <a:gd name="T54" fmla="*/ 3507 w 5892"/>
              <a:gd name="T55" fmla="*/ 60 h 5892"/>
              <a:gd name="T56" fmla="*/ 3602 w 5892"/>
              <a:gd name="T57" fmla="*/ 119 h 5892"/>
              <a:gd name="T58" fmla="*/ 3788 w 5892"/>
              <a:gd name="T59" fmla="*/ 239 h 5892"/>
              <a:gd name="T60" fmla="*/ 3971 w 5892"/>
              <a:gd name="T61" fmla="*/ 365 h 5892"/>
              <a:gd name="T62" fmla="*/ 4149 w 5892"/>
              <a:gd name="T63" fmla="*/ 497 h 5892"/>
              <a:gd name="T64" fmla="*/ 4322 w 5892"/>
              <a:gd name="T65" fmla="*/ 635 h 5892"/>
              <a:gd name="T66" fmla="*/ 4490 w 5892"/>
              <a:gd name="T67" fmla="*/ 778 h 5892"/>
              <a:gd name="T68" fmla="*/ 4654 w 5892"/>
              <a:gd name="T69" fmla="*/ 926 h 5892"/>
              <a:gd name="T70" fmla="*/ 4813 w 5892"/>
              <a:gd name="T71" fmla="*/ 1080 h 5892"/>
              <a:gd name="T72" fmla="*/ 4967 w 5892"/>
              <a:gd name="T73" fmla="*/ 1239 h 5892"/>
              <a:gd name="T74" fmla="*/ 5115 w 5892"/>
              <a:gd name="T75" fmla="*/ 1402 h 5892"/>
              <a:gd name="T76" fmla="*/ 5258 w 5892"/>
              <a:gd name="T77" fmla="*/ 1571 h 5892"/>
              <a:gd name="T78" fmla="*/ 5395 w 5892"/>
              <a:gd name="T79" fmla="*/ 1744 h 5892"/>
              <a:gd name="T80" fmla="*/ 5527 w 5892"/>
              <a:gd name="T81" fmla="*/ 1922 h 5892"/>
              <a:gd name="T82" fmla="*/ 5654 w 5892"/>
              <a:gd name="T83" fmla="*/ 2104 h 5892"/>
              <a:gd name="T84" fmla="*/ 5774 w 5892"/>
              <a:gd name="T85" fmla="*/ 2291 h 5892"/>
              <a:gd name="T86" fmla="*/ 5832 w 5892"/>
              <a:gd name="T87" fmla="*/ 2386 h 5892"/>
              <a:gd name="T88" fmla="*/ 5888 w 5892"/>
              <a:gd name="T89" fmla="*/ 2481 h 5892"/>
              <a:gd name="T90" fmla="*/ 5891 w 5892"/>
              <a:gd name="T91" fmla="*/ 2500 h 5892"/>
              <a:gd name="T92" fmla="*/ 5879 w 5892"/>
              <a:gd name="T93" fmla="*/ 2514 h 5892"/>
              <a:gd name="T94" fmla="*/ 38 w 5892"/>
              <a:gd name="T95" fmla="*/ 5886 h 5892"/>
              <a:gd name="T96" fmla="*/ 9 w 5892"/>
              <a:gd name="T97" fmla="*/ 5882 h 5892"/>
              <a:gd name="T98" fmla="*/ 6 w 5892"/>
              <a:gd name="T99" fmla="*/ 5853 h 5892"/>
              <a:gd name="T100" fmla="*/ 3378 w 5892"/>
              <a:gd name="T101" fmla="*/ 13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92" h="5892">
                <a:moveTo>
                  <a:pt x="47" y="5877"/>
                </a:moveTo>
                <a:lnTo>
                  <a:pt x="14" y="5845"/>
                </a:lnTo>
                <a:lnTo>
                  <a:pt x="5855" y="2473"/>
                </a:lnTo>
                <a:lnTo>
                  <a:pt x="5847" y="2506"/>
                </a:lnTo>
                <a:lnTo>
                  <a:pt x="5791" y="2410"/>
                </a:lnTo>
                <a:lnTo>
                  <a:pt x="5733" y="2316"/>
                </a:lnTo>
                <a:lnTo>
                  <a:pt x="5613" y="2130"/>
                </a:lnTo>
                <a:lnTo>
                  <a:pt x="5488" y="1949"/>
                </a:lnTo>
                <a:lnTo>
                  <a:pt x="5357" y="1773"/>
                </a:lnTo>
                <a:lnTo>
                  <a:pt x="5220" y="1601"/>
                </a:lnTo>
                <a:lnTo>
                  <a:pt x="5078" y="1433"/>
                </a:lnTo>
                <a:lnTo>
                  <a:pt x="4931" y="1271"/>
                </a:lnTo>
                <a:lnTo>
                  <a:pt x="4778" y="1113"/>
                </a:lnTo>
                <a:lnTo>
                  <a:pt x="4621" y="961"/>
                </a:lnTo>
                <a:lnTo>
                  <a:pt x="4458" y="814"/>
                </a:lnTo>
                <a:lnTo>
                  <a:pt x="4291" y="671"/>
                </a:lnTo>
                <a:lnTo>
                  <a:pt x="4119" y="535"/>
                </a:lnTo>
                <a:lnTo>
                  <a:pt x="3942" y="404"/>
                </a:lnTo>
                <a:lnTo>
                  <a:pt x="3761" y="278"/>
                </a:lnTo>
                <a:lnTo>
                  <a:pt x="3576" y="159"/>
                </a:lnTo>
                <a:lnTo>
                  <a:pt x="3482" y="101"/>
                </a:lnTo>
                <a:lnTo>
                  <a:pt x="3387" y="45"/>
                </a:lnTo>
                <a:lnTo>
                  <a:pt x="3420" y="37"/>
                </a:lnTo>
                <a:lnTo>
                  <a:pt x="47" y="5877"/>
                </a:lnTo>
                <a:close/>
                <a:moveTo>
                  <a:pt x="3378" y="13"/>
                </a:moveTo>
                <a:cubicBezTo>
                  <a:pt x="3381" y="7"/>
                  <a:pt x="3386" y="3"/>
                  <a:pt x="3393" y="2"/>
                </a:cubicBezTo>
                <a:cubicBezTo>
                  <a:pt x="3399" y="0"/>
                  <a:pt x="3405" y="1"/>
                  <a:pt x="3411" y="4"/>
                </a:cubicBezTo>
                <a:lnTo>
                  <a:pt x="3507" y="60"/>
                </a:lnTo>
                <a:lnTo>
                  <a:pt x="3602" y="119"/>
                </a:lnTo>
                <a:lnTo>
                  <a:pt x="3788" y="239"/>
                </a:lnTo>
                <a:lnTo>
                  <a:pt x="3971" y="365"/>
                </a:lnTo>
                <a:lnTo>
                  <a:pt x="4149" y="497"/>
                </a:lnTo>
                <a:lnTo>
                  <a:pt x="4322" y="635"/>
                </a:lnTo>
                <a:lnTo>
                  <a:pt x="4490" y="778"/>
                </a:lnTo>
                <a:lnTo>
                  <a:pt x="4654" y="926"/>
                </a:lnTo>
                <a:lnTo>
                  <a:pt x="4813" y="1080"/>
                </a:lnTo>
                <a:lnTo>
                  <a:pt x="4967" y="1239"/>
                </a:lnTo>
                <a:lnTo>
                  <a:pt x="5115" y="1402"/>
                </a:lnTo>
                <a:lnTo>
                  <a:pt x="5258" y="1571"/>
                </a:lnTo>
                <a:lnTo>
                  <a:pt x="5395" y="1744"/>
                </a:lnTo>
                <a:lnTo>
                  <a:pt x="5527" y="1922"/>
                </a:lnTo>
                <a:lnTo>
                  <a:pt x="5654" y="2104"/>
                </a:lnTo>
                <a:lnTo>
                  <a:pt x="5774" y="2291"/>
                </a:lnTo>
                <a:lnTo>
                  <a:pt x="5832" y="2386"/>
                </a:lnTo>
                <a:lnTo>
                  <a:pt x="5888" y="2481"/>
                </a:lnTo>
                <a:cubicBezTo>
                  <a:pt x="5891" y="2487"/>
                  <a:pt x="5892" y="2493"/>
                  <a:pt x="5891" y="2500"/>
                </a:cubicBezTo>
                <a:cubicBezTo>
                  <a:pt x="5889" y="2506"/>
                  <a:pt x="5885" y="2511"/>
                  <a:pt x="5879" y="2514"/>
                </a:cubicBezTo>
                <a:lnTo>
                  <a:pt x="38" y="5886"/>
                </a:lnTo>
                <a:cubicBezTo>
                  <a:pt x="29" y="5892"/>
                  <a:pt x="17" y="5890"/>
                  <a:pt x="9" y="5882"/>
                </a:cubicBezTo>
                <a:cubicBezTo>
                  <a:pt x="2" y="5875"/>
                  <a:pt x="0" y="5863"/>
                  <a:pt x="6" y="5853"/>
                </a:cubicBezTo>
                <a:lnTo>
                  <a:pt x="3378" y="13"/>
                </a:lnTo>
                <a:close/>
              </a:path>
            </a:pathLst>
          </a:custGeom>
          <a:solidFill>
            <a:srgbClr val="FFFFFF"/>
          </a:solidFill>
          <a:ln w="1588" cap="flat">
            <a:noFill/>
            <a:prstDash val="solid"/>
            <a:bevel/>
          </a:ln>
        </p:spPr>
        <p:txBody>
          <a:bodyPr vert="horz" wrap="square" lIns="68580" tIns="34290" rIns="68580" bIns="34290" numCol="1" anchor="t" anchorCtr="0" compatLnSpc="1"/>
          <a:lstStyle/>
          <a:p>
            <a:endParaRPr lang="zh-CN" altLang="en-US" sz="1015">
              <a:cs typeface="+mn-ea"/>
            </a:endParaRPr>
          </a:p>
        </p:txBody>
      </p:sp>
      <p:sp>
        <p:nvSpPr>
          <p:cNvPr id="38" name="Freeform 9"/>
          <p:cNvSpPr/>
          <p:nvPr/>
        </p:nvSpPr>
        <p:spPr bwMode="auto">
          <a:xfrm>
            <a:off x="4571601" y="1924866"/>
            <a:ext cx="1292970" cy="646884"/>
          </a:xfrm>
          <a:custGeom>
            <a:avLst/>
            <a:gdLst>
              <a:gd name="T0" fmla="*/ 0 w 6745"/>
              <a:gd name="T1" fmla="*/ 3372 h 3372"/>
              <a:gd name="T2" fmla="*/ 6745 w 6745"/>
              <a:gd name="T3" fmla="*/ 3372 h 3372"/>
              <a:gd name="T4" fmla="*/ 5841 w 6745"/>
              <a:gd name="T5" fmla="*/ 0 h 3372"/>
              <a:gd name="T6" fmla="*/ 0 w 6745"/>
              <a:gd name="T7" fmla="*/ 3372 h 3372"/>
            </a:gdLst>
            <a:ahLst/>
            <a:cxnLst>
              <a:cxn ang="0">
                <a:pos x="T0" y="T1"/>
              </a:cxn>
              <a:cxn ang="0">
                <a:pos x="T2" y="T3"/>
              </a:cxn>
              <a:cxn ang="0">
                <a:pos x="T4" y="T5"/>
              </a:cxn>
              <a:cxn ang="0">
                <a:pos x="T6" y="T7"/>
              </a:cxn>
            </a:cxnLst>
            <a:rect l="0" t="0" r="r" b="b"/>
            <a:pathLst>
              <a:path w="6745" h="3372">
                <a:moveTo>
                  <a:pt x="0" y="3372"/>
                </a:moveTo>
                <a:lnTo>
                  <a:pt x="6745" y="3372"/>
                </a:lnTo>
                <a:cubicBezTo>
                  <a:pt x="6745" y="2189"/>
                  <a:pt x="6433" y="1026"/>
                  <a:pt x="5841" y="0"/>
                </a:cubicBezTo>
                <a:lnTo>
                  <a:pt x="0" y="3372"/>
                </a:lnTo>
                <a:close/>
              </a:path>
            </a:pathLst>
          </a:custGeom>
          <a:solidFill>
            <a:srgbClr val="C55A11"/>
          </a:solidFill>
          <a:ln w="0">
            <a:noFill/>
            <a:prstDash val="solid"/>
            <a:round/>
          </a:ln>
        </p:spPr>
        <p:txBody>
          <a:bodyPr vert="horz" wrap="square" lIns="68580" tIns="34290" rIns="68580" bIns="34290" numCol="1" anchor="t" anchorCtr="0" compatLnSpc="1"/>
          <a:lstStyle/>
          <a:p>
            <a:endParaRPr lang="zh-CN" altLang="en-US" sz="1015">
              <a:cs typeface="+mn-ea"/>
            </a:endParaRPr>
          </a:p>
        </p:txBody>
      </p:sp>
      <p:sp>
        <p:nvSpPr>
          <p:cNvPr id="39" name="Freeform 10"/>
          <p:cNvSpPr>
            <a:spLocks noEditPoints="1"/>
          </p:cNvSpPr>
          <p:nvPr/>
        </p:nvSpPr>
        <p:spPr bwMode="auto">
          <a:xfrm>
            <a:off x="4566809" y="1920872"/>
            <a:ext cx="1302554" cy="655670"/>
          </a:xfrm>
          <a:custGeom>
            <a:avLst/>
            <a:gdLst>
              <a:gd name="T0" fmla="*/ 26 w 6795"/>
              <a:gd name="T1" fmla="*/ 3372 h 3420"/>
              <a:gd name="T2" fmla="*/ 6747 w 6795"/>
              <a:gd name="T3" fmla="*/ 3397 h 3420"/>
              <a:gd name="T4" fmla="*/ 6743 w 6795"/>
              <a:gd name="T5" fmla="*/ 3175 h 3420"/>
              <a:gd name="T6" fmla="*/ 6733 w 6795"/>
              <a:gd name="T7" fmla="*/ 2955 h 3420"/>
              <a:gd name="T8" fmla="*/ 6714 w 6795"/>
              <a:gd name="T9" fmla="*/ 2736 h 3420"/>
              <a:gd name="T10" fmla="*/ 6689 w 6795"/>
              <a:gd name="T11" fmla="*/ 2517 h 3420"/>
              <a:gd name="T12" fmla="*/ 6657 w 6795"/>
              <a:gd name="T13" fmla="*/ 2300 h 3420"/>
              <a:gd name="T14" fmla="*/ 6618 w 6795"/>
              <a:gd name="T15" fmla="*/ 2084 h 3420"/>
              <a:gd name="T16" fmla="*/ 6571 w 6795"/>
              <a:gd name="T17" fmla="*/ 1870 h 3420"/>
              <a:gd name="T18" fmla="*/ 6518 w 6795"/>
              <a:gd name="T19" fmla="*/ 1657 h 3420"/>
              <a:gd name="T20" fmla="*/ 6458 w 6795"/>
              <a:gd name="T21" fmla="*/ 1446 h 3420"/>
              <a:gd name="T22" fmla="*/ 6391 w 6795"/>
              <a:gd name="T23" fmla="*/ 1237 h 3420"/>
              <a:gd name="T24" fmla="*/ 6317 w 6795"/>
              <a:gd name="T25" fmla="*/ 1031 h 3420"/>
              <a:gd name="T26" fmla="*/ 6236 w 6795"/>
              <a:gd name="T27" fmla="*/ 826 h 3420"/>
              <a:gd name="T28" fmla="*/ 6149 w 6795"/>
              <a:gd name="T29" fmla="*/ 625 h 3420"/>
              <a:gd name="T30" fmla="*/ 6055 w 6795"/>
              <a:gd name="T31" fmla="*/ 426 h 3420"/>
              <a:gd name="T32" fmla="*/ 5954 w 6795"/>
              <a:gd name="T33" fmla="*/ 229 h 3420"/>
              <a:gd name="T34" fmla="*/ 5847 w 6795"/>
              <a:gd name="T35" fmla="*/ 36 h 3420"/>
              <a:gd name="T36" fmla="*/ 38 w 6795"/>
              <a:gd name="T37" fmla="*/ 3417 h 3420"/>
              <a:gd name="T38" fmla="*/ 5874 w 6795"/>
              <a:gd name="T39" fmla="*/ 1 h 3420"/>
              <a:gd name="T40" fmla="*/ 5943 w 6795"/>
              <a:gd name="T41" fmla="*/ 109 h 3420"/>
              <a:gd name="T42" fmla="*/ 6048 w 6795"/>
              <a:gd name="T43" fmla="*/ 306 h 3420"/>
              <a:gd name="T44" fmla="*/ 6146 w 6795"/>
              <a:gd name="T45" fmla="*/ 505 h 3420"/>
              <a:gd name="T46" fmla="*/ 6238 w 6795"/>
              <a:gd name="T47" fmla="*/ 706 h 3420"/>
              <a:gd name="T48" fmla="*/ 6322 w 6795"/>
              <a:gd name="T49" fmla="*/ 911 h 3420"/>
              <a:gd name="T50" fmla="*/ 6400 w 6795"/>
              <a:gd name="T51" fmla="*/ 1118 h 3420"/>
              <a:gd name="T52" fmla="*/ 6471 w 6795"/>
              <a:gd name="T53" fmla="*/ 1327 h 3420"/>
              <a:gd name="T54" fmla="*/ 6535 w 6795"/>
              <a:gd name="T55" fmla="*/ 1539 h 3420"/>
              <a:gd name="T56" fmla="*/ 6592 w 6795"/>
              <a:gd name="T57" fmla="*/ 1752 h 3420"/>
              <a:gd name="T58" fmla="*/ 6642 w 6795"/>
              <a:gd name="T59" fmla="*/ 1967 h 3420"/>
              <a:gd name="T60" fmla="*/ 6685 w 6795"/>
              <a:gd name="T61" fmla="*/ 2184 h 3420"/>
              <a:gd name="T62" fmla="*/ 6721 w 6795"/>
              <a:gd name="T63" fmla="*/ 2402 h 3420"/>
              <a:gd name="T64" fmla="*/ 6750 w 6795"/>
              <a:gd name="T65" fmla="*/ 2621 h 3420"/>
              <a:gd name="T66" fmla="*/ 6772 w 6795"/>
              <a:gd name="T67" fmla="*/ 2842 h 3420"/>
              <a:gd name="T68" fmla="*/ 6787 w 6795"/>
              <a:gd name="T69" fmla="*/ 3063 h 3420"/>
              <a:gd name="T70" fmla="*/ 6794 w 6795"/>
              <a:gd name="T71" fmla="*/ 3285 h 3420"/>
              <a:gd name="T72" fmla="*/ 6788 w 6795"/>
              <a:gd name="T73" fmla="*/ 3413 h 3420"/>
              <a:gd name="T74" fmla="*/ 26 w 6795"/>
              <a:gd name="T75" fmla="*/ 3420 h 3420"/>
              <a:gd name="T76" fmla="*/ 14 w 6795"/>
              <a:gd name="T77" fmla="*/ 3376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95" h="3420">
                <a:moveTo>
                  <a:pt x="38" y="3417"/>
                </a:moveTo>
                <a:lnTo>
                  <a:pt x="26" y="3372"/>
                </a:lnTo>
                <a:lnTo>
                  <a:pt x="6771" y="3372"/>
                </a:lnTo>
                <a:lnTo>
                  <a:pt x="6747" y="3397"/>
                </a:lnTo>
                <a:lnTo>
                  <a:pt x="6746" y="3286"/>
                </a:lnTo>
                <a:lnTo>
                  <a:pt x="6743" y="3175"/>
                </a:lnTo>
                <a:lnTo>
                  <a:pt x="6739" y="3065"/>
                </a:lnTo>
                <a:lnTo>
                  <a:pt x="6733" y="2955"/>
                </a:lnTo>
                <a:lnTo>
                  <a:pt x="6724" y="2845"/>
                </a:lnTo>
                <a:lnTo>
                  <a:pt x="6714" y="2736"/>
                </a:lnTo>
                <a:lnTo>
                  <a:pt x="6703" y="2626"/>
                </a:lnTo>
                <a:lnTo>
                  <a:pt x="6689" y="2517"/>
                </a:lnTo>
                <a:lnTo>
                  <a:pt x="6674" y="2409"/>
                </a:lnTo>
                <a:lnTo>
                  <a:pt x="6657" y="2300"/>
                </a:lnTo>
                <a:lnTo>
                  <a:pt x="6638" y="2192"/>
                </a:lnTo>
                <a:lnTo>
                  <a:pt x="6618" y="2084"/>
                </a:lnTo>
                <a:lnTo>
                  <a:pt x="6595" y="1977"/>
                </a:lnTo>
                <a:lnTo>
                  <a:pt x="6571" y="1870"/>
                </a:lnTo>
                <a:lnTo>
                  <a:pt x="6545" y="1763"/>
                </a:lnTo>
                <a:lnTo>
                  <a:pt x="6518" y="1657"/>
                </a:lnTo>
                <a:lnTo>
                  <a:pt x="6489" y="1551"/>
                </a:lnTo>
                <a:lnTo>
                  <a:pt x="6458" y="1446"/>
                </a:lnTo>
                <a:lnTo>
                  <a:pt x="6425" y="1342"/>
                </a:lnTo>
                <a:lnTo>
                  <a:pt x="6391" y="1237"/>
                </a:lnTo>
                <a:lnTo>
                  <a:pt x="6355" y="1134"/>
                </a:lnTo>
                <a:lnTo>
                  <a:pt x="6317" y="1031"/>
                </a:lnTo>
                <a:lnTo>
                  <a:pt x="6277" y="928"/>
                </a:lnTo>
                <a:lnTo>
                  <a:pt x="6236" y="826"/>
                </a:lnTo>
                <a:lnTo>
                  <a:pt x="6193" y="725"/>
                </a:lnTo>
                <a:lnTo>
                  <a:pt x="6149" y="625"/>
                </a:lnTo>
                <a:lnTo>
                  <a:pt x="6102" y="525"/>
                </a:lnTo>
                <a:lnTo>
                  <a:pt x="6055" y="426"/>
                </a:lnTo>
                <a:lnTo>
                  <a:pt x="6005" y="327"/>
                </a:lnTo>
                <a:lnTo>
                  <a:pt x="5954" y="229"/>
                </a:lnTo>
                <a:lnTo>
                  <a:pt x="5901" y="132"/>
                </a:lnTo>
                <a:lnTo>
                  <a:pt x="5847" y="36"/>
                </a:lnTo>
                <a:lnTo>
                  <a:pt x="5879" y="45"/>
                </a:lnTo>
                <a:lnTo>
                  <a:pt x="38" y="3417"/>
                </a:lnTo>
                <a:close/>
                <a:moveTo>
                  <a:pt x="5855" y="4"/>
                </a:moveTo>
                <a:cubicBezTo>
                  <a:pt x="5861" y="0"/>
                  <a:pt x="5868" y="0"/>
                  <a:pt x="5874" y="1"/>
                </a:cubicBezTo>
                <a:cubicBezTo>
                  <a:pt x="5880" y="3"/>
                  <a:pt x="5885" y="7"/>
                  <a:pt x="5888" y="13"/>
                </a:cubicBezTo>
                <a:lnTo>
                  <a:pt x="5943" y="109"/>
                </a:lnTo>
                <a:lnTo>
                  <a:pt x="5996" y="207"/>
                </a:lnTo>
                <a:lnTo>
                  <a:pt x="6048" y="306"/>
                </a:lnTo>
                <a:lnTo>
                  <a:pt x="6098" y="405"/>
                </a:lnTo>
                <a:lnTo>
                  <a:pt x="6146" y="505"/>
                </a:lnTo>
                <a:lnTo>
                  <a:pt x="6193" y="605"/>
                </a:lnTo>
                <a:lnTo>
                  <a:pt x="6238" y="706"/>
                </a:lnTo>
                <a:lnTo>
                  <a:pt x="6281" y="808"/>
                </a:lnTo>
                <a:lnTo>
                  <a:pt x="6322" y="911"/>
                </a:lnTo>
                <a:lnTo>
                  <a:pt x="6362" y="1014"/>
                </a:lnTo>
                <a:lnTo>
                  <a:pt x="6400" y="1118"/>
                </a:lnTo>
                <a:lnTo>
                  <a:pt x="6436" y="1222"/>
                </a:lnTo>
                <a:lnTo>
                  <a:pt x="6471" y="1327"/>
                </a:lnTo>
                <a:lnTo>
                  <a:pt x="6504" y="1433"/>
                </a:lnTo>
                <a:lnTo>
                  <a:pt x="6535" y="1539"/>
                </a:lnTo>
                <a:lnTo>
                  <a:pt x="6564" y="1645"/>
                </a:lnTo>
                <a:lnTo>
                  <a:pt x="6592" y="1752"/>
                </a:lnTo>
                <a:lnTo>
                  <a:pt x="6618" y="1859"/>
                </a:lnTo>
                <a:lnTo>
                  <a:pt x="6642" y="1967"/>
                </a:lnTo>
                <a:lnTo>
                  <a:pt x="6665" y="2075"/>
                </a:lnTo>
                <a:lnTo>
                  <a:pt x="6685" y="2184"/>
                </a:lnTo>
                <a:lnTo>
                  <a:pt x="6704" y="2293"/>
                </a:lnTo>
                <a:lnTo>
                  <a:pt x="6721" y="2402"/>
                </a:lnTo>
                <a:lnTo>
                  <a:pt x="6737" y="2512"/>
                </a:lnTo>
                <a:lnTo>
                  <a:pt x="6750" y="2621"/>
                </a:lnTo>
                <a:lnTo>
                  <a:pt x="6762" y="2731"/>
                </a:lnTo>
                <a:lnTo>
                  <a:pt x="6772" y="2842"/>
                </a:lnTo>
                <a:lnTo>
                  <a:pt x="6780" y="2952"/>
                </a:lnTo>
                <a:lnTo>
                  <a:pt x="6787" y="3063"/>
                </a:lnTo>
                <a:lnTo>
                  <a:pt x="6791" y="3174"/>
                </a:lnTo>
                <a:lnTo>
                  <a:pt x="6794" y="3285"/>
                </a:lnTo>
                <a:lnTo>
                  <a:pt x="6795" y="3396"/>
                </a:lnTo>
                <a:cubicBezTo>
                  <a:pt x="6795" y="3403"/>
                  <a:pt x="6793" y="3409"/>
                  <a:pt x="6788" y="3413"/>
                </a:cubicBezTo>
                <a:cubicBezTo>
                  <a:pt x="6784" y="3418"/>
                  <a:pt x="6777" y="3420"/>
                  <a:pt x="6771" y="3420"/>
                </a:cubicBezTo>
                <a:lnTo>
                  <a:pt x="26" y="3420"/>
                </a:lnTo>
                <a:cubicBezTo>
                  <a:pt x="16" y="3420"/>
                  <a:pt x="6" y="3413"/>
                  <a:pt x="3" y="3403"/>
                </a:cubicBezTo>
                <a:cubicBezTo>
                  <a:pt x="0" y="3392"/>
                  <a:pt x="5" y="3381"/>
                  <a:pt x="14" y="3376"/>
                </a:cubicBezTo>
                <a:lnTo>
                  <a:pt x="5855" y="4"/>
                </a:lnTo>
                <a:close/>
              </a:path>
            </a:pathLst>
          </a:custGeom>
          <a:solidFill>
            <a:srgbClr val="FFFFFF"/>
          </a:solidFill>
          <a:ln w="1588" cap="flat">
            <a:noFill/>
            <a:prstDash val="solid"/>
            <a:bevel/>
          </a:ln>
        </p:spPr>
        <p:txBody>
          <a:bodyPr vert="horz" wrap="square" lIns="68580" tIns="34290" rIns="68580" bIns="34290" numCol="1" anchor="t" anchorCtr="0" compatLnSpc="1"/>
          <a:lstStyle/>
          <a:p>
            <a:endParaRPr lang="zh-CN" altLang="en-US" sz="1015">
              <a:cs typeface="+mn-ea"/>
            </a:endParaRPr>
          </a:p>
        </p:txBody>
      </p:sp>
      <p:sp>
        <p:nvSpPr>
          <p:cNvPr id="40" name="Freeform 23"/>
          <p:cNvSpPr/>
          <p:nvPr/>
        </p:nvSpPr>
        <p:spPr bwMode="auto">
          <a:xfrm>
            <a:off x="3278631" y="1924866"/>
            <a:ext cx="1292970" cy="646884"/>
          </a:xfrm>
          <a:custGeom>
            <a:avLst/>
            <a:gdLst>
              <a:gd name="T0" fmla="*/ 13488 w 13488"/>
              <a:gd name="T1" fmla="*/ 6744 h 6744"/>
              <a:gd name="T2" fmla="*/ 1807 w 13488"/>
              <a:gd name="T3" fmla="*/ 0 h 6744"/>
              <a:gd name="T4" fmla="*/ 0 w 13488"/>
              <a:gd name="T5" fmla="*/ 6744 h 6744"/>
              <a:gd name="T6" fmla="*/ 13488 w 13488"/>
              <a:gd name="T7" fmla="*/ 6744 h 6744"/>
            </a:gdLst>
            <a:ahLst/>
            <a:cxnLst>
              <a:cxn ang="0">
                <a:pos x="T0" y="T1"/>
              </a:cxn>
              <a:cxn ang="0">
                <a:pos x="T2" y="T3"/>
              </a:cxn>
              <a:cxn ang="0">
                <a:pos x="T4" y="T5"/>
              </a:cxn>
              <a:cxn ang="0">
                <a:pos x="T6" y="T7"/>
              </a:cxn>
            </a:cxnLst>
            <a:rect l="0" t="0" r="r" b="b"/>
            <a:pathLst>
              <a:path w="13488" h="6744">
                <a:moveTo>
                  <a:pt x="13488" y="6744"/>
                </a:moveTo>
                <a:lnTo>
                  <a:pt x="1807" y="0"/>
                </a:lnTo>
                <a:cubicBezTo>
                  <a:pt x="623" y="2051"/>
                  <a:pt x="0" y="4377"/>
                  <a:pt x="0" y="6744"/>
                </a:cubicBezTo>
                <a:lnTo>
                  <a:pt x="13488" y="6744"/>
                </a:lnTo>
                <a:close/>
              </a:path>
            </a:pathLst>
          </a:custGeom>
          <a:solidFill>
            <a:schemeClr val="bg1">
              <a:lumMod val="85000"/>
            </a:schemeClr>
          </a:solidFill>
          <a:ln w="0">
            <a:noFill/>
            <a:prstDash val="solid"/>
            <a:round/>
          </a:ln>
        </p:spPr>
        <p:txBody>
          <a:bodyPr vert="horz" wrap="square" lIns="68580" tIns="34290" rIns="68580" bIns="34290" numCol="1" anchor="t" anchorCtr="0" compatLnSpc="1"/>
          <a:lstStyle/>
          <a:p>
            <a:endParaRPr lang="zh-CN" altLang="en-US" sz="1015">
              <a:cs typeface="+mn-ea"/>
            </a:endParaRPr>
          </a:p>
        </p:txBody>
      </p:sp>
      <p:sp>
        <p:nvSpPr>
          <p:cNvPr id="41" name="Freeform 24"/>
          <p:cNvSpPr>
            <a:spLocks noEditPoints="1"/>
          </p:cNvSpPr>
          <p:nvPr/>
        </p:nvSpPr>
        <p:spPr bwMode="auto">
          <a:xfrm>
            <a:off x="3274638" y="1920872"/>
            <a:ext cx="1301755" cy="655670"/>
          </a:xfrm>
          <a:custGeom>
            <a:avLst/>
            <a:gdLst>
              <a:gd name="T0" fmla="*/ 13512 w 13588"/>
              <a:gd name="T1" fmla="*/ 6835 h 6841"/>
              <a:gd name="T2" fmla="*/ 1897 w 13588"/>
              <a:gd name="T3" fmla="*/ 73 h 6841"/>
              <a:gd name="T4" fmla="*/ 1682 w 13588"/>
              <a:gd name="T5" fmla="*/ 460 h 6841"/>
              <a:gd name="T6" fmla="*/ 1480 w 13588"/>
              <a:gd name="T7" fmla="*/ 853 h 6841"/>
              <a:gd name="T8" fmla="*/ 1292 w 13588"/>
              <a:gd name="T9" fmla="*/ 1251 h 6841"/>
              <a:gd name="T10" fmla="*/ 1117 w 13588"/>
              <a:gd name="T11" fmla="*/ 1654 h 6841"/>
              <a:gd name="T12" fmla="*/ 956 w 13588"/>
              <a:gd name="T13" fmla="*/ 2063 h 6841"/>
              <a:gd name="T14" fmla="*/ 808 w 13588"/>
              <a:gd name="T15" fmla="*/ 2476 h 6841"/>
              <a:gd name="T16" fmla="*/ 674 w 13588"/>
              <a:gd name="T17" fmla="*/ 2894 h 6841"/>
              <a:gd name="T18" fmla="*/ 554 w 13588"/>
              <a:gd name="T19" fmla="*/ 3315 h 6841"/>
              <a:gd name="T20" fmla="*/ 447 w 13588"/>
              <a:gd name="T21" fmla="*/ 3741 h 6841"/>
              <a:gd name="T22" fmla="*/ 354 w 13588"/>
              <a:gd name="T23" fmla="*/ 4170 h 6841"/>
              <a:gd name="T24" fmla="*/ 276 w 13588"/>
              <a:gd name="T25" fmla="*/ 4602 h 6841"/>
              <a:gd name="T26" fmla="*/ 212 w 13588"/>
              <a:gd name="T27" fmla="*/ 5036 h 6841"/>
              <a:gd name="T28" fmla="*/ 161 w 13588"/>
              <a:gd name="T29" fmla="*/ 5473 h 6841"/>
              <a:gd name="T30" fmla="*/ 125 w 13588"/>
              <a:gd name="T31" fmla="*/ 5912 h 6841"/>
              <a:gd name="T32" fmla="*/ 103 w 13588"/>
              <a:gd name="T33" fmla="*/ 6352 h 6841"/>
              <a:gd name="T34" fmla="*/ 96 w 13588"/>
              <a:gd name="T35" fmla="*/ 6794 h 6841"/>
              <a:gd name="T36" fmla="*/ 13536 w 13588"/>
              <a:gd name="T37" fmla="*/ 6745 h 6841"/>
              <a:gd name="T38" fmla="*/ 14 w 13588"/>
              <a:gd name="T39" fmla="*/ 6827 h 6841"/>
              <a:gd name="T40" fmla="*/ 2 w 13588"/>
              <a:gd name="T41" fmla="*/ 6570 h 6841"/>
              <a:gd name="T42" fmla="*/ 17 w 13588"/>
              <a:gd name="T43" fmla="*/ 6126 h 6841"/>
              <a:gd name="T44" fmla="*/ 46 w 13588"/>
              <a:gd name="T45" fmla="*/ 5683 h 6841"/>
              <a:gd name="T46" fmla="*/ 89 w 13588"/>
              <a:gd name="T47" fmla="*/ 5242 h 6841"/>
              <a:gd name="T48" fmla="*/ 147 w 13588"/>
              <a:gd name="T49" fmla="*/ 4804 h 6841"/>
              <a:gd name="T50" fmla="*/ 219 w 13588"/>
              <a:gd name="T51" fmla="*/ 4367 h 6841"/>
              <a:gd name="T52" fmla="*/ 306 w 13588"/>
              <a:gd name="T53" fmla="*/ 3934 h 6841"/>
              <a:gd name="T54" fmla="*/ 406 w 13588"/>
              <a:gd name="T55" fmla="*/ 3503 h 6841"/>
              <a:gd name="T56" fmla="*/ 520 w 13588"/>
              <a:gd name="T57" fmla="*/ 3077 h 6841"/>
              <a:gd name="T58" fmla="*/ 648 w 13588"/>
              <a:gd name="T59" fmla="*/ 2654 h 6841"/>
              <a:gd name="T60" fmla="*/ 790 w 13588"/>
              <a:gd name="T61" fmla="*/ 2235 h 6841"/>
              <a:gd name="T62" fmla="*/ 946 w 13588"/>
              <a:gd name="T63" fmla="*/ 1822 h 6841"/>
              <a:gd name="T64" fmla="*/ 1115 w 13588"/>
              <a:gd name="T65" fmla="*/ 1412 h 6841"/>
              <a:gd name="T66" fmla="*/ 1298 w 13588"/>
              <a:gd name="T67" fmla="*/ 1009 h 6841"/>
              <a:gd name="T68" fmla="*/ 1494 w 13588"/>
              <a:gd name="T69" fmla="*/ 611 h 6841"/>
              <a:gd name="T70" fmla="*/ 1704 w 13588"/>
              <a:gd name="T71" fmla="*/ 219 h 6841"/>
              <a:gd name="T72" fmla="*/ 1842 w 13588"/>
              <a:gd name="T73" fmla="*/ 3 h 6841"/>
              <a:gd name="T74" fmla="*/ 13560 w 13588"/>
              <a:gd name="T75" fmla="*/ 6752 h 6841"/>
              <a:gd name="T76" fmla="*/ 13536 w 13588"/>
              <a:gd name="T77" fmla="*/ 6841 h 6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88" h="6841">
                <a:moveTo>
                  <a:pt x="13536" y="6745"/>
                </a:moveTo>
                <a:lnTo>
                  <a:pt x="13512" y="6835"/>
                </a:lnTo>
                <a:lnTo>
                  <a:pt x="1831" y="91"/>
                </a:lnTo>
                <a:lnTo>
                  <a:pt x="1897" y="73"/>
                </a:lnTo>
                <a:lnTo>
                  <a:pt x="1787" y="266"/>
                </a:lnTo>
                <a:lnTo>
                  <a:pt x="1682" y="460"/>
                </a:lnTo>
                <a:lnTo>
                  <a:pt x="1580" y="656"/>
                </a:lnTo>
                <a:lnTo>
                  <a:pt x="1480" y="853"/>
                </a:lnTo>
                <a:lnTo>
                  <a:pt x="1385" y="1051"/>
                </a:lnTo>
                <a:lnTo>
                  <a:pt x="1292" y="1251"/>
                </a:lnTo>
                <a:lnTo>
                  <a:pt x="1203" y="1451"/>
                </a:lnTo>
                <a:lnTo>
                  <a:pt x="1117" y="1654"/>
                </a:lnTo>
                <a:lnTo>
                  <a:pt x="1035" y="1858"/>
                </a:lnTo>
                <a:lnTo>
                  <a:pt x="956" y="2063"/>
                </a:lnTo>
                <a:lnTo>
                  <a:pt x="881" y="2268"/>
                </a:lnTo>
                <a:lnTo>
                  <a:pt x="808" y="2476"/>
                </a:lnTo>
                <a:lnTo>
                  <a:pt x="740" y="2684"/>
                </a:lnTo>
                <a:lnTo>
                  <a:pt x="674" y="2894"/>
                </a:lnTo>
                <a:lnTo>
                  <a:pt x="612" y="3104"/>
                </a:lnTo>
                <a:lnTo>
                  <a:pt x="554" y="3315"/>
                </a:lnTo>
                <a:lnTo>
                  <a:pt x="499" y="3527"/>
                </a:lnTo>
                <a:lnTo>
                  <a:pt x="447" y="3741"/>
                </a:lnTo>
                <a:lnTo>
                  <a:pt x="399" y="3955"/>
                </a:lnTo>
                <a:lnTo>
                  <a:pt x="354" y="4170"/>
                </a:lnTo>
                <a:lnTo>
                  <a:pt x="314" y="4385"/>
                </a:lnTo>
                <a:lnTo>
                  <a:pt x="276" y="4602"/>
                </a:lnTo>
                <a:lnTo>
                  <a:pt x="242" y="4818"/>
                </a:lnTo>
                <a:lnTo>
                  <a:pt x="212" y="5036"/>
                </a:lnTo>
                <a:lnTo>
                  <a:pt x="185" y="5254"/>
                </a:lnTo>
                <a:lnTo>
                  <a:pt x="161" y="5473"/>
                </a:lnTo>
                <a:lnTo>
                  <a:pt x="141" y="5692"/>
                </a:lnTo>
                <a:lnTo>
                  <a:pt x="125" y="5912"/>
                </a:lnTo>
                <a:lnTo>
                  <a:pt x="112" y="6132"/>
                </a:lnTo>
                <a:lnTo>
                  <a:pt x="103" y="6352"/>
                </a:lnTo>
                <a:lnTo>
                  <a:pt x="98" y="6573"/>
                </a:lnTo>
                <a:lnTo>
                  <a:pt x="96" y="6794"/>
                </a:lnTo>
                <a:lnTo>
                  <a:pt x="48" y="6745"/>
                </a:lnTo>
                <a:lnTo>
                  <a:pt x="13536" y="6745"/>
                </a:lnTo>
                <a:close/>
                <a:moveTo>
                  <a:pt x="48" y="6841"/>
                </a:moveTo>
                <a:cubicBezTo>
                  <a:pt x="35" y="6841"/>
                  <a:pt x="23" y="6836"/>
                  <a:pt x="14" y="6827"/>
                </a:cubicBezTo>
                <a:cubicBezTo>
                  <a:pt x="5" y="6818"/>
                  <a:pt x="0" y="6806"/>
                  <a:pt x="0" y="6793"/>
                </a:cubicBezTo>
                <a:lnTo>
                  <a:pt x="2" y="6570"/>
                </a:lnTo>
                <a:lnTo>
                  <a:pt x="8" y="6348"/>
                </a:lnTo>
                <a:lnTo>
                  <a:pt x="17" y="6126"/>
                </a:lnTo>
                <a:lnTo>
                  <a:pt x="29" y="5904"/>
                </a:lnTo>
                <a:lnTo>
                  <a:pt x="46" y="5683"/>
                </a:lnTo>
                <a:lnTo>
                  <a:pt x="66" y="5462"/>
                </a:lnTo>
                <a:lnTo>
                  <a:pt x="89" y="5242"/>
                </a:lnTo>
                <a:lnTo>
                  <a:pt x="116" y="5023"/>
                </a:lnTo>
                <a:lnTo>
                  <a:pt x="147" y="4804"/>
                </a:lnTo>
                <a:lnTo>
                  <a:pt x="181" y="4585"/>
                </a:lnTo>
                <a:lnTo>
                  <a:pt x="219" y="4367"/>
                </a:lnTo>
                <a:lnTo>
                  <a:pt x="260" y="4150"/>
                </a:lnTo>
                <a:lnTo>
                  <a:pt x="306" y="3934"/>
                </a:lnTo>
                <a:lnTo>
                  <a:pt x="354" y="3718"/>
                </a:lnTo>
                <a:lnTo>
                  <a:pt x="406" y="3503"/>
                </a:lnTo>
                <a:lnTo>
                  <a:pt x="461" y="3290"/>
                </a:lnTo>
                <a:lnTo>
                  <a:pt x="520" y="3077"/>
                </a:lnTo>
                <a:lnTo>
                  <a:pt x="583" y="2865"/>
                </a:lnTo>
                <a:lnTo>
                  <a:pt x="648" y="2654"/>
                </a:lnTo>
                <a:lnTo>
                  <a:pt x="718" y="2444"/>
                </a:lnTo>
                <a:lnTo>
                  <a:pt x="790" y="2235"/>
                </a:lnTo>
                <a:lnTo>
                  <a:pt x="866" y="2028"/>
                </a:lnTo>
                <a:lnTo>
                  <a:pt x="946" y="1822"/>
                </a:lnTo>
                <a:lnTo>
                  <a:pt x="1029" y="1617"/>
                </a:lnTo>
                <a:lnTo>
                  <a:pt x="1115" y="1412"/>
                </a:lnTo>
                <a:lnTo>
                  <a:pt x="1205" y="1210"/>
                </a:lnTo>
                <a:lnTo>
                  <a:pt x="1298" y="1009"/>
                </a:lnTo>
                <a:lnTo>
                  <a:pt x="1395" y="809"/>
                </a:lnTo>
                <a:lnTo>
                  <a:pt x="1494" y="611"/>
                </a:lnTo>
                <a:lnTo>
                  <a:pt x="1597" y="414"/>
                </a:lnTo>
                <a:lnTo>
                  <a:pt x="1704" y="219"/>
                </a:lnTo>
                <a:lnTo>
                  <a:pt x="1813" y="26"/>
                </a:lnTo>
                <a:cubicBezTo>
                  <a:pt x="1820" y="15"/>
                  <a:pt x="1830" y="7"/>
                  <a:pt x="1842" y="3"/>
                </a:cubicBezTo>
                <a:cubicBezTo>
                  <a:pt x="1855" y="0"/>
                  <a:pt x="1868" y="2"/>
                  <a:pt x="1879" y="8"/>
                </a:cubicBezTo>
                <a:lnTo>
                  <a:pt x="13560" y="6752"/>
                </a:lnTo>
                <a:cubicBezTo>
                  <a:pt x="13579" y="6763"/>
                  <a:pt x="13588" y="6785"/>
                  <a:pt x="13583" y="6806"/>
                </a:cubicBezTo>
                <a:cubicBezTo>
                  <a:pt x="13577" y="6827"/>
                  <a:pt x="13558" y="6841"/>
                  <a:pt x="13536" y="6841"/>
                </a:cubicBezTo>
                <a:lnTo>
                  <a:pt x="48" y="6841"/>
                </a:lnTo>
                <a:close/>
              </a:path>
            </a:pathLst>
          </a:custGeom>
          <a:solidFill>
            <a:srgbClr val="FFFFFF"/>
          </a:solidFill>
          <a:ln w="1588" cap="flat">
            <a:noFill/>
            <a:prstDash val="solid"/>
            <a:bevel/>
          </a:ln>
        </p:spPr>
        <p:txBody>
          <a:bodyPr vert="horz" wrap="square" lIns="68580" tIns="34290" rIns="68580" bIns="34290" numCol="1" anchor="t" anchorCtr="0" compatLnSpc="1"/>
          <a:lstStyle/>
          <a:p>
            <a:endParaRPr lang="zh-CN" altLang="en-US" sz="1015">
              <a:cs typeface="+mn-ea"/>
            </a:endParaRPr>
          </a:p>
        </p:txBody>
      </p:sp>
      <p:sp>
        <p:nvSpPr>
          <p:cNvPr id="42" name="Freeform 25"/>
          <p:cNvSpPr/>
          <p:nvPr/>
        </p:nvSpPr>
        <p:spPr bwMode="auto">
          <a:xfrm>
            <a:off x="3451932" y="1452081"/>
            <a:ext cx="1119669" cy="1119669"/>
          </a:xfrm>
          <a:custGeom>
            <a:avLst/>
            <a:gdLst>
              <a:gd name="T0" fmla="*/ 11681 w 11681"/>
              <a:gd name="T1" fmla="*/ 11681 h 11681"/>
              <a:gd name="T2" fmla="*/ 4937 w 11681"/>
              <a:gd name="T3" fmla="*/ 0 h 11681"/>
              <a:gd name="T4" fmla="*/ 0 w 11681"/>
              <a:gd name="T5" fmla="*/ 4937 h 11681"/>
              <a:gd name="T6" fmla="*/ 11681 w 11681"/>
              <a:gd name="T7" fmla="*/ 11681 h 11681"/>
            </a:gdLst>
            <a:ahLst/>
            <a:cxnLst>
              <a:cxn ang="0">
                <a:pos x="T0" y="T1"/>
              </a:cxn>
              <a:cxn ang="0">
                <a:pos x="T2" y="T3"/>
              </a:cxn>
              <a:cxn ang="0">
                <a:pos x="T4" y="T5"/>
              </a:cxn>
              <a:cxn ang="0">
                <a:pos x="T6" y="T7"/>
              </a:cxn>
            </a:cxnLst>
            <a:rect l="0" t="0" r="r" b="b"/>
            <a:pathLst>
              <a:path w="11681" h="11681">
                <a:moveTo>
                  <a:pt x="11681" y="11681"/>
                </a:moveTo>
                <a:lnTo>
                  <a:pt x="4937" y="0"/>
                </a:lnTo>
                <a:cubicBezTo>
                  <a:pt x="2886" y="1184"/>
                  <a:pt x="1184" y="2886"/>
                  <a:pt x="0" y="4937"/>
                </a:cubicBezTo>
                <a:lnTo>
                  <a:pt x="11681" y="11681"/>
                </a:lnTo>
                <a:close/>
              </a:path>
            </a:pathLst>
          </a:custGeom>
          <a:solidFill>
            <a:schemeClr val="bg1">
              <a:lumMod val="85000"/>
            </a:schemeClr>
          </a:solidFill>
          <a:ln w="0">
            <a:noFill/>
            <a:prstDash val="solid"/>
            <a:round/>
          </a:ln>
        </p:spPr>
        <p:txBody>
          <a:bodyPr vert="horz" wrap="square" lIns="68580" tIns="34290" rIns="68580" bIns="34290" numCol="1" anchor="t" anchorCtr="0" compatLnSpc="1"/>
          <a:lstStyle/>
          <a:p>
            <a:endParaRPr lang="zh-CN" altLang="en-US" sz="1015">
              <a:cs typeface="+mn-ea"/>
            </a:endParaRPr>
          </a:p>
        </p:txBody>
      </p:sp>
      <p:sp>
        <p:nvSpPr>
          <p:cNvPr id="43" name="Freeform 26"/>
          <p:cNvSpPr>
            <a:spLocks noEditPoints="1"/>
          </p:cNvSpPr>
          <p:nvPr/>
        </p:nvSpPr>
        <p:spPr bwMode="auto">
          <a:xfrm>
            <a:off x="3447140" y="1447289"/>
            <a:ext cx="1129253" cy="1129253"/>
          </a:xfrm>
          <a:custGeom>
            <a:avLst/>
            <a:gdLst>
              <a:gd name="T0" fmla="*/ 11755 w 11784"/>
              <a:gd name="T1" fmla="*/ 11690 h 11784"/>
              <a:gd name="T2" fmla="*/ 11690 w 11784"/>
              <a:gd name="T3" fmla="*/ 11755 h 11784"/>
              <a:gd name="T4" fmla="*/ 4946 w 11784"/>
              <a:gd name="T5" fmla="*/ 74 h 11784"/>
              <a:gd name="T6" fmla="*/ 5012 w 11784"/>
              <a:gd name="T7" fmla="*/ 91 h 11784"/>
              <a:gd name="T8" fmla="*/ 4820 w 11784"/>
              <a:gd name="T9" fmla="*/ 204 h 11784"/>
              <a:gd name="T10" fmla="*/ 4632 w 11784"/>
              <a:gd name="T11" fmla="*/ 319 h 11784"/>
              <a:gd name="T12" fmla="*/ 4261 w 11784"/>
              <a:gd name="T13" fmla="*/ 558 h 11784"/>
              <a:gd name="T14" fmla="*/ 3899 w 11784"/>
              <a:gd name="T15" fmla="*/ 809 h 11784"/>
              <a:gd name="T16" fmla="*/ 3546 w 11784"/>
              <a:gd name="T17" fmla="*/ 1071 h 11784"/>
              <a:gd name="T18" fmla="*/ 3202 w 11784"/>
              <a:gd name="T19" fmla="*/ 1344 h 11784"/>
              <a:gd name="T20" fmla="*/ 2867 w 11784"/>
              <a:gd name="T21" fmla="*/ 1629 h 11784"/>
              <a:gd name="T22" fmla="*/ 2542 w 11784"/>
              <a:gd name="T23" fmla="*/ 1923 h 11784"/>
              <a:gd name="T24" fmla="*/ 2227 w 11784"/>
              <a:gd name="T25" fmla="*/ 2228 h 11784"/>
              <a:gd name="T26" fmla="*/ 1922 w 11784"/>
              <a:gd name="T27" fmla="*/ 2543 h 11784"/>
              <a:gd name="T28" fmla="*/ 1628 w 11784"/>
              <a:gd name="T29" fmla="*/ 2868 h 11784"/>
              <a:gd name="T30" fmla="*/ 1343 w 11784"/>
              <a:gd name="T31" fmla="*/ 3203 h 11784"/>
              <a:gd name="T32" fmla="*/ 1070 w 11784"/>
              <a:gd name="T33" fmla="*/ 3547 h 11784"/>
              <a:gd name="T34" fmla="*/ 808 w 11784"/>
              <a:gd name="T35" fmla="*/ 3900 h 11784"/>
              <a:gd name="T36" fmla="*/ 557 w 11784"/>
              <a:gd name="T37" fmla="*/ 4262 h 11784"/>
              <a:gd name="T38" fmla="*/ 318 w 11784"/>
              <a:gd name="T39" fmla="*/ 4633 h 11784"/>
              <a:gd name="T40" fmla="*/ 203 w 11784"/>
              <a:gd name="T41" fmla="*/ 4821 h 11784"/>
              <a:gd name="T42" fmla="*/ 91 w 11784"/>
              <a:gd name="T43" fmla="*/ 5012 h 11784"/>
              <a:gd name="T44" fmla="*/ 74 w 11784"/>
              <a:gd name="T45" fmla="*/ 4946 h 11784"/>
              <a:gd name="T46" fmla="*/ 11755 w 11784"/>
              <a:gd name="T47" fmla="*/ 11690 h 11784"/>
              <a:gd name="T48" fmla="*/ 26 w 11784"/>
              <a:gd name="T49" fmla="*/ 5029 h 11784"/>
              <a:gd name="T50" fmla="*/ 4 w 11784"/>
              <a:gd name="T51" fmla="*/ 5000 h 11784"/>
              <a:gd name="T52" fmla="*/ 9 w 11784"/>
              <a:gd name="T53" fmla="*/ 4963 h 11784"/>
              <a:gd name="T54" fmla="*/ 122 w 11784"/>
              <a:gd name="T55" fmla="*/ 4771 h 11784"/>
              <a:gd name="T56" fmla="*/ 238 w 11784"/>
              <a:gd name="T57" fmla="*/ 4581 h 11784"/>
              <a:gd name="T58" fmla="*/ 478 w 11784"/>
              <a:gd name="T59" fmla="*/ 4208 h 11784"/>
              <a:gd name="T60" fmla="*/ 731 w 11784"/>
              <a:gd name="T61" fmla="*/ 3843 h 11784"/>
              <a:gd name="T62" fmla="*/ 995 w 11784"/>
              <a:gd name="T63" fmla="*/ 3487 h 11784"/>
              <a:gd name="T64" fmla="*/ 1270 w 11784"/>
              <a:gd name="T65" fmla="*/ 3141 h 11784"/>
              <a:gd name="T66" fmla="*/ 1556 w 11784"/>
              <a:gd name="T67" fmla="*/ 2804 h 11784"/>
              <a:gd name="T68" fmla="*/ 1853 w 11784"/>
              <a:gd name="T69" fmla="*/ 2477 h 11784"/>
              <a:gd name="T70" fmla="*/ 2160 w 11784"/>
              <a:gd name="T71" fmla="*/ 2159 h 11784"/>
              <a:gd name="T72" fmla="*/ 2478 w 11784"/>
              <a:gd name="T73" fmla="*/ 1852 h 11784"/>
              <a:gd name="T74" fmla="*/ 2805 w 11784"/>
              <a:gd name="T75" fmla="*/ 1555 h 11784"/>
              <a:gd name="T76" fmla="*/ 3142 w 11784"/>
              <a:gd name="T77" fmla="*/ 1269 h 11784"/>
              <a:gd name="T78" fmla="*/ 3489 w 11784"/>
              <a:gd name="T79" fmla="*/ 994 h 11784"/>
              <a:gd name="T80" fmla="*/ 3844 w 11784"/>
              <a:gd name="T81" fmla="*/ 730 h 11784"/>
              <a:gd name="T82" fmla="*/ 4209 w 11784"/>
              <a:gd name="T83" fmla="*/ 478 h 11784"/>
              <a:gd name="T84" fmla="*/ 4582 w 11784"/>
              <a:gd name="T85" fmla="*/ 237 h 11784"/>
              <a:gd name="T86" fmla="*/ 4772 w 11784"/>
              <a:gd name="T87" fmla="*/ 121 h 11784"/>
              <a:gd name="T88" fmla="*/ 4963 w 11784"/>
              <a:gd name="T89" fmla="*/ 9 h 11784"/>
              <a:gd name="T90" fmla="*/ 5000 w 11784"/>
              <a:gd name="T91" fmla="*/ 4 h 11784"/>
              <a:gd name="T92" fmla="*/ 5029 w 11784"/>
              <a:gd name="T93" fmla="*/ 26 h 11784"/>
              <a:gd name="T94" fmla="*/ 11773 w 11784"/>
              <a:gd name="T95" fmla="*/ 11707 h 11784"/>
              <a:gd name="T96" fmla="*/ 11765 w 11784"/>
              <a:gd name="T97" fmla="*/ 11765 h 11784"/>
              <a:gd name="T98" fmla="*/ 11707 w 11784"/>
              <a:gd name="T99" fmla="*/ 11773 h 11784"/>
              <a:gd name="T100" fmla="*/ 26 w 11784"/>
              <a:gd name="T101" fmla="*/ 5029 h 1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84" h="11784">
                <a:moveTo>
                  <a:pt x="11755" y="11690"/>
                </a:moveTo>
                <a:lnTo>
                  <a:pt x="11690" y="11755"/>
                </a:lnTo>
                <a:lnTo>
                  <a:pt x="4946" y="74"/>
                </a:lnTo>
                <a:lnTo>
                  <a:pt x="5012" y="91"/>
                </a:lnTo>
                <a:lnTo>
                  <a:pt x="4820" y="204"/>
                </a:lnTo>
                <a:lnTo>
                  <a:pt x="4632" y="319"/>
                </a:lnTo>
                <a:lnTo>
                  <a:pt x="4261" y="558"/>
                </a:lnTo>
                <a:lnTo>
                  <a:pt x="3899" y="809"/>
                </a:lnTo>
                <a:lnTo>
                  <a:pt x="3546" y="1071"/>
                </a:lnTo>
                <a:lnTo>
                  <a:pt x="3202" y="1344"/>
                </a:lnTo>
                <a:lnTo>
                  <a:pt x="2867" y="1629"/>
                </a:lnTo>
                <a:lnTo>
                  <a:pt x="2542" y="1923"/>
                </a:lnTo>
                <a:lnTo>
                  <a:pt x="2227" y="2228"/>
                </a:lnTo>
                <a:lnTo>
                  <a:pt x="1922" y="2543"/>
                </a:lnTo>
                <a:lnTo>
                  <a:pt x="1628" y="2868"/>
                </a:lnTo>
                <a:lnTo>
                  <a:pt x="1343" y="3203"/>
                </a:lnTo>
                <a:lnTo>
                  <a:pt x="1070" y="3547"/>
                </a:lnTo>
                <a:lnTo>
                  <a:pt x="808" y="3900"/>
                </a:lnTo>
                <a:lnTo>
                  <a:pt x="557" y="4262"/>
                </a:lnTo>
                <a:lnTo>
                  <a:pt x="318" y="4633"/>
                </a:lnTo>
                <a:lnTo>
                  <a:pt x="203" y="4821"/>
                </a:lnTo>
                <a:lnTo>
                  <a:pt x="91" y="5012"/>
                </a:lnTo>
                <a:lnTo>
                  <a:pt x="74" y="4946"/>
                </a:lnTo>
                <a:lnTo>
                  <a:pt x="11755" y="11690"/>
                </a:lnTo>
                <a:close/>
                <a:moveTo>
                  <a:pt x="26" y="5029"/>
                </a:moveTo>
                <a:cubicBezTo>
                  <a:pt x="15" y="5023"/>
                  <a:pt x="7" y="5012"/>
                  <a:pt x="4" y="5000"/>
                </a:cubicBezTo>
                <a:cubicBezTo>
                  <a:pt x="0" y="4987"/>
                  <a:pt x="2" y="4974"/>
                  <a:pt x="9" y="4963"/>
                </a:cubicBezTo>
                <a:lnTo>
                  <a:pt x="122" y="4771"/>
                </a:lnTo>
                <a:lnTo>
                  <a:pt x="238" y="4581"/>
                </a:lnTo>
                <a:lnTo>
                  <a:pt x="478" y="4208"/>
                </a:lnTo>
                <a:lnTo>
                  <a:pt x="731" y="3843"/>
                </a:lnTo>
                <a:lnTo>
                  <a:pt x="995" y="3487"/>
                </a:lnTo>
                <a:lnTo>
                  <a:pt x="1270" y="3141"/>
                </a:lnTo>
                <a:lnTo>
                  <a:pt x="1556" y="2804"/>
                </a:lnTo>
                <a:lnTo>
                  <a:pt x="1853" y="2477"/>
                </a:lnTo>
                <a:lnTo>
                  <a:pt x="2160" y="2159"/>
                </a:lnTo>
                <a:lnTo>
                  <a:pt x="2478" y="1852"/>
                </a:lnTo>
                <a:lnTo>
                  <a:pt x="2805" y="1555"/>
                </a:lnTo>
                <a:lnTo>
                  <a:pt x="3142" y="1269"/>
                </a:lnTo>
                <a:lnTo>
                  <a:pt x="3489" y="994"/>
                </a:lnTo>
                <a:lnTo>
                  <a:pt x="3844" y="730"/>
                </a:lnTo>
                <a:lnTo>
                  <a:pt x="4209" y="478"/>
                </a:lnTo>
                <a:lnTo>
                  <a:pt x="4582" y="237"/>
                </a:lnTo>
                <a:lnTo>
                  <a:pt x="4772" y="121"/>
                </a:lnTo>
                <a:lnTo>
                  <a:pt x="4963" y="9"/>
                </a:lnTo>
                <a:cubicBezTo>
                  <a:pt x="4974" y="2"/>
                  <a:pt x="4987" y="0"/>
                  <a:pt x="5000" y="4"/>
                </a:cubicBezTo>
                <a:cubicBezTo>
                  <a:pt x="5012" y="7"/>
                  <a:pt x="5023" y="15"/>
                  <a:pt x="5029" y="26"/>
                </a:cubicBezTo>
                <a:lnTo>
                  <a:pt x="11773" y="11707"/>
                </a:lnTo>
                <a:cubicBezTo>
                  <a:pt x="11784" y="11726"/>
                  <a:pt x="11781" y="11750"/>
                  <a:pt x="11765" y="11765"/>
                </a:cubicBezTo>
                <a:cubicBezTo>
                  <a:pt x="11750" y="11781"/>
                  <a:pt x="11726" y="11784"/>
                  <a:pt x="11707" y="11773"/>
                </a:cubicBezTo>
                <a:lnTo>
                  <a:pt x="26" y="5029"/>
                </a:lnTo>
                <a:close/>
              </a:path>
            </a:pathLst>
          </a:custGeom>
          <a:solidFill>
            <a:srgbClr val="FFFFFF"/>
          </a:solidFill>
          <a:ln w="1588" cap="flat">
            <a:noFill/>
            <a:prstDash val="solid"/>
            <a:bevel/>
          </a:ln>
        </p:spPr>
        <p:txBody>
          <a:bodyPr vert="horz" wrap="square" lIns="68580" tIns="34290" rIns="68580" bIns="34290" numCol="1" anchor="t" anchorCtr="0" compatLnSpc="1"/>
          <a:lstStyle/>
          <a:p>
            <a:endParaRPr lang="zh-CN" altLang="en-US" sz="1015">
              <a:cs typeface="+mn-ea"/>
            </a:endParaRPr>
          </a:p>
        </p:txBody>
      </p:sp>
      <p:sp>
        <p:nvSpPr>
          <p:cNvPr id="44" name="Freeform 27"/>
          <p:cNvSpPr/>
          <p:nvPr/>
        </p:nvSpPr>
        <p:spPr bwMode="auto">
          <a:xfrm>
            <a:off x="3925516" y="1278780"/>
            <a:ext cx="646086" cy="1292970"/>
          </a:xfrm>
          <a:custGeom>
            <a:avLst/>
            <a:gdLst>
              <a:gd name="T0" fmla="*/ 6744 w 6744"/>
              <a:gd name="T1" fmla="*/ 13488 h 13488"/>
              <a:gd name="T2" fmla="*/ 6744 w 6744"/>
              <a:gd name="T3" fmla="*/ 0 h 13488"/>
              <a:gd name="T4" fmla="*/ 0 w 6744"/>
              <a:gd name="T5" fmla="*/ 1807 h 13488"/>
              <a:gd name="T6" fmla="*/ 6744 w 6744"/>
              <a:gd name="T7" fmla="*/ 13488 h 13488"/>
            </a:gdLst>
            <a:ahLst/>
            <a:cxnLst>
              <a:cxn ang="0">
                <a:pos x="T0" y="T1"/>
              </a:cxn>
              <a:cxn ang="0">
                <a:pos x="T2" y="T3"/>
              </a:cxn>
              <a:cxn ang="0">
                <a:pos x="T4" y="T5"/>
              </a:cxn>
              <a:cxn ang="0">
                <a:pos x="T6" y="T7"/>
              </a:cxn>
            </a:cxnLst>
            <a:rect l="0" t="0" r="r" b="b"/>
            <a:pathLst>
              <a:path w="6744" h="13488">
                <a:moveTo>
                  <a:pt x="6744" y="13488"/>
                </a:moveTo>
                <a:lnTo>
                  <a:pt x="6744" y="0"/>
                </a:lnTo>
                <a:cubicBezTo>
                  <a:pt x="4377" y="0"/>
                  <a:pt x="2051" y="623"/>
                  <a:pt x="0" y="1807"/>
                </a:cubicBezTo>
                <a:lnTo>
                  <a:pt x="6744" y="13488"/>
                </a:lnTo>
                <a:close/>
              </a:path>
            </a:pathLst>
          </a:custGeom>
          <a:solidFill>
            <a:schemeClr val="bg1">
              <a:lumMod val="85000"/>
            </a:schemeClr>
          </a:solidFill>
          <a:ln w="0">
            <a:noFill/>
            <a:prstDash val="solid"/>
            <a:round/>
          </a:ln>
        </p:spPr>
        <p:txBody>
          <a:bodyPr vert="horz" wrap="square" lIns="68580" tIns="34290" rIns="68580" bIns="34290" numCol="1" anchor="t" anchorCtr="0" compatLnSpc="1"/>
          <a:lstStyle/>
          <a:p>
            <a:endParaRPr lang="zh-CN" altLang="en-US" sz="1015">
              <a:cs typeface="+mn-ea"/>
            </a:endParaRPr>
          </a:p>
        </p:txBody>
      </p:sp>
      <p:sp>
        <p:nvSpPr>
          <p:cNvPr id="45" name="Freeform 28"/>
          <p:cNvSpPr>
            <a:spLocks noEditPoints="1"/>
          </p:cNvSpPr>
          <p:nvPr/>
        </p:nvSpPr>
        <p:spPr bwMode="auto">
          <a:xfrm>
            <a:off x="3920724" y="1273988"/>
            <a:ext cx="655670" cy="1302554"/>
          </a:xfrm>
          <a:custGeom>
            <a:avLst/>
            <a:gdLst>
              <a:gd name="T0" fmla="*/ 6745 w 6841"/>
              <a:gd name="T1" fmla="*/ 13536 h 13588"/>
              <a:gd name="T2" fmla="*/ 6794 w 6841"/>
              <a:gd name="T3" fmla="*/ 96 h 13588"/>
              <a:gd name="T4" fmla="*/ 6351 w 6841"/>
              <a:gd name="T5" fmla="*/ 103 h 13588"/>
              <a:gd name="T6" fmla="*/ 5911 w 6841"/>
              <a:gd name="T7" fmla="*/ 125 h 13588"/>
              <a:gd name="T8" fmla="*/ 5472 w 6841"/>
              <a:gd name="T9" fmla="*/ 161 h 13588"/>
              <a:gd name="T10" fmla="*/ 5035 w 6841"/>
              <a:gd name="T11" fmla="*/ 212 h 13588"/>
              <a:gd name="T12" fmla="*/ 4601 w 6841"/>
              <a:gd name="T13" fmla="*/ 276 h 13588"/>
              <a:gd name="T14" fmla="*/ 4169 w 6841"/>
              <a:gd name="T15" fmla="*/ 355 h 13588"/>
              <a:gd name="T16" fmla="*/ 3740 w 6841"/>
              <a:gd name="T17" fmla="*/ 447 h 13588"/>
              <a:gd name="T18" fmla="*/ 3314 w 6841"/>
              <a:gd name="T19" fmla="*/ 554 h 13588"/>
              <a:gd name="T20" fmla="*/ 2893 w 6841"/>
              <a:gd name="T21" fmla="*/ 674 h 13588"/>
              <a:gd name="T22" fmla="*/ 2475 w 6841"/>
              <a:gd name="T23" fmla="*/ 809 h 13588"/>
              <a:gd name="T24" fmla="*/ 2062 w 6841"/>
              <a:gd name="T25" fmla="*/ 956 h 13588"/>
              <a:gd name="T26" fmla="*/ 1653 w 6841"/>
              <a:gd name="T27" fmla="*/ 1117 h 13588"/>
              <a:gd name="T28" fmla="*/ 1250 w 6841"/>
              <a:gd name="T29" fmla="*/ 1292 h 13588"/>
              <a:gd name="T30" fmla="*/ 852 w 6841"/>
              <a:gd name="T31" fmla="*/ 1481 h 13588"/>
              <a:gd name="T32" fmla="*/ 459 w 6841"/>
              <a:gd name="T33" fmla="*/ 1682 h 13588"/>
              <a:gd name="T34" fmla="*/ 73 w 6841"/>
              <a:gd name="T35" fmla="*/ 1897 h 13588"/>
              <a:gd name="T36" fmla="*/ 6835 w 6841"/>
              <a:gd name="T37" fmla="*/ 13512 h 13588"/>
              <a:gd name="T38" fmla="*/ 3 w 6841"/>
              <a:gd name="T39" fmla="*/ 1842 h 13588"/>
              <a:gd name="T40" fmla="*/ 219 w 6841"/>
              <a:gd name="T41" fmla="*/ 1703 h 13588"/>
              <a:gd name="T42" fmla="*/ 612 w 6841"/>
              <a:gd name="T43" fmla="*/ 1494 h 13588"/>
              <a:gd name="T44" fmla="*/ 1010 w 6841"/>
              <a:gd name="T45" fmla="*/ 1298 h 13588"/>
              <a:gd name="T46" fmla="*/ 1413 w 6841"/>
              <a:gd name="T47" fmla="*/ 1115 h 13588"/>
              <a:gd name="T48" fmla="*/ 1823 w 6841"/>
              <a:gd name="T49" fmla="*/ 946 h 13588"/>
              <a:gd name="T50" fmla="*/ 2236 w 6841"/>
              <a:gd name="T51" fmla="*/ 790 h 13588"/>
              <a:gd name="T52" fmla="*/ 2655 w 6841"/>
              <a:gd name="T53" fmla="*/ 648 h 13588"/>
              <a:gd name="T54" fmla="*/ 3078 w 6841"/>
              <a:gd name="T55" fmla="*/ 520 h 13588"/>
              <a:gd name="T56" fmla="*/ 3504 w 6841"/>
              <a:gd name="T57" fmla="*/ 406 h 13588"/>
              <a:gd name="T58" fmla="*/ 3935 w 6841"/>
              <a:gd name="T59" fmla="*/ 305 h 13588"/>
              <a:gd name="T60" fmla="*/ 4368 w 6841"/>
              <a:gd name="T61" fmla="*/ 219 h 13588"/>
              <a:gd name="T62" fmla="*/ 4804 w 6841"/>
              <a:gd name="T63" fmla="*/ 147 h 13588"/>
              <a:gd name="T64" fmla="*/ 5243 w 6841"/>
              <a:gd name="T65" fmla="*/ 89 h 13588"/>
              <a:gd name="T66" fmla="*/ 5684 w 6841"/>
              <a:gd name="T67" fmla="*/ 46 h 13588"/>
              <a:gd name="T68" fmla="*/ 6127 w 6841"/>
              <a:gd name="T69" fmla="*/ 17 h 13588"/>
              <a:gd name="T70" fmla="*/ 6571 w 6841"/>
              <a:gd name="T71" fmla="*/ 2 h 13588"/>
              <a:gd name="T72" fmla="*/ 6827 w 6841"/>
              <a:gd name="T73" fmla="*/ 14 h 13588"/>
              <a:gd name="T74" fmla="*/ 6841 w 6841"/>
              <a:gd name="T75" fmla="*/ 13536 h 13588"/>
              <a:gd name="T76" fmla="*/ 6752 w 6841"/>
              <a:gd name="T77" fmla="*/ 13560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1" h="13588">
                <a:moveTo>
                  <a:pt x="6835" y="13512"/>
                </a:moveTo>
                <a:lnTo>
                  <a:pt x="6745" y="13536"/>
                </a:lnTo>
                <a:lnTo>
                  <a:pt x="6745" y="48"/>
                </a:lnTo>
                <a:lnTo>
                  <a:pt x="6794" y="96"/>
                </a:lnTo>
                <a:lnTo>
                  <a:pt x="6572" y="98"/>
                </a:lnTo>
                <a:lnTo>
                  <a:pt x="6351" y="103"/>
                </a:lnTo>
                <a:lnTo>
                  <a:pt x="6131" y="112"/>
                </a:lnTo>
                <a:lnTo>
                  <a:pt x="5911" y="125"/>
                </a:lnTo>
                <a:lnTo>
                  <a:pt x="5691" y="141"/>
                </a:lnTo>
                <a:lnTo>
                  <a:pt x="5472" y="161"/>
                </a:lnTo>
                <a:lnTo>
                  <a:pt x="5253" y="185"/>
                </a:lnTo>
                <a:lnTo>
                  <a:pt x="5035" y="212"/>
                </a:lnTo>
                <a:lnTo>
                  <a:pt x="4818" y="242"/>
                </a:lnTo>
                <a:lnTo>
                  <a:pt x="4601" y="276"/>
                </a:lnTo>
                <a:lnTo>
                  <a:pt x="4384" y="314"/>
                </a:lnTo>
                <a:lnTo>
                  <a:pt x="4169" y="355"/>
                </a:lnTo>
                <a:lnTo>
                  <a:pt x="3954" y="399"/>
                </a:lnTo>
                <a:lnTo>
                  <a:pt x="3740" y="447"/>
                </a:lnTo>
                <a:lnTo>
                  <a:pt x="3527" y="499"/>
                </a:lnTo>
                <a:lnTo>
                  <a:pt x="3314" y="554"/>
                </a:lnTo>
                <a:lnTo>
                  <a:pt x="3103" y="612"/>
                </a:lnTo>
                <a:lnTo>
                  <a:pt x="2893" y="674"/>
                </a:lnTo>
                <a:lnTo>
                  <a:pt x="2684" y="740"/>
                </a:lnTo>
                <a:lnTo>
                  <a:pt x="2475" y="809"/>
                </a:lnTo>
                <a:lnTo>
                  <a:pt x="2268" y="881"/>
                </a:lnTo>
                <a:lnTo>
                  <a:pt x="2062" y="956"/>
                </a:lnTo>
                <a:lnTo>
                  <a:pt x="1857" y="1035"/>
                </a:lnTo>
                <a:lnTo>
                  <a:pt x="1653" y="1117"/>
                </a:lnTo>
                <a:lnTo>
                  <a:pt x="1451" y="1203"/>
                </a:lnTo>
                <a:lnTo>
                  <a:pt x="1250" y="1292"/>
                </a:lnTo>
                <a:lnTo>
                  <a:pt x="1050" y="1385"/>
                </a:lnTo>
                <a:lnTo>
                  <a:pt x="852" y="1481"/>
                </a:lnTo>
                <a:lnTo>
                  <a:pt x="655" y="1580"/>
                </a:lnTo>
                <a:lnTo>
                  <a:pt x="459" y="1682"/>
                </a:lnTo>
                <a:lnTo>
                  <a:pt x="265" y="1788"/>
                </a:lnTo>
                <a:lnTo>
                  <a:pt x="73" y="1897"/>
                </a:lnTo>
                <a:lnTo>
                  <a:pt x="91" y="1831"/>
                </a:lnTo>
                <a:lnTo>
                  <a:pt x="6835" y="13512"/>
                </a:lnTo>
                <a:close/>
                <a:moveTo>
                  <a:pt x="8" y="1879"/>
                </a:moveTo>
                <a:cubicBezTo>
                  <a:pt x="2" y="1868"/>
                  <a:pt x="0" y="1855"/>
                  <a:pt x="3" y="1842"/>
                </a:cubicBezTo>
                <a:cubicBezTo>
                  <a:pt x="7" y="1830"/>
                  <a:pt x="15" y="1820"/>
                  <a:pt x="26" y="1813"/>
                </a:cubicBezTo>
                <a:lnTo>
                  <a:pt x="219" y="1703"/>
                </a:lnTo>
                <a:lnTo>
                  <a:pt x="415" y="1597"/>
                </a:lnTo>
                <a:lnTo>
                  <a:pt x="612" y="1494"/>
                </a:lnTo>
                <a:lnTo>
                  <a:pt x="810" y="1394"/>
                </a:lnTo>
                <a:lnTo>
                  <a:pt x="1010" y="1298"/>
                </a:lnTo>
                <a:lnTo>
                  <a:pt x="1211" y="1205"/>
                </a:lnTo>
                <a:lnTo>
                  <a:pt x="1413" y="1115"/>
                </a:lnTo>
                <a:lnTo>
                  <a:pt x="1618" y="1028"/>
                </a:lnTo>
                <a:lnTo>
                  <a:pt x="1823" y="946"/>
                </a:lnTo>
                <a:lnTo>
                  <a:pt x="2029" y="866"/>
                </a:lnTo>
                <a:lnTo>
                  <a:pt x="2236" y="790"/>
                </a:lnTo>
                <a:lnTo>
                  <a:pt x="2445" y="717"/>
                </a:lnTo>
                <a:lnTo>
                  <a:pt x="2655" y="648"/>
                </a:lnTo>
                <a:lnTo>
                  <a:pt x="2866" y="582"/>
                </a:lnTo>
                <a:lnTo>
                  <a:pt x="3078" y="520"/>
                </a:lnTo>
                <a:lnTo>
                  <a:pt x="3290" y="461"/>
                </a:lnTo>
                <a:lnTo>
                  <a:pt x="3504" y="406"/>
                </a:lnTo>
                <a:lnTo>
                  <a:pt x="3719" y="354"/>
                </a:lnTo>
                <a:lnTo>
                  <a:pt x="3935" y="305"/>
                </a:lnTo>
                <a:lnTo>
                  <a:pt x="4151" y="260"/>
                </a:lnTo>
                <a:lnTo>
                  <a:pt x="4368" y="219"/>
                </a:lnTo>
                <a:lnTo>
                  <a:pt x="4586" y="181"/>
                </a:lnTo>
                <a:lnTo>
                  <a:pt x="4804" y="147"/>
                </a:lnTo>
                <a:lnTo>
                  <a:pt x="5024" y="116"/>
                </a:lnTo>
                <a:lnTo>
                  <a:pt x="5243" y="89"/>
                </a:lnTo>
                <a:lnTo>
                  <a:pt x="5463" y="66"/>
                </a:lnTo>
                <a:lnTo>
                  <a:pt x="5684" y="46"/>
                </a:lnTo>
                <a:lnTo>
                  <a:pt x="5905" y="29"/>
                </a:lnTo>
                <a:lnTo>
                  <a:pt x="6127" y="17"/>
                </a:lnTo>
                <a:lnTo>
                  <a:pt x="6349" y="7"/>
                </a:lnTo>
                <a:lnTo>
                  <a:pt x="6571" y="2"/>
                </a:lnTo>
                <a:lnTo>
                  <a:pt x="6793" y="0"/>
                </a:lnTo>
                <a:cubicBezTo>
                  <a:pt x="6806" y="0"/>
                  <a:pt x="6818" y="5"/>
                  <a:pt x="6827" y="14"/>
                </a:cubicBezTo>
                <a:cubicBezTo>
                  <a:pt x="6836" y="23"/>
                  <a:pt x="6841" y="35"/>
                  <a:pt x="6841" y="48"/>
                </a:cubicBezTo>
                <a:lnTo>
                  <a:pt x="6841" y="13536"/>
                </a:lnTo>
                <a:cubicBezTo>
                  <a:pt x="6841" y="13558"/>
                  <a:pt x="6827" y="13577"/>
                  <a:pt x="6806" y="13583"/>
                </a:cubicBezTo>
                <a:cubicBezTo>
                  <a:pt x="6785" y="13588"/>
                  <a:pt x="6763" y="13579"/>
                  <a:pt x="6752" y="13560"/>
                </a:cubicBezTo>
                <a:lnTo>
                  <a:pt x="8" y="1879"/>
                </a:lnTo>
                <a:close/>
              </a:path>
            </a:pathLst>
          </a:custGeom>
          <a:solidFill>
            <a:srgbClr val="FFFFFF"/>
          </a:solidFill>
          <a:ln w="1588" cap="flat">
            <a:noFill/>
            <a:prstDash val="solid"/>
            <a:bevel/>
          </a:ln>
        </p:spPr>
        <p:txBody>
          <a:bodyPr vert="horz" wrap="square" lIns="68580" tIns="34290" rIns="68580" bIns="34290" numCol="1" anchor="t" anchorCtr="0" compatLnSpc="1"/>
          <a:lstStyle/>
          <a:p>
            <a:endParaRPr lang="zh-CN" altLang="en-US" sz="1015">
              <a:cs typeface="+mn-ea"/>
            </a:endParaRPr>
          </a:p>
        </p:txBody>
      </p:sp>
      <p:grpSp>
        <p:nvGrpSpPr>
          <p:cNvPr id="56" name="组合 55"/>
          <p:cNvGrpSpPr/>
          <p:nvPr/>
        </p:nvGrpSpPr>
        <p:grpSpPr>
          <a:xfrm>
            <a:off x="2613973" y="3988417"/>
            <a:ext cx="467633" cy="489822"/>
            <a:chOff x="234950" y="2943226"/>
            <a:chExt cx="1344613" cy="1320800"/>
          </a:xfrm>
          <a:solidFill>
            <a:schemeClr val="bg1"/>
          </a:solidFill>
        </p:grpSpPr>
        <p:sp>
          <p:nvSpPr>
            <p:cNvPr id="57" name="Freeform 41"/>
            <p:cNvSpPr/>
            <p:nvPr/>
          </p:nvSpPr>
          <p:spPr bwMode="auto">
            <a:xfrm>
              <a:off x="479425" y="2943226"/>
              <a:ext cx="560388" cy="1320800"/>
            </a:xfrm>
            <a:custGeom>
              <a:avLst/>
              <a:gdLst>
                <a:gd name="T0" fmla="*/ 174 w 196"/>
                <a:gd name="T1" fmla="*/ 0 h 462"/>
                <a:gd name="T2" fmla="*/ 139 w 196"/>
                <a:gd name="T3" fmla="*/ 0 h 462"/>
                <a:gd name="T4" fmla="*/ 139 w 196"/>
                <a:gd name="T5" fmla="*/ 0 h 462"/>
                <a:gd name="T6" fmla="*/ 0 w 196"/>
                <a:gd name="T7" fmla="*/ 135 h 462"/>
                <a:gd name="T8" fmla="*/ 0 w 196"/>
                <a:gd name="T9" fmla="*/ 327 h 462"/>
                <a:gd name="T10" fmla="*/ 139 w 196"/>
                <a:gd name="T11" fmla="*/ 462 h 462"/>
                <a:gd name="T12" fmla="*/ 139 w 196"/>
                <a:gd name="T13" fmla="*/ 462 h 462"/>
                <a:gd name="T14" fmla="*/ 139 w 196"/>
                <a:gd name="T15" fmla="*/ 462 h 462"/>
                <a:gd name="T16" fmla="*/ 139 w 196"/>
                <a:gd name="T17" fmla="*/ 462 h 462"/>
                <a:gd name="T18" fmla="*/ 139 w 196"/>
                <a:gd name="T19" fmla="*/ 462 h 462"/>
                <a:gd name="T20" fmla="*/ 174 w 196"/>
                <a:gd name="T21" fmla="*/ 462 h 462"/>
                <a:gd name="T22" fmla="*/ 196 w 196"/>
                <a:gd name="T23" fmla="*/ 441 h 462"/>
                <a:gd name="T24" fmla="*/ 196 w 196"/>
                <a:gd name="T25" fmla="*/ 21 h 462"/>
                <a:gd name="T26" fmla="*/ 174 w 196"/>
                <a:gd name="T27"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462">
                  <a:moveTo>
                    <a:pt x="174" y="0"/>
                  </a:moveTo>
                  <a:cubicBezTo>
                    <a:pt x="139" y="0"/>
                    <a:pt x="139" y="0"/>
                    <a:pt x="139" y="0"/>
                  </a:cubicBezTo>
                  <a:cubicBezTo>
                    <a:pt x="139" y="0"/>
                    <a:pt x="139" y="0"/>
                    <a:pt x="139" y="0"/>
                  </a:cubicBezTo>
                  <a:cubicBezTo>
                    <a:pt x="0" y="135"/>
                    <a:pt x="0" y="135"/>
                    <a:pt x="0" y="135"/>
                  </a:cubicBezTo>
                  <a:cubicBezTo>
                    <a:pt x="0" y="327"/>
                    <a:pt x="0" y="327"/>
                    <a:pt x="0" y="327"/>
                  </a:cubicBezTo>
                  <a:cubicBezTo>
                    <a:pt x="139" y="462"/>
                    <a:pt x="139" y="462"/>
                    <a:pt x="139" y="462"/>
                  </a:cubicBezTo>
                  <a:cubicBezTo>
                    <a:pt x="139" y="462"/>
                    <a:pt x="139" y="462"/>
                    <a:pt x="139" y="462"/>
                  </a:cubicBezTo>
                  <a:cubicBezTo>
                    <a:pt x="139" y="462"/>
                    <a:pt x="139" y="462"/>
                    <a:pt x="139" y="462"/>
                  </a:cubicBezTo>
                  <a:cubicBezTo>
                    <a:pt x="139" y="462"/>
                    <a:pt x="139" y="462"/>
                    <a:pt x="139" y="462"/>
                  </a:cubicBezTo>
                  <a:cubicBezTo>
                    <a:pt x="139" y="462"/>
                    <a:pt x="139" y="462"/>
                    <a:pt x="139" y="462"/>
                  </a:cubicBezTo>
                  <a:cubicBezTo>
                    <a:pt x="174" y="462"/>
                    <a:pt x="174" y="462"/>
                    <a:pt x="174" y="462"/>
                  </a:cubicBezTo>
                  <a:cubicBezTo>
                    <a:pt x="186" y="462"/>
                    <a:pt x="196" y="452"/>
                    <a:pt x="196" y="441"/>
                  </a:cubicBezTo>
                  <a:cubicBezTo>
                    <a:pt x="196" y="21"/>
                    <a:pt x="196" y="21"/>
                    <a:pt x="196" y="21"/>
                  </a:cubicBezTo>
                  <a:cubicBezTo>
                    <a:pt x="196" y="9"/>
                    <a:pt x="186" y="0"/>
                    <a:pt x="17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58" name="Freeform 42"/>
            <p:cNvSpPr/>
            <p:nvPr/>
          </p:nvSpPr>
          <p:spPr bwMode="auto">
            <a:xfrm>
              <a:off x="234950" y="3322638"/>
              <a:ext cx="204788" cy="557213"/>
            </a:xfrm>
            <a:custGeom>
              <a:avLst/>
              <a:gdLst>
                <a:gd name="T0" fmla="*/ 72 w 72"/>
                <a:gd name="T1" fmla="*/ 0 h 195"/>
                <a:gd name="T2" fmla="*/ 22 w 72"/>
                <a:gd name="T3" fmla="*/ 0 h 195"/>
                <a:gd name="T4" fmla="*/ 0 w 72"/>
                <a:gd name="T5" fmla="*/ 21 h 195"/>
                <a:gd name="T6" fmla="*/ 0 w 72"/>
                <a:gd name="T7" fmla="*/ 174 h 195"/>
                <a:gd name="T8" fmla="*/ 22 w 72"/>
                <a:gd name="T9" fmla="*/ 195 h 195"/>
                <a:gd name="T10" fmla="*/ 72 w 72"/>
                <a:gd name="T11" fmla="*/ 195 h 195"/>
                <a:gd name="T12" fmla="*/ 72 w 72"/>
                <a:gd name="T13" fmla="*/ 0 h 195"/>
              </a:gdLst>
              <a:ahLst/>
              <a:cxnLst>
                <a:cxn ang="0">
                  <a:pos x="T0" y="T1"/>
                </a:cxn>
                <a:cxn ang="0">
                  <a:pos x="T2" y="T3"/>
                </a:cxn>
                <a:cxn ang="0">
                  <a:pos x="T4" y="T5"/>
                </a:cxn>
                <a:cxn ang="0">
                  <a:pos x="T6" y="T7"/>
                </a:cxn>
                <a:cxn ang="0">
                  <a:pos x="T8" y="T9"/>
                </a:cxn>
                <a:cxn ang="0">
                  <a:pos x="T10" y="T11"/>
                </a:cxn>
                <a:cxn ang="0">
                  <a:pos x="T12" y="T13"/>
                </a:cxn>
              </a:cxnLst>
              <a:rect l="0" t="0" r="r" b="b"/>
              <a:pathLst>
                <a:path w="72" h="195">
                  <a:moveTo>
                    <a:pt x="72" y="0"/>
                  </a:moveTo>
                  <a:cubicBezTo>
                    <a:pt x="22" y="0"/>
                    <a:pt x="22" y="0"/>
                    <a:pt x="22" y="0"/>
                  </a:cubicBezTo>
                  <a:cubicBezTo>
                    <a:pt x="10" y="0"/>
                    <a:pt x="0" y="10"/>
                    <a:pt x="0" y="21"/>
                  </a:cubicBezTo>
                  <a:cubicBezTo>
                    <a:pt x="0" y="174"/>
                    <a:pt x="0" y="174"/>
                    <a:pt x="0" y="174"/>
                  </a:cubicBezTo>
                  <a:cubicBezTo>
                    <a:pt x="0" y="186"/>
                    <a:pt x="10" y="195"/>
                    <a:pt x="22" y="195"/>
                  </a:cubicBezTo>
                  <a:cubicBezTo>
                    <a:pt x="72" y="195"/>
                    <a:pt x="72" y="195"/>
                    <a:pt x="72" y="195"/>
                  </a:cubicBezTo>
                  <a:lnTo>
                    <a:pt x="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74" name="Freeform 43"/>
            <p:cNvSpPr/>
            <p:nvPr/>
          </p:nvSpPr>
          <p:spPr bwMode="auto">
            <a:xfrm>
              <a:off x="1103313" y="3429001"/>
              <a:ext cx="168275" cy="346075"/>
            </a:xfrm>
            <a:custGeom>
              <a:avLst/>
              <a:gdLst>
                <a:gd name="T0" fmla="*/ 0 w 59"/>
                <a:gd name="T1" fmla="*/ 0 h 121"/>
                <a:gd name="T2" fmla="*/ 0 w 59"/>
                <a:gd name="T3" fmla="*/ 121 h 121"/>
                <a:gd name="T4" fmla="*/ 59 w 59"/>
                <a:gd name="T5" fmla="*/ 61 h 121"/>
                <a:gd name="T6" fmla="*/ 0 w 59"/>
                <a:gd name="T7" fmla="*/ 0 h 121"/>
              </a:gdLst>
              <a:ahLst/>
              <a:cxnLst>
                <a:cxn ang="0">
                  <a:pos x="T0" y="T1"/>
                </a:cxn>
                <a:cxn ang="0">
                  <a:pos x="T2" y="T3"/>
                </a:cxn>
                <a:cxn ang="0">
                  <a:pos x="T4" y="T5"/>
                </a:cxn>
                <a:cxn ang="0">
                  <a:pos x="T6" y="T7"/>
                </a:cxn>
              </a:cxnLst>
              <a:rect l="0" t="0" r="r" b="b"/>
              <a:pathLst>
                <a:path w="59" h="121">
                  <a:moveTo>
                    <a:pt x="0" y="0"/>
                  </a:moveTo>
                  <a:cubicBezTo>
                    <a:pt x="0" y="121"/>
                    <a:pt x="0" y="121"/>
                    <a:pt x="0" y="121"/>
                  </a:cubicBezTo>
                  <a:cubicBezTo>
                    <a:pt x="33" y="120"/>
                    <a:pt x="59" y="94"/>
                    <a:pt x="59" y="61"/>
                  </a:cubicBezTo>
                  <a:cubicBezTo>
                    <a:pt x="59" y="28"/>
                    <a:pt x="33"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75" name="Freeform 44"/>
            <p:cNvSpPr/>
            <p:nvPr/>
          </p:nvSpPr>
          <p:spPr bwMode="auto">
            <a:xfrm>
              <a:off x="1104900" y="3243263"/>
              <a:ext cx="298450" cy="719138"/>
            </a:xfrm>
            <a:custGeom>
              <a:avLst/>
              <a:gdLst>
                <a:gd name="T0" fmla="*/ 0 w 104"/>
                <a:gd name="T1" fmla="*/ 0 h 252"/>
                <a:gd name="T2" fmla="*/ 0 w 104"/>
                <a:gd name="T3" fmla="*/ 28 h 252"/>
                <a:gd name="T4" fmla="*/ 77 w 104"/>
                <a:gd name="T5" fmla="*/ 126 h 252"/>
                <a:gd name="T6" fmla="*/ 0 w 104"/>
                <a:gd name="T7" fmla="*/ 223 h 252"/>
                <a:gd name="T8" fmla="*/ 0 w 104"/>
                <a:gd name="T9" fmla="*/ 252 h 252"/>
                <a:gd name="T10" fmla="*/ 104 w 104"/>
                <a:gd name="T11" fmla="*/ 126 h 252"/>
                <a:gd name="T12" fmla="*/ 0 w 104"/>
                <a:gd name="T13" fmla="*/ 0 h 252"/>
              </a:gdLst>
              <a:ahLst/>
              <a:cxnLst>
                <a:cxn ang="0">
                  <a:pos x="T0" y="T1"/>
                </a:cxn>
                <a:cxn ang="0">
                  <a:pos x="T2" y="T3"/>
                </a:cxn>
                <a:cxn ang="0">
                  <a:pos x="T4" y="T5"/>
                </a:cxn>
                <a:cxn ang="0">
                  <a:pos x="T6" y="T7"/>
                </a:cxn>
                <a:cxn ang="0">
                  <a:pos x="T8" y="T9"/>
                </a:cxn>
                <a:cxn ang="0">
                  <a:pos x="T10" y="T11"/>
                </a:cxn>
                <a:cxn ang="0">
                  <a:pos x="T12" y="T13"/>
                </a:cxn>
              </a:cxnLst>
              <a:rect l="0" t="0" r="r" b="b"/>
              <a:pathLst>
                <a:path w="104" h="252">
                  <a:moveTo>
                    <a:pt x="0" y="0"/>
                  </a:moveTo>
                  <a:cubicBezTo>
                    <a:pt x="0" y="28"/>
                    <a:pt x="0" y="28"/>
                    <a:pt x="0" y="28"/>
                  </a:cubicBezTo>
                  <a:cubicBezTo>
                    <a:pt x="44" y="39"/>
                    <a:pt x="77" y="78"/>
                    <a:pt x="77" y="126"/>
                  </a:cubicBezTo>
                  <a:cubicBezTo>
                    <a:pt x="77" y="173"/>
                    <a:pt x="44" y="213"/>
                    <a:pt x="0" y="223"/>
                  </a:cubicBezTo>
                  <a:cubicBezTo>
                    <a:pt x="0" y="252"/>
                    <a:pt x="0" y="252"/>
                    <a:pt x="0" y="252"/>
                  </a:cubicBezTo>
                  <a:cubicBezTo>
                    <a:pt x="59" y="240"/>
                    <a:pt x="104" y="188"/>
                    <a:pt x="104" y="126"/>
                  </a:cubicBezTo>
                  <a:cubicBezTo>
                    <a:pt x="104" y="63"/>
                    <a:pt x="59"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76" name="Freeform 45"/>
            <p:cNvSpPr/>
            <p:nvPr/>
          </p:nvSpPr>
          <p:spPr bwMode="auto">
            <a:xfrm>
              <a:off x="1104900" y="3090863"/>
              <a:ext cx="474663" cy="1020763"/>
            </a:xfrm>
            <a:custGeom>
              <a:avLst/>
              <a:gdLst>
                <a:gd name="T0" fmla="*/ 0 w 166"/>
                <a:gd name="T1" fmla="*/ 0 h 357"/>
                <a:gd name="T2" fmla="*/ 0 w 166"/>
                <a:gd name="T3" fmla="*/ 32 h 357"/>
                <a:gd name="T4" fmla="*/ 92 w 166"/>
                <a:gd name="T5" fmla="*/ 74 h 357"/>
                <a:gd name="T6" fmla="*/ 135 w 166"/>
                <a:gd name="T7" fmla="*/ 179 h 357"/>
                <a:gd name="T8" fmla="*/ 92 w 166"/>
                <a:gd name="T9" fmla="*/ 283 h 357"/>
                <a:gd name="T10" fmla="*/ 0 w 166"/>
                <a:gd name="T11" fmla="*/ 326 h 357"/>
                <a:gd name="T12" fmla="*/ 0 w 166"/>
                <a:gd name="T13" fmla="*/ 357 h 357"/>
                <a:gd name="T14" fmla="*/ 166 w 166"/>
                <a:gd name="T15" fmla="*/ 179 h 357"/>
                <a:gd name="T16" fmla="*/ 0 w 166"/>
                <a:gd name="T17"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357">
                  <a:moveTo>
                    <a:pt x="0" y="0"/>
                  </a:moveTo>
                  <a:cubicBezTo>
                    <a:pt x="0" y="32"/>
                    <a:pt x="0" y="32"/>
                    <a:pt x="0" y="32"/>
                  </a:cubicBezTo>
                  <a:cubicBezTo>
                    <a:pt x="36" y="35"/>
                    <a:pt x="68" y="50"/>
                    <a:pt x="92" y="74"/>
                  </a:cubicBezTo>
                  <a:cubicBezTo>
                    <a:pt x="119" y="101"/>
                    <a:pt x="135" y="138"/>
                    <a:pt x="135" y="179"/>
                  </a:cubicBezTo>
                  <a:cubicBezTo>
                    <a:pt x="135" y="220"/>
                    <a:pt x="119" y="256"/>
                    <a:pt x="92" y="283"/>
                  </a:cubicBezTo>
                  <a:cubicBezTo>
                    <a:pt x="68" y="307"/>
                    <a:pt x="36" y="323"/>
                    <a:pt x="0" y="326"/>
                  </a:cubicBezTo>
                  <a:cubicBezTo>
                    <a:pt x="0" y="357"/>
                    <a:pt x="0" y="357"/>
                    <a:pt x="0" y="357"/>
                  </a:cubicBezTo>
                  <a:cubicBezTo>
                    <a:pt x="93" y="351"/>
                    <a:pt x="166" y="273"/>
                    <a:pt x="166" y="179"/>
                  </a:cubicBezTo>
                  <a:cubicBezTo>
                    <a:pt x="166" y="84"/>
                    <a:pt x="93" y="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grpSp>
      <p:sp>
        <p:nvSpPr>
          <p:cNvPr id="79" name="文本框 78"/>
          <p:cNvSpPr txBox="1"/>
          <p:nvPr/>
        </p:nvSpPr>
        <p:spPr>
          <a:xfrm>
            <a:off x="3209567" y="3880154"/>
            <a:ext cx="3416320" cy="667170"/>
          </a:xfrm>
          <a:prstGeom prst="rect">
            <a:avLst/>
          </a:prstGeom>
          <a:noFill/>
        </p:spPr>
        <p:txBody>
          <a:bodyPr wrap="none" rtlCol="0">
            <a:spAutoFit/>
          </a:bodyPr>
          <a:lstStyle/>
          <a:p>
            <a:pPr>
              <a:lnSpc>
                <a:spcPct val="120000"/>
              </a:lnSpc>
            </a:pPr>
            <a:r>
              <a:rPr lang="zh-CN" altLang="en-US" sz="1015" dirty="0">
                <a:solidFill>
                  <a:schemeClr val="bg1"/>
                </a:solidFill>
                <a:cs typeface="+mn-ea"/>
              </a:rPr>
              <a:t>第六章 </a:t>
            </a:r>
            <a:endParaRPr lang="en-US" altLang="zh-CN" sz="1015" dirty="0">
              <a:solidFill>
                <a:schemeClr val="bg1"/>
              </a:solidFill>
              <a:cs typeface="+mn-ea"/>
            </a:endParaRPr>
          </a:p>
          <a:p>
            <a:pPr>
              <a:lnSpc>
                <a:spcPct val="120000"/>
              </a:lnSpc>
            </a:pPr>
            <a:r>
              <a:rPr lang="zh-CN" altLang="en-US" sz="2100" b="1" dirty="0">
                <a:solidFill>
                  <a:schemeClr val="bg1"/>
                </a:solidFill>
                <a:cs typeface="+mn-ea"/>
              </a:rPr>
              <a:t>以人为本切实做好安全工作</a:t>
            </a:r>
          </a:p>
        </p:txBody>
      </p:sp>
      <p:sp>
        <p:nvSpPr>
          <p:cNvPr id="21" name="文本框 20"/>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randombar(horizontal)">
                                          <p:cBhvr>
                                            <p:cTn id="13" dur="500"/>
                                            <p:tgtEl>
                                              <p:spTgt spid="2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randombar(horizontal)">
                                          <p:cBhvr>
                                            <p:cTn id="16" dur="500"/>
                                            <p:tgtEl>
                                              <p:spTgt spid="3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randombar(horizontal)">
                                          <p:cBhvr>
                                            <p:cTn id="19" dur="500"/>
                                            <p:tgtEl>
                                              <p:spTgt spid="3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randombar(horizontal)">
                                          <p:cBhvr>
                                            <p:cTn id="22" dur="500"/>
                                            <p:tgtEl>
                                              <p:spTgt spid="3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randombar(horizontal)">
                                          <p:cBhvr>
                                            <p:cTn id="25" dur="500"/>
                                            <p:tgtEl>
                                              <p:spTgt spid="4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randombar(horizontal)">
                                          <p:cBhvr>
                                            <p:cTn id="28" dur="500"/>
                                            <p:tgtEl>
                                              <p:spTgt spid="4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randombar(horizontal)">
                                          <p:cBhvr>
                                            <p:cTn id="31" dur="500"/>
                                            <p:tgtEl>
                                              <p:spTgt spid="4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randombar(horizontal)">
                                          <p:cBhvr>
                                            <p:cTn id="34" dur="500"/>
                                            <p:tgtEl>
                                              <p:spTgt spid="43"/>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randombar(horizontal)">
                                          <p:cBhvr>
                                            <p:cTn id="37" dur="500"/>
                                            <p:tgtEl>
                                              <p:spTgt spid="4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randombar(horizontal)">
                                          <p:cBhvr>
                                            <p:cTn id="40" dur="500"/>
                                            <p:tgtEl>
                                              <p:spTgt spid="45"/>
                                            </p:tgtEl>
                                          </p:cBhvr>
                                        </p:animEffect>
                                      </p:childTnLst>
                                    </p:cTn>
                                  </p:par>
                                </p:childTnLst>
                              </p:cTn>
                            </p:par>
                            <p:par>
                              <p:cTn id="41" fill="hold">
                                <p:stCondLst>
                                  <p:cond delay="500"/>
                                </p:stCondLst>
                                <p:childTnLst>
                                  <p:par>
                                    <p:cTn id="42" presetID="2" presetClass="entr" presetSubtype="4" accel="50000" fill="hold" nodeType="afterEffect" p14:presetBounceEnd="50000">
                                      <p:stCondLst>
                                        <p:cond delay="0"/>
                                      </p:stCondLst>
                                      <p:childTnLst>
                                        <p:set>
                                          <p:cBhvr>
                                            <p:cTn id="43" dur="1" fill="hold">
                                              <p:stCondLst>
                                                <p:cond delay="0"/>
                                              </p:stCondLst>
                                            </p:cTn>
                                            <p:tgtEl>
                                              <p:spTgt spid="56"/>
                                            </p:tgtEl>
                                            <p:attrNameLst>
                                              <p:attrName>style.visibility</p:attrName>
                                            </p:attrNameLst>
                                          </p:cBhvr>
                                          <p:to>
                                            <p:strVal val="visible"/>
                                          </p:to>
                                        </p:set>
                                        <p:anim calcmode="lin" valueType="num" p14:bounceEnd="50000">
                                          <p:cBhvr additive="base">
                                            <p:cTn id="44" dur="1000" fill="hold"/>
                                            <p:tgtEl>
                                              <p:spTgt spid="56"/>
                                            </p:tgtEl>
                                            <p:attrNameLst>
                                              <p:attrName>ppt_x</p:attrName>
                                            </p:attrNameLst>
                                          </p:cBhvr>
                                          <p:tavLst>
                                            <p:tav tm="0">
                                              <p:val>
                                                <p:strVal val="#ppt_x"/>
                                              </p:val>
                                            </p:tav>
                                            <p:tav tm="100000">
                                              <p:val>
                                                <p:strVal val="#ppt_x"/>
                                              </p:val>
                                            </p:tav>
                                          </p:tavLst>
                                        </p:anim>
                                        <p:anim calcmode="lin" valueType="num" p14:bounceEnd="50000">
                                          <p:cBhvr additive="base">
                                            <p:cTn id="45" dur="1000" fill="hold"/>
                                            <p:tgtEl>
                                              <p:spTgt spid="56"/>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wipe(left)">
                                          <p:cBhvr>
                                            <p:cTn id="49" dur="1250"/>
                                            <p:tgtEl>
                                              <p:spTgt spid="79"/>
                                            </p:tgtEl>
                                          </p:cBhvr>
                                        </p:animEffect>
                                      </p:childTnLst>
                                    </p:cTn>
                                  </p:par>
                                </p:childTnLst>
                              </p:cTn>
                            </p:par>
                            <p:par>
                              <p:cTn id="50" fill="hold">
                                <p:stCondLst>
                                  <p:cond delay="3000"/>
                                </p:stCondLst>
                                <p:childTnLst>
                                  <p:par>
                                    <p:cTn id="51" presetID="22" presetClass="entr" presetSubtype="4"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down)">
                                          <p:cBhvr>
                                            <p:cTn id="53" dur="1000"/>
                                            <p:tgtEl>
                                              <p:spTgt spid="21"/>
                                            </p:tgtEl>
                                          </p:cBhvr>
                                        </p:animEffect>
                                      </p:childTnLst>
                                    </p:cTn>
                                  </p:par>
                                </p:childTnLst>
                              </p:cTn>
                            </p:par>
                            <p:par>
                              <p:cTn id="54" fill="hold">
                                <p:stCondLst>
                                  <p:cond delay="4000"/>
                                </p:stCondLst>
                                <p:childTnLst>
                                  <p:par>
                                    <p:cTn id="55" presetID="21"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heel(1)">
                                          <p:cBhvr>
                                            <p:cTn id="57" dur="1000"/>
                                            <p:tgtEl>
                                              <p:spTgt spid="23"/>
                                            </p:tgtEl>
                                          </p:cBhvr>
                                        </p:animEffect>
                                      </p:childTnLst>
                                    </p:cTn>
                                  </p:par>
                                </p:childTnLst>
                              </p:cTn>
                            </p:par>
                            <p:par>
                              <p:cTn id="58" fill="hold">
                                <p:stCondLst>
                                  <p:cond delay="50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25"/>
                                            </p:tgtEl>
                                            <p:attrNameLst>
                                              <p:attrName>style.visibility</p:attrName>
                                            </p:attrNameLst>
                                          </p:cBhvr>
                                          <p:to>
                                            <p:strVal val="visible"/>
                                          </p:to>
                                        </p:set>
                                        <p:anim calcmode="lin" valueType="num">
                                          <p:cBhvr>
                                            <p:cTn id="61"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5"/>
                                            </p:tgtEl>
                                            <p:attrNameLst>
                                              <p:attrName>ppt_y</p:attrName>
                                            </p:attrNameLst>
                                          </p:cBhvr>
                                          <p:tavLst>
                                            <p:tav tm="0">
                                              <p:val>
                                                <p:strVal val="#ppt_y"/>
                                              </p:val>
                                            </p:tav>
                                            <p:tav tm="100000">
                                              <p:val>
                                                <p:strVal val="#ppt_y"/>
                                              </p:val>
                                            </p:tav>
                                          </p:tavLst>
                                        </p:anim>
                                        <p:anim calcmode="lin" valueType="num">
                                          <p:cBhvr>
                                            <p:cTn id="63"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25"/>
                                            </p:tgtEl>
                                          </p:cBhvr>
                                        </p:animEffect>
                                      </p:childTnLst>
                                    </p:cTn>
                                  </p:par>
                                  <p:par>
                                    <p:cTn id="66" presetID="41" presetClass="entr" presetSubtype="0" fill="hold" grpId="0" nodeType="withEffect">
                                      <p:stCondLst>
                                        <p:cond delay="0"/>
                                      </p:stCondLst>
                                      <p:iterate type="lt">
                                        <p:tmPct val="10000"/>
                                      </p:iterate>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24"/>
                                            </p:tgtEl>
                                            <p:attrNameLst>
                                              <p:attrName>ppt_y</p:attrName>
                                            </p:attrNameLst>
                                          </p:cBhvr>
                                          <p:tavLst>
                                            <p:tav tm="0">
                                              <p:val>
                                                <p:strVal val="#ppt_y"/>
                                              </p:val>
                                            </p:tav>
                                            <p:tav tm="100000">
                                              <p:val>
                                                <p:strVal val="#ppt_y"/>
                                              </p:val>
                                            </p:tav>
                                          </p:tavLst>
                                        </p:anim>
                                        <p:anim calcmode="lin" valueType="num">
                                          <p:cBhvr>
                                            <p:cTn id="70"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26" grpId="0" animBg="1"/>
          <p:bldP spid="27" grpId="0" animBg="1"/>
          <p:bldP spid="28" grpId="0" animBg="1"/>
          <p:bldP spid="37" grpId="0" animBg="1"/>
          <p:bldP spid="38" grpId="0" animBg="1"/>
          <p:bldP spid="39" grpId="0" animBg="1"/>
          <p:bldP spid="40" grpId="0" animBg="1"/>
          <p:bldP spid="41" grpId="0" animBg="1"/>
          <p:bldP spid="42" grpId="0" animBg="1"/>
          <p:bldP spid="43" grpId="0" animBg="1"/>
          <p:bldP spid="44" grpId="0" animBg="1"/>
          <p:bldP spid="45" grpId="0" animBg="1"/>
          <p:bldP spid="79"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randombar(horizontal)">
                                          <p:cBhvr>
                                            <p:cTn id="13" dur="500"/>
                                            <p:tgtEl>
                                              <p:spTgt spid="2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randombar(horizontal)">
                                          <p:cBhvr>
                                            <p:cTn id="16" dur="500"/>
                                            <p:tgtEl>
                                              <p:spTgt spid="3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randombar(horizontal)">
                                          <p:cBhvr>
                                            <p:cTn id="19" dur="500"/>
                                            <p:tgtEl>
                                              <p:spTgt spid="3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randombar(horizontal)">
                                          <p:cBhvr>
                                            <p:cTn id="22" dur="500"/>
                                            <p:tgtEl>
                                              <p:spTgt spid="3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randombar(horizontal)">
                                          <p:cBhvr>
                                            <p:cTn id="25" dur="500"/>
                                            <p:tgtEl>
                                              <p:spTgt spid="4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randombar(horizontal)">
                                          <p:cBhvr>
                                            <p:cTn id="28" dur="500"/>
                                            <p:tgtEl>
                                              <p:spTgt spid="4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randombar(horizontal)">
                                          <p:cBhvr>
                                            <p:cTn id="31" dur="500"/>
                                            <p:tgtEl>
                                              <p:spTgt spid="4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randombar(horizontal)">
                                          <p:cBhvr>
                                            <p:cTn id="34" dur="500"/>
                                            <p:tgtEl>
                                              <p:spTgt spid="43"/>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randombar(horizontal)">
                                          <p:cBhvr>
                                            <p:cTn id="37" dur="500"/>
                                            <p:tgtEl>
                                              <p:spTgt spid="4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randombar(horizontal)">
                                          <p:cBhvr>
                                            <p:cTn id="40" dur="500"/>
                                            <p:tgtEl>
                                              <p:spTgt spid="45"/>
                                            </p:tgtEl>
                                          </p:cBhvr>
                                        </p:animEffect>
                                      </p:childTnLst>
                                    </p:cTn>
                                  </p:par>
                                </p:childTnLst>
                              </p:cTn>
                            </p:par>
                            <p:par>
                              <p:cTn id="41" fill="hold">
                                <p:stCondLst>
                                  <p:cond delay="500"/>
                                </p:stCondLst>
                                <p:childTnLst>
                                  <p:par>
                                    <p:cTn id="42" presetID="2" presetClass="entr" presetSubtype="4" accel="50000" fill="hold" nodeType="afterEffect">
                                      <p:stCondLst>
                                        <p:cond delay="0"/>
                                      </p:stCondLst>
                                      <p:childTnLst>
                                        <p:set>
                                          <p:cBhvr>
                                            <p:cTn id="43" dur="1" fill="hold">
                                              <p:stCondLst>
                                                <p:cond delay="0"/>
                                              </p:stCondLst>
                                            </p:cTn>
                                            <p:tgtEl>
                                              <p:spTgt spid="56"/>
                                            </p:tgtEl>
                                            <p:attrNameLst>
                                              <p:attrName>style.visibility</p:attrName>
                                            </p:attrNameLst>
                                          </p:cBhvr>
                                          <p:to>
                                            <p:strVal val="visible"/>
                                          </p:to>
                                        </p:set>
                                        <p:anim calcmode="lin" valueType="num">
                                          <p:cBhvr additive="base">
                                            <p:cTn id="44" dur="1000" fill="hold"/>
                                            <p:tgtEl>
                                              <p:spTgt spid="56"/>
                                            </p:tgtEl>
                                            <p:attrNameLst>
                                              <p:attrName>ppt_x</p:attrName>
                                            </p:attrNameLst>
                                          </p:cBhvr>
                                          <p:tavLst>
                                            <p:tav tm="0">
                                              <p:val>
                                                <p:strVal val="#ppt_x"/>
                                              </p:val>
                                            </p:tav>
                                            <p:tav tm="100000">
                                              <p:val>
                                                <p:strVal val="#ppt_x"/>
                                              </p:val>
                                            </p:tav>
                                          </p:tavLst>
                                        </p:anim>
                                        <p:anim calcmode="lin" valueType="num">
                                          <p:cBhvr additive="base">
                                            <p:cTn id="45" dur="1000" fill="hold"/>
                                            <p:tgtEl>
                                              <p:spTgt spid="56"/>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wipe(left)">
                                          <p:cBhvr>
                                            <p:cTn id="49" dur="1250"/>
                                            <p:tgtEl>
                                              <p:spTgt spid="79"/>
                                            </p:tgtEl>
                                          </p:cBhvr>
                                        </p:animEffect>
                                      </p:childTnLst>
                                    </p:cTn>
                                  </p:par>
                                </p:childTnLst>
                              </p:cTn>
                            </p:par>
                            <p:par>
                              <p:cTn id="50" fill="hold">
                                <p:stCondLst>
                                  <p:cond delay="3000"/>
                                </p:stCondLst>
                                <p:childTnLst>
                                  <p:par>
                                    <p:cTn id="51" presetID="22" presetClass="entr" presetSubtype="4"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down)">
                                          <p:cBhvr>
                                            <p:cTn id="53" dur="1000"/>
                                            <p:tgtEl>
                                              <p:spTgt spid="21"/>
                                            </p:tgtEl>
                                          </p:cBhvr>
                                        </p:animEffect>
                                      </p:childTnLst>
                                    </p:cTn>
                                  </p:par>
                                </p:childTnLst>
                              </p:cTn>
                            </p:par>
                            <p:par>
                              <p:cTn id="54" fill="hold">
                                <p:stCondLst>
                                  <p:cond delay="4000"/>
                                </p:stCondLst>
                                <p:childTnLst>
                                  <p:par>
                                    <p:cTn id="55" presetID="21"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heel(1)">
                                          <p:cBhvr>
                                            <p:cTn id="57" dur="1000"/>
                                            <p:tgtEl>
                                              <p:spTgt spid="23"/>
                                            </p:tgtEl>
                                          </p:cBhvr>
                                        </p:animEffect>
                                      </p:childTnLst>
                                    </p:cTn>
                                  </p:par>
                                </p:childTnLst>
                              </p:cTn>
                            </p:par>
                            <p:par>
                              <p:cTn id="58" fill="hold">
                                <p:stCondLst>
                                  <p:cond delay="50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25"/>
                                            </p:tgtEl>
                                            <p:attrNameLst>
                                              <p:attrName>style.visibility</p:attrName>
                                            </p:attrNameLst>
                                          </p:cBhvr>
                                          <p:to>
                                            <p:strVal val="visible"/>
                                          </p:to>
                                        </p:set>
                                        <p:anim calcmode="lin" valueType="num">
                                          <p:cBhvr>
                                            <p:cTn id="61"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5"/>
                                            </p:tgtEl>
                                            <p:attrNameLst>
                                              <p:attrName>ppt_y</p:attrName>
                                            </p:attrNameLst>
                                          </p:cBhvr>
                                          <p:tavLst>
                                            <p:tav tm="0">
                                              <p:val>
                                                <p:strVal val="#ppt_y"/>
                                              </p:val>
                                            </p:tav>
                                            <p:tav tm="100000">
                                              <p:val>
                                                <p:strVal val="#ppt_y"/>
                                              </p:val>
                                            </p:tav>
                                          </p:tavLst>
                                        </p:anim>
                                        <p:anim calcmode="lin" valueType="num">
                                          <p:cBhvr>
                                            <p:cTn id="63"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25"/>
                                            </p:tgtEl>
                                          </p:cBhvr>
                                        </p:animEffect>
                                      </p:childTnLst>
                                    </p:cTn>
                                  </p:par>
                                  <p:par>
                                    <p:cTn id="66" presetID="41" presetClass="entr" presetSubtype="0" fill="hold" grpId="0" nodeType="withEffect">
                                      <p:stCondLst>
                                        <p:cond delay="0"/>
                                      </p:stCondLst>
                                      <p:iterate type="lt">
                                        <p:tmPct val="10000"/>
                                      </p:iterate>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24"/>
                                            </p:tgtEl>
                                            <p:attrNameLst>
                                              <p:attrName>ppt_y</p:attrName>
                                            </p:attrNameLst>
                                          </p:cBhvr>
                                          <p:tavLst>
                                            <p:tav tm="0">
                                              <p:val>
                                                <p:strVal val="#ppt_y"/>
                                              </p:val>
                                            </p:tav>
                                            <p:tav tm="100000">
                                              <p:val>
                                                <p:strVal val="#ppt_y"/>
                                              </p:val>
                                            </p:tav>
                                          </p:tavLst>
                                        </p:anim>
                                        <p:anim calcmode="lin" valueType="num">
                                          <p:cBhvr>
                                            <p:cTn id="70"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26" grpId="0" animBg="1"/>
          <p:bldP spid="27" grpId="0" animBg="1"/>
          <p:bldP spid="28" grpId="0" animBg="1"/>
          <p:bldP spid="37" grpId="0" animBg="1"/>
          <p:bldP spid="38" grpId="0" animBg="1"/>
          <p:bldP spid="39" grpId="0" animBg="1"/>
          <p:bldP spid="40" grpId="0" animBg="1"/>
          <p:bldP spid="41" grpId="0" animBg="1"/>
          <p:bldP spid="42" grpId="0" animBg="1"/>
          <p:bldP spid="43" grpId="0" animBg="1"/>
          <p:bldP spid="44" grpId="0" animBg="1"/>
          <p:bldP spid="45" grpId="0" animBg="1"/>
          <p:bldP spid="79" grpId="0"/>
          <p:bldP spid="21" grpId="0"/>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body" idx="4294967295"/>
          </p:nvPr>
        </p:nvSpPr>
        <p:spPr>
          <a:xfrm>
            <a:off x="541932" y="1728788"/>
            <a:ext cx="8051800" cy="2678112"/>
          </a:xfrm>
          <a:prstGeom prst="snip2DiagRect">
            <a:avLst/>
          </a:prstGeom>
          <a:gradFill flip="none" rotWithShape="1">
            <a:gsLst>
              <a:gs pos="0">
                <a:srgbClr val="BFBFBF"/>
              </a:gs>
              <a:gs pos="7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txBody>
          <a:bodyPr>
            <a:normAutofit/>
          </a:bodyPr>
          <a:lstStyle/>
          <a:p>
            <a:pPr marL="0" indent="0">
              <a:lnSpc>
                <a:spcPct val="160000"/>
              </a:lnSpc>
              <a:buNone/>
            </a:pPr>
            <a:r>
              <a:rPr lang="zh-CN" altLang="en-US" b="1" dirty="0">
                <a:solidFill>
                  <a:schemeClr val="tx1">
                    <a:lumMod val="50000"/>
                    <a:lumOff val="50000"/>
                  </a:schemeClr>
                </a:solidFill>
              </a:rPr>
              <a:t>其一：</a:t>
            </a:r>
            <a:r>
              <a:rPr lang="zh-CN" altLang="en-US" sz="1800" b="1" dirty="0">
                <a:solidFill>
                  <a:schemeClr val="accent2"/>
                </a:solidFill>
              </a:rPr>
              <a:t>一切工作</a:t>
            </a:r>
            <a:r>
              <a:rPr lang="zh-CN" altLang="en-US" sz="1800" dirty="0">
                <a:solidFill>
                  <a:schemeClr val="tx1">
                    <a:lumMod val="50000"/>
                    <a:lumOff val="50000"/>
                  </a:schemeClr>
                </a:solidFill>
              </a:rPr>
              <a:t>是为人的根本利益，当人身安全与经济利益或其他的安全发展冲突时</a:t>
            </a:r>
            <a:r>
              <a:rPr lang="zh-CN" altLang="en-US" sz="1800" b="1" dirty="0">
                <a:solidFill>
                  <a:schemeClr val="tx1">
                    <a:lumMod val="50000"/>
                    <a:lumOff val="50000"/>
                  </a:schemeClr>
                </a:solidFill>
              </a:rPr>
              <a:t>要</a:t>
            </a:r>
            <a:r>
              <a:rPr lang="zh-CN" altLang="en-US" sz="1800" dirty="0">
                <a:solidFill>
                  <a:schemeClr val="tx1">
                    <a:lumMod val="50000"/>
                    <a:lumOff val="50000"/>
                  </a:schemeClr>
                </a:solidFill>
              </a:rPr>
              <a:t>无条件地</a:t>
            </a:r>
            <a:r>
              <a:rPr lang="zh-CN" altLang="en-US" sz="1800" b="1" dirty="0">
                <a:solidFill>
                  <a:schemeClr val="accent2"/>
                </a:solidFill>
              </a:rPr>
              <a:t>服从人的生命</a:t>
            </a:r>
            <a:r>
              <a:rPr lang="zh-CN" altLang="en-US" sz="1800" dirty="0">
                <a:solidFill>
                  <a:schemeClr val="tx1">
                    <a:lumMod val="50000"/>
                    <a:lumOff val="50000"/>
                  </a:schemeClr>
                </a:solidFill>
              </a:rPr>
              <a:t>； </a:t>
            </a:r>
          </a:p>
          <a:p>
            <a:pPr marL="0" indent="0">
              <a:lnSpc>
                <a:spcPct val="160000"/>
              </a:lnSpc>
              <a:buNone/>
            </a:pPr>
            <a:r>
              <a:rPr lang="zh-CN" altLang="en-US" b="1" dirty="0">
                <a:solidFill>
                  <a:schemeClr val="tx1">
                    <a:lumMod val="50000"/>
                    <a:lumOff val="50000"/>
                  </a:schemeClr>
                </a:solidFill>
              </a:rPr>
              <a:t>其二：</a:t>
            </a:r>
            <a:r>
              <a:rPr lang="zh-CN" altLang="en-US" sz="1800" dirty="0">
                <a:solidFill>
                  <a:schemeClr val="tx1">
                    <a:lumMod val="50000"/>
                    <a:lumOff val="50000"/>
                  </a:schemeClr>
                </a:solidFill>
              </a:rPr>
              <a:t>是</a:t>
            </a:r>
            <a:r>
              <a:rPr lang="zh-CN" altLang="en-US" sz="1800" b="1" dirty="0">
                <a:solidFill>
                  <a:schemeClr val="accent2"/>
                </a:solidFill>
              </a:rPr>
              <a:t>一切工作是靠人去完成的</a:t>
            </a:r>
            <a:r>
              <a:rPr lang="zh-CN" altLang="en-US" sz="1800" dirty="0">
                <a:solidFill>
                  <a:schemeClr val="tx1">
                    <a:lumMod val="50000"/>
                    <a:lumOff val="50000"/>
                  </a:schemeClr>
                </a:solidFill>
              </a:rPr>
              <a:t>，要充分调动安生产全管理中全体员工的积极性、主动性。 </a:t>
            </a:r>
          </a:p>
        </p:txBody>
      </p:sp>
      <p:sp>
        <p:nvSpPr>
          <p:cNvPr id="4" name="圆角矩形 3"/>
          <p:cNvSpPr/>
          <p:nvPr/>
        </p:nvSpPr>
        <p:spPr>
          <a:xfrm>
            <a:off x="-8335" y="921544"/>
            <a:ext cx="9152335" cy="561975"/>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3200" b="1" dirty="0">
                <a:solidFill>
                  <a:schemeClr val="accent2"/>
                </a:solidFill>
                <a:cs typeface="+mn-ea"/>
              </a:rPr>
              <a:t>以人为本的含义</a:t>
            </a:r>
          </a:p>
        </p:txBody>
      </p:sp>
      <p:sp>
        <p:nvSpPr>
          <p:cNvPr id="5" name="文本框 4"/>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
        <p:nvSpPr>
          <p:cNvPr id="6" name="TextBox 8"/>
          <p:cNvSpPr txBox="1"/>
          <p:nvPr/>
        </p:nvSpPr>
        <p:spPr>
          <a:xfrm>
            <a:off x="1007604" y="247112"/>
            <a:ext cx="5266196" cy="400110"/>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第六章  以人为本切实做好安全工作</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4" accel="50000" fill="hold" grpId="0" nodeType="afterEffect" p14:presetBounceEnd="50000">
                                      <p:stCondLst>
                                        <p:cond delay="0"/>
                                      </p:stCondLst>
                                      <p:childTnLst>
                                        <p:set>
                                          <p:cBhvr>
                                            <p:cTn id="10" dur="1" fill="hold">
                                              <p:stCondLst>
                                                <p:cond delay="0"/>
                                              </p:stCondLst>
                                            </p:cTn>
                                            <p:tgtEl>
                                              <p:spTgt spid="73731">
                                                <p:bg/>
                                              </p:spTgt>
                                            </p:tgtEl>
                                            <p:attrNameLst>
                                              <p:attrName>style.visibility</p:attrName>
                                            </p:attrNameLst>
                                          </p:cBhvr>
                                          <p:to>
                                            <p:strVal val="visible"/>
                                          </p:to>
                                        </p:set>
                                        <p:anim calcmode="lin" valueType="num" p14:bounceEnd="50000">
                                          <p:cBhvr additive="base">
                                            <p:cTn id="11" dur="1000" fill="hold"/>
                                            <p:tgtEl>
                                              <p:spTgt spid="73731">
                                                <p:bg/>
                                              </p:spTgt>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73731">
                                                <p:bg/>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fill="hold" grpId="0" nodeType="afterEffect" p14:presetBounceEnd="50000">
                                      <p:stCondLst>
                                        <p:cond delay="0"/>
                                      </p:stCondLst>
                                      <p:childTnLst>
                                        <p:set>
                                          <p:cBhvr>
                                            <p:cTn id="15" dur="1" fill="hold">
                                              <p:stCondLst>
                                                <p:cond delay="0"/>
                                              </p:stCondLst>
                                            </p:cTn>
                                            <p:tgtEl>
                                              <p:spTgt spid="73731">
                                                <p:txEl>
                                                  <p:pRg st="0" end="0"/>
                                                </p:txEl>
                                              </p:spTgt>
                                            </p:tgtEl>
                                            <p:attrNameLst>
                                              <p:attrName>style.visibility</p:attrName>
                                            </p:attrNameLst>
                                          </p:cBhvr>
                                          <p:to>
                                            <p:strVal val="visible"/>
                                          </p:to>
                                        </p:set>
                                        <p:anim calcmode="lin" valueType="num" p14:bounceEnd="50000">
                                          <p:cBhvr additive="base">
                                            <p:cTn id="16" dur="1000" fill="hold"/>
                                            <p:tgtEl>
                                              <p:spTgt spid="73731">
                                                <p:txEl>
                                                  <p:pRg st="0" end="0"/>
                                                </p:txEl>
                                              </p:spTgt>
                                            </p:tgtEl>
                                            <p:attrNameLst>
                                              <p:attrName>ppt_x</p:attrName>
                                            </p:attrNameLst>
                                          </p:cBhvr>
                                          <p:tavLst>
                                            <p:tav tm="0">
                                              <p:val>
                                                <p:strVal val="#ppt_x"/>
                                              </p:val>
                                            </p:tav>
                                            <p:tav tm="100000">
                                              <p:val>
                                                <p:strVal val="#ppt_x"/>
                                              </p:val>
                                            </p:tav>
                                          </p:tavLst>
                                        </p:anim>
                                        <p:anim calcmode="lin" valueType="num" p14:bounceEnd="50000">
                                          <p:cBhvr additive="base">
                                            <p:cTn id="17" dur="1000" fill="hold"/>
                                            <p:tgtEl>
                                              <p:spTgt spid="73731">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4" accel="50000" fill="hold" grpId="0" nodeType="afterEffect" p14:presetBounceEnd="50000">
                                      <p:stCondLst>
                                        <p:cond delay="0"/>
                                      </p:stCondLst>
                                      <p:childTnLst>
                                        <p:set>
                                          <p:cBhvr>
                                            <p:cTn id="20" dur="1" fill="hold">
                                              <p:stCondLst>
                                                <p:cond delay="0"/>
                                              </p:stCondLst>
                                            </p:cTn>
                                            <p:tgtEl>
                                              <p:spTgt spid="73731">
                                                <p:txEl>
                                                  <p:pRg st="1" end="1"/>
                                                </p:txEl>
                                              </p:spTgt>
                                            </p:tgtEl>
                                            <p:attrNameLst>
                                              <p:attrName>style.visibility</p:attrName>
                                            </p:attrNameLst>
                                          </p:cBhvr>
                                          <p:to>
                                            <p:strVal val="visible"/>
                                          </p:to>
                                        </p:set>
                                        <p:anim calcmode="lin" valueType="num" p14:bounceEnd="50000">
                                          <p:cBhvr additive="base">
                                            <p:cTn id="21" dur="1000" fill="hold"/>
                                            <p:tgtEl>
                                              <p:spTgt spid="73731">
                                                <p:txEl>
                                                  <p:pRg st="1" end="1"/>
                                                </p:txEl>
                                              </p:spTgt>
                                            </p:tgtEl>
                                            <p:attrNameLst>
                                              <p:attrName>ppt_x</p:attrName>
                                            </p:attrNameLst>
                                          </p:cBhvr>
                                          <p:tavLst>
                                            <p:tav tm="0">
                                              <p:val>
                                                <p:strVal val="#ppt_x"/>
                                              </p:val>
                                            </p:tav>
                                            <p:tav tm="100000">
                                              <p:val>
                                                <p:strVal val="#ppt_x"/>
                                              </p:val>
                                            </p:tav>
                                          </p:tavLst>
                                        </p:anim>
                                        <p:anim calcmode="lin" valueType="num" p14:bounceEnd="50000">
                                          <p:cBhvr additive="base">
                                            <p:cTn id="22" dur="1000" fill="hold"/>
                                            <p:tgtEl>
                                              <p:spTgt spid="73731">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2" presetClass="entr" presetSubtype="4"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nimBg="1"/>
          <p:bldP spid="4" grpId="0" animBg="1"/>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4" accel="50000" fill="hold" grpId="0" nodeType="afterEffect">
                                      <p:stCondLst>
                                        <p:cond delay="0"/>
                                      </p:stCondLst>
                                      <p:childTnLst>
                                        <p:set>
                                          <p:cBhvr>
                                            <p:cTn id="10" dur="1" fill="hold">
                                              <p:stCondLst>
                                                <p:cond delay="0"/>
                                              </p:stCondLst>
                                            </p:cTn>
                                            <p:tgtEl>
                                              <p:spTgt spid="73731">
                                                <p:bg/>
                                              </p:spTgt>
                                            </p:tgtEl>
                                            <p:attrNameLst>
                                              <p:attrName>style.visibility</p:attrName>
                                            </p:attrNameLst>
                                          </p:cBhvr>
                                          <p:to>
                                            <p:strVal val="visible"/>
                                          </p:to>
                                        </p:set>
                                        <p:anim calcmode="lin" valueType="num">
                                          <p:cBhvr additive="base">
                                            <p:cTn id="11" dur="1000" fill="hold"/>
                                            <p:tgtEl>
                                              <p:spTgt spid="73731">
                                                <p:bg/>
                                              </p:spTgt>
                                            </p:tgtEl>
                                            <p:attrNameLst>
                                              <p:attrName>ppt_x</p:attrName>
                                            </p:attrNameLst>
                                          </p:cBhvr>
                                          <p:tavLst>
                                            <p:tav tm="0">
                                              <p:val>
                                                <p:strVal val="#ppt_x"/>
                                              </p:val>
                                            </p:tav>
                                            <p:tav tm="100000">
                                              <p:val>
                                                <p:strVal val="#ppt_x"/>
                                              </p:val>
                                            </p:tav>
                                          </p:tavLst>
                                        </p:anim>
                                        <p:anim calcmode="lin" valueType="num">
                                          <p:cBhvr additive="base">
                                            <p:cTn id="12" dur="1000" fill="hold"/>
                                            <p:tgtEl>
                                              <p:spTgt spid="73731">
                                                <p:bg/>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fill="hold" grpId="0" nodeType="afterEffect">
                                      <p:stCondLst>
                                        <p:cond delay="0"/>
                                      </p:stCondLst>
                                      <p:childTnLst>
                                        <p:set>
                                          <p:cBhvr>
                                            <p:cTn id="15" dur="1" fill="hold">
                                              <p:stCondLst>
                                                <p:cond delay="0"/>
                                              </p:stCondLst>
                                            </p:cTn>
                                            <p:tgtEl>
                                              <p:spTgt spid="73731">
                                                <p:txEl>
                                                  <p:pRg st="0" end="0"/>
                                                </p:txEl>
                                              </p:spTgt>
                                            </p:tgtEl>
                                            <p:attrNameLst>
                                              <p:attrName>style.visibility</p:attrName>
                                            </p:attrNameLst>
                                          </p:cBhvr>
                                          <p:to>
                                            <p:strVal val="visible"/>
                                          </p:to>
                                        </p:set>
                                        <p:anim calcmode="lin" valueType="num">
                                          <p:cBhvr additive="base">
                                            <p:cTn id="16" dur="10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73731">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4" accel="50000" fill="hold" grpId="0" nodeType="afterEffect">
                                      <p:stCondLst>
                                        <p:cond delay="0"/>
                                      </p:stCondLst>
                                      <p:childTnLst>
                                        <p:set>
                                          <p:cBhvr>
                                            <p:cTn id="20" dur="1" fill="hold">
                                              <p:stCondLst>
                                                <p:cond delay="0"/>
                                              </p:stCondLst>
                                            </p:cTn>
                                            <p:tgtEl>
                                              <p:spTgt spid="73731">
                                                <p:txEl>
                                                  <p:pRg st="1" end="1"/>
                                                </p:txEl>
                                              </p:spTgt>
                                            </p:tgtEl>
                                            <p:attrNameLst>
                                              <p:attrName>style.visibility</p:attrName>
                                            </p:attrNameLst>
                                          </p:cBhvr>
                                          <p:to>
                                            <p:strVal val="visible"/>
                                          </p:to>
                                        </p:set>
                                        <p:anim calcmode="lin" valueType="num">
                                          <p:cBhvr additive="base">
                                            <p:cTn id="21" dur="1000" fill="hold"/>
                                            <p:tgtEl>
                                              <p:spTgt spid="73731">
                                                <p:txEl>
                                                  <p:pRg st="1" end="1"/>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73731">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2" presetClass="entr" presetSubtype="4"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animBg="1" build="p"/>
          <p:bldP spid="4" grpId="0" animBg="1"/>
          <p:bldP spid="5"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圆角矩形 39"/>
          <p:cNvSpPr/>
          <p:nvPr/>
        </p:nvSpPr>
        <p:spPr>
          <a:xfrm>
            <a:off x="-8335" y="1304925"/>
            <a:ext cx="9152335" cy="561975"/>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3200" dirty="0">
                <a:solidFill>
                  <a:schemeClr val="accent2"/>
                </a:solidFill>
                <a:cs typeface="+mn-ea"/>
              </a:rPr>
              <a:t>“</a:t>
            </a:r>
            <a:r>
              <a:rPr lang="zh-CN" altLang="en-US" sz="3200" dirty="0">
                <a:solidFill>
                  <a:schemeClr val="accent2"/>
                </a:solidFill>
                <a:latin typeface="+mn-ea"/>
                <a:cs typeface="+mn-ea"/>
              </a:rPr>
              <a:t>无危则</a:t>
            </a:r>
            <a:r>
              <a:rPr lang="zh-CN" altLang="en-US" sz="3200" b="1" dirty="0">
                <a:solidFill>
                  <a:schemeClr val="accent2"/>
                </a:solidFill>
                <a:latin typeface="+mn-ea"/>
                <a:cs typeface="+mn-ea"/>
              </a:rPr>
              <a:t>安</a:t>
            </a:r>
            <a:r>
              <a:rPr lang="zh-CN" altLang="en-US" sz="3200" dirty="0">
                <a:solidFill>
                  <a:schemeClr val="accent2"/>
                </a:solidFill>
                <a:latin typeface="+mn-ea"/>
                <a:cs typeface="+mn-ea"/>
              </a:rPr>
              <a:t>，无缺则</a:t>
            </a:r>
            <a:r>
              <a:rPr lang="zh-CN" altLang="en-US" sz="3200" b="1" dirty="0">
                <a:solidFill>
                  <a:schemeClr val="accent2"/>
                </a:solidFill>
                <a:latin typeface="+mn-ea"/>
                <a:cs typeface="+mn-ea"/>
              </a:rPr>
              <a:t>全</a:t>
            </a:r>
            <a:r>
              <a:rPr lang="zh-CN" altLang="en-US" sz="3200" dirty="0">
                <a:solidFill>
                  <a:schemeClr val="accent2"/>
                </a:solidFill>
                <a:cs typeface="+mn-ea"/>
              </a:rPr>
              <a:t>”</a:t>
            </a:r>
            <a:r>
              <a:rPr lang="en-US" altLang="zh-CN" sz="3200" dirty="0">
                <a:solidFill>
                  <a:schemeClr val="accent2"/>
                </a:solidFill>
                <a:latin typeface="+mn-ea"/>
                <a:cs typeface="+mn-ea"/>
              </a:rPr>
              <a:t>=  </a:t>
            </a:r>
            <a:r>
              <a:rPr lang="zh-CN" altLang="en-US" sz="3200" dirty="0">
                <a:solidFill>
                  <a:schemeClr val="accent2"/>
                </a:solidFill>
                <a:latin typeface="+mn-ea"/>
                <a:cs typeface="+mn-ea"/>
              </a:rPr>
              <a:t>安全</a:t>
            </a:r>
          </a:p>
        </p:txBody>
      </p:sp>
      <p:sp>
        <p:nvSpPr>
          <p:cNvPr id="2" name="矩形 1"/>
          <p:cNvSpPr/>
          <p:nvPr/>
        </p:nvSpPr>
        <p:spPr>
          <a:xfrm>
            <a:off x="1957981" y="2038350"/>
            <a:ext cx="5501597" cy="2169825"/>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sz="1800" dirty="0">
                <a:latin typeface="+mj-ea"/>
                <a:ea typeface="+mj-ea"/>
                <a:cs typeface="+mn-ea"/>
              </a:rPr>
              <a:t>安全 </a:t>
            </a:r>
            <a:r>
              <a:rPr lang="en-US" altLang="zh-CN" sz="1800" dirty="0">
                <a:latin typeface="+mj-ea"/>
                <a:ea typeface="+mj-ea"/>
                <a:cs typeface="+mn-ea"/>
              </a:rPr>
              <a:t>— </a:t>
            </a:r>
            <a:r>
              <a:rPr lang="zh-CN" altLang="en-US" sz="1800" dirty="0">
                <a:latin typeface="+mj-ea"/>
                <a:ea typeface="+mj-ea"/>
                <a:cs typeface="+mn-ea"/>
              </a:rPr>
              <a:t>指判明的危险性不超过允许的限度</a:t>
            </a:r>
          </a:p>
          <a:p>
            <a:pPr marL="285750" indent="-285750">
              <a:lnSpc>
                <a:spcPct val="150000"/>
              </a:lnSpc>
              <a:buFont typeface="Wingdings" panose="05000000000000000000" pitchFamily="2" charset="2"/>
              <a:buChar char="n"/>
            </a:pPr>
            <a:r>
              <a:rPr lang="zh-CN" altLang="en-US" sz="1800" dirty="0">
                <a:latin typeface="+mj-ea"/>
                <a:ea typeface="+mj-ea"/>
                <a:cs typeface="+mn-ea"/>
              </a:rPr>
              <a:t>使人不受伤害和危害的影响</a:t>
            </a:r>
          </a:p>
          <a:p>
            <a:pPr marL="285750" indent="-285750">
              <a:lnSpc>
                <a:spcPct val="150000"/>
              </a:lnSpc>
              <a:buFont typeface="Wingdings" panose="05000000000000000000" pitchFamily="2" charset="2"/>
              <a:buChar char="n"/>
            </a:pPr>
            <a:r>
              <a:rPr lang="zh-CN" altLang="en-US" sz="1800" dirty="0">
                <a:latin typeface="+mj-ea"/>
                <a:ea typeface="+mj-ea"/>
                <a:cs typeface="+mn-ea"/>
              </a:rPr>
              <a:t>没有危险或灾难的威胁</a:t>
            </a:r>
          </a:p>
          <a:p>
            <a:pPr marL="285750" indent="-285750">
              <a:lnSpc>
                <a:spcPct val="150000"/>
              </a:lnSpc>
              <a:buFont typeface="Wingdings" panose="05000000000000000000" pitchFamily="2" charset="2"/>
              <a:buChar char="n"/>
            </a:pPr>
            <a:r>
              <a:rPr lang="zh-CN" altLang="en-US" sz="1800" dirty="0">
                <a:latin typeface="+mj-ea"/>
                <a:ea typeface="+mj-ea"/>
                <a:cs typeface="+mn-ea"/>
              </a:rPr>
              <a:t>不受财产损失的威胁的状况</a:t>
            </a:r>
          </a:p>
          <a:p>
            <a:pPr marL="285750" indent="-285750">
              <a:lnSpc>
                <a:spcPct val="150000"/>
              </a:lnSpc>
              <a:buFont typeface="Wingdings" panose="05000000000000000000" pitchFamily="2" charset="2"/>
              <a:buChar char="n"/>
            </a:pPr>
            <a:r>
              <a:rPr lang="zh-CN" altLang="en-US" sz="1800" dirty="0">
                <a:latin typeface="+mj-ea"/>
                <a:ea typeface="+mj-ea"/>
                <a:cs typeface="+mn-ea"/>
              </a:rPr>
              <a:t>没有危险，不产生伤害的一种状态</a:t>
            </a:r>
          </a:p>
        </p:txBody>
      </p:sp>
      <p:sp>
        <p:nvSpPr>
          <p:cNvPr id="4" name="文本框 3"/>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
        <p:nvSpPr>
          <p:cNvPr id="5" name="TextBox 8"/>
          <p:cNvSpPr txBox="1"/>
          <p:nvPr/>
        </p:nvSpPr>
        <p:spPr>
          <a:xfrm>
            <a:off x="1020304" y="221712"/>
            <a:ext cx="3456384" cy="400110"/>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第一章  安全是什么？</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14" presetClass="entr" presetSubtype="1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44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43296" y="2006941"/>
            <a:ext cx="1737920" cy="1883024"/>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round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400" b="1">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椭圆 5"/>
            <p:cNvSpPr/>
            <p:nvPr/>
          </p:nvSpPr>
          <p:spPr>
            <a:xfrm>
              <a:off x="392113" y="760413"/>
              <a:ext cx="3825874" cy="3825874"/>
            </a:xfrm>
            <a:prstGeom prst="round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以人为本切实做好安全工作</a:t>
              </a:r>
            </a:p>
          </p:txBody>
        </p:sp>
      </p:grpSp>
      <p:sp>
        <p:nvSpPr>
          <p:cNvPr id="7" name="圆角矩形 6"/>
          <p:cNvSpPr/>
          <p:nvPr/>
        </p:nvSpPr>
        <p:spPr>
          <a:xfrm>
            <a:off x="2903349" y="1133180"/>
            <a:ext cx="5723362" cy="727041"/>
          </a:xfrm>
          <a:prstGeom prst="roundRect">
            <a:avLst/>
          </a:pr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7"/>
          <p:cNvGrpSpPr/>
          <p:nvPr/>
        </p:nvGrpSpPr>
        <p:grpSpPr>
          <a:xfrm>
            <a:off x="2924085" y="2466711"/>
            <a:ext cx="5701786" cy="811400"/>
            <a:chOff x="304800" y="673100"/>
            <a:chExt cx="4000500" cy="4000500"/>
          </a:xfrm>
          <a:solidFill>
            <a:schemeClr val="accent2"/>
          </a:solidFill>
          <a:effectLst>
            <a:outerShdw blurRad="317500" dist="190500" dir="8100000" algn="tr" rotWithShape="0">
              <a:prstClr val="black">
                <a:alpha val="50000"/>
              </a:prstClr>
            </a:outerShdw>
          </a:effectLst>
        </p:grpSpPr>
        <p:sp>
          <p:nvSpPr>
            <p:cNvPr id="9" name="同心圆 8"/>
            <p:cNvSpPr/>
            <p:nvPr/>
          </p:nvSpPr>
          <p:spPr>
            <a:xfrm>
              <a:off x="304800" y="673100"/>
              <a:ext cx="4000500" cy="40005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椭圆 9"/>
            <p:cNvSpPr/>
            <p:nvPr/>
          </p:nvSpPr>
          <p:spPr>
            <a:xfrm>
              <a:off x="333223" y="760412"/>
              <a:ext cx="3953532" cy="382587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左大括号 10"/>
          <p:cNvSpPr/>
          <p:nvPr/>
        </p:nvSpPr>
        <p:spPr>
          <a:xfrm>
            <a:off x="2267297" y="1432490"/>
            <a:ext cx="370707" cy="2934157"/>
          </a:xfrm>
          <a:prstGeom prst="leftBrace">
            <a:avLst/>
          </a:prstGeom>
          <a:ln w="38100">
            <a:solidFill>
              <a:schemeClr val="bg1">
                <a:lumMod val="50000"/>
              </a:schemeClr>
            </a:solidFill>
          </a:ln>
          <a:effectLst>
            <a:outerShdw blurRad="139700" dist="63500" dir="8100000" sx="98000" sy="98000" algn="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圆角矩形 11"/>
          <p:cNvSpPr/>
          <p:nvPr/>
        </p:nvSpPr>
        <p:spPr>
          <a:xfrm>
            <a:off x="2988419" y="3989215"/>
            <a:ext cx="5723362" cy="727041"/>
          </a:xfrm>
          <a:prstGeom prst="roundRect">
            <a:avLst/>
          </a:pr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2"/>
          <p:cNvSpPr txBox="1"/>
          <p:nvPr/>
        </p:nvSpPr>
        <p:spPr>
          <a:xfrm>
            <a:off x="2926210" y="1327274"/>
            <a:ext cx="5379590" cy="400110"/>
          </a:xfrm>
          <a:prstGeom prst="rect">
            <a:avLst/>
          </a:prstGeom>
          <a:noFill/>
        </p:spPr>
        <p:txBody>
          <a:bodyPr wrap="square" rtlCol="0">
            <a:spAutoFit/>
          </a:bodyPr>
          <a:lstStyle/>
          <a:p>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“以人为本”，牢固树立“安全第一”的思想 </a:t>
            </a:r>
          </a:p>
        </p:txBody>
      </p:sp>
      <p:sp>
        <p:nvSpPr>
          <p:cNvPr id="14" name="TextBox 40"/>
          <p:cNvSpPr txBox="1"/>
          <p:nvPr/>
        </p:nvSpPr>
        <p:spPr>
          <a:xfrm>
            <a:off x="2916397" y="2703134"/>
            <a:ext cx="5683353" cy="400110"/>
          </a:xfrm>
          <a:prstGeom prst="rect">
            <a:avLst/>
          </a:prstGeom>
          <a:noFill/>
        </p:spPr>
        <p:txBody>
          <a:bodyPr wrap="square" rtlCol="0">
            <a:spAutoFit/>
          </a:bodyPr>
          <a:lstStyle/>
          <a:p>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“以人为本”，强化技能培训，提高全员素质 </a:t>
            </a:r>
          </a:p>
        </p:txBody>
      </p:sp>
      <p:sp>
        <p:nvSpPr>
          <p:cNvPr id="15" name="TextBox 44"/>
          <p:cNvSpPr txBox="1"/>
          <p:nvPr/>
        </p:nvSpPr>
        <p:spPr>
          <a:xfrm>
            <a:off x="2969467" y="4159270"/>
            <a:ext cx="5628131" cy="400110"/>
          </a:xfrm>
          <a:prstGeom prst="rect">
            <a:avLst/>
          </a:prstGeom>
          <a:noFill/>
        </p:spPr>
        <p:txBody>
          <a:bodyPr wrap="square" rtlCol="0">
            <a:spAutoFit/>
          </a:bodyPr>
          <a:lstStyle/>
          <a:p>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“以人为本”，全面落实安全生产责任制 </a:t>
            </a:r>
          </a:p>
        </p:txBody>
      </p:sp>
      <p:sp>
        <p:nvSpPr>
          <p:cNvPr id="16" name="文本框 15"/>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
        <p:nvSpPr>
          <p:cNvPr id="17" name="TextBox 8"/>
          <p:cNvSpPr txBox="1"/>
          <p:nvPr/>
        </p:nvSpPr>
        <p:spPr>
          <a:xfrm>
            <a:off x="1007604" y="247112"/>
            <a:ext cx="5266196" cy="400110"/>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第六章  以人为本切实做好安全工作</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4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2" presetClass="entr" presetSubtype="8" fill="hold" grpId="0" nodeType="withEffect">
                                  <p:stCondLst>
                                    <p:cond delay="80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53" presetClass="entr" presetSubtype="16" fill="hold" grpId="0" nodeType="with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nodeType="withEffect">
                                  <p:stCondLst>
                                    <p:cond delay="140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10" presetClass="entr" presetSubtype="0" fill="hold" grpId="0" nodeType="withEffect">
                                  <p:stCondLst>
                                    <p:cond delay="14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16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900"/>
                            </p:stCondLst>
                            <p:childTnLst>
                              <p:par>
                                <p:cTn id="30" presetID="53" presetClass="entr" presetSubtype="16"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par>
                          <p:cTn id="38" fill="hold">
                            <p:stCondLst>
                              <p:cond delay="1400"/>
                            </p:stCondLst>
                            <p:childTnLst>
                              <p:par>
                                <p:cTn id="39" presetID="2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p:bldP spid="14" grpId="0"/>
      <p:bldP spid="15" grpId="0"/>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1"/>
          <p:cNvSpPr txBox="1"/>
          <p:nvPr/>
        </p:nvSpPr>
        <p:spPr>
          <a:xfrm>
            <a:off x="1098235" y="1998712"/>
            <a:ext cx="7131365" cy="853086"/>
          </a:xfrm>
          <a:prstGeom prst="rect">
            <a:avLst/>
          </a:prstGeom>
          <a:noFill/>
        </p:spPr>
        <p:txBody>
          <a:bodyPr wrap="square" lIns="91472" tIns="45736" rIns="91472" bIns="45736" rtlCol="0">
            <a:spAutoFit/>
          </a:bodyPr>
          <a:lstStyle/>
          <a:p>
            <a:pPr>
              <a:lnSpc>
                <a:spcPct val="130000"/>
              </a:lnSpc>
            </a:pPr>
            <a:r>
              <a:rPr lang="zh-CN" altLang="en-US" sz="2000" dirty="0">
                <a:solidFill>
                  <a:schemeClr val="tx1">
                    <a:lumMod val="50000"/>
                    <a:lumOff val="50000"/>
                  </a:schemeClr>
                </a:solidFill>
                <a:cs typeface="+mn-ea"/>
                <a:sym typeface="+mn-lt"/>
              </a:rPr>
              <a:t>安全教育是安全生产管理工作中一项十分重要的内容，它是提高全体劳动者安全生产素质的一项重要手段</a:t>
            </a:r>
          </a:p>
        </p:txBody>
      </p:sp>
      <p:sp>
        <p:nvSpPr>
          <p:cNvPr id="5" name="圆角矩形 4"/>
          <p:cNvSpPr/>
          <p:nvPr/>
        </p:nvSpPr>
        <p:spPr>
          <a:xfrm>
            <a:off x="693618" y="1635969"/>
            <a:ext cx="7535982" cy="1272768"/>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nvGrpSpPr>
          <p:cNvPr id="6" name="组合 5"/>
          <p:cNvGrpSpPr/>
          <p:nvPr/>
        </p:nvGrpSpPr>
        <p:grpSpPr>
          <a:xfrm>
            <a:off x="693618" y="1218744"/>
            <a:ext cx="2055947" cy="674786"/>
            <a:chOff x="814328" y="3219334"/>
            <a:chExt cx="1356392" cy="432536"/>
          </a:xfrm>
        </p:grpSpPr>
        <p:grpSp>
          <p:nvGrpSpPr>
            <p:cNvPr id="7" name="组合 6"/>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9" name="圆角矩形 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10" name="圆角矩形 9"/>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sp>
          <p:nvSpPr>
            <p:cNvPr id="8" name="TextBox 102"/>
            <p:cNvSpPr txBox="1"/>
            <p:nvPr/>
          </p:nvSpPr>
          <p:spPr>
            <a:xfrm>
              <a:off x="831252" y="3331792"/>
              <a:ext cx="1322544" cy="236741"/>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2400" dirty="0">
                  <a:solidFill>
                    <a:schemeClr val="accent2"/>
                  </a:solidFill>
                  <a:latin typeface="+mn-lt"/>
                  <a:ea typeface="+mn-ea"/>
                  <a:cs typeface="+mn-ea"/>
                  <a:sym typeface="+mn-lt"/>
                </a:rPr>
                <a:t>安全教育</a:t>
              </a:r>
            </a:p>
          </p:txBody>
        </p:sp>
      </p:grpSp>
      <p:sp>
        <p:nvSpPr>
          <p:cNvPr id="12" name="圆角矩形 11"/>
          <p:cNvSpPr/>
          <p:nvPr/>
        </p:nvSpPr>
        <p:spPr>
          <a:xfrm>
            <a:off x="719269" y="3304144"/>
            <a:ext cx="7510331" cy="515943"/>
          </a:xfrm>
          <a:prstGeom prst="roundRect">
            <a:avLst>
              <a:gd name="adj" fmla="val 873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cs typeface="+mn-ea"/>
              </a:rPr>
              <a:t>企业安全教育包括：</a:t>
            </a:r>
            <a:r>
              <a:rPr lang="zh-CN" altLang="en-US" sz="2000" b="1" dirty="0">
                <a:cs typeface="+mn-ea"/>
              </a:rPr>
              <a:t>管理人员安全教育、职工安全教育</a:t>
            </a:r>
          </a:p>
        </p:txBody>
      </p:sp>
      <p:sp>
        <p:nvSpPr>
          <p:cNvPr id="11" name="文本框 10"/>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
        <p:nvSpPr>
          <p:cNvPr id="13" name="TextBox 8"/>
          <p:cNvSpPr txBox="1"/>
          <p:nvPr/>
        </p:nvSpPr>
        <p:spPr>
          <a:xfrm>
            <a:off x="1007604" y="247112"/>
            <a:ext cx="5266196" cy="400110"/>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第六章  以人为本切实做好安全工作</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iterate type="lt">
                                    <p:tmPct val="30000"/>
                                  </p:iterate>
                                  <p:childTnLst>
                                    <p:set>
                                      <p:cBhvr>
                                        <p:cTn id="12" dur="1" fill="hold">
                                          <p:stCondLst>
                                            <p:cond delay="0"/>
                                          </p:stCondLst>
                                        </p:cTn>
                                        <p:tgtEl>
                                          <p:spTgt spid="4"/>
                                        </p:tgtEl>
                                        <p:attrNameLst>
                                          <p:attrName>style.visibility</p:attrName>
                                        </p:attrNameLst>
                                      </p:cBhvr>
                                      <p:to>
                                        <p:strVal val="visible"/>
                                      </p:to>
                                    </p:set>
                                    <p:animEffect transition="in" filter="wipe(left)">
                                      <p:cBhvr>
                                        <p:cTn id="13" dur="50"/>
                                        <p:tgtEl>
                                          <p:spTgt spid="4"/>
                                        </p:tgtEl>
                                      </p:cBhvr>
                                    </p:animEffect>
                                  </p:childTnLst>
                                </p:cTn>
                              </p:par>
                              <p:par>
                                <p:cTn id="14" presetID="36" presetClass="emph" presetSubtype="0" fill="hold" grpId="1" nodeType="withEffect">
                                  <p:stCondLst>
                                    <p:cond delay="0"/>
                                  </p:stCondLst>
                                  <p:iterate type="lt">
                                    <p:tmPct val="30000"/>
                                  </p:iterate>
                                  <p:childTnLst>
                                    <p:animScale>
                                      <p:cBhvr>
                                        <p:cTn id="15" dur="25" autoRev="1" fill="hold">
                                          <p:stCondLst>
                                            <p:cond delay="0"/>
                                          </p:stCondLst>
                                        </p:cTn>
                                        <p:tgtEl>
                                          <p:spTgt spid="4"/>
                                        </p:tgtEl>
                                      </p:cBhvr>
                                      <p:to x="80000" y="100000"/>
                                    </p:animScale>
                                    <p:anim by="(#ppt_w*0.10)" calcmode="lin" valueType="num">
                                      <p:cBhvr>
                                        <p:cTn id="16" dur="25" autoRev="1" fill="hold">
                                          <p:stCondLst>
                                            <p:cond delay="0"/>
                                          </p:stCondLst>
                                        </p:cTn>
                                        <p:tgtEl>
                                          <p:spTgt spid="4"/>
                                        </p:tgtEl>
                                        <p:attrNameLst>
                                          <p:attrName>ppt_x</p:attrName>
                                        </p:attrNameLst>
                                      </p:cBhvr>
                                    </p:anim>
                                    <p:anim by="(-#ppt_w*0.10)" calcmode="lin" valueType="num">
                                      <p:cBhvr>
                                        <p:cTn id="17" dur="25" autoRev="1" fill="hold">
                                          <p:stCondLst>
                                            <p:cond delay="0"/>
                                          </p:stCondLst>
                                        </p:cTn>
                                        <p:tgtEl>
                                          <p:spTgt spid="4"/>
                                        </p:tgtEl>
                                        <p:attrNameLst>
                                          <p:attrName>ppt_y</p:attrName>
                                        </p:attrNameLst>
                                      </p:cBhvr>
                                    </p:anim>
                                    <p:animRot by="-480000">
                                      <p:cBhvr>
                                        <p:cTn id="18" dur="25" autoRev="1" fill="hold">
                                          <p:stCondLst>
                                            <p:cond delay="0"/>
                                          </p:stCondLst>
                                        </p:cTn>
                                        <p:tgtEl>
                                          <p:spTgt spid="4"/>
                                        </p:tgtEl>
                                        <p:attrNameLst>
                                          <p:attrName>r</p:attrName>
                                        </p:attrNameLst>
                                      </p:cBhvr>
                                    </p:animRot>
                                  </p:childTnLst>
                                </p:cTn>
                              </p:par>
                              <p:par>
                                <p:cTn id="19" presetID="21" presetClass="entr" presetSubtype="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1000"/>
                                        <p:tgtEl>
                                          <p:spTgt spid="5"/>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1000"/>
                                        <p:tgtEl>
                                          <p:spTgt spid="12"/>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animBg="1"/>
      <p:bldP spid="12" grpId="0" animBg="1"/>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125" y="656598"/>
            <a:ext cx="6726612" cy="4486901"/>
          </a:xfrm>
          <a:prstGeom prst="rect">
            <a:avLst/>
          </a:prstGeom>
          <a:solidFill>
            <a:schemeClr val="accent1">
              <a:lumMod val="40000"/>
              <a:lumOff val="60000"/>
              <a:alpha val="47000"/>
            </a:schemeClr>
          </a:solidFill>
        </p:spPr>
      </p:pic>
      <p:sp>
        <p:nvSpPr>
          <p:cNvPr id="6" name="任意多边形 5"/>
          <p:cNvSpPr/>
          <p:nvPr/>
        </p:nvSpPr>
        <p:spPr>
          <a:xfrm>
            <a:off x="962282" y="1817194"/>
            <a:ext cx="1783749" cy="1783749"/>
          </a:xfrm>
          <a:custGeom>
            <a:avLst/>
            <a:gdLst>
              <a:gd name="connsiteX0" fmla="*/ 0 w 1783749"/>
              <a:gd name="connsiteY0" fmla="*/ 891875 h 1783749"/>
              <a:gd name="connsiteX1" fmla="*/ 891875 w 1783749"/>
              <a:gd name="connsiteY1" fmla="*/ 0 h 1783749"/>
              <a:gd name="connsiteX2" fmla="*/ 1783750 w 1783749"/>
              <a:gd name="connsiteY2" fmla="*/ 891875 h 1783749"/>
              <a:gd name="connsiteX3" fmla="*/ 891875 w 1783749"/>
              <a:gd name="connsiteY3" fmla="*/ 1783750 h 1783749"/>
              <a:gd name="connsiteX4" fmla="*/ 0 w 1783749"/>
              <a:gd name="connsiteY4" fmla="*/ 891875 h 1783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749" h="1783749">
                <a:moveTo>
                  <a:pt x="0" y="891875"/>
                </a:moveTo>
                <a:cubicBezTo>
                  <a:pt x="0" y="399306"/>
                  <a:pt x="399306" y="0"/>
                  <a:pt x="891875" y="0"/>
                </a:cubicBezTo>
                <a:cubicBezTo>
                  <a:pt x="1384444" y="0"/>
                  <a:pt x="1783750" y="399306"/>
                  <a:pt x="1783750" y="891875"/>
                </a:cubicBezTo>
                <a:cubicBezTo>
                  <a:pt x="1783750" y="1384444"/>
                  <a:pt x="1384444" y="1783750"/>
                  <a:pt x="891875" y="1783750"/>
                </a:cubicBezTo>
                <a:cubicBezTo>
                  <a:pt x="399306" y="1783750"/>
                  <a:pt x="0" y="1384444"/>
                  <a:pt x="0" y="891875"/>
                </a:cubicBezTo>
                <a:close/>
              </a:path>
            </a:pathLst>
          </a:cu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800" b="1" dirty="0">
                <a:solidFill>
                  <a:schemeClr val="bg1"/>
                </a:solidFill>
                <a:latin typeface="Arial" panose="020B0604020202020204" pitchFamily="34" charset="0"/>
                <a:ea typeface="微软雅黑" panose="020B0503020204020204" pitchFamily="34" charset="-122"/>
              </a:rPr>
              <a:t>职工安全教育</a:t>
            </a:r>
          </a:p>
        </p:txBody>
      </p:sp>
      <p:sp>
        <p:nvSpPr>
          <p:cNvPr id="10" name="任意多边形 9"/>
          <p:cNvSpPr/>
          <p:nvPr/>
        </p:nvSpPr>
        <p:spPr>
          <a:xfrm>
            <a:off x="3216507" y="1593507"/>
            <a:ext cx="2231793" cy="533300"/>
          </a:xfrm>
          <a:custGeom>
            <a:avLst/>
            <a:gdLst>
              <a:gd name="connsiteX0" fmla="*/ 0 w 2675623"/>
              <a:gd name="connsiteY0" fmla="*/ 88885 h 533300"/>
              <a:gd name="connsiteX1" fmla="*/ 88885 w 2675623"/>
              <a:gd name="connsiteY1" fmla="*/ 0 h 533300"/>
              <a:gd name="connsiteX2" fmla="*/ 2586738 w 2675623"/>
              <a:gd name="connsiteY2" fmla="*/ 0 h 533300"/>
              <a:gd name="connsiteX3" fmla="*/ 2675623 w 2675623"/>
              <a:gd name="connsiteY3" fmla="*/ 88885 h 533300"/>
              <a:gd name="connsiteX4" fmla="*/ 2675623 w 2675623"/>
              <a:gd name="connsiteY4" fmla="*/ 444415 h 533300"/>
              <a:gd name="connsiteX5" fmla="*/ 2586738 w 2675623"/>
              <a:gd name="connsiteY5" fmla="*/ 533300 h 533300"/>
              <a:gd name="connsiteX6" fmla="*/ 88885 w 2675623"/>
              <a:gd name="connsiteY6" fmla="*/ 533300 h 533300"/>
              <a:gd name="connsiteX7" fmla="*/ 0 w 2675623"/>
              <a:gd name="connsiteY7" fmla="*/ 444415 h 533300"/>
              <a:gd name="connsiteX8" fmla="*/ 0 w 2675623"/>
              <a:gd name="connsiteY8" fmla="*/ 88885 h 53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5623" h="533300">
                <a:moveTo>
                  <a:pt x="0" y="88885"/>
                </a:moveTo>
                <a:cubicBezTo>
                  <a:pt x="0" y="39795"/>
                  <a:pt x="39795" y="0"/>
                  <a:pt x="88885" y="0"/>
                </a:cubicBezTo>
                <a:lnTo>
                  <a:pt x="2586738" y="0"/>
                </a:lnTo>
                <a:cubicBezTo>
                  <a:pt x="2635828" y="0"/>
                  <a:pt x="2675623" y="39795"/>
                  <a:pt x="2675623" y="88885"/>
                </a:cubicBezTo>
                <a:lnTo>
                  <a:pt x="2675623" y="444415"/>
                </a:lnTo>
                <a:cubicBezTo>
                  <a:pt x="2675623" y="493505"/>
                  <a:pt x="2635828" y="533300"/>
                  <a:pt x="2586738" y="533300"/>
                </a:cubicBezTo>
                <a:lnTo>
                  <a:pt x="88885" y="533300"/>
                </a:lnTo>
                <a:cubicBezTo>
                  <a:pt x="39795" y="533300"/>
                  <a:pt x="0" y="493505"/>
                  <a:pt x="0" y="444415"/>
                </a:cubicBezTo>
                <a:lnTo>
                  <a:pt x="0" y="88885"/>
                </a:lnTo>
                <a:close/>
              </a:path>
            </a:pathLst>
          </a:custGeom>
          <a:solidFill>
            <a:schemeClr val="bg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sz="2000" b="1">
                <a:solidFill>
                  <a:schemeClr val="accent2"/>
                </a:solidFill>
                <a:latin typeface="Arial" panose="020B0604020202020204" pitchFamily="34" charset="0"/>
                <a:ea typeface="微软雅黑" panose="020B0503020204020204" pitchFamily="34" charset="-122"/>
              </a:rPr>
              <a:t>三级教育   </a:t>
            </a:r>
          </a:p>
        </p:txBody>
      </p:sp>
      <p:sp>
        <p:nvSpPr>
          <p:cNvPr id="11" name="任意多边形 10"/>
          <p:cNvSpPr/>
          <p:nvPr/>
        </p:nvSpPr>
        <p:spPr>
          <a:xfrm>
            <a:off x="3216507" y="2463900"/>
            <a:ext cx="2231793" cy="533300"/>
          </a:xfrm>
          <a:custGeom>
            <a:avLst/>
            <a:gdLst>
              <a:gd name="connsiteX0" fmla="*/ 0 w 2675623"/>
              <a:gd name="connsiteY0" fmla="*/ 88885 h 533300"/>
              <a:gd name="connsiteX1" fmla="*/ 88885 w 2675623"/>
              <a:gd name="connsiteY1" fmla="*/ 0 h 533300"/>
              <a:gd name="connsiteX2" fmla="*/ 2586738 w 2675623"/>
              <a:gd name="connsiteY2" fmla="*/ 0 h 533300"/>
              <a:gd name="connsiteX3" fmla="*/ 2675623 w 2675623"/>
              <a:gd name="connsiteY3" fmla="*/ 88885 h 533300"/>
              <a:gd name="connsiteX4" fmla="*/ 2675623 w 2675623"/>
              <a:gd name="connsiteY4" fmla="*/ 444415 h 533300"/>
              <a:gd name="connsiteX5" fmla="*/ 2586738 w 2675623"/>
              <a:gd name="connsiteY5" fmla="*/ 533300 h 533300"/>
              <a:gd name="connsiteX6" fmla="*/ 88885 w 2675623"/>
              <a:gd name="connsiteY6" fmla="*/ 533300 h 533300"/>
              <a:gd name="connsiteX7" fmla="*/ 0 w 2675623"/>
              <a:gd name="connsiteY7" fmla="*/ 444415 h 533300"/>
              <a:gd name="connsiteX8" fmla="*/ 0 w 2675623"/>
              <a:gd name="connsiteY8" fmla="*/ 88885 h 53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5623" h="533300">
                <a:moveTo>
                  <a:pt x="0" y="88885"/>
                </a:moveTo>
                <a:cubicBezTo>
                  <a:pt x="0" y="39795"/>
                  <a:pt x="39795" y="0"/>
                  <a:pt x="88885" y="0"/>
                </a:cubicBezTo>
                <a:lnTo>
                  <a:pt x="2586738" y="0"/>
                </a:lnTo>
                <a:cubicBezTo>
                  <a:pt x="2635828" y="0"/>
                  <a:pt x="2675623" y="39795"/>
                  <a:pt x="2675623" y="88885"/>
                </a:cubicBezTo>
                <a:lnTo>
                  <a:pt x="2675623" y="444415"/>
                </a:lnTo>
                <a:cubicBezTo>
                  <a:pt x="2675623" y="493505"/>
                  <a:pt x="2635828" y="533300"/>
                  <a:pt x="2586738" y="533300"/>
                </a:cubicBezTo>
                <a:lnTo>
                  <a:pt x="88885" y="533300"/>
                </a:lnTo>
                <a:cubicBezTo>
                  <a:pt x="39795" y="533300"/>
                  <a:pt x="0" y="493505"/>
                  <a:pt x="0" y="444415"/>
                </a:cubicBezTo>
                <a:lnTo>
                  <a:pt x="0" y="88885"/>
                </a:lnTo>
                <a:close/>
              </a:path>
            </a:pathLst>
          </a:custGeom>
          <a:solidFill>
            <a:schemeClr val="bg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sz="2000" b="1">
                <a:solidFill>
                  <a:schemeClr val="accent2"/>
                </a:solidFill>
                <a:latin typeface="Arial" panose="020B0604020202020204" pitchFamily="34" charset="0"/>
                <a:ea typeface="微软雅黑" panose="020B0503020204020204" pitchFamily="34" charset="-122"/>
              </a:rPr>
              <a:t>特种作业教育</a:t>
            </a:r>
          </a:p>
        </p:txBody>
      </p:sp>
      <p:sp>
        <p:nvSpPr>
          <p:cNvPr id="12" name="任意多边形 11"/>
          <p:cNvSpPr/>
          <p:nvPr/>
        </p:nvSpPr>
        <p:spPr>
          <a:xfrm>
            <a:off x="3216507" y="3334293"/>
            <a:ext cx="2231793" cy="533300"/>
          </a:xfrm>
          <a:custGeom>
            <a:avLst/>
            <a:gdLst>
              <a:gd name="connsiteX0" fmla="*/ 0 w 2675623"/>
              <a:gd name="connsiteY0" fmla="*/ 88885 h 533300"/>
              <a:gd name="connsiteX1" fmla="*/ 88885 w 2675623"/>
              <a:gd name="connsiteY1" fmla="*/ 0 h 533300"/>
              <a:gd name="connsiteX2" fmla="*/ 2586738 w 2675623"/>
              <a:gd name="connsiteY2" fmla="*/ 0 h 533300"/>
              <a:gd name="connsiteX3" fmla="*/ 2675623 w 2675623"/>
              <a:gd name="connsiteY3" fmla="*/ 88885 h 533300"/>
              <a:gd name="connsiteX4" fmla="*/ 2675623 w 2675623"/>
              <a:gd name="connsiteY4" fmla="*/ 444415 h 533300"/>
              <a:gd name="connsiteX5" fmla="*/ 2586738 w 2675623"/>
              <a:gd name="connsiteY5" fmla="*/ 533300 h 533300"/>
              <a:gd name="connsiteX6" fmla="*/ 88885 w 2675623"/>
              <a:gd name="connsiteY6" fmla="*/ 533300 h 533300"/>
              <a:gd name="connsiteX7" fmla="*/ 0 w 2675623"/>
              <a:gd name="connsiteY7" fmla="*/ 444415 h 533300"/>
              <a:gd name="connsiteX8" fmla="*/ 0 w 2675623"/>
              <a:gd name="connsiteY8" fmla="*/ 88885 h 53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5623" h="533300">
                <a:moveTo>
                  <a:pt x="0" y="88885"/>
                </a:moveTo>
                <a:cubicBezTo>
                  <a:pt x="0" y="39795"/>
                  <a:pt x="39795" y="0"/>
                  <a:pt x="88885" y="0"/>
                </a:cubicBezTo>
                <a:lnTo>
                  <a:pt x="2586738" y="0"/>
                </a:lnTo>
                <a:cubicBezTo>
                  <a:pt x="2635828" y="0"/>
                  <a:pt x="2675623" y="39795"/>
                  <a:pt x="2675623" y="88885"/>
                </a:cubicBezTo>
                <a:lnTo>
                  <a:pt x="2675623" y="444415"/>
                </a:lnTo>
                <a:cubicBezTo>
                  <a:pt x="2675623" y="493505"/>
                  <a:pt x="2635828" y="533300"/>
                  <a:pt x="2586738" y="533300"/>
                </a:cubicBezTo>
                <a:lnTo>
                  <a:pt x="88885" y="533300"/>
                </a:lnTo>
                <a:cubicBezTo>
                  <a:pt x="39795" y="533300"/>
                  <a:pt x="0" y="493505"/>
                  <a:pt x="0" y="444415"/>
                </a:cubicBezTo>
                <a:lnTo>
                  <a:pt x="0" y="88885"/>
                </a:lnTo>
                <a:close/>
              </a:path>
            </a:pathLst>
          </a:custGeom>
          <a:solidFill>
            <a:schemeClr val="bg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sz="2000" b="1">
                <a:solidFill>
                  <a:schemeClr val="accent2"/>
                </a:solidFill>
                <a:latin typeface="Arial" panose="020B0604020202020204" pitchFamily="34" charset="0"/>
                <a:ea typeface="微软雅黑" panose="020B0503020204020204" pitchFamily="34" charset="-122"/>
              </a:rPr>
              <a:t>经常性教育 </a:t>
            </a:r>
          </a:p>
        </p:txBody>
      </p:sp>
      <p:sp>
        <p:nvSpPr>
          <p:cNvPr id="7" name="文本框 6"/>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
        <p:nvSpPr>
          <p:cNvPr id="8" name="TextBox 8"/>
          <p:cNvSpPr txBox="1"/>
          <p:nvPr/>
        </p:nvSpPr>
        <p:spPr>
          <a:xfrm>
            <a:off x="1007604" y="247112"/>
            <a:ext cx="5266196" cy="400110"/>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第六章  以人为本切实做好安全工作</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8335" y="921544"/>
            <a:ext cx="4148535" cy="561975"/>
          </a:xfrm>
          <a:prstGeom prst="homePlate">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3200" b="1" dirty="0">
                <a:solidFill>
                  <a:schemeClr val="accent2"/>
                </a:solidFill>
                <a:cs typeface="+mn-ea"/>
              </a:rPr>
              <a:t>职工安全教育</a:t>
            </a:r>
          </a:p>
        </p:txBody>
      </p:sp>
      <p:sp>
        <p:nvSpPr>
          <p:cNvPr id="5" name="圆角矩形 4"/>
          <p:cNvSpPr/>
          <p:nvPr/>
        </p:nvSpPr>
        <p:spPr>
          <a:xfrm>
            <a:off x="455612" y="1885949"/>
            <a:ext cx="8294687" cy="2774951"/>
          </a:xfrm>
          <a:prstGeom prst="roundRect">
            <a:avLst>
              <a:gd name="adj" fmla="val 4184"/>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dist="254000" dir="5400000" algn="t" rotWithShape="0">
              <a:prstClr val="black">
                <a:alpha val="40000"/>
              </a:prstClr>
            </a:outerShdw>
          </a:effectLst>
        </p:spPr>
        <p:txBody>
          <a:bodyPr anchor="ctr"/>
          <a:lstStyle/>
          <a:p>
            <a:pPr algn="ctr" defTabSz="967740"/>
            <a:endParaRPr lang="zh-CN" altLang="en-US" sz="2500" kern="0">
              <a:solidFill>
                <a:schemeClr val="accent6">
                  <a:lumMod val="90000"/>
                  <a:lumOff val="10000"/>
                </a:schemeClr>
              </a:solidFill>
              <a:latin typeface="Calibri" panose="020F0502020204030204"/>
            </a:endParaRPr>
          </a:p>
        </p:txBody>
      </p:sp>
      <p:grpSp>
        <p:nvGrpSpPr>
          <p:cNvPr id="6" name="组合 5"/>
          <p:cNvGrpSpPr/>
          <p:nvPr/>
        </p:nvGrpSpPr>
        <p:grpSpPr bwMode="auto">
          <a:xfrm>
            <a:off x="544513" y="1971676"/>
            <a:ext cx="2249487" cy="885825"/>
            <a:chOff x="717476" y="1291449"/>
            <a:chExt cx="2488014" cy="1020769"/>
          </a:xfrm>
        </p:grpSpPr>
        <p:sp>
          <p:nvSpPr>
            <p:cNvPr id="7" name="圆角矩形 6"/>
            <p:cNvSpPr/>
            <p:nvPr/>
          </p:nvSpPr>
          <p:spPr>
            <a:xfrm>
              <a:off x="717476" y="1291449"/>
              <a:ext cx="2488014" cy="1020769"/>
            </a:xfrm>
            <a:prstGeom prst="roundRect">
              <a:avLst>
                <a:gd name="adj" fmla="val 10880"/>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lnSpc>
                  <a:spcPct val="120000"/>
                </a:lnSpc>
                <a:spcBef>
                  <a:spcPts val="0"/>
                </a:spcBef>
                <a:spcAft>
                  <a:spcPts val="0"/>
                </a:spcAft>
                <a:defRPr/>
              </a:pPr>
              <a:endParaRPr lang="zh-CN" altLang="en-US" sz="1500" b="1">
                <a:latin typeface="微软雅黑" panose="020B0503020204020204" pitchFamily="34" charset="-122"/>
              </a:endParaRPr>
            </a:p>
          </p:txBody>
        </p:sp>
        <p:sp>
          <p:nvSpPr>
            <p:cNvPr id="8" name="Freeform 41"/>
            <p:cNvSpPr>
              <a:spLocks noEditPoints="1"/>
            </p:cNvSpPr>
            <p:nvPr/>
          </p:nvSpPr>
          <p:spPr bwMode="auto">
            <a:xfrm>
              <a:off x="828093" y="1596949"/>
              <a:ext cx="575913" cy="515873"/>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accent2"/>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sp>
          <p:nvSpPr>
            <p:cNvPr id="9" name="TextBox 6"/>
            <p:cNvSpPr txBox="1">
              <a:spLocks noChangeArrowheads="1"/>
            </p:cNvSpPr>
            <p:nvPr/>
          </p:nvSpPr>
          <p:spPr bwMode="auto">
            <a:xfrm>
              <a:off x="1502333" y="1517972"/>
              <a:ext cx="1586055" cy="617113"/>
            </a:xfrm>
            <a:prstGeom prst="rect">
              <a:avLst/>
            </a:prstGeom>
            <a:noFill/>
            <a:ln w="9525">
              <a:noFill/>
              <a:miter lim="800000"/>
            </a:ln>
          </p:spPr>
          <p:txBody>
            <a:bodyPr wrap="square">
              <a:spAutoFit/>
            </a:bodyPr>
            <a:lstStyle/>
            <a:p>
              <a:pPr algn="ctr">
                <a:lnSpc>
                  <a:spcPct val="120000"/>
                </a:lnSpc>
              </a:pPr>
              <a:r>
                <a:rPr lang="zh-CN" altLang="en-US" sz="2400" b="1" dirty="0">
                  <a:solidFill>
                    <a:schemeClr val="accent2"/>
                  </a:solidFill>
                  <a:latin typeface="微软雅黑" panose="020B0503020204020204" pitchFamily="34" charset="-122"/>
                  <a:ea typeface="微软雅黑" panose="020B0503020204020204" pitchFamily="34" charset="-122"/>
                </a:rPr>
                <a:t>入厂教育</a:t>
              </a:r>
              <a:endParaRPr lang="zh-CN" altLang="en-US" sz="2200" b="1" dirty="0">
                <a:solidFill>
                  <a:schemeClr val="accent2"/>
                </a:solidFill>
                <a:latin typeface="微软雅黑" panose="020B0503020204020204" pitchFamily="34" charset="-122"/>
                <a:ea typeface="微软雅黑" panose="020B0503020204020204" pitchFamily="34" charset="-122"/>
              </a:endParaRPr>
            </a:p>
          </p:txBody>
        </p:sp>
      </p:grpSp>
      <p:sp>
        <p:nvSpPr>
          <p:cNvPr id="10" name="文本框 58"/>
          <p:cNvSpPr txBox="1"/>
          <p:nvPr/>
        </p:nvSpPr>
        <p:spPr>
          <a:xfrm>
            <a:off x="648097" y="1971675"/>
            <a:ext cx="8102202" cy="2593171"/>
          </a:xfrm>
          <a:prstGeom prst="rect">
            <a:avLst/>
          </a:prstGeom>
          <a:noFill/>
          <a:effectLst/>
        </p:spPr>
        <p:txBody>
          <a:bodyPr wrap="square" lIns="99212" tIns="49606" rIns="99212" bIns="49606">
            <a:spAutoFit/>
          </a:bodyPr>
          <a:lstStyle/>
          <a:p>
            <a:pPr>
              <a:lnSpc>
                <a:spcPct val="150000"/>
              </a:lnSpc>
              <a:buFontTx/>
              <a:buNone/>
            </a:pPr>
            <a:r>
              <a:rPr lang="zh-CN" altLang="en-US" sz="1800" dirty="0">
                <a:solidFill>
                  <a:schemeClr val="tx1">
                    <a:lumMod val="50000"/>
                    <a:lumOff val="50000"/>
                  </a:schemeClr>
                </a:solidFill>
                <a:latin typeface="+mn-ea"/>
              </a:rPr>
              <a:t>                                   新入厂的职工</a:t>
            </a:r>
            <a:r>
              <a:rPr lang="en-US" altLang="zh-CN" sz="1800" dirty="0">
                <a:solidFill>
                  <a:schemeClr val="tx1">
                    <a:lumMod val="50000"/>
                    <a:lumOff val="50000"/>
                  </a:schemeClr>
                </a:solidFill>
                <a:latin typeface="+mn-ea"/>
              </a:rPr>
              <a:t>(</a:t>
            </a:r>
            <a:r>
              <a:rPr lang="zh-CN" altLang="en-US" sz="1800" dirty="0">
                <a:solidFill>
                  <a:schemeClr val="tx1">
                    <a:lumMod val="50000"/>
                    <a:lumOff val="50000"/>
                  </a:schemeClr>
                </a:solidFill>
                <a:latin typeface="+mn-ea"/>
              </a:rPr>
              <a:t>干部和工人</a:t>
            </a:r>
            <a:r>
              <a:rPr lang="en-US" altLang="zh-CN" sz="1800" dirty="0">
                <a:solidFill>
                  <a:schemeClr val="tx1">
                    <a:lumMod val="50000"/>
                    <a:lumOff val="50000"/>
                  </a:schemeClr>
                </a:solidFill>
                <a:latin typeface="+mn-ea"/>
              </a:rPr>
              <a:t>)</a:t>
            </a:r>
            <a:r>
              <a:rPr lang="zh-CN" altLang="en-US" sz="1800" dirty="0">
                <a:solidFill>
                  <a:schemeClr val="tx1">
                    <a:lumMod val="50000"/>
                    <a:lumOff val="50000"/>
                  </a:schemeClr>
                </a:solidFill>
                <a:latin typeface="+mn-ea"/>
              </a:rPr>
              <a:t>或调动工作的工人以及 新到</a:t>
            </a:r>
            <a:endParaRPr lang="en-US" altLang="zh-CN" sz="1800" dirty="0">
              <a:solidFill>
                <a:schemeClr val="tx1">
                  <a:lumMod val="50000"/>
                  <a:lumOff val="50000"/>
                </a:schemeClr>
              </a:solidFill>
              <a:latin typeface="+mn-ea"/>
            </a:endParaRPr>
          </a:p>
          <a:p>
            <a:pPr>
              <a:lnSpc>
                <a:spcPct val="150000"/>
              </a:lnSpc>
              <a:buFontTx/>
              <a:buNone/>
            </a:pPr>
            <a:r>
              <a:rPr lang="en-US" altLang="zh-CN" sz="1800" dirty="0">
                <a:solidFill>
                  <a:schemeClr val="tx1">
                    <a:lumMod val="50000"/>
                    <a:lumOff val="50000"/>
                  </a:schemeClr>
                </a:solidFill>
                <a:latin typeface="+mn-ea"/>
              </a:rPr>
              <a:t>                                  </a:t>
            </a:r>
            <a:r>
              <a:rPr lang="zh-CN" altLang="en-US" sz="1800" dirty="0">
                <a:solidFill>
                  <a:schemeClr val="tx1">
                    <a:lumMod val="50000"/>
                    <a:lumOff val="50000"/>
                  </a:schemeClr>
                </a:solidFill>
                <a:latin typeface="+mn-ea"/>
              </a:rPr>
              <a:t> 厂的临时工、合同工、培训和实习人员等在分配到车间</a:t>
            </a:r>
            <a:endParaRPr lang="en-US" altLang="zh-CN" sz="1800" dirty="0">
              <a:solidFill>
                <a:schemeClr val="tx1">
                  <a:lumMod val="50000"/>
                  <a:lumOff val="50000"/>
                </a:schemeClr>
              </a:solidFill>
              <a:latin typeface="+mn-ea"/>
            </a:endParaRPr>
          </a:p>
          <a:p>
            <a:pPr>
              <a:lnSpc>
                <a:spcPct val="150000"/>
              </a:lnSpc>
              <a:buFontTx/>
              <a:buNone/>
            </a:pPr>
            <a:r>
              <a:rPr lang="zh-CN" altLang="en-US" sz="1800" dirty="0">
                <a:solidFill>
                  <a:schemeClr val="tx1">
                    <a:lumMod val="50000"/>
                    <a:lumOff val="50000"/>
                  </a:schemeClr>
                </a:solidFill>
                <a:latin typeface="+mn-ea"/>
              </a:rPr>
              <a:t>和工作地点以前，要由厂劳资部门组织，安全部门进行初步安全教育。其内容包括国家有关安全生产方针政策和法规，本厂安全生产的一般状况，企业内部特殊危险部位的介绍，一般的机械电气安全知识，入厂安全须知和预防事故的基本知识。经考试合格后，再分配到车间。 </a:t>
            </a:r>
          </a:p>
        </p:txBody>
      </p:sp>
      <p:sp>
        <p:nvSpPr>
          <p:cNvPr id="11" name="文本框 10"/>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
        <p:nvSpPr>
          <p:cNvPr id="12" name="TextBox 8"/>
          <p:cNvSpPr txBox="1"/>
          <p:nvPr/>
        </p:nvSpPr>
        <p:spPr>
          <a:xfrm>
            <a:off x="1007604" y="247112"/>
            <a:ext cx="5266196" cy="400110"/>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第六章  以人为本切实做好安全工作</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55612" y="1885949"/>
            <a:ext cx="8294687" cy="2355851"/>
          </a:xfrm>
          <a:prstGeom prst="roundRect">
            <a:avLst>
              <a:gd name="adj" fmla="val 369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dist="254000" dir="5400000" algn="t" rotWithShape="0">
              <a:prstClr val="black">
                <a:alpha val="40000"/>
              </a:prstClr>
            </a:outerShdw>
          </a:effectLst>
        </p:spPr>
        <p:txBody>
          <a:bodyPr anchor="ctr"/>
          <a:lstStyle/>
          <a:p>
            <a:pPr algn="ctr" defTabSz="967740" fontAlgn="auto">
              <a:spcBef>
                <a:spcPts val="0"/>
              </a:spcBef>
              <a:spcAft>
                <a:spcPts val="0"/>
              </a:spcAft>
              <a:defRPr/>
            </a:pPr>
            <a:endParaRPr lang="zh-CN" altLang="en-US" sz="2500" kern="0">
              <a:solidFill>
                <a:schemeClr val="accent6">
                  <a:lumMod val="90000"/>
                  <a:lumOff val="10000"/>
                </a:schemeClr>
              </a:solidFill>
              <a:latin typeface="Calibri" panose="020F0502020204030204"/>
              <a:ea typeface="+mn-ea"/>
            </a:endParaRPr>
          </a:p>
        </p:txBody>
      </p:sp>
      <p:sp>
        <p:nvSpPr>
          <p:cNvPr id="4" name="五边形 3"/>
          <p:cNvSpPr/>
          <p:nvPr/>
        </p:nvSpPr>
        <p:spPr>
          <a:xfrm>
            <a:off x="-8335" y="921544"/>
            <a:ext cx="4148535" cy="561975"/>
          </a:xfrm>
          <a:prstGeom prst="homePlate">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3200" b="1" dirty="0">
                <a:solidFill>
                  <a:schemeClr val="accent2"/>
                </a:solidFill>
                <a:cs typeface="+mn-ea"/>
              </a:rPr>
              <a:t>职工安全教育</a:t>
            </a:r>
          </a:p>
        </p:txBody>
      </p:sp>
      <p:grpSp>
        <p:nvGrpSpPr>
          <p:cNvPr id="6" name="组合 5"/>
          <p:cNvGrpSpPr/>
          <p:nvPr/>
        </p:nvGrpSpPr>
        <p:grpSpPr bwMode="auto">
          <a:xfrm>
            <a:off x="544513" y="1971676"/>
            <a:ext cx="2249487" cy="885825"/>
            <a:chOff x="717476" y="1291449"/>
            <a:chExt cx="2488014" cy="1020769"/>
          </a:xfrm>
        </p:grpSpPr>
        <p:sp>
          <p:nvSpPr>
            <p:cNvPr id="7" name="圆角矩形 6"/>
            <p:cNvSpPr/>
            <p:nvPr/>
          </p:nvSpPr>
          <p:spPr>
            <a:xfrm>
              <a:off x="717476" y="1291449"/>
              <a:ext cx="2488014" cy="1020769"/>
            </a:xfrm>
            <a:prstGeom prst="roundRect">
              <a:avLst>
                <a:gd name="adj" fmla="val 10880"/>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lnSpc>
                  <a:spcPct val="120000"/>
                </a:lnSpc>
                <a:spcBef>
                  <a:spcPts val="0"/>
                </a:spcBef>
                <a:spcAft>
                  <a:spcPts val="0"/>
                </a:spcAft>
                <a:defRPr/>
              </a:pPr>
              <a:endParaRPr lang="zh-CN" altLang="en-US" sz="1500" b="1">
                <a:latin typeface="微软雅黑" panose="020B0503020204020204" pitchFamily="34" charset="-122"/>
              </a:endParaRPr>
            </a:p>
          </p:txBody>
        </p:sp>
        <p:sp>
          <p:nvSpPr>
            <p:cNvPr id="8" name="Freeform 41"/>
            <p:cNvSpPr>
              <a:spLocks noEditPoints="1"/>
            </p:cNvSpPr>
            <p:nvPr/>
          </p:nvSpPr>
          <p:spPr bwMode="auto">
            <a:xfrm>
              <a:off x="828093" y="1596949"/>
              <a:ext cx="575913" cy="515873"/>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accent2"/>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sp>
          <p:nvSpPr>
            <p:cNvPr id="9" name="TextBox 6"/>
            <p:cNvSpPr txBox="1">
              <a:spLocks noChangeArrowheads="1"/>
            </p:cNvSpPr>
            <p:nvPr/>
          </p:nvSpPr>
          <p:spPr bwMode="auto">
            <a:xfrm>
              <a:off x="1502333" y="1517972"/>
              <a:ext cx="1586055" cy="573814"/>
            </a:xfrm>
            <a:prstGeom prst="rect">
              <a:avLst/>
            </a:prstGeom>
            <a:noFill/>
            <a:ln w="9525">
              <a:noFill/>
              <a:miter lim="800000"/>
            </a:ln>
          </p:spPr>
          <p:txBody>
            <a:bodyPr wrap="square">
              <a:spAutoFit/>
            </a:bodyPr>
            <a:lstStyle/>
            <a:p>
              <a:pPr algn="ctr">
                <a:lnSpc>
                  <a:spcPct val="120000"/>
                </a:lnSpc>
              </a:pPr>
              <a:r>
                <a:rPr lang="zh-CN" altLang="en-US" sz="2400" b="1" dirty="0">
                  <a:solidFill>
                    <a:schemeClr val="accent2"/>
                  </a:solidFill>
                  <a:latin typeface="微软雅黑" panose="020B0503020204020204" pitchFamily="34" charset="-122"/>
                  <a:ea typeface="微软雅黑" panose="020B0503020204020204" pitchFamily="34" charset="-122"/>
                </a:rPr>
                <a:t>车间教育</a:t>
              </a:r>
              <a:endParaRPr lang="zh-CN" altLang="en-US" sz="2200" b="1" dirty="0">
                <a:solidFill>
                  <a:schemeClr val="accent2"/>
                </a:solidFill>
                <a:latin typeface="微软雅黑" panose="020B0503020204020204" pitchFamily="34" charset="-122"/>
                <a:ea typeface="微软雅黑" panose="020B0503020204020204" pitchFamily="34" charset="-122"/>
              </a:endParaRPr>
            </a:p>
          </p:txBody>
        </p:sp>
      </p:grpSp>
      <p:sp>
        <p:nvSpPr>
          <p:cNvPr id="10" name="文本框 58"/>
          <p:cNvSpPr txBox="1"/>
          <p:nvPr/>
        </p:nvSpPr>
        <p:spPr>
          <a:xfrm>
            <a:off x="748109" y="1971676"/>
            <a:ext cx="8102202" cy="2177673"/>
          </a:xfrm>
          <a:prstGeom prst="rect">
            <a:avLst/>
          </a:prstGeom>
          <a:noFill/>
          <a:effectLst/>
        </p:spPr>
        <p:txBody>
          <a:bodyPr wrap="square" lIns="99212" tIns="49606" rIns="99212" bIns="49606">
            <a:spAutoFit/>
          </a:bodyPr>
          <a:lstStyle/>
          <a:p>
            <a:pPr>
              <a:lnSpc>
                <a:spcPct val="150000"/>
              </a:lnSpc>
              <a:buFontTx/>
              <a:buNone/>
            </a:pPr>
            <a:r>
              <a:rPr lang="zh-CN" altLang="en-US" sz="1800" dirty="0">
                <a:solidFill>
                  <a:schemeClr val="tx1">
                    <a:lumMod val="50000"/>
                    <a:lumOff val="50000"/>
                  </a:schemeClr>
                </a:solidFill>
                <a:latin typeface="+mn-ea"/>
              </a:rPr>
              <a:t>                                是指在新职工或调动工作的工人在分配到车间后进行的</a:t>
            </a:r>
            <a:endParaRPr lang="en-US" altLang="zh-CN" sz="1800" dirty="0">
              <a:solidFill>
                <a:schemeClr val="tx1">
                  <a:lumMod val="50000"/>
                  <a:lumOff val="50000"/>
                </a:schemeClr>
              </a:solidFill>
              <a:latin typeface="+mn-ea"/>
            </a:endParaRPr>
          </a:p>
          <a:p>
            <a:pPr>
              <a:lnSpc>
                <a:spcPct val="150000"/>
              </a:lnSpc>
              <a:buFontTx/>
              <a:buNone/>
            </a:pPr>
            <a:r>
              <a:rPr lang="en-US" altLang="zh-CN" sz="1800" dirty="0">
                <a:solidFill>
                  <a:schemeClr val="tx1">
                    <a:lumMod val="50000"/>
                    <a:lumOff val="50000"/>
                  </a:schemeClr>
                </a:solidFill>
                <a:latin typeface="+mn-ea"/>
              </a:rPr>
              <a:t>                                </a:t>
            </a:r>
            <a:r>
              <a:rPr lang="zh-CN" altLang="en-US" sz="1800" dirty="0">
                <a:solidFill>
                  <a:schemeClr val="tx1">
                    <a:lumMod val="50000"/>
                    <a:lumOff val="50000"/>
                  </a:schemeClr>
                </a:solidFill>
                <a:latin typeface="+mn-ea"/>
              </a:rPr>
              <a:t>安全教育。由车间主管安全的主任负责，车间安全员进</a:t>
            </a:r>
            <a:endParaRPr lang="en-US" altLang="zh-CN" sz="1800" dirty="0">
              <a:solidFill>
                <a:schemeClr val="tx1">
                  <a:lumMod val="50000"/>
                  <a:lumOff val="50000"/>
                </a:schemeClr>
              </a:solidFill>
              <a:latin typeface="+mn-ea"/>
            </a:endParaRPr>
          </a:p>
          <a:p>
            <a:pPr>
              <a:lnSpc>
                <a:spcPct val="150000"/>
              </a:lnSpc>
              <a:buFontTx/>
              <a:buNone/>
            </a:pPr>
            <a:r>
              <a:rPr lang="zh-CN" altLang="en-US" sz="1800" dirty="0">
                <a:solidFill>
                  <a:schemeClr val="tx1">
                    <a:lumMod val="50000"/>
                    <a:lumOff val="50000"/>
                  </a:schemeClr>
                </a:solidFill>
                <a:latin typeface="+mn-ea"/>
              </a:rPr>
              <a:t>行教育。教育内容有本车间的生产概况，安全生产情况，本车间的劳动纪律和生产规则，安全注意事项，车间的危险邻位，危险机电设施、尘毒作业情况，以及必须遵守的安全生产规章制度</a:t>
            </a:r>
          </a:p>
        </p:txBody>
      </p:sp>
      <p:sp>
        <p:nvSpPr>
          <p:cNvPr id="11" name="文本框 10"/>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
        <p:nvSpPr>
          <p:cNvPr id="12" name="TextBox 8"/>
          <p:cNvSpPr txBox="1"/>
          <p:nvPr/>
        </p:nvSpPr>
        <p:spPr>
          <a:xfrm>
            <a:off x="1007604" y="247112"/>
            <a:ext cx="5266196" cy="400110"/>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第六章  以人为本切实做好安全工作</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10" grpId="0"/>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55612" y="1755323"/>
            <a:ext cx="8294687" cy="3094396"/>
          </a:xfrm>
          <a:prstGeom prst="roundRect">
            <a:avLst>
              <a:gd name="adj" fmla="val 3283"/>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dist="254000" dir="5400000" algn="t" rotWithShape="0">
              <a:prstClr val="black">
                <a:alpha val="40000"/>
              </a:prstClr>
            </a:outerShdw>
          </a:effectLst>
        </p:spPr>
        <p:txBody>
          <a:bodyPr anchor="ctr"/>
          <a:lstStyle/>
          <a:p>
            <a:pPr algn="ctr" defTabSz="967740"/>
            <a:endParaRPr lang="zh-CN" altLang="en-US" sz="2500" kern="0">
              <a:solidFill>
                <a:schemeClr val="accent6">
                  <a:lumMod val="90000"/>
                  <a:lumOff val="10000"/>
                </a:schemeClr>
              </a:solidFill>
              <a:latin typeface="Calibri" panose="020F0502020204030204"/>
            </a:endParaRPr>
          </a:p>
        </p:txBody>
      </p:sp>
      <p:sp>
        <p:nvSpPr>
          <p:cNvPr id="4" name="五边形 3"/>
          <p:cNvSpPr/>
          <p:nvPr/>
        </p:nvSpPr>
        <p:spPr>
          <a:xfrm>
            <a:off x="-8335" y="921544"/>
            <a:ext cx="4148535" cy="561975"/>
          </a:xfrm>
          <a:prstGeom prst="homePlate">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3200" b="1" dirty="0">
                <a:solidFill>
                  <a:schemeClr val="accent2"/>
                </a:solidFill>
                <a:cs typeface="+mn-ea"/>
              </a:rPr>
              <a:t>职工安全教育</a:t>
            </a:r>
          </a:p>
        </p:txBody>
      </p:sp>
      <p:grpSp>
        <p:nvGrpSpPr>
          <p:cNvPr id="6" name="组合 5"/>
          <p:cNvGrpSpPr/>
          <p:nvPr/>
        </p:nvGrpSpPr>
        <p:grpSpPr bwMode="auto">
          <a:xfrm>
            <a:off x="544513" y="1841050"/>
            <a:ext cx="2249487" cy="885825"/>
            <a:chOff x="717476" y="1291449"/>
            <a:chExt cx="2488014" cy="1020769"/>
          </a:xfrm>
        </p:grpSpPr>
        <p:sp>
          <p:nvSpPr>
            <p:cNvPr id="7" name="圆角矩形 6"/>
            <p:cNvSpPr/>
            <p:nvPr/>
          </p:nvSpPr>
          <p:spPr>
            <a:xfrm>
              <a:off x="717476" y="1291449"/>
              <a:ext cx="2488014" cy="1020769"/>
            </a:xfrm>
            <a:prstGeom prst="roundRect">
              <a:avLst>
                <a:gd name="adj" fmla="val 10880"/>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lnSpc>
                  <a:spcPct val="120000"/>
                </a:lnSpc>
                <a:spcBef>
                  <a:spcPts val="0"/>
                </a:spcBef>
                <a:spcAft>
                  <a:spcPts val="0"/>
                </a:spcAft>
                <a:defRPr/>
              </a:pPr>
              <a:endParaRPr lang="zh-CN" altLang="en-US" sz="1500" b="1">
                <a:latin typeface="微软雅黑" panose="020B0503020204020204" pitchFamily="34" charset="-122"/>
              </a:endParaRPr>
            </a:p>
          </p:txBody>
        </p:sp>
        <p:sp>
          <p:nvSpPr>
            <p:cNvPr id="8" name="Freeform 41"/>
            <p:cNvSpPr>
              <a:spLocks noEditPoints="1"/>
            </p:cNvSpPr>
            <p:nvPr/>
          </p:nvSpPr>
          <p:spPr bwMode="auto">
            <a:xfrm>
              <a:off x="828093" y="1596949"/>
              <a:ext cx="575913" cy="515873"/>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accent2"/>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sp>
          <p:nvSpPr>
            <p:cNvPr id="9" name="TextBox 6"/>
            <p:cNvSpPr txBox="1">
              <a:spLocks noChangeArrowheads="1"/>
            </p:cNvSpPr>
            <p:nvPr/>
          </p:nvSpPr>
          <p:spPr bwMode="auto">
            <a:xfrm>
              <a:off x="1502333" y="1517972"/>
              <a:ext cx="1586055" cy="573814"/>
            </a:xfrm>
            <a:prstGeom prst="rect">
              <a:avLst/>
            </a:prstGeom>
            <a:noFill/>
            <a:ln w="9525">
              <a:noFill/>
              <a:miter lim="800000"/>
            </a:ln>
          </p:spPr>
          <p:txBody>
            <a:bodyPr wrap="square">
              <a:spAutoFit/>
            </a:bodyPr>
            <a:lstStyle/>
            <a:p>
              <a:pPr algn="ctr">
                <a:lnSpc>
                  <a:spcPct val="120000"/>
                </a:lnSpc>
              </a:pPr>
              <a:r>
                <a:rPr lang="zh-CN" altLang="en-US" sz="2400" b="1" dirty="0">
                  <a:solidFill>
                    <a:schemeClr val="accent2"/>
                  </a:solidFill>
                  <a:latin typeface="微软雅黑" panose="020B0503020204020204" pitchFamily="34" charset="-122"/>
                  <a:ea typeface="微软雅黑" panose="020B0503020204020204" pitchFamily="34" charset="-122"/>
                </a:rPr>
                <a:t>岗位教育</a:t>
              </a:r>
              <a:endParaRPr lang="zh-CN" altLang="en-US" sz="2200" b="1" dirty="0">
                <a:solidFill>
                  <a:schemeClr val="accent2"/>
                </a:solidFill>
                <a:latin typeface="微软雅黑" panose="020B0503020204020204" pitchFamily="34" charset="-122"/>
                <a:ea typeface="微软雅黑" panose="020B0503020204020204" pitchFamily="34" charset="-122"/>
              </a:endParaRPr>
            </a:p>
          </p:txBody>
        </p:sp>
      </p:grpSp>
      <p:sp>
        <p:nvSpPr>
          <p:cNvPr id="10" name="文本框 58"/>
          <p:cNvSpPr txBox="1"/>
          <p:nvPr/>
        </p:nvSpPr>
        <p:spPr>
          <a:xfrm>
            <a:off x="649914" y="1841050"/>
            <a:ext cx="8102202" cy="3008669"/>
          </a:xfrm>
          <a:prstGeom prst="rect">
            <a:avLst/>
          </a:prstGeom>
          <a:noFill/>
          <a:effectLst/>
        </p:spPr>
        <p:txBody>
          <a:bodyPr wrap="square" lIns="99212" tIns="49606" rIns="99212" bIns="49606">
            <a:spAutoFit/>
          </a:bodyPr>
          <a:lstStyle/>
          <a:p>
            <a:pPr>
              <a:lnSpc>
                <a:spcPct val="150000"/>
              </a:lnSpc>
              <a:buFontTx/>
              <a:buNone/>
            </a:pPr>
            <a:r>
              <a:rPr lang="zh-CN" altLang="en-US" sz="1800" dirty="0">
                <a:solidFill>
                  <a:schemeClr val="tx1">
                    <a:lumMod val="50000"/>
                    <a:lumOff val="50000"/>
                  </a:schemeClr>
                </a:solidFill>
                <a:latin typeface="+mn-ea"/>
              </a:rPr>
              <a:t>                                 是指由工段、班组长对新到岗位工作的工人进行的上岗</a:t>
            </a:r>
            <a:endParaRPr lang="en-US" altLang="zh-CN" sz="1800" dirty="0">
              <a:solidFill>
                <a:schemeClr val="tx1">
                  <a:lumMod val="50000"/>
                  <a:lumOff val="50000"/>
                </a:schemeClr>
              </a:solidFill>
              <a:latin typeface="+mn-ea"/>
            </a:endParaRPr>
          </a:p>
          <a:p>
            <a:pPr>
              <a:lnSpc>
                <a:spcPct val="150000"/>
              </a:lnSpc>
              <a:buFontTx/>
              <a:buNone/>
            </a:pPr>
            <a:r>
              <a:rPr lang="en-US" altLang="zh-CN" sz="1800" dirty="0">
                <a:solidFill>
                  <a:schemeClr val="tx1">
                    <a:lumMod val="50000"/>
                    <a:lumOff val="50000"/>
                  </a:schemeClr>
                </a:solidFill>
                <a:latin typeface="+mn-ea"/>
              </a:rPr>
              <a:t>                                 </a:t>
            </a:r>
            <a:r>
              <a:rPr lang="zh-CN" altLang="en-US" sz="1800" dirty="0">
                <a:solidFill>
                  <a:schemeClr val="tx1">
                    <a:lumMod val="50000"/>
                    <a:lumOff val="50000"/>
                  </a:schemeClr>
                </a:solidFill>
                <a:latin typeface="+mn-ea"/>
              </a:rPr>
              <a:t>前安全教育。教育内容有工段、班组安全生产概况，工作性质和职责范围，应知应会，岗位工种的工作性质、机电设备的安全操作方法，各种安全防护设施的性能和作用，工作地点的环境卫生及尘源、毒源、危险机件，危险物的控制方法，个人防护用具的使用方法，以及发生事故时的紧急救灾措施和安全撤退路线。三级安全教育时间不得少于</a:t>
            </a:r>
            <a:r>
              <a:rPr lang="en-US" altLang="zh-CN" sz="1800" dirty="0">
                <a:solidFill>
                  <a:schemeClr val="tx1">
                    <a:lumMod val="50000"/>
                    <a:lumOff val="50000"/>
                  </a:schemeClr>
                </a:solidFill>
                <a:latin typeface="+mn-ea"/>
              </a:rPr>
              <a:t>40</a:t>
            </a:r>
            <a:r>
              <a:rPr lang="zh-CN" altLang="en-US" sz="1800" dirty="0">
                <a:solidFill>
                  <a:schemeClr val="tx1">
                    <a:lumMod val="50000"/>
                    <a:lumOff val="50000"/>
                  </a:schemeClr>
                </a:solidFill>
                <a:latin typeface="+mn-ea"/>
              </a:rPr>
              <a:t>学时。工人经专试合格后，方可独立进行操作</a:t>
            </a:r>
          </a:p>
        </p:txBody>
      </p:sp>
      <p:sp>
        <p:nvSpPr>
          <p:cNvPr id="11" name="文本框 10"/>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
        <p:nvSpPr>
          <p:cNvPr id="12" name="TextBox 8"/>
          <p:cNvSpPr txBox="1"/>
          <p:nvPr/>
        </p:nvSpPr>
        <p:spPr>
          <a:xfrm>
            <a:off x="1007604" y="247112"/>
            <a:ext cx="5266196" cy="400110"/>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第六章  以人为本切实做好安全工作</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10" grpId="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8335" y="921544"/>
            <a:ext cx="4148535" cy="561975"/>
          </a:xfrm>
          <a:prstGeom prst="homePlate">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3200" b="1" dirty="0">
                <a:solidFill>
                  <a:schemeClr val="accent2"/>
                </a:solidFill>
                <a:cs typeface="+mn-ea"/>
              </a:rPr>
              <a:t>特种作业教育</a:t>
            </a:r>
          </a:p>
        </p:txBody>
      </p:sp>
      <p:grpSp>
        <p:nvGrpSpPr>
          <p:cNvPr id="11" name="组合 10"/>
          <p:cNvGrpSpPr/>
          <p:nvPr/>
        </p:nvGrpSpPr>
        <p:grpSpPr>
          <a:xfrm>
            <a:off x="668732" y="1835129"/>
            <a:ext cx="7996297" cy="2519157"/>
            <a:chOff x="2207942" y="2018652"/>
            <a:chExt cx="7776116" cy="1220497"/>
          </a:xfrm>
        </p:grpSpPr>
        <p:sp>
          <p:nvSpPr>
            <p:cNvPr id="12" name="圆角矩形 11"/>
            <p:cNvSpPr/>
            <p:nvPr/>
          </p:nvSpPr>
          <p:spPr>
            <a:xfrm>
              <a:off x="2207942" y="2018652"/>
              <a:ext cx="7776116" cy="1220497"/>
            </a:xfrm>
            <a:prstGeom prst="roundRect">
              <a:avLst>
                <a:gd name="adj" fmla="val 10905"/>
              </a:avLst>
            </a:prstGeom>
            <a:solidFill>
              <a:srgbClr val="D55816"/>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50000"/>
                    <a:lumOff val="50000"/>
                  </a:schemeClr>
                </a:solidFill>
                <a:latin typeface="+mn-ea"/>
                <a:cs typeface="+mn-ea"/>
              </a:endParaRPr>
            </a:p>
          </p:txBody>
        </p:sp>
        <p:sp>
          <p:nvSpPr>
            <p:cNvPr id="13" name="圆角矩形 12"/>
            <p:cNvSpPr/>
            <p:nvPr/>
          </p:nvSpPr>
          <p:spPr>
            <a:xfrm>
              <a:off x="2314903" y="2062239"/>
              <a:ext cx="7562195" cy="1140479"/>
            </a:xfrm>
            <a:prstGeom prst="roundRect">
              <a:avLst>
                <a:gd name="adj" fmla="val 9885"/>
              </a:avLst>
            </a:prstGeom>
            <a:solidFill>
              <a:schemeClr val="bg1">
                <a:lumMod val="95000"/>
              </a:schemeClr>
            </a:solidFill>
            <a:ln w="50800">
              <a:noFill/>
            </a:ln>
            <a:effectLst>
              <a:outerShdw blurRad="127000" dist="63500" dir="2700000" algn="tl" rotWithShape="0">
                <a:schemeClr val="tx1">
                  <a:lumMod val="65000"/>
                  <a:lumOff val="35000"/>
                  <a:alpha val="64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spcBef>
                  <a:spcPts val="750"/>
                </a:spcBef>
              </a:pPr>
              <a:r>
                <a:rPr lang="zh-CN" altLang="en-US" sz="2000" dirty="0">
                  <a:solidFill>
                    <a:schemeClr val="tx1">
                      <a:lumMod val="50000"/>
                      <a:lumOff val="50000"/>
                    </a:schemeClr>
                  </a:solidFill>
                  <a:latin typeface="+mn-ea"/>
                  <a:cs typeface="+mn-ea"/>
                </a:rPr>
                <a:t>指对接触危险性较大的特种作业人员，如电气、焊接、司机、锅护、压力容器等工种的工人所进行的专门安全技术知识培训。特种作业人员必须通过脱产或半脱产培训，并经过严格考试合格后，才能准许操作。这种培训至至少每年一次 。</a:t>
              </a:r>
              <a:endParaRPr lang="en-US" altLang="zh-CN" sz="2000" dirty="0">
                <a:solidFill>
                  <a:schemeClr val="tx1">
                    <a:lumMod val="50000"/>
                    <a:lumOff val="50000"/>
                  </a:schemeClr>
                </a:solidFill>
                <a:latin typeface="+mn-ea"/>
                <a:cs typeface="+mn-ea"/>
              </a:endParaRPr>
            </a:p>
          </p:txBody>
        </p:sp>
      </p:grpSp>
      <p:sp>
        <p:nvSpPr>
          <p:cNvPr id="6" name="文本框 5"/>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
        <p:nvSpPr>
          <p:cNvPr id="7" name="TextBox 8"/>
          <p:cNvSpPr txBox="1"/>
          <p:nvPr/>
        </p:nvSpPr>
        <p:spPr>
          <a:xfrm>
            <a:off x="1007604" y="247112"/>
            <a:ext cx="5266196" cy="400110"/>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第六章  以人为本切实做好安全工作</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8335" y="921544"/>
            <a:ext cx="4148535" cy="561975"/>
          </a:xfrm>
          <a:prstGeom prst="homePlate">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3200" b="1" dirty="0">
                <a:solidFill>
                  <a:schemeClr val="accent2"/>
                </a:solidFill>
                <a:cs typeface="+mn-ea"/>
              </a:rPr>
              <a:t>经常性教育</a:t>
            </a:r>
          </a:p>
        </p:txBody>
      </p:sp>
      <p:grpSp>
        <p:nvGrpSpPr>
          <p:cNvPr id="11" name="组合 10"/>
          <p:cNvGrpSpPr/>
          <p:nvPr/>
        </p:nvGrpSpPr>
        <p:grpSpPr>
          <a:xfrm>
            <a:off x="668732" y="1791590"/>
            <a:ext cx="7996297" cy="1633785"/>
            <a:chOff x="2207942" y="1983969"/>
            <a:chExt cx="7776116" cy="1301429"/>
          </a:xfrm>
        </p:grpSpPr>
        <p:sp>
          <p:nvSpPr>
            <p:cNvPr id="12" name="圆角矩形 11"/>
            <p:cNvSpPr/>
            <p:nvPr/>
          </p:nvSpPr>
          <p:spPr>
            <a:xfrm>
              <a:off x="2207942" y="1983969"/>
              <a:ext cx="7776116" cy="1301429"/>
            </a:xfrm>
            <a:prstGeom prst="roundRect">
              <a:avLst>
                <a:gd name="adj" fmla="val 10905"/>
              </a:avLst>
            </a:prstGeom>
            <a:solidFill>
              <a:srgbClr val="D55816"/>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50000"/>
                    <a:lumOff val="50000"/>
                  </a:schemeClr>
                </a:solidFill>
                <a:latin typeface="+mn-ea"/>
                <a:cs typeface="+mn-ea"/>
              </a:endParaRPr>
            </a:p>
          </p:txBody>
        </p:sp>
        <p:sp>
          <p:nvSpPr>
            <p:cNvPr id="13" name="圆角矩形 12"/>
            <p:cNvSpPr/>
            <p:nvPr/>
          </p:nvSpPr>
          <p:spPr>
            <a:xfrm>
              <a:off x="2314903" y="2062239"/>
              <a:ext cx="7562195" cy="1140479"/>
            </a:xfrm>
            <a:prstGeom prst="roundRect">
              <a:avLst>
                <a:gd name="adj" fmla="val 9885"/>
              </a:avLst>
            </a:prstGeom>
            <a:solidFill>
              <a:schemeClr val="bg1">
                <a:lumMod val="95000"/>
              </a:schemeClr>
            </a:solidFill>
            <a:ln w="50800">
              <a:noFill/>
            </a:ln>
            <a:effectLst>
              <a:outerShdw blurRad="127000" dist="63500" dir="2700000" algn="tl" rotWithShape="0">
                <a:schemeClr val="tx1">
                  <a:lumMod val="65000"/>
                  <a:lumOff val="35000"/>
                  <a:alpha val="64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50000"/>
                </a:lnSpc>
                <a:spcBef>
                  <a:spcPts val="750"/>
                </a:spcBef>
              </a:pPr>
              <a:r>
                <a:rPr lang="zh-CN" altLang="en-US" sz="2000" dirty="0">
                  <a:solidFill>
                    <a:schemeClr val="tx1">
                      <a:lumMod val="50000"/>
                      <a:lumOff val="50000"/>
                    </a:schemeClr>
                  </a:solidFill>
                  <a:latin typeface="+mn-ea"/>
                  <a:cs typeface="+mn-ea"/>
                </a:rPr>
                <a:t>要在生产过程的自始至终坚持不断。一般的教育方法是班前布置、班中检查、班后总结，使安全教育制度化。</a:t>
              </a:r>
              <a:endParaRPr lang="en-US" altLang="zh-CN" sz="2000" dirty="0">
                <a:solidFill>
                  <a:schemeClr val="tx1">
                    <a:lumMod val="50000"/>
                    <a:lumOff val="50000"/>
                  </a:schemeClr>
                </a:solidFill>
                <a:latin typeface="+mn-ea"/>
                <a:cs typeface="+mn-ea"/>
              </a:endParaRPr>
            </a:p>
          </p:txBody>
        </p:sp>
      </p:grpSp>
      <p:sp>
        <p:nvSpPr>
          <p:cNvPr id="6" name="文本框 5"/>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
        <p:nvSpPr>
          <p:cNvPr id="7" name="TextBox 8"/>
          <p:cNvSpPr txBox="1"/>
          <p:nvPr/>
        </p:nvSpPr>
        <p:spPr>
          <a:xfrm>
            <a:off x="1007604" y="247112"/>
            <a:ext cx="5266196" cy="400110"/>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第六章  以人为本切实做好安全工作</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2"/>
          <p:cNvSpPr txBox="1"/>
          <p:nvPr/>
        </p:nvSpPr>
        <p:spPr>
          <a:xfrm>
            <a:off x="4807952" y="1814175"/>
            <a:ext cx="3467616" cy="1754326"/>
          </a:xfrm>
          <a:prstGeom prst="rect">
            <a:avLst/>
          </a:prstGeom>
          <a:noFill/>
        </p:spPr>
        <p:txBody>
          <a:bodyPr wrap="none" rtlCol="0">
            <a:spAutoFit/>
          </a:bodyPr>
          <a:lstStyle/>
          <a:p>
            <a:r>
              <a:rPr lang="zh-CN" altLang="en-US" sz="3600" b="1" dirty="0">
                <a:solidFill>
                  <a:schemeClr val="tx1">
                    <a:lumMod val="50000"/>
                    <a:lumOff val="50000"/>
                  </a:schemeClr>
                </a:solidFill>
              </a:rPr>
              <a:t>生命诚可贵，</a:t>
            </a:r>
            <a:endParaRPr lang="en-US" altLang="zh-CN" sz="3600" b="1" dirty="0">
              <a:solidFill>
                <a:schemeClr val="tx1">
                  <a:lumMod val="50000"/>
                  <a:lumOff val="50000"/>
                </a:schemeClr>
              </a:solidFill>
            </a:endParaRPr>
          </a:p>
          <a:p>
            <a:r>
              <a:rPr lang="zh-CN" altLang="en-US" sz="3600" b="1" dirty="0">
                <a:solidFill>
                  <a:schemeClr val="tx1">
                    <a:lumMod val="50000"/>
                    <a:lumOff val="50000"/>
                  </a:schemeClr>
                </a:solidFill>
              </a:rPr>
              <a:t/>
            </a:r>
            <a:br>
              <a:rPr lang="zh-CN" altLang="en-US" sz="3600" b="1" dirty="0">
                <a:solidFill>
                  <a:schemeClr val="tx1">
                    <a:lumMod val="50000"/>
                    <a:lumOff val="50000"/>
                  </a:schemeClr>
                </a:solidFill>
              </a:rPr>
            </a:br>
            <a:r>
              <a:rPr lang="zh-CN" altLang="en-US" sz="3600" b="1" dirty="0">
                <a:solidFill>
                  <a:schemeClr val="tx1">
                    <a:lumMod val="50000"/>
                    <a:lumOff val="50000"/>
                  </a:schemeClr>
                </a:solidFill>
              </a:rPr>
              <a:t>    安全价更高！</a:t>
            </a:r>
            <a:endParaRPr lang="zh-CN" altLang="en-US" sz="3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 name="TextBox 43"/>
          <p:cNvSpPr txBox="1"/>
          <p:nvPr/>
        </p:nvSpPr>
        <p:spPr>
          <a:xfrm>
            <a:off x="477997" y="1628839"/>
            <a:ext cx="1210588" cy="400110"/>
          </a:xfrm>
          <a:prstGeom prst="rect">
            <a:avLst/>
          </a:prstGeom>
          <a:noFill/>
        </p:spPr>
        <p:txBody>
          <a:bodyPr wrap="none" rtlCol="0">
            <a:spAutoFit/>
          </a:bodyPr>
          <a:lstStyle/>
          <a:p>
            <a:r>
              <a:rPr lang="zh-CN" altLang="en-US" sz="2000" b="1" dirty="0">
                <a:solidFill>
                  <a:schemeClr val="accent2"/>
                </a:solidFill>
              </a:rPr>
              <a:t>要我安全</a:t>
            </a:r>
          </a:p>
        </p:txBody>
      </p:sp>
      <p:sp>
        <p:nvSpPr>
          <p:cNvPr id="4" name="TextBox 44"/>
          <p:cNvSpPr txBox="1"/>
          <p:nvPr/>
        </p:nvSpPr>
        <p:spPr>
          <a:xfrm>
            <a:off x="2101861" y="3887938"/>
            <a:ext cx="1210588" cy="400110"/>
          </a:xfrm>
          <a:prstGeom prst="rect">
            <a:avLst/>
          </a:prstGeom>
          <a:noFill/>
        </p:spPr>
        <p:txBody>
          <a:bodyPr wrap="none" rtlCol="0">
            <a:spAutoFit/>
          </a:bodyPr>
          <a:lstStyle/>
          <a:p>
            <a:r>
              <a:rPr lang="zh-CN" altLang="en-US" sz="2000" b="1" dirty="0">
                <a:solidFill>
                  <a:schemeClr val="accent2"/>
                </a:solidFill>
              </a:rPr>
              <a:t>我要安全</a:t>
            </a:r>
          </a:p>
        </p:txBody>
      </p:sp>
      <p:sp>
        <p:nvSpPr>
          <p:cNvPr id="6" name="TextBox 46"/>
          <p:cNvSpPr txBox="1"/>
          <p:nvPr/>
        </p:nvSpPr>
        <p:spPr>
          <a:xfrm>
            <a:off x="3398788" y="2338172"/>
            <a:ext cx="1210588" cy="400110"/>
          </a:xfrm>
          <a:prstGeom prst="rect">
            <a:avLst/>
          </a:prstGeom>
          <a:noFill/>
        </p:spPr>
        <p:txBody>
          <a:bodyPr wrap="none" rtlCol="0">
            <a:spAutoFit/>
          </a:bodyPr>
          <a:lstStyle/>
          <a:p>
            <a:r>
              <a:rPr lang="zh-CN" altLang="en-US" sz="2000" b="1" dirty="0">
                <a:solidFill>
                  <a:schemeClr val="accent2"/>
                </a:solidFill>
              </a:rPr>
              <a:t>我会安全</a:t>
            </a:r>
          </a:p>
        </p:txBody>
      </p:sp>
      <p:grpSp>
        <p:nvGrpSpPr>
          <p:cNvPr id="8" name="组合 7"/>
          <p:cNvGrpSpPr/>
          <p:nvPr/>
        </p:nvGrpSpPr>
        <p:grpSpPr>
          <a:xfrm>
            <a:off x="2223355" y="1979213"/>
            <a:ext cx="976857" cy="976857"/>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1" name="椭圆 10"/>
          <p:cNvSpPr/>
          <p:nvPr/>
        </p:nvSpPr>
        <p:spPr>
          <a:xfrm>
            <a:off x="1373162" y="3291506"/>
            <a:ext cx="727041" cy="727041"/>
          </a:xfrm>
          <a:prstGeom prst="ellipse">
            <a:avLst/>
          </a:pr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椭圆 11"/>
          <p:cNvSpPr/>
          <p:nvPr/>
        </p:nvSpPr>
        <p:spPr>
          <a:xfrm>
            <a:off x="3650088" y="2938407"/>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500182" y="3061653"/>
            <a:ext cx="623903" cy="623903"/>
            <a:chOff x="304800" y="673100"/>
            <a:chExt cx="4000500" cy="4000500"/>
          </a:xfrm>
          <a:effectLst>
            <a:outerShdw blurRad="317500" dist="1905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椭圆 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497331" y="4116856"/>
            <a:ext cx="219777" cy="219777"/>
            <a:chOff x="304800" y="673100"/>
            <a:chExt cx="4000500" cy="4000500"/>
          </a:xfrm>
          <a:effectLst>
            <a:outerShdw blurRad="381000" dist="152400" dir="8100000" algn="tr" rotWithShape="0">
              <a:prstClr val="black">
                <a:alpha val="7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椭圆 1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221980" y="2540498"/>
            <a:ext cx="287919" cy="287919"/>
            <a:chOff x="304800" y="673100"/>
            <a:chExt cx="4000500" cy="4000500"/>
          </a:xfrm>
          <a:effectLst>
            <a:outerShdw blurRad="381000" dist="152400" dir="8100000" algn="tr" rotWithShape="0">
              <a:prstClr val="black">
                <a:alpha val="7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椭圆 2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2" name="椭圆 21"/>
          <p:cNvSpPr/>
          <p:nvPr/>
        </p:nvSpPr>
        <p:spPr>
          <a:xfrm>
            <a:off x="3583273" y="1539398"/>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椭圆 22"/>
          <p:cNvSpPr/>
          <p:nvPr/>
        </p:nvSpPr>
        <p:spPr>
          <a:xfrm>
            <a:off x="4309607" y="4141983"/>
            <a:ext cx="137389" cy="13738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3050487" y="2999525"/>
            <a:ext cx="638246" cy="638246"/>
            <a:chOff x="304800" y="673100"/>
            <a:chExt cx="4000500" cy="4000500"/>
          </a:xfrm>
          <a:effectLst>
            <a:outerShdw blurRad="317500" dist="1905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椭圆 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7" name="椭圆 26"/>
          <p:cNvSpPr/>
          <p:nvPr/>
        </p:nvSpPr>
        <p:spPr>
          <a:xfrm>
            <a:off x="2304138" y="1264621"/>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50000"/>
                  <a:lumOff val="50000"/>
                </a:schemeClr>
              </a:solidFill>
            </a:endParaRPr>
          </a:p>
        </p:txBody>
      </p:sp>
      <p:sp>
        <p:nvSpPr>
          <p:cNvPr id="28" name="椭圆 27"/>
          <p:cNvSpPr/>
          <p:nvPr/>
        </p:nvSpPr>
        <p:spPr>
          <a:xfrm>
            <a:off x="3013720" y="3127485"/>
            <a:ext cx="137389" cy="13738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
        <p:nvSpPr>
          <p:cNvPr id="30" name="TextBox 8"/>
          <p:cNvSpPr txBox="1"/>
          <p:nvPr/>
        </p:nvSpPr>
        <p:spPr>
          <a:xfrm>
            <a:off x="1007604" y="247112"/>
            <a:ext cx="5266196" cy="400110"/>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第六章  以人为本切实做好安全工作</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40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40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nodeType="withEffect">
                                  <p:stCondLst>
                                    <p:cond delay="40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par>
                                <p:cTn id="45" presetID="53" presetClass="entr" presetSubtype="16" fill="hold" nodeType="withEffect">
                                  <p:stCondLst>
                                    <p:cond delay="20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par>
                                <p:cTn id="50" presetID="53" presetClass="entr" presetSubtype="16" fill="hold" grpId="0" nodeType="withEffect">
                                  <p:stCondLst>
                                    <p:cond delay="20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par>
                                <p:cTn id="60" presetID="53" presetClass="entr" presetSubtype="16" fill="hold" nodeType="withEffect">
                                  <p:stCondLst>
                                    <p:cond delay="40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grpId="0" nodeType="withEffect">
                                  <p:stCondLst>
                                    <p:cond delay="400"/>
                                  </p:stCondLst>
                                  <p:childTnLst>
                                    <p:set>
                                      <p:cBhvr>
                                        <p:cTn id="66" dur="1" fill="hold">
                                          <p:stCondLst>
                                            <p:cond delay="0"/>
                                          </p:stCondLst>
                                        </p:cTn>
                                        <p:tgtEl>
                                          <p:spTgt spid="27"/>
                                        </p:tgtEl>
                                        <p:attrNameLst>
                                          <p:attrName>style.visibility</p:attrName>
                                        </p:attrNameLst>
                                      </p:cBhvr>
                                      <p:to>
                                        <p:strVal val="visible"/>
                                      </p:to>
                                    </p:set>
                                    <p:anim calcmode="lin" valueType="num">
                                      <p:cBhvr>
                                        <p:cTn id="67" dur="500" fill="hold"/>
                                        <p:tgtEl>
                                          <p:spTgt spid="27"/>
                                        </p:tgtEl>
                                        <p:attrNameLst>
                                          <p:attrName>ppt_w</p:attrName>
                                        </p:attrNameLst>
                                      </p:cBhvr>
                                      <p:tavLst>
                                        <p:tav tm="0">
                                          <p:val>
                                            <p:fltVal val="0"/>
                                          </p:val>
                                        </p:tav>
                                        <p:tav tm="100000">
                                          <p:val>
                                            <p:strVal val="#ppt_w"/>
                                          </p:val>
                                        </p:tav>
                                      </p:tavLst>
                                    </p:anim>
                                    <p:anim calcmode="lin" valueType="num">
                                      <p:cBhvr>
                                        <p:cTn id="68" dur="500" fill="hold"/>
                                        <p:tgtEl>
                                          <p:spTgt spid="27"/>
                                        </p:tgtEl>
                                        <p:attrNameLst>
                                          <p:attrName>ppt_h</p:attrName>
                                        </p:attrNameLst>
                                      </p:cBhvr>
                                      <p:tavLst>
                                        <p:tav tm="0">
                                          <p:val>
                                            <p:fltVal val="0"/>
                                          </p:val>
                                        </p:tav>
                                        <p:tav tm="100000">
                                          <p:val>
                                            <p:strVal val="#ppt_h"/>
                                          </p:val>
                                        </p:tav>
                                      </p:tavLst>
                                    </p:anim>
                                    <p:animEffect transition="in" filter="fade">
                                      <p:cBhvr>
                                        <p:cTn id="69" dur="500"/>
                                        <p:tgtEl>
                                          <p:spTgt spid="27"/>
                                        </p:tgtEl>
                                      </p:cBhvr>
                                    </p:animEffect>
                                  </p:childTnLst>
                                </p:cTn>
                              </p:par>
                              <p:par>
                                <p:cTn id="70" presetID="53" presetClass="entr" presetSubtype="16" fill="hold" grpId="0" nodeType="withEffect">
                                  <p:stCondLst>
                                    <p:cond delay="20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childTnLst>
                                </p:cTn>
                              </p:par>
                            </p:childTnLst>
                          </p:cTn>
                        </p:par>
                        <p:par>
                          <p:cTn id="75" fill="hold">
                            <p:stCondLst>
                              <p:cond delay="500"/>
                            </p:stCondLst>
                            <p:childTnLst>
                              <p:par>
                                <p:cTn id="76" presetID="56" presetClass="entr" presetSubtype="0" fill="hold" grpId="0" nodeType="afterEffect">
                                  <p:stCondLst>
                                    <p:cond delay="0"/>
                                  </p:stCondLst>
                                  <p:iterate type="lt">
                                    <p:tmPct val="10000"/>
                                  </p:iterate>
                                  <p:childTnLst>
                                    <p:set>
                                      <p:cBhvr>
                                        <p:cTn id="77" dur="1" fill="hold">
                                          <p:stCondLst>
                                            <p:cond delay="0"/>
                                          </p:stCondLst>
                                        </p:cTn>
                                        <p:tgtEl>
                                          <p:spTgt spid="2"/>
                                        </p:tgtEl>
                                        <p:attrNameLst>
                                          <p:attrName>style.visibility</p:attrName>
                                        </p:attrNameLst>
                                      </p:cBhvr>
                                      <p:to>
                                        <p:strVal val="visible"/>
                                      </p:to>
                                    </p:set>
                                    <p:anim by="(-#ppt_w*2)" calcmode="lin" valueType="num">
                                      <p:cBhvr rctx="PPT">
                                        <p:cTn id="78" dur="250" autoRev="1" fill="hold">
                                          <p:stCondLst>
                                            <p:cond delay="0"/>
                                          </p:stCondLst>
                                        </p:cTn>
                                        <p:tgtEl>
                                          <p:spTgt spid="2"/>
                                        </p:tgtEl>
                                        <p:attrNameLst>
                                          <p:attrName>ppt_w</p:attrName>
                                        </p:attrNameLst>
                                      </p:cBhvr>
                                    </p:anim>
                                    <p:anim by="(#ppt_w*0.50)" calcmode="lin" valueType="num">
                                      <p:cBhvr>
                                        <p:cTn id="79" dur="250" decel="50000" autoRev="1" fill="hold">
                                          <p:stCondLst>
                                            <p:cond delay="0"/>
                                          </p:stCondLst>
                                        </p:cTn>
                                        <p:tgtEl>
                                          <p:spTgt spid="2"/>
                                        </p:tgtEl>
                                        <p:attrNameLst>
                                          <p:attrName>ppt_x</p:attrName>
                                        </p:attrNameLst>
                                      </p:cBhvr>
                                    </p:anim>
                                    <p:anim from="(-#ppt_h/2)" to="(#ppt_y)" calcmode="lin" valueType="num">
                                      <p:cBhvr>
                                        <p:cTn id="80" dur="500" fill="hold">
                                          <p:stCondLst>
                                            <p:cond delay="0"/>
                                          </p:stCondLst>
                                        </p:cTn>
                                        <p:tgtEl>
                                          <p:spTgt spid="2"/>
                                        </p:tgtEl>
                                        <p:attrNameLst>
                                          <p:attrName>ppt_y</p:attrName>
                                        </p:attrNameLst>
                                      </p:cBhvr>
                                    </p:anim>
                                    <p:animRot by="21600000">
                                      <p:cBhvr>
                                        <p:cTn id="81" dur="500" fill="hold">
                                          <p:stCondLst>
                                            <p:cond delay="0"/>
                                          </p:stCondLst>
                                        </p:cTn>
                                        <p:tgtEl>
                                          <p:spTgt spid="2"/>
                                        </p:tgtEl>
                                        <p:attrNameLst>
                                          <p:attrName>r</p:attrName>
                                        </p:attrNameLst>
                                      </p:cBhvr>
                                    </p:animRot>
                                  </p:childTnLst>
                                </p:cTn>
                              </p:par>
                            </p:childTnLst>
                          </p:cTn>
                        </p:par>
                        <p:par>
                          <p:cTn id="82" fill="hold">
                            <p:stCondLst>
                              <p:cond delay="2150"/>
                            </p:stCondLst>
                            <p:childTnLst>
                              <p:par>
                                <p:cTn id="83" presetID="22" presetClass="entr" presetSubtype="4"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down)">
                                      <p:cBhvr>
                                        <p:cTn id="85"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11" grpId="0" animBg="1"/>
      <p:bldP spid="12" grpId="0" animBg="1"/>
      <p:bldP spid="22" grpId="0" animBg="1"/>
      <p:bldP spid="23" grpId="0" animBg="1"/>
      <p:bldP spid="27" grpId="0" animBg="1"/>
      <p:bldP spid="28" grpId="0" animBg="1"/>
      <p:bldP spid="2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0" y="1754981"/>
            <a:ext cx="4942285" cy="1620441"/>
          </a:xfrm>
          <a:custGeom>
            <a:avLst/>
            <a:gdLst>
              <a:gd name="T0" fmla="*/ 0 w 4151"/>
              <a:gd name="T1" fmla="*/ 1361 h 1361"/>
              <a:gd name="T2" fmla="*/ 4151 w 4151"/>
              <a:gd name="T3" fmla="*/ 1361 h 1361"/>
              <a:gd name="T4" fmla="*/ 4151 w 4151"/>
              <a:gd name="T5" fmla="*/ 294 h 1361"/>
              <a:gd name="T6" fmla="*/ 1945 w 4151"/>
              <a:gd name="T7" fmla="*/ 0 h 1361"/>
              <a:gd name="T8" fmla="*/ 0 w 4151"/>
              <a:gd name="T9" fmla="*/ 1361 h 1361"/>
            </a:gdLst>
            <a:ahLst/>
            <a:cxnLst>
              <a:cxn ang="0">
                <a:pos x="T0" y="T1"/>
              </a:cxn>
              <a:cxn ang="0">
                <a:pos x="T2" y="T3"/>
              </a:cxn>
              <a:cxn ang="0">
                <a:pos x="T4" y="T5"/>
              </a:cxn>
              <a:cxn ang="0">
                <a:pos x="T6" y="T7"/>
              </a:cxn>
              <a:cxn ang="0">
                <a:pos x="T8" y="T9"/>
              </a:cxn>
            </a:cxnLst>
            <a:rect l="0" t="0" r="r" b="b"/>
            <a:pathLst>
              <a:path w="4151" h="1361">
                <a:moveTo>
                  <a:pt x="0" y="1361"/>
                </a:moveTo>
                <a:lnTo>
                  <a:pt x="4151" y="1361"/>
                </a:lnTo>
                <a:lnTo>
                  <a:pt x="4151" y="294"/>
                </a:lnTo>
                <a:lnTo>
                  <a:pt x="1945" y="0"/>
                </a:lnTo>
                <a:lnTo>
                  <a:pt x="0" y="1361"/>
                </a:lnTo>
                <a:close/>
              </a:path>
            </a:pathLst>
          </a:custGeom>
          <a:solidFill>
            <a:schemeClr val="accent2"/>
          </a:solidFill>
          <a:ln>
            <a:noFill/>
          </a:ln>
        </p:spPr>
        <p:txBody>
          <a:bodyPr vert="horz" wrap="square" lIns="68580" tIns="34290" rIns="68580" bIns="34290" numCol="1" anchor="t" anchorCtr="0" compatLnSpc="1"/>
          <a:lstStyle/>
          <a:p>
            <a:endParaRPr lang="zh-CN" altLang="en-US" sz="1015"/>
          </a:p>
        </p:txBody>
      </p:sp>
      <p:sp>
        <p:nvSpPr>
          <p:cNvPr id="3" name="Freeform 6"/>
          <p:cNvSpPr/>
          <p:nvPr/>
        </p:nvSpPr>
        <p:spPr bwMode="auto">
          <a:xfrm>
            <a:off x="0" y="-9525"/>
            <a:ext cx="2315766" cy="3384947"/>
          </a:xfrm>
          <a:custGeom>
            <a:avLst/>
            <a:gdLst>
              <a:gd name="T0" fmla="*/ 1945 w 1945"/>
              <a:gd name="T1" fmla="*/ 1482 h 2843"/>
              <a:gd name="T2" fmla="*/ 0 w 1945"/>
              <a:gd name="T3" fmla="*/ 0 h 2843"/>
              <a:gd name="T4" fmla="*/ 0 w 1945"/>
              <a:gd name="T5" fmla="*/ 2843 h 2843"/>
              <a:gd name="T6" fmla="*/ 1945 w 1945"/>
              <a:gd name="T7" fmla="*/ 1482 h 2843"/>
            </a:gdLst>
            <a:ahLst/>
            <a:cxnLst>
              <a:cxn ang="0">
                <a:pos x="T0" y="T1"/>
              </a:cxn>
              <a:cxn ang="0">
                <a:pos x="T2" y="T3"/>
              </a:cxn>
              <a:cxn ang="0">
                <a:pos x="T4" y="T5"/>
              </a:cxn>
              <a:cxn ang="0">
                <a:pos x="T6" y="T7"/>
              </a:cxn>
            </a:cxnLst>
            <a:rect l="0" t="0" r="r" b="b"/>
            <a:pathLst>
              <a:path w="1945" h="2843">
                <a:moveTo>
                  <a:pt x="1945" y="1482"/>
                </a:moveTo>
                <a:lnTo>
                  <a:pt x="0" y="0"/>
                </a:lnTo>
                <a:lnTo>
                  <a:pt x="0" y="2843"/>
                </a:lnTo>
                <a:lnTo>
                  <a:pt x="1945" y="1482"/>
                </a:lnTo>
                <a:close/>
              </a:path>
            </a:pathLst>
          </a:custGeom>
          <a:solidFill>
            <a:schemeClr val="accent2">
              <a:lumMod val="75000"/>
            </a:schemeClr>
          </a:solidFill>
          <a:ln>
            <a:noFill/>
          </a:ln>
        </p:spPr>
        <p:txBody>
          <a:bodyPr vert="horz" wrap="square" lIns="68580" tIns="34290" rIns="68580" bIns="34290" numCol="1" anchor="t" anchorCtr="0" compatLnSpc="1"/>
          <a:lstStyle/>
          <a:p>
            <a:endParaRPr lang="zh-CN" altLang="en-US" sz="1015"/>
          </a:p>
        </p:txBody>
      </p:sp>
      <p:sp>
        <p:nvSpPr>
          <p:cNvPr id="4" name="Freeform 7"/>
          <p:cNvSpPr/>
          <p:nvPr/>
        </p:nvSpPr>
        <p:spPr bwMode="auto">
          <a:xfrm>
            <a:off x="1" y="3375423"/>
            <a:ext cx="1793081" cy="1056085"/>
          </a:xfrm>
          <a:custGeom>
            <a:avLst/>
            <a:gdLst>
              <a:gd name="T0" fmla="*/ 0 w 1506"/>
              <a:gd name="T1" fmla="*/ 887 h 887"/>
              <a:gd name="T2" fmla="*/ 1506 w 1506"/>
              <a:gd name="T3" fmla="*/ 0 h 887"/>
              <a:gd name="T4" fmla="*/ 0 w 1506"/>
              <a:gd name="T5" fmla="*/ 0 h 887"/>
              <a:gd name="T6" fmla="*/ 0 w 1506"/>
              <a:gd name="T7" fmla="*/ 887 h 887"/>
            </a:gdLst>
            <a:ahLst/>
            <a:cxnLst>
              <a:cxn ang="0">
                <a:pos x="T0" y="T1"/>
              </a:cxn>
              <a:cxn ang="0">
                <a:pos x="T2" y="T3"/>
              </a:cxn>
              <a:cxn ang="0">
                <a:pos x="T4" y="T5"/>
              </a:cxn>
              <a:cxn ang="0">
                <a:pos x="T6" y="T7"/>
              </a:cxn>
            </a:cxnLst>
            <a:rect l="0" t="0" r="r" b="b"/>
            <a:pathLst>
              <a:path w="1506" h="887">
                <a:moveTo>
                  <a:pt x="0" y="887"/>
                </a:moveTo>
                <a:lnTo>
                  <a:pt x="1506" y="0"/>
                </a:lnTo>
                <a:lnTo>
                  <a:pt x="0" y="0"/>
                </a:lnTo>
                <a:lnTo>
                  <a:pt x="0" y="887"/>
                </a:lnTo>
                <a:close/>
              </a:path>
            </a:pathLst>
          </a:custGeom>
          <a:solidFill>
            <a:schemeClr val="accent2">
              <a:lumMod val="50000"/>
            </a:schemeClr>
          </a:solidFill>
          <a:ln>
            <a:noFill/>
          </a:ln>
        </p:spPr>
        <p:txBody>
          <a:bodyPr vert="horz" wrap="square" lIns="68580" tIns="34290" rIns="68580" bIns="34290" numCol="1" anchor="t" anchorCtr="0" compatLnSpc="1"/>
          <a:lstStyle/>
          <a:p>
            <a:endParaRPr lang="zh-CN" altLang="en-US" sz="1015"/>
          </a:p>
        </p:txBody>
      </p:sp>
      <p:sp>
        <p:nvSpPr>
          <p:cNvPr id="5" name="Freeform 8"/>
          <p:cNvSpPr/>
          <p:nvPr/>
        </p:nvSpPr>
        <p:spPr bwMode="auto">
          <a:xfrm>
            <a:off x="1793081" y="3375422"/>
            <a:ext cx="3149204" cy="522685"/>
          </a:xfrm>
          <a:custGeom>
            <a:avLst/>
            <a:gdLst>
              <a:gd name="T0" fmla="*/ 2645 w 2645"/>
              <a:gd name="T1" fmla="*/ 0 h 439"/>
              <a:gd name="T2" fmla="*/ 2108 w 2645"/>
              <a:gd name="T3" fmla="*/ 439 h 439"/>
              <a:gd name="T4" fmla="*/ 0 w 2645"/>
              <a:gd name="T5" fmla="*/ 0 h 439"/>
              <a:gd name="T6" fmla="*/ 2645 w 2645"/>
              <a:gd name="T7" fmla="*/ 0 h 439"/>
            </a:gdLst>
            <a:ahLst/>
            <a:cxnLst>
              <a:cxn ang="0">
                <a:pos x="T0" y="T1"/>
              </a:cxn>
              <a:cxn ang="0">
                <a:pos x="T2" y="T3"/>
              </a:cxn>
              <a:cxn ang="0">
                <a:pos x="T4" y="T5"/>
              </a:cxn>
              <a:cxn ang="0">
                <a:pos x="T6" y="T7"/>
              </a:cxn>
            </a:cxnLst>
            <a:rect l="0" t="0" r="r" b="b"/>
            <a:pathLst>
              <a:path w="2645" h="439">
                <a:moveTo>
                  <a:pt x="2645" y="0"/>
                </a:moveTo>
                <a:lnTo>
                  <a:pt x="2108" y="439"/>
                </a:lnTo>
                <a:lnTo>
                  <a:pt x="0" y="0"/>
                </a:lnTo>
                <a:lnTo>
                  <a:pt x="2645" y="0"/>
                </a:lnTo>
                <a:close/>
              </a:path>
            </a:pathLst>
          </a:custGeom>
          <a:solidFill>
            <a:schemeClr val="accent2">
              <a:lumMod val="60000"/>
              <a:lumOff val="40000"/>
            </a:schemeClr>
          </a:solidFill>
          <a:ln>
            <a:noFill/>
          </a:ln>
        </p:spPr>
        <p:txBody>
          <a:bodyPr vert="horz" wrap="square" lIns="68580" tIns="34290" rIns="68580" bIns="34290" numCol="1" anchor="t" anchorCtr="0" compatLnSpc="1"/>
          <a:lstStyle/>
          <a:p>
            <a:endParaRPr lang="zh-CN" altLang="en-US" sz="1015"/>
          </a:p>
        </p:txBody>
      </p:sp>
      <p:sp>
        <p:nvSpPr>
          <p:cNvPr id="6" name="文本框 5"/>
          <p:cNvSpPr txBox="1"/>
          <p:nvPr/>
        </p:nvSpPr>
        <p:spPr>
          <a:xfrm>
            <a:off x="1671571" y="2288923"/>
            <a:ext cx="2954655" cy="923330"/>
          </a:xfrm>
          <a:prstGeom prst="rect">
            <a:avLst/>
          </a:prstGeom>
          <a:noFill/>
        </p:spPr>
        <p:txBody>
          <a:bodyPr wrap="none" rtlCol="0">
            <a:spAutoFit/>
          </a:bodyPr>
          <a:lstStyle/>
          <a:p>
            <a:r>
              <a:rPr lang="zh-CN" altLang="en-US" sz="5400" b="1" dirty="0">
                <a:solidFill>
                  <a:schemeClr val="bg1"/>
                </a:solidFill>
              </a:rPr>
              <a:t>谢谢收看</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0" y="257175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Freeform 6"/>
          <p:cNvSpPr>
            <a:spLocks noEditPoints="1"/>
          </p:cNvSpPr>
          <p:nvPr/>
        </p:nvSpPr>
        <p:spPr bwMode="auto">
          <a:xfrm>
            <a:off x="3280025" y="2571750"/>
            <a:ext cx="2583951" cy="1297146"/>
          </a:xfrm>
          <a:custGeom>
            <a:avLst/>
            <a:gdLst>
              <a:gd name="T0" fmla="*/ 48 w 13537"/>
              <a:gd name="T1" fmla="*/ 24 h 6793"/>
              <a:gd name="T2" fmla="*/ 68 w 13537"/>
              <a:gd name="T3" fmla="*/ 542 h 6793"/>
              <a:gd name="T4" fmla="*/ 126 w 13537"/>
              <a:gd name="T5" fmla="*/ 1048 h 6793"/>
              <a:gd name="T6" fmla="*/ 260 w 13537"/>
              <a:gd name="T7" fmla="*/ 1705 h 6793"/>
              <a:gd name="T8" fmla="*/ 577 w 13537"/>
              <a:gd name="T9" fmla="*/ 2641 h 6793"/>
              <a:gd name="T10" fmla="*/ 1022 w 13537"/>
              <a:gd name="T11" fmla="*/ 3510 h 6793"/>
              <a:gd name="T12" fmla="*/ 1583 w 13537"/>
              <a:gd name="T13" fmla="*/ 4300 h 6793"/>
              <a:gd name="T14" fmla="*/ 2250 w 13537"/>
              <a:gd name="T15" fmla="*/ 5000 h 6793"/>
              <a:gd name="T16" fmla="*/ 3012 w 13537"/>
              <a:gd name="T17" fmla="*/ 5598 h 6793"/>
              <a:gd name="T18" fmla="*/ 3855 w 13537"/>
              <a:gd name="T19" fmla="*/ 6083 h 6793"/>
              <a:gd name="T20" fmla="*/ 4771 w 13537"/>
              <a:gd name="T21" fmla="*/ 6443 h 6793"/>
              <a:gd name="T22" fmla="*/ 5579 w 13537"/>
              <a:gd name="T23" fmla="*/ 6640 h 6793"/>
              <a:gd name="T24" fmla="*/ 6082 w 13537"/>
              <a:gd name="T25" fmla="*/ 6710 h 6793"/>
              <a:gd name="T26" fmla="*/ 6595 w 13537"/>
              <a:gd name="T27" fmla="*/ 6743 h 6793"/>
              <a:gd name="T28" fmla="*/ 7115 w 13537"/>
              <a:gd name="T29" fmla="*/ 6736 h 6793"/>
              <a:gd name="T30" fmla="*/ 7625 w 13537"/>
              <a:gd name="T31" fmla="*/ 6691 h 6793"/>
              <a:gd name="T32" fmla="*/ 8123 w 13537"/>
              <a:gd name="T33" fmla="*/ 6608 h 6793"/>
              <a:gd name="T34" fmla="*/ 9080 w 13537"/>
              <a:gd name="T35" fmla="*/ 6337 h 6793"/>
              <a:gd name="T36" fmla="*/ 9973 w 13537"/>
              <a:gd name="T37" fmla="*/ 5934 h 6793"/>
              <a:gd name="T38" fmla="*/ 10790 w 13537"/>
              <a:gd name="T39" fmla="*/ 5410 h 6793"/>
              <a:gd name="T40" fmla="*/ 11521 w 13537"/>
              <a:gd name="T41" fmla="*/ 4776 h 6793"/>
              <a:gd name="T42" fmla="*/ 12154 w 13537"/>
              <a:gd name="T43" fmla="*/ 4045 h 6793"/>
              <a:gd name="T44" fmla="*/ 12678 w 13537"/>
              <a:gd name="T45" fmla="*/ 3227 h 6793"/>
              <a:gd name="T46" fmla="*/ 13081 w 13537"/>
              <a:gd name="T47" fmla="*/ 2335 h 6793"/>
              <a:gd name="T48" fmla="*/ 13353 w 13537"/>
              <a:gd name="T49" fmla="*/ 1378 h 6793"/>
              <a:gd name="T50" fmla="*/ 13435 w 13537"/>
              <a:gd name="T51" fmla="*/ 880 h 6793"/>
              <a:gd name="T52" fmla="*/ 13480 w 13537"/>
              <a:gd name="T53" fmla="*/ 370 h 6793"/>
              <a:gd name="T54" fmla="*/ 13513 w 13537"/>
              <a:gd name="T55" fmla="*/ 48 h 6793"/>
              <a:gd name="T56" fmla="*/ 13530 w 13537"/>
              <a:gd name="T57" fmla="*/ 8 h 6793"/>
              <a:gd name="T58" fmla="*/ 13528 w 13537"/>
              <a:gd name="T59" fmla="*/ 373 h 6793"/>
              <a:gd name="T60" fmla="*/ 13482 w 13537"/>
              <a:gd name="T61" fmla="*/ 887 h 6793"/>
              <a:gd name="T62" fmla="*/ 13399 w 13537"/>
              <a:gd name="T63" fmla="*/ 1389 h 6793"/>
              <a:gd name="T64" fmla="*/ 13126 w 13537"/>
              <a:gd name="T65" fmla="*/ 2352 h 6793"/>
              <a:gd name="T66" fmla="*/ 12720 w 13537"/>
              <a:gd name="T67" fmla="*/ 3251 h 6793"/>
              <a:gd name="T68" fmla="*/ 12192 w 13537"/>
              <a:gd name="T69" fmla="*/ 4075 h 6793"/>
              <a:gd name="T70" fmla="*/ 11554 w 13537"/>
              <a:gd name="T71" fmla="*/ 4811 h 6793"/>
              <a:gd name="T72" fmla="*/ 10818 w 13537"/>
              <a:gd name="T73" fmla="*/ 5449 h 6793"/>
              <a:gd name="T74" fmla="*/ 9994 w 13537"/>
              <a:gd name="T75" fmla="*/ 5976 h 6793"/>
              <a:gd name="T76" fmla="*/ 9095 w 13537"/>
              <a:gd name="T77" fmla="*/ 6382 h 6793"/>
              <a:gd name="T78" fmla="*/ 8132 w 13537"/>
              <a:gd name="T79" fmla="*/ 6656 h 6793"/>
              <a:gd name="T80" fmla="*/ 7630 w 13537"/>
              <a:gd name="T81" fmla="*/ 6739 h 6793"/>
              <a:gd name="T82" fmla="*/ 7116 w 13537"/>
              <a:gd name="T83" fmla="*/ 6784 h 6793"/>
              <a:gd name="T84" fmla="*/ 6594 w 13537"/>
              <a:gd name="T85" fmla="*/ 6791 h 6793"/>
              <a:gd name="T86" fmla="*/ 6076 w 13537"/>
              <a:gd name="T87" fmla="*/ 6758 h 6793"/>
              <a:gd name="T88" fmla="*/ 5570 w 13537"/>
              <a:gd name="T89" fmla="*/ 6687 h 6793"/>
              <a:gd name="T90" fmla="*/ 4755 w 13537"/>
              <a:gd name="T91" fmla="*/ 6488 h 6793"/>
              <a:gd name="T92" fmla="*/ 3834 w 13537"/>
              <a:gd name="T93" fmla="*/ 6125 h 6793"/>
              <a:gd name="T94" fmla="*/ 2984 w 13537"/>
              <a:gd name="T95" fmla="*/ 5637 h 6793"/>
              <a:gd name="T96" fmla="*/ 2217 w 13537"/>
              <a:gd name="T97" fmla="*/ 5034 h 6793"/>
              <a:gd name="T98" fmla="*/ 1545 w 13537"/>
              <a:gd name="T99" fmla="*/ 4330 h 6793"/>
              <a:gd name="T100" fmla="*/ 980 w 13537"/>
              <a:gd name="T101" fmla="*/ 3534 h 6793"/>
              <a:gd name="T102" fmla="*/ 532 w 13537"/>
              <a:gd name="T103" fmla="*/ 2659 h 6793"/>
              <a:gd name="T104" fmla="*/ 213 w 13537"/>
              <a:gd name="T105" fmla="*/ 1715 h 6793"/>
              <a:gd name="T106" fmla="*/ 78 w 13537"/>
              <a:gd name="T107" fmla="*/ 1055 h 6793"/>
              <a:gd name="T108" fmla="*/ 20 w 13537"/>
              <a:gd name="T109" fmla="*/ 545 h 6793"/>
              <a:gd name="T110" fmla="*/ 0 w 13537"/>
              <a:gd name="T111" fmla="*/ 25 h 6793"/>
              <a:gd name="T112" fmla="*/ 6768 w 13537"/>
              <a:gd name="T113" fmla="*/ 0 h 6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537" h="6793">
                <a:moveTo>
                  <a:pt x="6768" y="48"/>
                </a:moveTo>
                <a:lnTo>
                  <a:pt x="24" y="48"/>
                </a:lnTo>
                <a:lnTo>
                  <a:pt x="48" y="24"/>
                </a:lnTo>
                <a:lnTo>
                  <a:pt x="50" y="198"/>
                </a:lnTo>
                <a:lnTo>
                  <a:pt x="57" y="371"/>
                </a:lnTo>
                <a:lnTo>
                  <a:pt x="68" y="542"/>
                </a:lnTo>
                <a:lnTo>
                  <a:pt x="83" y="712"/>
                </a:lnTo>
                <a:lnTo>
                  <a:pt x="102" y="881"/>
                </a:lnTo>
                <a:lnTo>
                  <a:pt x="126" y="1048"/>
                </a:lnTo>
                <a:lnTo>
                  <a:pt x="153" y="1215"/>
                </a:lnTo>
                <a:lnTo>
                  <a:pt x="185" y="1379"/>
                </a:lnTo>
                <a:lnTo>
                  <a:pt x="260" y="1705"/>
                </a:lnTo>
                <a:lnTo>
                  <a:pt x="351" y="2024"/>
                </a:lnTo>
                <a:lnTo>
                  <a:pt x="456" y="2336"/>
                </a:lnTo>
                <a:lnTo>
                  <a:pt x="577" y="2641"/>
                </a:lnTo>
                <a:lnTo>
                  <a:pt x="711" y="2939"/>
                </a:lnTo>
                <a:lnTo>
                  <a:pt x="860" y="3229"/>
                </a:lnTo>
                <a:lnTo>
                  <a:pt x="1022" y="3510"/>
                </a:lnTo>
                <a:lnTo>
                  <a:pt x="1196" y="3783"/>
                </a:lnTo>
                <a:lnTo>
                  <a:pt x="1384" y="4046"/>
                </a:lnTo>
                <a:lnTo>
                  <a:pt x="1583" y="4300"/>
                </a:lnTo>
                <a:lnTo>
                  <a:pt x="1794" y="4544"/>
                </a:lnTo>
                <a:lnTo>
                  <a:pt x="2017" y="4777"/>
                </a:lnTo>
                <a:lnTo>
                  <a:pt x="2250" y="5000"/>
                </a:lnTo>
                <a:lnTo>
                  <a:pt x="2494" y="5211"/>
                </a:lnTo>
                <a:lnTo>
                  <a:pt x="2748" y="5410"/>
                </a:lnTo>
                <a:lnTo>
                  <a:pt x="3012" y="5598"/>
                </a:lnTo>
                <a:lnTo>
                  <a:pt x="3284" y="5772"/>
                </a:lnTo>
                <a:lnTo>
                  <a:pt x="3566" y="5934"/>
                </a:lnTo>
                <a:lnTo>
                  <a:pt x="3855" y="6083"/>
                </a:lnTo>
                <a:lnTo>
                  <a:pt x="4153" y="6217"/>
                </a:lnTo>
                <a:lnTo>
                  <a:pt x="4458" y="6337"/>
                </a:lnTo>
                <a:lnTo>
                  <a:pt x="4771" y="6443"/>
                </a:lnTo>
                <a:lnTo>
                  <a:pt x="5090" y="6534"/>
                </a:lnTo>
                <a:lnTo>
                  <a:pt x="5415" y="6609"/>
                </a:lnTo>
                <a:lnTo>
                  <a:pt x="5579" y="6640"/>
                </a:lnTo>
                <a:lnTo>
                  <a:pt x="5745" y="6668"/>
                </a:lnTo>
                <a:lnTo>
                  <a:pt x="5913" y="6691"/>
                </a:lnTo>
                <a:lnTo>
                  <a:pt x="6082" y="6710"/>
                </a:lnTo>
                <a:lnTo>
                  <a:pt x="6252" y="6725"/>
                </a:lnTo>
                <a:lnTo>
                  <a:pt x="6423" y="6736"/>
                </a:lnTo>
                <a:lnTo>
                  <a:pt x="6595" y="6743"/>
                </a:lnTo>
                <a:lnTo>
                  <a:pt x="6769" y="6745"/>
                </a:lnTo>
                <a:lnTo>
                  <a:pt x="6942" y="6743"/>
                </a:lnTo>
                <a:lnTo>
                  <a:pt x="7115" y="6736"/>
                </a:lnTo>
                <a:lnTo>
                  <a:pt x="7286" y="6725"/>
                </a:lnTo>
                <a:lnTo>
                  <a:pt x="7456" y="6710"/>
                </a:lnTo>
                <a:lnTo>
                  <a:pt x="7625" y="6691"/>
                </a:lnTo>
                <a:lnTo>
                  <a:pt x="7792" y="6667"/>
                </a:lnTo>
                <a:lnTo>
                  <a:pt x="7959" y="6640"/>
                </a:lnTo>
                <a:lnTo>
                  <a:pt x="8123" y="6608"/>
                </a:lnTo>
                <a:lnTo>
                  <a:pt x="8449" y="6533"/>
                </a:lnTo>
                <a:lnTo>
                  <a:pt x="8768" y="6443"/>
                </a:lnTo>
                <a:lnTo>
                  <a:pt x="9080" y="6337"/>
                </a:lnTo>
                <a:lnTo>
                  <a:pt x="9385" y="6217"/>
                </a:lnTo>
                <a:lnTo>
                  <a:pt x="9683" y="6082"/>
                </a:lnTo>
                <a:lnTo>
                  <a:pt x="9973" y="5934"/>
                </a:lnTo>
                <a:lnTo>
                  <a:pt x="10254" y="5772"/>
                </a:lnTo>
                <a:lnTo>
                  <a:pt x="10527" y="5597"/>
                </a:lnTo>
                <a:lnTo>
                  <a:pt x="10790" y="5410"/>
                </a:lnTo>
                <a:lnTo>
                  <a:pt x="11044" y="5210"/>
                </a:lnTo>
                <a:lnTo>
                  <a:pt x="11288" y="4999"/>
                </a:lnTo>
                <a:lnTo>
                  <a:pt x="11521" y="4776"/>
                </a:lnTo>
                <a:lnTo>
                  <a:pt x="11744" y="4543"/>
                </a:lnTo>
                <a:lnTo>
                  <a:pt x="11955" y="4299"/>
                </a:lnTo>
                <a:lnTo>
                  <a:pt x="12154" y="4045"/>
                </a:lnTo>
                <a:lnTo>
                  <a:pt x="12342" y="3782"/>
                </a:lnTo>
                <a:lnTo>
                  <a:pt x="12516" y="3509"/>
                </a:lnTo>
                <a:lnTo>
                  <a:pt x="12678" y="3227"/>
                </a:lnTo>
                <a:lnTo>
                  <a:pt x="12827" y="2938"/>
                </a:lnTo>
                <a:lnTo>
                  <a:pt x="12961" y="2640"/>
                </a:lnTo>
                <a:lnTo>
                  <a:pt x="13081" y="2335"/>
                </a:lnTo>
                <a:lnTo>
                  <a:pt x="13187" y="2023"/>
                </a:lnTo>
                <a:lnTo>
                  <a:pt x="13278" y="1703"/>
                </a:lnTo>
                <a:lnTo>
                  <a:pt x="13353" y="1378"/>
                </a:lnTo>
                <a:lnTo>
                  <a:pt x="13384" y="1214"/>
                </a:lnTo>
                <a:lnTo>
                  <a:pt x="13412" y="1048"/>
                </a:lnTo>
                <a:lnTo>
                  <a:pt x="13435" y="880"/>
                </a:lnTo>
                <a:lnTo>
                  <a:pt x="13454" y="711"/>
                </a:lnTo>
                <a:lnTo>
                  <a:pt x="13469" y="541"/>
                </a:lnTo>
                <a:lnTo>
                  <a:pt x="13480" y="370"/>
                </a:lnTo>
                <a:lnTo>
                  <a:pt x="13487" y="198"/>
                </a:lnTo>
                <a:lnTo>
                  <a:pt x="13489" y="24"/>
                </a:lnTo>
                <a:lnTo>
                  <a:pt x="13513" y="48"/>
                </a:lnTo>
                <a:lnTo>
                  <a:pt x="6768" y="48"/>
                </a:lnTo>
                <a:close/>
                <a:moveTo>
                  <a:pt x="13513" y="0"/>
                </a:moveTo>
                <a:cubicBezTo>
                  <a:pt x="13519" y="0"/>
                  <a:pt x="13526" y="3"/>
                  <a:pt x="13530" y="8"/>
                </a:cubicBezTo>
                <a:cubicBezTo>
                  <a:pt x="13535" y="12"/>
                  <a:pt x="13537" y="18"/>
                  <a:pt x="13537" y="25"/>
                </a:cubicBezTo>
                <a:lnTo>
                  <a:pt x="13535" y="199"/>
                </a:lnTo>
                <a:lnTo>
                  <a:pt x="13528" y="373"/>
                </a:lnTo>
                <a:lnTo>
                  <a:pt x="13517" y="546"/>
                </a:lnTo>
                <a:lnTo>
                  <a:pt x="13502" y="717"/>
                </a:lnTo>
                <a:lnTo>
                  <a:pt x="13482" y="887"/>
                </a:lnTo>
                <a:lnTo>
                  <a:pt x="13459" y="1056"/>
                </a:lnTo>
                <a:lnTo>
                  <a:pt x="13431" y="1223"/>
                </a:lnTo>
                <a:lnTo>
                  <a:pt x="13399" y="1389"/>
                </a:lnTo>
                <a:lnTo>
                  <a:pt x="13324" y="1717"/>
                </a:lnTo>
                <a:lnTo>
                  <a:pt x="13232" y="2038"/>
                </a:lnTo>
                <a:lnTo>
                  <a:pt x="13126" y="2352"/>
                </a:lnTo>
                <a:lnTo>
                  <a:pt x="13005" y="2660"/>
                </a:lnTo>
                <a:lnTo>
                  <a:pt x="12869" y="2959"/>
                </a:lnTo>
                <a:lnTo>
                  <a:pt x="12720" y="3251"/>
                </a:lnTo>
                <a:lnTo>
                  <a:pt x="12557" y="3535"/>
                </a:lnTo>
                <a:lnTo>
                  <a:pt x="12381" y="3809"/>
                </a:lnTo>
                <a:lnTo>
                  <a:pt x="12192" y="4075"/>
                </a:lnTo>
                <a:lnTo>
                  <a:pt x="11991" y="4330"/>
                </a:lnTo>
                <a:lnTo>
                  <a:pt x="11778" y="4576"/>
                </a:lnTo>
                <a:lnTo>
                  <a:pt x="11554" y="4811"/>
                </a:lnTo>
                <a:lnTo>
                  <a:pt x="11319" y="5035"/>
                </a:lnTo>
                <a:lnTo>
                  <a:pt x="11074" y="5248"/>
                </a:lnTo>
                <a:lnTo>
                  <a:pt x="10818" y="5449"/>
                </a:lnTo>
                <a:lnTo>
                  <a:pt x="10552" y="5637"/>
                </a:lnTo>
                <a:lnTo>
                  <a:pt x="10278" y="5813"/>
                </a:lnTo>
                <a:lnTo>
                  <a:pt x="9994" y="5976"/>
                </a:lnTo>
                <a:lnTo>
                  <a:pt x="9702" y="6126"/>
                </a:lnTo>
                <a:lnTo>
                  <a:pt x="9403" y="6261"/>
                </a:lnTo>
                <a:lnTo>
                  <a:pt x="9095" y="6382"/>
                </a:lnTo>
                <a:lnTo>
                  <a:pt x="8781" y="6489"/>
                </a:lnTo>
                <a:lnTo>
                  <a:pt x="8459" y="6580"/>
                </a:lnTo>
                <a:lnTo>
                  <a:pt x="8132" y="6656"/>
                </a:lnTo>
                <a:lnTo>
                  <a:pt x="7966" y="6687"/>
                </a:lnTo>
                <a:lnTo>
                  <a:pt x="7799" y="6715"/>
                </a:lnTo>
                <a:lnTo>
                  <a:pt x="7630" y="6739"/>
                </a:lnTo>
                <a:lnTo>
                  <a:pt x="7460" y="6758"/>
                </a:lnTo>
                <a:lnTo>
                  <a:pt x="7289" y="6773"/>
                </a:lnTo>
                <a:lnTo>
                  <a:pt x="7116" y="6784"/>
                </a:lnTo>
                <a:lnTo>
                  <a:pt x="6943" y="6791"/>
                </a:lnTo>
                <a:lnTo>
                  <a:pt x="6768" y="6793"/>
                </a:lnTo>
                <a:lnTo>
                  <a:pt x="6594" y="6791"/>
                </a:lnTo>
                <a:lnTo>
                  <a:pt x="6420" y="6784"/>
                </a:lnTo>
                <a:lnTo>
                  <a:pt x="6247" y="6773"/>
                </a:lnTo>
                <a:lnTo>
                  <a:pt x="6076" y="6758"/>
                </a:lnTo>
                <a:lnTo>
                  <a:pt x="5906" y="6738"/>
                </a:lnTo>
                <a:lnTo>
                  <a:pt x="5738" y="6715"/>
                </a:lnTo>
                <a:lnTo>
                  <a:pt x="5570" y="6687"/>
                </a:lnTo>
                <a:lnTo>
                  <a:pt x="5404" y="6655"/>
                </a:lnTo>
                <a:lnTo>
                  <a:pt x="5076" y="6580"/>
                </a:lnTo>
                <a:lnTo>
                  <a:pt x="4755" y="6488"/>
                </a:lnTo>
                <a:lnTo>
                  <a:pt x="4441" y="6382"/>
                </a:lnTo>
                <a:lnTo>
                  <a:pt x="4133" y="6261"/>
                </a:lnTo>
                <a:lnTo>
                  <a:pt x="3834" y="6125"/>
                </a:lnTo>
                <a:lnTo>
                  <a:pt x="3542" y="5976"/>
                </a:lnTo>
                <a:lnTo>
                  <a:pt x="3258" y="5813"/>
                </a:lnTo>
                <a:lnTo>
                  <a:pt x="2984" y="5637"/>
                </a:lnTo>
                <a:lnTo>
                  <a:pt x="2718" y="5448"/>
                </a:lnTo>
                <a:lnTo>
                  <a:pt x="2463" y="5247"/>
                </a:lnTo>
                <a:lnTo>
                  <a:pt x="2217" y="5034"/>
                </a:lnTo>
                <a:lnTo>
                  <a:pt x="1982" y="4810"/>
                </a:lnTo>
                <a:lnTo>
                  <a:pt x="1758" y="4575"/>
                </a:lnTo>
                <a:lnTo>
                  <a:pt x="1545" y="4330"/>
                </a:lnTo>
                <a:lnTo>
                  <a:pt x="1344" y="4074"/>
                </a:lnTo>
                <a:lnTo>
                  <a:pt x="1156" y="3808"/>
                </a:lnTo>
                <a:lnTo>
                  <a:pt x="980" y="3534"/>
                </a:lnTo>
                <a:lnTo>
                  <a:pt x="817" y="3250"/>
                </a:lnTo>
                <a:lnTo>
                  <a:pt x="667" y="2958"/>
                </a:lnTo>
                <a:lnTo>
                  <a:pt x="532" y="2659"/>
                </a:lnTo>
                <a:lnTo>
                  <a:pt x="411" y="2351"/>
                </a:lnTo>
                <a:lnTo>
                  <a:pt x="304" y="2037"/>
                </a:lnTo>
                <a:lnTo>
                  <a:pt x="213" y="1715"/>
                </a:lnTo>
                <a:lnTo>
                  <a:pt x="138" y="1388"/>
                </a:lnTo>
                <a:lnTo>
                  <a:pt x="106" y="1222"/>
                </a:lnTo>
                <a:lnTo>
                  <a:pt x="78" y="1055"/>
                </a:lnTo>
                <a:lnTo>
                  <a:pt x="55" y="886"/>
                </a:lnTo>
                <a:lnTo>
                  <a:pt x="35" y="716"/>
                </a:lnTo>
                <a:lnTo>
                  <a:pt x="20" y="545"/>
                </a:lnTo>
                <a:lnTo>
                  <a:pt x="9" y="372"/>
                </a:lnTo>
                <a:lnTo>
                  <a:pt x="2" y="199"/>
                </a:lnTo>
                <a:lnTo>
                  <a:pt x="0" y="25"/>
                </a:lnTo>
                <a:cubicBezTo>
                  <a:pt x="0" y="18"/>
                  <a:pt x="3" y="12"/>
                  <a:pt x="7" y="8"/>
                </a:cubicBezTo>
                <a:cubicBezTo>
                  <a:pt x="12" y="3"/>
                  <a:pt x="18" y="0"/>
                  <a:pt x="24" y="0"/>
                </a:cubicBezTo>
                <a:lnTo>
                  <a:pt x="6768" y="0"/>
                </a:lnTo>
                <a:lnTo>
                  <a:pt x="13513" y="0"/>
                </a:lnTo>
                <a:close/>
              </a:path>
            </a:pathLst>
          </a:custGeom>
          <a:solidFill>
            <a:srgbClr val="FFFFFF"/>
          </a:solidFill>
          <a:ln w="635" cap="flat">
            <a:solidFill>
              <a:srgbClr val="FFFFFF"/>
            </a:solidFill>
            <a:prstDash val="solid"/>
            <a:bevel/>
          </a:ln>
        </p:spPr>
        <p:txBody>
          <a:bodyPr vert="horz" wrap="square" lIns="68580" tIns="34290" rIns="68580" bIns="34290" numCol="1" anchor="t" anchorCtr="0" compatLnSpc="1"/>
          <a:lstStyle/>
          <a:p>
            <a:endParaRPr lang="zh-CN" altLang="en-US" sz="1015"/>
          </a:p>
        </p:txBody>
      </p:sp>
      <p:sp>
        <p:nvSpPr>
          <p:cNvPr id="34" name="TextBox 15"/>
          <p:cNvSpPr txBox="1"/>
          <p:nvPr/>
        </p:nvSpPr>
        <p:spPr>
          <a:xfrm>
            <a:off x="3934871" y="3156589"/>
            <a:ext cx="1241492" cy="276999"/>
          </a:xfrm>
          <a:prstGeom prst="rect">
            <a:avLst/>
          </a:prstGeom>
          <a:noFill/>
        </p:spPr>
        <p:txBody>
          <a:bodyPr wrap="square" rtlCol="0">
            <a:spAutoFit/>
          </a:bodyPr>
          <a:lstStyle/>
          <a:p>
            <a:pPr algn="ctr"/>
            <a:r>
              <a:rPr lang="en-US" altLang="zh-CN" sz="1200" dirty="0">
                <a:solidFill>
                  <a:schemeClr val="bg1"/>
                </a:solidFill>
                <a:latin typeface="Agency FB" panose="020B0503020202020204" pitchFamily="34" charset="0"/>
                <a:ea typeface="Adobe 宋体 Std L" pitchFamily="18" charset="-122"/>
              </a:rPr>
              <a:t>Transition Page</a:t>
            </a:r>
          </a:p>
        </p:txBody>
      </p:sp>
      <p:sp>
        <p:nvSpPr>
          <p:cNvPr id="35" name="文本框 13"/>
          <p:cNvSpPr txBox="1"/>
          <p:nvPr/>
        </p:nvSpPr>
        <p:spPr>
          <a:xfrm>
            <a:off x="3934871" y="2826191"/>
            <a:ext cx="1241492" cy="369332"/>
          </a:xfrm>
          <a:prstGeom prst="rect">
            <a:avLst/>
          </a:prstGeom>
          <a:noFill/>
        </p:spPr>
        <p:txBody>
          <a:bodyPr wrap="square" rtlCol="0">
            <a:spAutoFit/>
          </a:bodyPr>
          <a:lstStyle/>
          <a:p>
            <a:pPr algn="ctr"/>
            <a:r>
              <a:rPr lang="zh-CN" altLang="en-US" sz="1800" b="1" dirty="0">
                <a:solidFill>
                  <a:schemeClr val="bg1"/>
                </a:solidFill>
                <a:ea typeface="微软雅黑" panose="020B0503020204020204" pitchFamily="34" charset="-122"/>
              </a:rPr>
              <a:t>过渡页</a:t>
            </a:r>
          </a:p>
        </p:txBody>
      </p:sp>
      <p:sp>
        <p:nvSpPr>
          <p:cNvPr id="24" name="文本框 23"/>
          <p:cNvSpPr txBox="1"/>
          <p:nvPr/>
        </p:nvSpPr>
        <p:spPr>
          <a:xfrm>
            <a:off x="3209568" y="3880154"/>
            <a:ext cx="1800493" cy="667170"/>
          </a:xfrm>
          <a:prstGeom prst="rect">
            <a:avLst/>
          </a:prstGeom>
          <a:noFill/>
        </p:spPr>
        <p:txBody>
          <a:bodyPr wrap="none" rtlCol="0">
            <a:spAutoFit/>
          </a:bodyPr>
          <a:lstStyle/>
          <a:p>
            <a:pPr>
              <a:lnSpc>
                <a:spcPct val="120000"/>
              </a:lnSpc>
            </a:pPr>
            <a:r>
              <a:rPr lang="zh-CN" altLang="en-US" sz="1015" dirty="0">
                <a:solidFill>
                  <a:schemeClr val="bg1"/>
                </a:solidFill>
                <a:cs typeface="+mn-ea"/>
              </a:rPr>
              <a:t>第二章 </a:t>
            </a:r>
            <a:endParaRPr lang="en-US" altLang="zh-CN" sz="1015" dirty="0">
              <a:solidFill>
                <a:schemeClr val="bg1"/>
              </a:solidFill>
              <a:cs typeface="+mn-ea"/>
            </a:endParaRPr>
          </a:p>
          <a:p>
            <a:pPr>
              <a:lnSpc>
                <a:spcPct val="120000"/>
              </a:lnSpc>
            </a:pPr>
            <a:r>
              <a:rPr lang="zh-CN" altLang="en-US" sz="2100" b="1" dirty="0">
                <a:solidFill>
                  <a:schemeClr val="bg1"/>
                </a:solidFill>
                <a:cs typeface="+mn-ea"/>
              </a:rPr>
              <a:t>安全为了谁？</a:t>
            </a:r>
          </a:p>
        </p:txBody>
      </p:sp>
      <p:grpSp>
        <p:nvGrpSpPr>
          <p:cNvPr id="37" name="组合 36"/>
          <p:cNvGrpSpPr/>
          <p:nvPr/>
        </p:nvGrpSpPr>
        <p:grpSpPr>
          <a:xfrm>
            <a:off x="2546868" y="3870254"/>
            <a:ext cx="594343" cy="609738"/>
            <a:chOff x="7673976" y="2593975"/>
            <a:chExt cx="1716088" cy="1760538"/>
          </a:xfrm>
          <a:solidFill>
            <a:schemeClr val="bg1"/>
          </a:solidFill>
        </p:grpSpPr>
        <p:sp>
          <p:nvSpPr>
            <p:cNvPr id="38" name="Freeform 60"/>
            <p:cNvSpPr/>
            <p:nvPr/>
          </p:nvSpPr>
          <p:spPr bwMode="auto">
            <a:xfrm>
              <a:off x="7673976" y="2974975"/>
              <a:ext cx="1284288" cy="1379538"/>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9" name="Freeform 61"/>
            <p:cNvSpPr>
              <a:spLocks noEditPoints="1"/>
            </p:cNvSpPr>
            <p:nvPr/>
          </p:nvSpPr>
          <p:spPr bwMode="auto">
            <a:xfrm>
              <a:off x="8540751" y="2593975"/>
              <a:ext cx="849313" cy="739775"/>
            </a:xfrm>
            <a:custGeom>
              <a:avLst/>
              <a:gdLst>
                <a:gd name="T0" fmla="*/ 143 w 289"/>
                <a:gd name="T1" fmla="*/ 1 h 252"/>
                <a:gd name="T2" fmla="*/ 0 w 289"/>
                <a:gd name="T3" fmla="*/ 111 h 252"/>
                <a:gd name="T4" fmla="*/ 73 w 289"/>
                <a:gd name="T5" fmla="*/ 203 h 252"/>
                <a:gd name="T6" fmla="*/ 47 w 289"/>
                <a:gd name="T7" fmla="*/ 252 h 252"/>
                <a:gd name="T8" fmla="*/ 121 w 289"/>
                <a:gd name="T9" fmla="*/ 216 h 252"/>
                <a:gd name="T10" fmla="*/ 146 w 289"/>
                <a:gd name="T11" fmla="*/ 217 h 252"/>
                <a:gd name="T12" fmla="*/ 288 w 289"/>
                <a:gd name="T13" fmla="*/ 107 h 252"/>
                <a:gd name="T14" fmla="*/ 143 w 289"/>
                <a:gd name="T15" fmla="*/ 1 h 252"/>
                <a:gd name="T16" fmla="*/ 73 w 289"/>
                <a:gd name="T17" fmla="*/ 131 h 252"/>
                <a:gd name="T18" fmla="*/ 55 w 289"/>
                <a:gd name="T19" fmla="*/ 113 h 252"/>
                <a:gd name="T20" fmla="*/ 73 w 289"/>
                <a:gd name="T21" fmla="*/ 95 h 252"/>
                <a:gd name="T22" fmla="*/ 91 w 289"/>
                <a:gd name="T23" fmla="*/ 113 h 252"/>
                <a:gd name="T24" fmla="*/ 73 w 289"/>
                <a:gd name="T25" fmla="*/ 131 h 252"/>
                <a:gd name="T26" fmla="*/ 144 w 289"/>
                <a:gd name="T27" fmla="*/ 131 h 252"/>
                <a:gd name="T28" fmla="*/ 126 w 289"/>
                <a:gd name="T29" fmla="*/ 113 h 252"/>
                <a:gd name="T30" fmla="*/ 144 w 289"/>
                <a:gd name="T31" fmla="*/ 95 h 252"/>
                <a:gd name="T32" fmla="*/ 162 w 289"/>
                <a:gd name="T33" fmla="*/ 113 h 252"/>
                <a:gd name="T34" fmla="*/ 144 w 289"/>
                <a:gd name="T35" fmla="*/ 131 h 252"/>
                <a:gd name="T36" fmla="*/ 216 w 289"/>
                <a:gd name="T37" fmla="*/ 131 h 252"/>
                <a:gd name="T38" fmla="*/ 198 w 289"/>
                <a:gd name="T39" fmla="*/ 113 h 252"/>
                <a:gd name="T40" fmla="*/ 216 w 289"/>
                <a:gd name="T41" fmla="*/ 95 h 252"/>
                <a:gd name="T42" fmla="*/ 233 w 289"/>
                <a:gd name="T43" fmla="*/ 113 h 252"/>
                <a:gd name="T44" fmla="*/ 216 w 289"/>
                <a:gd name="T45" fmla="*/ 1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9" h="252">
                  <a:moveTo>
                    <a:pt x="143" y="1"/>
                  </a:moveTo>
                  <a:cubicBezTo>
                    <a:pt x="63" y="2"/>
                    <a:pt x="0" y="51"/>
                    <a:pt x="0" y="111"/>
                  </a:cubicBezTo>
                  <a:cubicBezTo>
                    <a:pt x="1" y="151"/>
                    <a:pt x="30" y="185"/>
                    <a:pt x="73" y="203"/>
                  </a:cubicBezTo>
                  <a:cubicBezTo>
                    <a:pt x="47" y="252"/>
                    <a:pt x="47" y="252"/>
                    <a:pt x="47" y="252"/>
                  </a:cubicBezTo>
                  <a:cubicBezTo>
                    <a:pt x="121" y="216"/>
                    <a:pt x="121" y="216"/>
                    <a:pt x="121" y="216"/>
                  </a:cubicBezTo>
                  <a:cubicBezTo>
                    <a:pt x="129" y="217"/>
                    <a:pt x="137" y="218"/>
                    <a:pt x="146" y="217"/>
                  </a:cubicBezTo>
                  <a:cubicBezTo>
                    <a:pt x="225" y="216"/>
                    <a:pt x="289" y="167"/>
                    <a:pt x="288" y="107"/>
                  </a:cubicBezTo>
                  <a:cubicBezTo>
                    <a:pt x="287" y="47"/>
                    <a:pt x="222" y="0"/>
                    <a:pt x="143" y="1"/>
                  </a:cubicBezTo>
                  <a:close/>
                  <a:moveTo>
                    <a:pt x="73" y="131"/>
                  </a:moveTo>
                  <a:cubicBezTo>
                    <a:pt x="63" y="131"/>
                    <a:pt x="55" y="123"/>
                    <a:pt x="55" y="113"/>
                  </a:cubicBezTo>
                  <a:cubicBezTo>
                    <a:pt x="55" y="103"/>
                    <a:pt x="63" y="95"/>
                    <a:pt x="73" y="95"/>
                  </a:cubicBezTo>
                  <a:cubicBezTo>
                    <a:pt x="83" y="95"/>
                    <a:pt x="91" y="103"/>
                    <a:pt x="91" y="113"/>
                  </a:cubicBezTo>
                  <a:cubicBezTo>
                    <a:pt x="91" y="123"/>
                    <a:pt x="83" y="131"/>
                    <a:pt x="73" y="131"/>
                  </a:cubicBezTo>
                  <a:close/>
                  <a:moveTo>
                    <a:pt x="144" y="131"/>
                  </a:moveTo>
                  <a:cubicBezTo>
                    <a:pt x="134" y="131"/>
                    <a:pt x="126" y="123"/>
                    <a:pt x="126" y="113"/>
                  </a:cubicBezTo>
                  <a:cubicBezTo>
                    <a:pt x="126" y="103"/>
                    <a:pt x="134" y="95"/>
                    <a:pt x="144" y="95"/>
                  </a:cubicBezTo>
                  <a:cubicBezTo>
                    <a:pt x="154" y="95"/>
                    <a:pt x="162" y="103"/>
                    <a:pt x="162" y="113"/>
                  </a:cubicBezTo>
                  <a:cubicBezTo>
                    <a:pt x="162" y="123"/>
                    <a:pt x="154" y="131"/>
                    <a:pt x="144" y="131"/>
                  </a:cubicBezTo>
                  <a:close/>
                  <a:moveTo>
                    <a:pt x="216" y="131"/>
                  </a:moveTo>
                  <a:cubicBezTo>
                    <a:pt x="206" y="131"/>
                    <a:pt x="198" y="123"/>
                    <a:pt x="198" y="113"/>
                  </a:cubicBezTo>
                  <a:cubicBezTo>
                    <a:pt x="198" y="103"/>
                    <a:pt x="206" y="95"/>
                    <a:pt x="216" y="95"/>
                  </a:cubicBezTo>
                  <a:cubicBezTo>
                    <a:pt x="225" y="95"/>
                    <a:pt x="233" y="103"/>
                    <a:pt x="233" y="113"/>
                  </a:cubicBezTo>
                  <a:cubicBezTo>
                    <a:pt x="233" y="123"/>
                    <a:pt x="225" y="131"/>
                    <a:pt x="216"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grpSp>
      <p:sp>
        <p:nvSpPr>
          <p:cNvPr id="21" name="Freeform 5"/>
          <p:cNvSpPr/>
          <p:nvPr/>
        </p:nvSpPr>
        <p:spPr bwMode="auto">
          <a:xfrm>
            <a:off x="4571601" y="1278780"/>
            <a:ext cx="646086" cy="1292970"/>
          </a:xfrm>
          <a:custGeom>
            <a:avLst/>
            <a:gdLst>
              <a:gd name="T0" fmla="*/ 0 w 6745"/>
              <a:gd name="T1" fmla="*/ 13488 h 13488"/>
              <a:gd name="T2" fmla="*/ 6745 w 6745"/>
              <a:gd name="T3" fmla="*/ 1807 h 13488"/>
              <a:gd name="T4" fmla="*/ 0 w 6745"/>
              <a:gd name="T5" fmla="*/ 0 h 13488"/>
              <a:gd name="T6" fmla="*/ 0 w 6745"/>
              <a:gd name="T7" fmla="*/ 13488 h 13488"/>
            </a:gdLst>
            <a:ahLst/>
            <a:cxnLst>
              <a:cxn ang="0">
                <a:pos x="T0" y="T1"/>
              </a:cxn>
              <a:cxn ang="0">
                <a:pos x="T2" y="T3"/>
              </a:cxn>
              <a:cxn ang="0">
                <a:pos x="T4" y="T5"/>
              </a:cxn>
              <a:cxn ang="0">
                <a:pos x="T6" y="T7"/>
              </a:cxn>
            </a:cxnLst>
            <a:rect l="0" t="0" r="r" b="b"/>
            <a:pathLst>
              <a:path w="6745" h="13488">
                <a:moveTo>
                  <a:pt x="0" y="13488"/>
                </a:moveTo>
                <a:lnTo>
                  <a:pt x="6745" y="1807"/>
                </a:lnTo>
                <a:cubicBezTo>
                  <a:pt x="4694" y="623"/>
                  <a:pt x="2368" y="0"/>
                  <a:pt x="0" y="0"/>
                </a:cubicBezTo>
                <a:lnTo>
                  <a:pt x="0" y="13488"/>
                </a:lnTo>
                <a:close/>
              </a:path>
            </a:pathLst>
          </a:custGeom>
          <a:solidFill>
            <a:schemeClr val="bg1">
              <a:lumMod val="85000"/>
            </a:schemeClr>
          </a:solidFill>
          <a:ln w="0">
            <a:noFill/>
            <a:prstDash val="solid"/>
            <a:round/>
          </a:ln>
        </p:spPr>
        <p:txBody>
          <a:bodyPr vert="horz" wrap="square" lIns="68580" tIns="34290" rIns="68580" bIns="34290" numCol="1" anchor="t" anchorCtr="0" compatLnSpc="1"/>
          <a:lstStyle/>
          <a:p>
            <a:endParaRPr lang="zh-CN" altLang="en-US" sz="1015">
              <a:cs typeface="+mn-ea"/>
            </a:endParaRPr>
          </a:p>
        </p:txBody>
      </p:sp>
      <p:sp>
        <p:nvSpPr>
          <p:cNvPr id="22" name="Freeform 6"/>
          <p:cNvSpPr>
            <a:spLocks noEditPoints="1"/>
          </p:cNvSpPr>
          <p:nvPr/>
        </p:nvSpPr>
        <p:spPr bwMode="auto">
          <a:xfrm>
            <a:off x="4566809" y="1273988"/>
            <a:ext cx="655670" cy="1302554"/>
          </a:xfrm>
          <a:custGeom>
            <a:avLst/>
            <a:gdLst>
              <a:gd name="T0" fmla="*/ 7 w 6843"/>
              <a:gd name="T1" fmla="*/ 13512 h 13588"/>
              <a:gd name="T2" fmla="*/ 6769 w 6843"/>
              <a:gd name="T3" fmla="*/ 1897 h 13588"/>
              <a:gd name="T4" fmla="*/ 6382 w 6843"/>
              <a:gd name="T5" fmla="*/ 1682 h 13588"/>
              <a:gd name="T6" fmla="*/ 5990 w 6843"/>
              <a:gd name="T7" fmla="*/ 1480 h 13588"/>
              <a:gd name="T8" fmla="*/ 5592 w 6843"/>
              <a:gd name="T9" fmla="*/ 1292 h 13588"/>
              <a:gd name="T10" fmla="*/ 5188 w 6843"/>
              <a:gd name="T11" fmla="*/ 1117 h 13588"/>
              <a:gd name="T12" fmla="*/ 4780 w 6843"/>
              <a:gd name="T13" fmla="*/ 956 h 13588"/>
              <a:gd name="T14" fmla="*/ 4367 w 6843"/>
              <a:gd name="T15" fmla="*/ 808 h 13588"/>
              <a:gd name="T16" fmla="*/ 3949 w 6843"/>
              <a:gd name="T17" fmla="*/ 674 h 13588"/>
              <a:gd name="T18" fmla="*/ 3527 w 6843"/>
              <a:gd name="T19" fmla="*/ 554 h 13588"/>
              <a:gd name="T20" fmla="*/ 3102 w 6843"/>
              <a:gd name="T21" fmla="*/ 447 h 13588"/>
              <a:gd name="T22" fmla="*/ 2673 w 6843"/>
              <a:gd name="T23" fmla="*/ 354 h 13588"/>
              <a:gd name="T24" fmla="*/ 2241 w 6843"/>
              <a:gd name="T25" fmla="*/ 276 h 13588"/>
              <a:gd name="T26" fmla="*/ 1806 w 6843"/>
              <a:gd name="T27" fmla="*/ 212 h 13588"/>
              <a:gd name="T28" fmla="*/ 1369 w 6843"/>
              <a:gd name="T29" fmla="*/ 161 h 13588"/>
              <a:gd name="T30" fmla="*/ 930 w 6843"/>
              <a:gd name="T31" fmla="*/ 125 h 13588"/>
              <a:gd name="T32" fmla="*/ 490 w 6843"/>
              <a:gd name="T33" fmla="*/ 103 h 13588"/>
              <a:gd name="T34" fmla="*/ 48 w 6843"/>
              <a:gd name="T35" fmla="*/ 96 h 13588"/>
              <a:gd name="T36" fmla="*/ 96 w 6843"/>
              <a:gd name="T37" fmla="*/ 13536 h 13588"/>
              <a:gd name="T38" fmla="*/ 15 w 6843"/>
              <a:gd name="T39" fmla="*/ 14 h 13588"/>
              <a:gd name="T40" fmla="*/ 271 w 6843"/>
              <a:gd name="T41" fmla="*/ 2 h 13588"/>
              <a:gd name="T42" fmla="*/ 716 w 6843"/>
              <a:gd name="T43" fmla="*/ 17 h 13588"/>
              <a:gd name="T44" fmla="*/ 1159 w 6843"/>
              <a:gd name="T45" fmla="*/ 46 h 13588"/>
              <a:gd name="T46" fmla="*/ 1600 w 6843"/>
              <a:gd name="T47" fmla="*/ 89 h 13588"/>
              <a:gd name="T48" fmla="*/ 2039 w 6843"/>
              <a:gd name="T49" fmla="*/ 147 h 13588"/>
              <a:gd name="T50" fmla="*/ 2475 w 6843"/>
              <a:gd name="T51" fmla="*/ 219 h 13588"/>
              <a:gd name="T52" fmla="*/ 2908 w 6843"/>
              <a:gd name="T53" fmla="*/ 306 h 13588"/>
              <a:gd name="T54" fmla="*/ 3338 w 6843"/>
              <a:gd name="T55" fmla="*/ 406 h 13588"/>
              <a:gd name="T56" fmla="*/ 3766 w 6843"/>
              <a:gd name="T57" fmla="*/ 520 h 13588"/>
              <a:gd name="T58" fmla="*/ 4188 w 6843"/>
              <a:gd name="T59" fmla="*/ 648 h 13588"/>
              <a:gd name="T60" fmla="*/ 4606 w 6843"/>
              <a:gd name="T61" fmla="*/ 790 h 13588"/>
              <a:gd name="T62" fmla="*/ 5020 w 6843"/>
              <a:gd name="T63" fmla="*/ 946 h 13588"/>
              <a:gd name="T64" fmla="*/ 5430 w 6843"/>
              <a:gd name="T65" fmla="*/ 1115 h 13588"/>
              <a:gd name="T66" fmla="*/ 5833 w 6843"/>
              <a:gd name="T67" fmla="*/ 1298 h 13588"/>
              <a:gd name="T68" fmla="*/ 6231 w 6843"/>
              <a:gd name="T69" fmla="*/ 1494 h 13588"/>
              <a:gd name="T70" fmla="*/ 6624 w 6843"/>
              <a:gd name="T71" fmla="*/ 1704 h 13588"/>
              <a:gd name="T72" fmla="*/ 6839 w 6843"/>
              <a:gd name="T73" fmla="*/ 1842 h 13588"/>
              <a:gd name="T74" fmla="*/ 90 w 6843"/>
              <a:gd name="T75" fmla="*/ 13560 h 13588"/>
              <a:gd name="T76" fmla="*/ 0 w 6843"/>
              <a:gd name="T77" fmla="*/ 13536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3" h="13588">
                <a:moveTo>
                  <a:pt x="96" y="13536"/>
                </a:moveTo>
                <a:lnTo>
                  <a:pt x="7" y="13512"/>
                </a:lnTo>
                <a:lnTo>
                  <a:pt x="6751" y="1831"/>
                </a:lnTo>
                <a:lnTo>
                  <a:pt x="6769" y="1897"/>
                </a:lnTo>
                <a:lnTo>
                  <a:pt x="6576" y="1787"/>
                </a:lnTo>
                <a:lnTo>
                  <a:pt x="6382" y="1682"/>
                </a:lnTo>
                <a:lnTo>
                  <a:pt x="6187" y="1580"/>
                </a:lnTo>
                <a:lnTo>
                  <a:pt x="5990" y="1480"/>
                </a:lnTo>
                <a:lnTo>
                  <a:pt x="5792" y="1385"/>
                </a:lnTo>
                <a:lnTo>
                  <a:pt x="5592" y="1292"/>
                </a:lnTo>
                <a:lnTo>
                  <a:pt x="5391" y="1203"/>
                </a:lnTo>
                <a:lnTo>
                  <a:pt x="5188" y="1117"/>
                </a:lnTo>
                <a:lnTo>
                  <a:pt x="4985" y="1035"/>
                </a:lnTo>
                <a:lnTo>
                  <a:pt x="4780" y="956"/>
                </a:lnTo>
                <a:lnTo>
                  <a:pt x="4574" y="881"/>
                </a:lnTo>
                <a:lnTo>
                  <a:pt x="4367" y="808"/>
                </a:lnTo>
                <a:lnTo>
                  <a:pt x="4158" y="740"/>
                </a:lnTo>
                <a:lnTo>
                  <a:pt x="3949" y="674"/>
                </a:lnTo>
                <a:lnTo>
                  <a:pt x="3738" y="612"/>
                </a:lnTo>
                <a:lnTo>
                  <a:pt x="3527" y="554"/>
                </a:lnTo>
                <a:lnTo>
                  <a:pt x="3314" y="499"/>
                </a:lnTo>
                <a:lnTo>
                  <a:pt x="3102" y="447"/>
                </a:lnTo>
                <a:lnTo>
                  <a:pt x="2888" y="399"/>
                </a:lnTo>
                <a:lnTo>
                  <a:pt x="2673" y="354"/>
                </a:lnTo>
                <a:lnTo>
                  <a:pt x="2457" y="314"/>
                </a:lnTo>
                <a:lnTo>
                  <a:pt x="2241" y="276"/>
                </a:lnTo>
                <a:lnTo>
                  <a:pt x="2024" y="242"/>
                </a:lnTo>
                <a:lnTo>
                  <a:pt x="1806" y="212"/>
                </a:lnTo>
                <a:lnTo>
                  <a:pt x="1588" y="185"/>
                </a:lnTo>
                <a:lnTo>
                  <a:pt x="1369" y="161"/>
                </a:lnTo>
                <a:lnTo>
                  <a:pt x="1150" y="141"/>
                </a:lnTo>
                <a:lnTo>
                  <a:pt x="930" y="125"/>
                </a:lnTo>
                <a:lnTo>
                  <a:pt x="710" y="112"/>
                </a:lnTo>
                <a:lnTo>
                  <a:pt x="490" y="103"/>
                </a:lnTo>
                <a:lnTo>
                  <a:pt x="269" y="98"/>
                </a:lnTo>
                <a:lnTo>
                  <a:pt x="48" y="96"/>
                </a:lnTo>
                <a:lnTo>
                  <a:pt x="96" y="48"/>
                </a:lnTo>
                <a:lnTo>
                  <a:pt x="96" y="13536"/>
                </a:lnTo>
                <a:close/>
                <a:moveTo>
                  <a:pt x="0" y="48"/>
                </a:moveTo>
                <a:cubicBezTo>
                  <a:pt x="0" y="35"/>
                  <a:pt x="6" y="23"/>
                  <a:pt x="15" y="14"/>
                </a:cubicBezTo>
                <a:cubicBezTo>
                  <a:pt x="24" y="5"/>
                  <a:pt x="36" y="0"/>
                  <a:pt x="49" y="0"/>
                </a:cubicBezTo>
                <a:lnTo>
                  <a:pt x="271" y="2"/>
                </a:lnTo>
                <a:lnTo>
                  <a:pt x="494" y="8"/>
                </a:lnTo>
                <a:lnTo>
                  <a:pt x="716" y="17"/>
                </a:lnTo>
                <a:lnTo>
                  <a:pt x="938" y="29"/>
                </a:lnTo>
                <a:lnTo>
                  <a:pt x="1159" y="46"/>
                </a:lnTo>
                <a:lnTo>
                  <a:pt x="1380" y="66"/>
                </a:lnTo>
                <a:lnTo>
                  <a:pt x="1600" y="89"/>
                </a:lnTo>
                <a:lnTo>
                  <a:pt x="1820" y="116"/>
                </a:lnTo>
                <a:lnTo>
                  <a:pt x="2039" y="147"/>
                </a:lnTo>
                <a:lnTo>
                  <a:pt x="2257" y="181"/>
                </a:lnTo>
                <a:lnTo>
                  <a:pt x="2475" y="219"/>
                </a:lnTo>
                <a:lnTo>
                  <a:pt x="2692" y="260"/>
                </a:lnTo>
                <a:lnTo>
                  <a:pt x="2908" y="306"/>
                </a:lnTo>
                <a:lnTo>
                  <a:pt x="3124" y="354"/>
                </a:lnTo>
                <a:lnTo>
                  <a:pt x="3338" y="406"/>
                </a:lnTo>
                <a:lnTo>
                  <a:pt x="3553" y="461"/>
                </a:lnTo>
                <a:lnTo>
                  <a:pt x="3766" y="520"/>
                </a:lnTo>
                <a:lnTo>
                  <a:pt x="3977" y="583"/>
                </a:lnTo>
                <a:lnTo>
                  <a:pt x="4188" y="648"/>
                </a:lnTo>
                <a:lnTo>
                  <a:pt x="4398" y="718"/>
                </a:lnTo>
                <a:lnTo>
                  <a:pt x="4606" y="790"/>
                </a:lnTo>
                <a:lnTo>
                  <a:pt x="4814" y="866"/>
                </a:lnTo>
                <a:lnTo>
                  <a:pt x="5020" y="946"/>
                </a:lnTo>
                <a:lnTo>
                  <a:pt x="5226" y="1029"/>
                </a:lnTo>
                <a:lnTo>
                  <a:pt x="5430" y="1115"/>
                </a:lnTo>
                <a:lnTo>
                  <a:pt x="5632" y="1205"/>
                </a:lnTo>
                <a:lnTo>
                  <a:pt x="5833" y="1298"/>
                </a:lnTo>
                <a:lnTo>
                  <a:pt x="6033" y="1395"/>
                </a:lnTo>
                <a:lnTo>
                  <a:pt x="6231" y="1494"/>
                </a:lnTo>
                <a:lnTo>
                  <a:pt x="6428" y="1597"/>
                </a:lnTo>
                <a:lnTo>
                  <a:pt x="6624" y="1704"/>
                </a:lnTo>
                <a:lnTo>
                  <a:pt x="6817" y="1813"/>
                </a:lnTo>
                <a:cubicBezTo>
                  <a:pt x="6828" y="1820"/>
                  <a:pt x="6836" y="1830"/>
                  <a:pt x="6839" y="1842"/>
                </a:cubicBezTo>
                <a:cubicBezTo>
                  <a:pt x="6843" y="1855"/>
                  <a:pt x="6841" y="1868"/>
                  <a:pt x="6835" y="1879"/>
                </a:cubicBezTo>
                <a:lnTo>
                  <a:pt x="90" y="13560"/>
                </a:lnTo>
                <a:cubicBezTo>
                  <a:pt x="79" y="13579"/>
                  <a:pt x="57" y="13588"/>
                  <a:pt x="36" y="13583"/>
                </a:cubicBezTo>
                <a:cubicBezTo>
                  <a:pt x="15" y="13577"/>
                  <a:pt x="0" y="13558"/>
                  <a:pt x="0" y="13536"/>
                </a:cubicBezTo>
                <a:lnTo>
                  <a:pt x="0" y="48"/>
                </a:lnTo>
                <a:close/>
              </a:path>
            </a:pathLst>
          </a:custGeom>
          <a:solidFill>
            <a:srgbClr val="FFFFFF"/>
          </a:solidFill>
          <a:ln w="1588" cap="flat">
            <a:noFill/>
            <a:prstDash val="solid"/>
            <a:bevel/>
          </a:ln>
        </p:spPr>
        <p:txBody>
          <a:bodyPr vert="horz" wrap="square" lIns="68580" tIns="34290" rIns="68580" bIns="34290" numCol="1" anchor="t" anchorCtr="0" compatLnSpc="1"/>
          <a:lstStyle/>
          <a:p>
            <a:endParaRPr lang="zh-CN" altLang="en-US" sz="1015">
              <a:cs typeface="+mn-ea"/>
            </a:endParaRPr>
          </a:p>
        </p:txBody>
      </p:sp>
      <p:sp>
        <p:nvSpPr>
          <p:cNvPr id="23" name="Freeform 7"/>
          <p:cNvSpPr/>
          <p:nvPr/>
        </p:nvSpPr>
        <p:spPr bwMode="auto">
          <a:xfrm>
            <a:off x="4571601" y="1452081"/>
            <a:ext cx="1119669" cy="1119669"/>
          </a:xfrm>
          <a:custGeom>
            <a:avLst/>
            <a:gdLst>
              <a:gd name="T0" fmla="*/ 0 w 5841"/>
              <a:gd name="T1" fmla="*/ 5840 h 5840"/>
              <a:gd name="T2" fmla="*/ 5841 w 5841"/>
              <a:gd name="T3" fmla="*/ 2468 h 5840"/>
              <a:gd name="T4" fmla="*/ 3373 w 5841"/>
              <a:gd name="T5" fmla="*/ 0 h 5840"/>
              <a:gd name="T6" fmla="*/ 0 w 5841"/>
              <a:gd name="T7" fmla="*/ 5840 h 5840"/>
            </a:gdLst>
            <a:ahLst/>
            <a:cxnLst>
              <a:cxn ang="0">
                <a:pos x="T0" y="T1"/>
              </a:cxn>
              <a:cxn ang="0">
                <a:pos x="T2" y="T3"/>
              </a:cxn>
              <a:cxn ang="0">
                <a:pos x="T4" y="T5"/>
              </a:cxn>
              <a:cxn ang="0">
                <a:pos x="T6" y="T7"/>
              </a:cxn>
            </a:cxnLst>
            <a:rect l="0" t="0" r="r" b="b"/>
            <a:pathLst>
              <a:path w="5841" h="5840">
                <a:moveTo>
                  <a:pt x="0" y="5840"/>
                </a:moveTo>
                <a:lnTo>
                  <a:pt x="5841" y="2468"/>
                </a:lnTo>
                <a:cubicBezTo>
                  <a:pt x="5249" y="1443"/>
                  <a:pt x="4398" y="592"/>
                  <a:pt x="3373" y="0"/>
                </a:cubicBezTo>
                <a:lnTo>
                  <a:pt x="0" y="5840"/>
                </a:lnTo>
                <a:close/>
              </a:path>
            </a:pathLst>
          </a:custGeom>
          <a:solidFill>
            <a:schemeClr val="bg1">
              <a:lumMod val="85000"/>
            </a:schemeClr>
          </a:solidFill>
          <a:ln w="0">
            <a:noFill/>
            <a:prstDash val="solid"/>
            <a:round/>
          </a:ln>
        </p:spPr>
        <p:txBody>
          <a:bodyPr vert="horz" wrap="square" lIns="68580" tIns="34290" rIns="68580" bIns="34290" numCol="1" anchor="t" anchorCtr="0" compatLnSpc="1"/>
          <a:lstStyle/>
          <a:p>
            <a:endParaRPr lang="zh-CN" altLang="en-US" sz="1015">
              <a:cs typeface="+mn-ea"/>
            </a:endParaRPr>
          </a:p>
        </p:txBody>
      </p:sp>
      <p:sp>
        <p:nvSpPr>
          <p:cNvPr id="25" name="Freeform 8"/>
          <p:cNvSpPr>
            <a:spLocks noEditPoints="1"/>
          </p:cNvSpPr>
          <p:nvPr/>
        </p:nvSpPr>
        <p:spPr bwMode="auto">
          <a:xfrm>
            <a:off x="4566809" y="1447289"/>
            <a:ext cx="1129253" cy="1129253"/>
          </a:xfrm>
          <a:custGeom>
            <a:avLst/>
            <a:gdLst>
              <a:gd name="T0" fmla="*/ 47 w 5892"/>
              <a:gd name="T1" fmla="*/ 5877 h 5892"/>
              <a:gd name="T2" fmla="*/ 14 w 5892"/>
              <a:gd name="T3" fmla="*/ 5845 h 5892"/>
              <a:gd name="T4" fmla="*/ 5855 w 5892"/>
              <a:gd name="T5" fmla="*/ 2473 h 5892"/>
              <a:gd name="T6" fmla="*/ 5847 w 5892"/>
              <a:gd name="T7" fmla="*/ 2506 h 5892"/>
              <a:gd name="T8" fmla="*/ 5791 w 5892"/>
              <a:gd name="T9" fmla="*/ 2410 h 5892"/>
              <a:gd name="T10" fmla="*/ 5733 w 5892"/>
              <a:gd name="T11" fmla="*/ 2316 h 5892"/>
              <a:gd name="T12" fmla="*/ 5613 w 5892"/>
              <a:gd name="T13" fmla="*/ 2130 h 5892"/>
              <a:gd name="T14" fmla="*/ 5488 w 5892"/>
              <a:gd name="T15" fmla="*/ 1949 h 5892"/>
              <a:gd name="T16" fmla="*/ 5357 w 5892"/>
              <a:gd name="T17" fmla="*/ 1773 h 5892"/>
              <a:gd name="T18" fmla="*/ 5220 w 5892"/>
              <a:gd name="T19" fmla="*/ 1601 h 5892"/>
              <a:gd name="T20" fmla="*/ 5078 w 5892"/>
              <a:gd name="T21" fmla="*/ 1433 h 5892"/>
              <a:gd name="T22" fmla="*/ 4931 w 5892"/>
              <a:gd name="T23" fmla="*/ 1271 h 5892"/>
              <a:gd name="T24" fmla="*/ 4778 w 5892"/>
              <a:gd name="T25" fmla="*/ 1113 h 5892"/>
              <a:gd name="T26" fmla="*/ 4621 w 5892"/>
              <a:gd name="T27" fmla="*/ 961 h 5892"/>
              <a:gd name="T28" fmla="*/ 4458 w 5892"/>
              <a:gd name="T29" fmla="*/ 814 h 5892"/>
              <a:gd name="T30" fmla="*/ 4291 w 5892"/>
              <a:gd name="T31" fmla="*/ 671 h 5892"/>
              <a:gd name="T32" fmla="*/ 4119 w 5892"/>
              <a:gd name="T33" fmla="*/ 535 h 5892"/>
              <a:gd name="T34" fmla="*/ 3942 w 5892"/>
              <a:gd name="T35" fmla="*/ 404 h 5892"/>
              <a:gd name="T36" fmla="*/ 3761 w 5892"/>
              <a:gd name="T37" fmla="*/ 278 h 5892"/>
              <a:gd name="T38" fmla="*/ 3576 w 5892"/>
              <a:gd name="T39" fmla="*/ 159 h 5892"/>
              <a:gd name="T40" fmla="*/ 3482 w 5892"/>
              <a:gd name="T41" fmla="*/ 101 h 5892"/>
              <a:gd name="T42" fmla="*/ 3387 w 5892"/>
              <a:gd name="T43" fmla="*/ 45 h 5892"/>
              <a:gd name="T44" fmla="*/ 3420 w 5892"/>
              <a:gd name="T45" fmla="*/ 37 h 5892"/>
              <a:gd name="T46" fmla="*/ 47 w 5892"/>
              <a:gd name="T47" fmla="*/ 5877 h 5892"/>
              <a:gd name="T48" fmla="*/ 3378 w 5892"/>
              <a:gd name="T49" fmla="*/ 13 h 5892"/>
              <a:gd name="T50" fmla="*/ 3393 w 5892"/>
              <a:gd name="T51" fmla="*/ 2 h 5892"/>
              <a:gd name="T52" fmla="*/ 3411 w 5892"/>
              <a:gd name="T53" fmla="*/ 4 h 5892"/>
              <a:gd name="T54" fmla="*/ 3507 w 5892"/>
              <a:gd name="T55" fmla="*/ 60 h 5892"/>
              <a:gd name="T56" fmla="*/ 3602 w 5892"/>
              <a:gd name="T57" fmla="*/ 119 h 5892"/>
              <a:gd name="T58" fmla="*/ 3788 w 5892"/>
              <a:gd name="T59" fmla="*/ 239 h 5892"/>
              <a:gd name="T60" fmla="*/ 3971 w 5892"/>
              <a:gd name="T61" fmla="*/ 365 h 5892"/>
              <a:gd name="T62" fmla="*/ 4149 w 5892"/>
              <a:gd name="T63" fmla="*/ 497 h 5892"/>
              <a:gd name="T64" fmla="*/ 4322 w 5892"/>
              <a:gd name="T65" fmla="*/ 635 h 5892"/>
              <a:gd name="T66" fmla="*/ 4490 w 5892"/>
              <a:gd name="T67" fmla="*/ 778 h 5892"/>
              <a:gd name="T68" fmla="*/ 4654 w 5892"/>
              <a:gd name="T69" fmla="*/ 926 h 5892"/>
              <a:gd name="T70" fmla="*/ 4813 w 5892"/>
              <a:gd name="T71" fmla="*/ 1080 h 5892"/>
              <a:gd name="T72" fmla="*/ 4967 w 5892"/>
              <a:gd name="T73" fmla="*/ 1239 h 5892"/>
              <a:gd name="T74" fmla="*/ 5115 w 5892"/>
              <a:gd name="T75" fmla="*/ 1402 h 5892"/>
              <a:gd name="T76" fmla="*/ 5258 w 5892"/>
              <a:gd name="T77" fmla="*/ 1571 h 5892"/>
              <a:gd name="T78" fmla="*/ 5395 w 5892"/>
              <a:gd name="T79" fmla="*/ 1744 h 5892"/>
              <a:gd name="T80" fmla="*/ 5527 w 5892"/>
              <a:gd name="T81" fmla="*/ 1922 h 5892"/>
              <a:gd name="T82" fmla="*/ 5654 w 5892"/>
              <a:gd name="T83" fmla="*/ 2104 h 5892"/>
              <a:gd name="T84" fmla="*/ 5774 w 5892"/>
              <a:gd name="T85" fmla="*/ 2291 h 5892"/>
              <a:gd name="T86" fmla="*/ 5832 w 5892"/>
              <a:gd name="T87" fmla="*/ 2386 h 5892"/>
              <a:gd name="T88" fmla="*/ 5888 w 5892"/>
              <a:gd name="T89" fmla="*/ 2481 h 5892"/>
              <a:gd name="T90" fmla="*/ 5891 w 5892"/>
              <a:gd name="T91" fmla="*/ 2500 h 5892"/>
              <a:gd name="T92" fmla="*/ 5879 w 5892"/>
              <a:gd name="T93" fmla="*/ 2514 h 5892"/>
              <a:gd name="T94" fmla="*/ 38 w 5892"/>
              <a:gd name="T95" fmla="*/ 5886 h 5892"/>
              <a:gd name="T96" fmla="*/ 9 w 5892"/>
              <a:gd name="T97" fmla="*/ 5882 h 5892"/>
              <a:gd name="T98" fmla="*/ 6 w 5892"/>
              <a:gd name="T99" fmla="*/ 5853 h 5892"/>
              <a:gd name="T100" fmla="*/ 3378 w 5892"/>
              <a:gd name="T101" fmla="*/ 13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92" h="5892">
                <a:moveTo>
                  <a:pt x="47" y="5877"/>
                </a:moveTo>
                <a:lnTo>
                  <a:pt x="14" y="5845"/>
                </a:lnTo>
                <a:lnTo>
                  <a:pt x="5855" y="2473"/>
                </a:lnTo>
                <a:lnTo>
                  <a:pt x="5847" y="2506"/>
                </a:lnTo>
                <a:lnTo>
                  <a:pt x="5791" y="2410"/>
                </a:lnTo>
                <a:lnTo>
                  <a:pt x="5733" y="2316"/>
                </a:lnTo>
                <a:lnTo>
                  <a:pt x="5613" y="2130"/>
                </a:lnTo>
                <a:lnTo>
                  <a:pt x="5488" y="1949"/>
                </a:lnTo>
                <a:lnTo>
                  <a:pt x="5357" y="1773"/>
                </a:lnTo>
                <a:lnTo>
                  <a:pt x="5220" y="1601"/>
                </a:lnTo>
                <a:lnTo>
                  <a:pt x="5078" y="1433"/>
                </a:lnTo>
                <a:lnTo>
                  <a:pt x="4931" y="1271"/>
                </a:lnTo>
                <a:lnTo>
                  <a:pt x="4778" y="1113"/>
                </a:lnTo>
                <a:lnTo>
                  <a:pt x="4621" y="961"/>
                </a:lnTo>
                <a:lnTo>
                  <a:pt x="4458" y="814"/>
                </a:lnTo>
                <a:lnTo>
                  <a:pt x="4291" y="671"/>
                </a:lnTo>
                <a:lnTo>
                  <a:pt x="4119" y="535"/>
                </a:lnTo>
                <a:lnTo>
                  <a:pt x="3942" y="404"/>
                </a:lnTo>
                <a:lnTo>
                  <a:pt x="3761" y="278"/>
                </a:lnTo>
                <a:lnTo>
                  <a:pt x="3576" y="159"/>
                </a:lnTo>
                <a:lnTo>
                  <a:pt x="3482" y="101"/>
                </a:lnTo>
                <a:lnTo>
                  <a:pt x="3387" y="45"/>
                </a:lnTo>
                <a:lnTo>
                  <a:pt x="3420" y="37"/>
                </a:lnTo>
                <a:lnTo>
                  <a:pt x="47" y="5877"/>
                </a:lnTo>
                <a:close/>
                <a:moveTo>
                  <a:pt x="3378" y="13"/>
                </a:moveTo>
                <a:cubicBezTo>
                  <a:pt x="3381" y="7"/>
                  <a:pt x="3386" y="3"/>
                  <a:pt x="3393" y="2"/>
                </a:cubicBezTo>
                <a:cubicBezTo>
                  <a:pt x="3399" y="0"/>
                  <a:pt x="3405" y="1"/>
                  <a:pt x="3411" y="4"/>
                </a:cubicBezTo>
                <a:lnTo>
                  <a:pt x="3507" y="60"/>
                </a:lnTo>
                <a:lnTo>
                  <a:pt x="3602" y="119"/>
                </a:lnTo>
                <a:lnTo>
                  <a:pt x="3788" y="239"/>
                </a:lnTo>
                <a:lnTo>
                  <a:pt x="3971" y="365"/>
                </a:lnTo>
                <a:lnTo>
                  <a:pt x="4149" y="497"/>
                </a:lnTo>
                <a:lnTo>
                  <a:pt x="4322" y="635"/>
                </a:lnTo>
                <a:lnTo>
                  <a:pt x="4490" y="778"/>
                </a:lnTo>
                <a:lnTo>
                  <a:pt x="4654" y="926"/>
                </a:lnTo>
                <a:lnTo>
                  <a:pt x="4813" y="1080"/>
                </a:lnTo>
                <a:lnTo>
                  <a:pt x="4967" y="1239"/>
                </a:lnTo>
                <a:lnTo>
                  <a:pt x="5115" y="1402"/>
                </a:lnTo>
                <a:lnTo>
                  <a:pt x="5258" y="1571"/>
                </a:lnTo>
                <a:lnTo>
                  <a:pt x="5395" y="1744"/>
                </a:lnTo>
                <a:lnTo>
                  <a:pt x="5527" y="1922"/>
                </a:lnTo>
                <a:lnTo>
                  <a:pt x="5654" y="2104"/>
                </a:lnTo>
                <a:lnTo>
                  <a:pt x="5774" y="2291"/>
                </a:lnTo>
                <a:lnTo>
                  <a:pt x="5832" y="2386"/>
                </a:lnTo>
                <a:lnTo>
                  <a:pt x="5888" y="2481"/>
                </a:lnTo>
                <a:cubicBezTo>
                  <a:pt x="5891" y="2487"/>
                  <a:pt x="5892" y="2493"/>
                  <a:pt x="5891" y="2500"/>
                </a:cubicBezTo>
                <a:cubicBezTo>
                  <a:pt x="5889" y="2506"/>
                  <a:pt x="5885" y="2511"/>
                  <a:pt x="5879" y="2514"/>
                </a:cubicBezTo>
                <a:lnTo>
                  <a:pt x="38" y="5886"/>
                </a:lnTo>
                <a:cubicBezTo>
                  <a:pt x="29" y="5892"/>
                  <a:pt x="17" y="5890"/>
                  <a:pt x="9" y="5882"/>
                </a:cubicBezTo>
                <a:cubicBezTo>
                  <a:pt x="2" y="5875"/>
                  <a:pt x="0" y="5863"/>
                  <a:pt x="6" y="5853"/>
                </a:cubicBezTo>
                <a:lnTo>
                  <a:pt x="3378" y="13"/>
                </a:lnTo>
                <a:close/>
              </a:path>
            </a:pathLst>
          </a:custGeom>
          <a:solidFill>
            <a:srgbClr val="FFFFFF"/>
          </a:solidFill>
          <a:ln w="1588" cap="flat">
            <a:noFill/>
            <a:prstDash val="solid"/>
            <a:bevel/>
          </a:ln>
        </p:spPr>
        <p:txBody>
          <a:bodyPr vert="horz" wrap="square" lIns="68580" tIns="34290" rIns="68580" bIns="34290" numCol="1" anchor="t" anchorCtr="0" compatLnSpc="1"/>
          <a:lstStyle/>
          <a:p>
            <a:endParaRPr lang="zh-CN" altLang="en-US" sz="1015">
              <a:cs typeface="+mn-ea"/>
            </a:endParaRPr>
          </a:p>
        </p:txBody>
      </p:sp>
      <p:sp>
        <p:nvSpPr>
          <p:cNvPr id="26" name="Freeform 9"/>
          <p:cNvSpPr/>
          <p:nvPr/>
        </p:nvSpPr>
        <p:spPr bwMode="auto">
          <a:xfrm>
            <a:off x="4571601" y="1924866"/>
            <a:ext cx="1292970" cy="646884"/>
          </a:xfrm>
          <a:custGeom>
            <a:avLst/>
            <a:gdLst>
              <a:gd name="T0" fmla="*/ 0 w 6745"/>
              <a:gd name="T1" fmla="*/ 3372 h 3372"/>
              <a:gd name="T2" fmla="*/ 6745 w 6745"/>
              <a:gd name="T3" fmla="*/ 3372 h 3372"/>
              <a:gd name="T4" fmla="*/ 5841 w 6745"/>
              <a:gd name="T5" fmla="*/ 0 h 3372"/>
              <a:gd name="T6" fmla="*/ 0 w 6745"/>
              <a:gd name="T7" fmla="*/ 3372 h 3372"/>
            </a:gdLst>
            <a:ahLst/>
            <a:cxnLst>
              <a:cxn ang="0">
                <a:pos x="T0" y="T1"/>
              </a:cxn>
              <a:cxn ang="0">
                <a:pos x="T2" y="T3"/>
              </a:cxn>
              <a:cxn ang="0">
                <a:pos x="T4" y="T5"/>
              </a:cxn>
              <a:cxn ang="0">
                <a:pos x="T6" y="T7"/>
              </a:cxn>
            </a:cxnLst>
            <a:rect l="0" t="0" r="r" b="b"/>
            <a:pathLst>
              <a:path w="6745" h="3372">
                <a:moveTo>
                  <a:pt x="0" y="3372"/>
                </a:moveTo>
                <a:lnTo>
                  <a:pt x="6745" y="3372"/>
                </a:lnTo>
                <a:cubicBezTo>
                  <a:pt x="6745" y="2189"/>
                  <a:pt x="6433" y="1026"/>
                  <a:pt x="5841" y="0"/>
                </a:cubicBezTo>
                <a:lnTo>
                  <a:pt x="0" y="3372"/>
                </a:lnTo>
                <a:close/>
              </a:path>
            </a:pathLst>
          </a:custGeom>
          <a:solidFill>
            <a:schemeClr val="bg1">
              <a:lumMod val="85000"/>
            </a:schemeClr>
          </a:solidFill>
          <a:ln w="0">
            <a:noFill/>
            <a:prstDash val="solid"/>
            <a:round/>
          </a:ln>
        </p:spPr>
        <p:txBody>
          <a:bodyPr vert="horz" wrap="square" lIns="68580" tIns="34290" rIns="68580" bIns="34290" numCol="1" anchor="t" anchorCtr="0" compatLnSpc="1"/>
          <a:lstStyle/>
          <a:p>
            <a:endParaRPr lang="zh-CN" altLang="en-US" sz="1015">
              <a:cs typeface="+mn-ea"/>
            </a:endParaRPr>
          </a:p>
        </p:txBody>
      </p:sp>
      <p:sp>
        <p:nvSpPr>
          <p:cNvPr id="27" name="Freeform 10"/>
          <p:cNvSpPr>
            <a:spLocks noEditPoints="1"/>
          </p:cNvSpPr>
          <p:nvPr/>
        </p:nvSpPr>
        <p:spPr bwMode="auto">
          <a:xfrm>
            <a:off x="4566809" y="1920872"/>
            <a:ext cx="1302554" cy="655670"/>
          </a:xfrm>
          <a:custGeom>
            <a:avLst/>
            <a:gdLst>
              <a:gd name="T0" fmla="*/ 26 w 6795"/>
              <a:gd name="T1" fmla="*/ 3372 h 3420"/>
              <a:gd name="T2" fmla="*/ 6747 w 6795"/>
              <a:gd name="T3" fmla="*/ 3397 h 3420"/>
              <a:gd name="T4" fmla="*/ 6743 w 6795"/>
              <a:gd name="T5" fmla="*/ 3175 h 3420"/>
              <a:gd name="T6" fmla="*/ 6733 w 6795"/>
              <a:gd name="T7" fmla="*/ 2955 h 3420"/>
              <a:gd name="T8" fmla="*/ 6714 w 6795"/>
              <a:gd name="T9" fmla="*/ 2736 h 3420"/>
              <a:gd name="T10" fmla="*/ 6689 w 6795"/>
              <a:gd name="T11" fmla="*/ 2517 h 3420"/>
              <a:gd name="T12" fmla="*/ 6657 w 6795"/>
              <a:gd name="T13" fmla="*/ 2300 h 3420"/>
              <a:gd name="T14" fmla="*/ 6618 w 6795"/>
              <a:gd name="T15" fmla="*/ 2084 h 3420"/>
              <a:gd name="T16" fmla="*/ 6571 w 6795"/>
              <a:gd name="T17" fmla="*/ 1870 h 3420"/>
              <a:gd name="T18" fmla="*/ 6518 w 6795"/>
              <a:gd name="T19" fmla="*/ 1657 h 3420"/>
              <a:gd name="T20" fmla="*/ 6458 w 6795"/>
              <a:gd name="T21" fmla="*/ 1446 h 3420"/>
              <a:gd name="T22" fmla="*/ 6391 w 6795"/>
              <a:gd name="T23" fmla="*/ 1237 h 3420"/>
              <a:gd name="T24" fmla="*/ 6317 w 6795"/>
              <a:gd name="T25" fmla="*/ 1031 h 3420"/>
              <a:gd name="T26" fmla="*/ 6236 w 6795"/>
              <a:gd name="T27" fmla="*/ 826 h 3420"/>
              <a:gd name="T28" fmla="*/ 6149 w 6795"/>
              <a:gd name="T29" fmla="*/ 625 h 3420"/>
              <a:gd name="T30" fmla="*/ 6055 w 6795"/>
              <a:gd name="T31" fmla="*/ 426 h 3420"/>
              <a:gd name="T32" fmla="*/ 5954 w 6795"/>
              <a:gd name="T33" fmla="*/ 229 h 3420"/>
              <a:gd name="T34" fmla="*/ 5847 w 6795"/>
              <a:gd name="T35" fmla="*/ 36 h 3420"/>
              <a:gd name="T36" fmla="*/ 38 w 6795"/>
              <a:gd name="T37" fmla="*/ 3417 h 3420"/>
              <a:gd name="T38" fmla="*/ 5874 w 6795"/>
              <a:gd name="T39" fmla="*/ 1 h 3420"/>
              <a:gd name="T40" fmla="*/ 5943 w 6795"/>
              <a:gd name="T41" fmla="*/ 109 h 3420"/>
              <a:gd name="T42" fmla="*/ 6048 w 6795"/>
              <a:gd name="T43" fmla="*/ 306 h 3420"/>
              <a:gd name="T44" fmla="*/ 6146 w 6795"/>
              <a:gd name="T45" fmla="*/ 505 h 3420"/>
              <a:gd name="T46" fmla="*/ 6238 w 6795"/>
              <a:gd name="T47" fmla="*/ 706 h 3420"/>
              <a:gd name="T48" fmla="*/ 6322 w 6795"/>
              <a:gd name="T49" fmla="*/ 911 h 3420"/>
              <a:gd name="T50" fmla="*/ 6400 w 6795"/>
              <a:gd name="T51" fmla="*/ 1118 h 3420"/>
              <a:gd name="T52" fmla="*/ 6471 w 6795"/>
              <a:gd name="T53" fmla="*/ 1327 h 3420"/>
              <a:gd name="T54" fmla="*/ 6535 w 6795"/>
              <a:gd name="T55" fmla="*/ 1539 h 3420"/>
              <a:gd name="T56" fmla="*/ 6592 w 6795"/>
              <a:gd name="T57" fmla="*/ 1752 h 3420"/>
              <a:gd name="T58" fmla="*/ 6642 w 6795"/>
              <a:gd name="T59" fmla="*/ 1967 h 3420"/>
              <a:gd name="T60" fmla="*/ 6685 w 6795"/>
              <a:gd name="T61" fmla="*/ 2184 h 3420"/>
              <a:gd name="T62" fmla="*/ 6721 w 6795"/>
              <a:gd name="T63" fmla="*/ 2402 h 3420"/>
              <a:gd name="T64" fmla="*/ 6750 w 6795"/>
              <a:gd name="T65" fmla="*/ 2621 h 3420"/>
              <a:gd name="T66" fmla="*/ 6772 w 6795"/>
              <a:gd name="T67" fmla="*/ 2842 h 3420"/>
              <a:gd name="T68" fmla="*/ 6787 w 6795"/>
              <a:gd name="T69" fmla="*/ 3063 h 3420"/>
              <a:gd name="T70" fmla="*/ 6794 w 6795"/>
              <a:gd name="T71" fmla="*/ 3285 h 3420"/>
              <a:gd name="T72" fmla="*/ 6788 w 6795"/>
              <a:gd name="T73" fmla="*/ 3413 h 3420"/>
              <a:gd name="T74" fmla="*/ 26 w 6795"/>
              <a:gd name="T75" fmla="*/ 3420 h 3420"/>
              <a:gd name="T76" fmla="*/ 14 w 6795"/>
              <a:gd name="T77" fmla="*/ 3376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95" h="3420">
                <a:moveTo>
                  <a:pt x="38" y="3417"/>
                </a:moveTo>
                <a:lnTo>
                  <a:pt x="26" y="3372"/>
                </a:lnTo>
                <a:lnTo>
                  <a:pt x="6771" y="3372"/>
                </a:lnTo>
                <a:lnTo>
                  <a:pt x="6747" y="3397"/>
                </a:lnTo>
                <a:lnTo>
                  <a:pt x="6746" y="3286"/>
                </a:lnTo>
                <a:lnTo>
                  <a:pt x="6743" y="3175"/>
                </a:lnTo>
                <a:lnTo>
                  <a:pt x="6739" y="3065"/>
                </a:lnTo>
                <a:lnTo>
                  <a:pt x="6733" y="2955"/>
                </a:lnTo>
                <a:lnTo>
                  <a:pt x="6724" y="2845"/>
                </a:lnTo>
                <a:lnTo>
                  <a:pt x="6714" y="2736"/>
                </a:lnTo>
                <a:lnTo>
                  <a:pt x="6703" y="2626"/>
                </a:lnTo>
                <a:lnTo>
                  <a:pt x="6689" y="2517"/>
                </a:lnTo>
                <a:lnTo>
                  <a:pt x="6674" y="2409"/>
                </a:lnTo>
                <a:lnTo>
                  <a:pt x="6657" y="2300"/>
                </a:lnTo>
                <a:lnTo>
                  <a:pt x="6638" y="2192"/>
                </a:lnTo>
                <a:lnTo>
                  <a:pt x="6618" y="2084"/>
                </a:lnTo>
                <a:lnTo>
                  <a:pt x="6595" y="1977"/>
                </a:lnTo>
                <a:lnTo>
                  <a:pt x="6571" y="1870"/>
                </a:lnTo>
                <a:lnTo>
                  <a:pt x="6545" y="1763"/>
                </a:lnTo>
                <a:lnTo>
                  <a:pt x="6518" y="1657"/>
                </a:lnTo>
                <a:lnTo>
                  <a:pt x="6489" y="1551"/>
                </a:lnTo>
                <a:lnTo>
                  <a:pt x="6458" y="1446"/>
                </a:lnTo>
                <a:lnTo>
                  <a:pt x="6425" y="1342"/>
                </a:lnTo>
                <a:lnTo>
                  <a:pt x="6391" y="1237"/>
                </a:lnTo>
                <a:lnTo>
                  <a:pt x="6355" y="1134"/>
                </a:lnTo>
                <a:lnTo>
                  <a:pt x="6317" y="1031"/>
                </a:lnTo>
                <a:lnTo>
                  <a:pt x="6277" y="928"/>
                </a:lnTo>
                <a:lnTo>
                  <a:pt x="6236" y="826"/>
                </a:lnTo>
                <a:lnTo>
                  <a:pt x="6193" y="725"/>
                </a:lnTo>
                <a:lnTo>
                  <a:pt x="6149" y="625"/>
                </a:lnTo>
                <a:lnTo>
                  <a:pt x="6102" y="525"/>
                </a:lnTo>
                <a:lnTo>
                  <a:pt x="6055" y="426"/>
                </a:lnTo>
                <a:lnTo>
                  <a:pt x="6005" y="327"/>
                </a:lnTo>
                <a:lnTo>
                  <a:pt x="5954" y="229"/>
                </a:lnTo>
                <a:lnTo>
                  <a:pt x="5901" y="132"/>
                </a:lnTo>
                <a:lnTo>
                  <a:pt x="5847" y="36"/>
                </a:lnTo>
                <a:lnTo>
                  <a:pt x="5879" y="45"/>
                </a:lnTo>
                <a:lnTo>
                  <a:pt x="38" y="3417"/>
                </a:lnTo>
                <a:close/>
                <a:moveTo>
                  <a:pt x="5855" y="4"/>
                </a:moveTo>
                <a:cubicBezTo>
                  <a:pt x="5861" y="0"/>
                  <a:pt x="5868" y="0"/>
                  <a:pt x="5874" y="1"/>
                </a:cubicBezTo>
                <a:cubicBezTo>
                  <a:pt x="5880" y="3"/>
                  <a:pt x="5885" y="7"/>
                  <a:pt x="5888" y="13"/>
                </a:cubicBezTo>
                <a:lnTo>
                  <a:pt x="5943" y="109"/>
                </a:lnTo>
                <a:lnTo>
                  <a:pt x="5996" y="207"/>
                </a:lnTo>
                <a:lnTo>
                  <a:pt x="6048" y="306"/>
                </a:lnTo>
                <a:lnTo>
                  <a:pt x="6098" y="405"/>
                </a:lnTo>
                <a:lnTo>
                  <a:pt x="6146" y="505"/>
                </a:lnTo>
                <a:lnTo>
                  <a:pt x="6193" y="605"/>
                </a:lnTo>
                <a:lnTo>
                  <a:pt x="6238" y="706"/>
                </a:lnTo>
                <a:lnTo>
                  <a:pt x="6281" y="808"/>
                </a:lnTo>
                <a:lnTo>
                  <a:pt x="6322" y="911"/>
                </a:lnTo>
                <a:lnTo>
                  <a:pt x="6362" y="1014"/>
                </a:lnTo>
                <a:lnTo>
                  <a:pt x="6400" y="1118"/>
                </a:lnTo>
                <a:lnTo>
                  <a:pt x="6436" y="1222"/>
                </a:lnTo>
                <a:lnTo>
                  <a:pt x="6471" y="1327"/>
                </a:lnTo>
                <a:lnTo>
                  <a:pt x="6504" y="1433"/>
                </a:lnTo>
                <a:lnTo>
                  <a:pt x="6535" y="1539"/>
                </a:lnTo>
                <a:lnTo>
                  <a:pt x="6564" y="1645"/>
                </a:lnTo>
                <a:lnTo>
                  <a:pt x="6592" y="1752"/>
                </a:lnTo>
                <a:lnTo>
                  <a:pt x="6618" y="1859"/>
                </a:lnTo>
                <a:lnTo>
                  <a:pt x="6642" y="1967"/>
                </a:lnTo>
                <a:lnTo>
                  <a:pt x="6665" y="2075"/>
                </a:lnTo>
                <a:lnTo>
                  <a:pt x="6685" y="2184"/>
                </a:lnTo>
                <a:lnTo>
                  <a:pt x="6704" y="2293"/>
                </a:lnTo>
                <a:lnTo>
                  <a:pt x="6721" y="2402"/>
                </a:lnTo>
                <a:lnTo>
                  <a:pt x="6737" y="2512"/>
                </a:lnTo>
                <a:lnTo>
                  <a:pt x="6750" y="2621"/>
                </a:lnTo>
                <a:lnTo>
                  <a:pt x="6762" y="2731"/>
                </a:lnTo>
                <a:lnTo>
                  <a:pt x="6772" y="2842"/>
                </a:lnTo>
                <a:lnTo>
                  <a:pt x="6780" y="2952"/>
                </a:lnTo>
                <a:lnTo>
                  <a:pt x="6787" y="3063"/>
                </a:lnTo>
                <a:lnTo>
                  <a:pt x="6791" y="3174"/>
                </a:lnTo>
                <a:lnTo>
                  <a:pt x="6794" y="3285"/>
                </a:lnTo>
                <a:lnTo>
                  <a:pt x="6795" y="3396"/>
                </a:lnTo>
                <a:cubicBezTo>
                  <a:pt x="6795" y="3403"/>
                  <a:pt x="6793" y="3409"/>
                  <a:pt x="6788" y="3413"/>
                </a:cubicBezTo>
                <a:cubicBezTo>
                  <a:pt x="6784" y="3418"/>
                  <a:pt x="6777" y="3420"/>
                  <a:pt x="6771" y="3420"/>
                </a:cubicBezTo>
                <a:lnTo>
                  <a:pt x="26" y="3420"/>
                </a:lnTo>
                <a:cubicBezTo>
                  <a:pt x="16" y="3420"/>
                  <a:pt x="6" y="3413"/>
                  <a:pt x="3" y="3403"/>
                </a:cubicBezTo>
                <a:cubicBezTo>
                  <a:pt x="0" y="3392"/>
                  <a:pt x="5" y="3381"/>
                  <a:pt x="14" y="3376"/>
                </a:cubicBezTo>
                <a:lnTo>
                  <a:pt x="5855" y="4"/>
                </a:lnTo>
                <a:close/>
              </a:path>
            </a:pathLst>
          </a:custGeom>
          <a:solidFill>
            <a:srgbClr val="FFFFFF"/>
          </a:solidFill>
          <a:ln w="1588" cap="flat">
            <a:noFill/>
            <a:prstDash val="solid"/>
            <a:bevel/>
          </a:ln>
        </p:spPr>
        <p:txBody>
          <a:bodyPr vert="horz" wrap="square" lIns="68580" tIns="34290" rIns="68580" bIns="34290" numCol="1" anchor="t" anchorCtr="0" compatLnSpc="1"/>
          <a:lstStyle/>
          <a:p>
            <a:endParaRPr lang="zh-CN" altLang="en-US" sz="1015">
              <a:cs typeface="+mn-ea"/>
            </a:endParaRPr>
          </a:p>
        </p:txBody>
      </p:sp>
      <p:sp>
        <p:nvSpPr>
          <p:cNvPr id="28" name="Freeform 23"/>
          <p:cNvSpPr/>
          <p:nvPr/>
        </p:nvSpPr>
        <p:spPr bwMode="auto">
          <a:xfrm>
            <a:off x="3278631" y="1924866"/>
            <a:ext cx="1292970" cy="646884"/>
          </a:xfrm>
          <a:custGeom>
            <a:avLst/>
            <a:gdLst>
              <a:gd name="T0" fmla="*/ 13488 w 13488"/>
              <a:gd name="T1" fmla="*/ 6744 h 6744"/>
              <a:gd name="T2" fmla="*/ 1807 w 13488"/>
              <a:gd name="T3" fmla="*/ 0 h 6744"/>
              <a:gd name="T4" fmla="*/ 0 w 13488"/>
              <a:gd name="T5" fmla="*/ 6744 h 6744"/>
              <a:gd name="T6" fmla="*/ 13488 w 13488"/>
              <a:gd name="T7" fmla="*/ 6744 h 6744"/>
            </a:gdLst>
            <a:ahLst/>
            <a:cxnLst>
              <a:cxn ang="0">
                <a:pos x="T0" y="T1"/>
              </a:cxn>
              <a:cxn ang="0">
                <a:pos x="T2" y="T3"/>
              </a:cxn>
              <a:cxn ang="0">
                <a:pos x="T4" y="T5"/>
              </a:cxn>
              <a:cxn ang="0">
                <a:pos x="T6" y="T7"/>
              </a:cxn>
            </a:cxnLst>
            <a:rect l="0" t="0" r="r" b="b"/>
            <a:pathLst>
              <a:path w="13488" h="6744">
                <a:moveTo>
                  <a:pt x="13488" y="6744"/>
                </a:moveTo>
                <a:lnTo>
                  <a:pt x="1807" y="0"/>
                </a:lnTo>
                <a:cubicBezTo>
                  <a:pt x="623" y="2051"/>
                  <a:pt x="0" y="4377"/>
                  <a:pt x="0" y="6744"/>
                </a:cubicBezTo>
                <a:lnTo>
                  <a:pt x="13488" y="6744"/>
                </a:lnTo>
                <a:close/>
              </a:path>
            </a:pathLst>
          </a:custGeom>
          <a:solidFill>
            <a:schemeClr val="bg1">
              <a:lumMod val="85000"/>
            </a:schemeClr>
          </a:solidFill>
          <a:ln w="0">
            <a:noFill/>
            <a:prstDash val="solid"/>
            <a:round/>
          </a:ln>
        </p:spPr>
        <p:txBody>
          <a:bodyPr vert="horz" wrap="square" lIns="68580" tIns="34290" rIns="68580" bIns="34290" numCol="1" anchor="t" anchorCtr="0" compatLnSpc="1"/>
          <a:lstStyle/>
          <a:p>
            <a:endParaRPr lang="zh-CN" altLang="en-US" sz="1015">
              <a:cs typeface="+mn-ea"/>
            </a:endParaRPr>
          </a:p>
        </p:txBody>
      </p:sp>
      <p:sp>
        <p:nvSpPr>
          <p:cNvPr id="29" name="Freeform 24"/>
          <p:cNvSpPr>
            <a:spLocks noEditPoints="1"/>
          </p:cNvSpPr>
          <p:nvPr/>
        </p:nvSpPr>
        <p:spPr bwMode="auto">
          <a:xfrm>
            <a:off x="3274638" y="1920872"/>
            <a:ext cx="1301755" cy="655670"/>
          </a:xfrm>
          <a:custGeom>
            <a:avLst/>
            <a:gdLst>
              <a:gd name="T0" fmla="*/ 13512 w 13588"/>
              <a:gd name="T1" fmla="*/ 6835 h 6841"/>
              <a:gd name="T2" fmla="*/ 1897 w 13588"/>
              <a:gd name="T3" fmla="*/ 73 h 6841"/>
              <a:gd name="T4" fmla="*/ 1682 w 13588"/>
              <a:gd name="T5" fmla="*/ 460 h 6841"/>
              <a:gd name="T6" fmla="*/ 1480 w 13588"/>
              <a:gd name="T7" fmla="*/ 853 h 6841"/>
              <a:gd name="T8" fmla="*/ 1292 w 13588"/>
              <a:gd name="T9" fmla="*/ 1251 h 6841"/>
              <a:gd name="T10" fmla="*/ 1117 w 13588"/>
              <a:gd name="T11" fmla="*/ 1654 h 6841"/>
              <a:gd name="T12" fmla="*/ 956 w 13588"/>
              <a:gd name="T13" fmla="*/ 2063 h 6841"/>
              <a:gd name="T14" fmla="*/ 808 w 13588"/>
              <a:gd name="T15" fmla="*/ 2476 h 6841"/>
              <a:gd name="T16" fmla="*/ 674 w 13588"/>
              <a:gd name="T17" fmla="*/ 2894 h 6841"/>
              <a:gd name="T18" fmla="*/ 554 w 13588"/>
              <a:gd name="T19" fmla="*/ 3315 h 6841"/>
              <a:gd name="T20" fmla="*/ 447 w 13588"/>
              <a:gd name="T21" fmla="*/ 3741 h 6841"/>
              <a:gd name="T22" fmla="*/ 354 w 13588"/>
              <a:gd name="T23" fmla="*/ 4170 h 6841"/>
              <a:gd name="T24" fmla="*/ 276 w 13588"/>
              <a:gd name="T25" fmla="*/ 4602 h 6841"/>
              <a:gd name="T26" fmla="*/ 212 w 13588"/>
              <a:gd name="T27" fmla="*/ 5036 h 6841"/>
              <a:gd name="T28" fmla="*/ 161 w 13588"/>
              <a:gd name="T29" fmla="*/ 5473 h 6841"/>
              <a:gd name="T30" fmla="*/ 125 w 13588"/>
              <a:gd name="T31" fmla="*/ 5912 h 6841"/>
              <a:gd name="T32" fmla="*/ 103 w 13588"/>
              <a:gd name="T33" fmla="*/ 6352 h 6841"/>
              <a:gd name="T34" fmla="*/ 96 w 13588"/>
              <a:gd name="T35" fmla="*/ 6794 h 6841"/>
              <a:gd name="T36" fmla="*/ 13536 w 13588"/>
              <a:gd name="T37" fmla="*/ 6745 h 6841"/>
              <a:gd name="T38" fmla="*/ 14 w 13588"/>
              <a:gd name="T39" fmla="*/ 6827 h 6841"/>
              <a:gd name="T40" fmla="*/ 2 w 13588"/>
              <a:gd name="T41" fmla="*/ 6570 h 6841"/>
              <a:gd name="T42" fmla="*/ 17 w 13588"/>
              <a:gd name="T43" fmla="*/ 6126 h 6841"/>
              <a:gd name="T44" fmla="*/ 46 w 13588"/>
              <a:gd name="T45" fmla="*/ 5683 h 6841"/>
              <a:gd name="T46" fmla="*/ 89 w 13588"/>
              <a:gd name="T47" fmla="*/ 5242 h 6841"/>
              <a:gd name="T48" fmla="*/ 147 w 13588"/>
              <a:gd name="T49" fmla="*/ 4804 h 6841"/>
              <a:gd name="T50" fmla="*/ 219 w 13588"/>
              <a:gd name="T51" fmla="*/ 4367 h 6841"/>
              <a:gd name="T52" fmla="*/ 306 w 13588"/>
              <a:gd name="T53" fmla="*/ 3934 h 6841"/>
              <a:gd name="T54" fmla="*/ 406 w 13588"/>
              <a:gd name="T55" fmla="*/ 3503 h 6841"/>
              <a:gd name="T56" fmla="*/ 520 w 13588"/>
              <a:gd name="T57" fmla="*/ 3077 h 6841"/>
              <a:gd name="T58" fmla="*/ 648 w 13588"/>
              <a:gd name="T59" fmla="*/ 2654 h 6841"/>
              <a:gd name="T60" fmla="*/ 790 w 13588"/>
              <a:gd name="T61" fmla="*/ 2235 h 6841"/>
              <a:gd name="T62" fmla="*/ 946 w 13588"/>
              <a:gd name="T63" fmla="*/ 1822 h 6841"/>
              <a:gd name="T64" fmla="*/ 1115 w 13588"/>
              <a:gd name="T65" fmla="*/ 1412 h 6841"/>
              <a:gd name="T66" fmla="*/ 1298 w 13588"/>
              <a:gd name="T67" fmla="*/ 1009 h 6841"/>
              <a:gd name="T68" fmla="*/ 1494 w 13588"/>
              <a:gd name="T69" fmla="*/ 611 h 6841"/>
              <a:gd name="T70" fmla="*/ 1704 w 13588"/>
              <a:gd name="T71" fmla="*/ 219 h 6841"/>
              <a:gd name="T72" fmla="*/ 1842 w 13588"/>
              <a:gd name="T73" fmla="*/ 3 h 6841"/>
              <a:gd name="T74" fmla="*/ 13560 w 13588"/>
              <a:gd name="T75" fmla="*/ 6752 h 6841"/>
              <a:gd name="T76" fmla="*/ 13536 w 13588"/>
              <a:gd name="T77" fmla="*/ 6841 h 6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88" h="6841">
                <a:moveTo>
                  <a:pt x="13536" y="6745"/>
                </a:moveTo>
                <a:lnTo>
                  <a:pt x="13512" y="6835"/>
                </a:lnTo>
                <a:lnTo>
                  <a:pt x="1831" y="91"/>
                </a:lnTo>
                <a:lnTo>
                  <a:pt x="1897" y="73"/>
                </a:lnTo>
                <a:lnTo>
                  <a:pt x="1787" y="266"/>
                </a:lnTo>
                <a:lnTo>
                  <a:pt x="1682" y="460"/>
                </a:lnTo>
                <a:lnTo>
                  <a:pt x="1580" y="656"/>
                </a:lnTo>
                <a:lnTo>
                  <a:pt x="1480" y="853"/>
                </a:lnTo>
                <a:lnTo>
                  <a:pt x="1385" y="1051"/>
                </a:lnTo>
                <a:lnTo>
                  <a:pt x="1292" y="1251"/>
                </a:lnTo>
                <a:lnTo>
                  <a:pt x="1203" y="1451"/>
                </a:lnTo>
                <a:lnTo>
                  <a:pt x="1117" y="1654"/>
                </a:lnTo>
                <a:lnTo>
                  <a:pt x="1035" y="1858"/>
                </a:lnTo>
                <a:lnTo>
                  <a:pt x="956" y="2063"/>
                </a:lnTo>
                <a:lnTo>
                  <a:pt x="881" y="2268"/>
                </a:lnTo>
                <a:lnTo>
                  <a:pt x="808" y="2476"/>
                </a:lnTo>
                <a:lnTo>
                  <a:pt x="740" y="2684"/>
                </a:lnTo>
                <a:lnTo>
                  <a:pt x="674" y="2894"/>
                </a:lnTo>
                <a:lnTo>
                  <a:pt x="612" y="3104"/>
                </a:lnTo>
                <a:lnTo>
                  <a:pt x="554" y="3315"/>
                </a:lnTo>
                <a:lnTo>
                  <a:pt x="499" y="3527"/>
                </a:lnTo>
                <a:lnTo>
                  <a:pt x="447" y="3741"/>
                </a:lnTo>
                <a:lnTo>
                  <a:pt x="399" y="3955"/>
                </a:lnTo>
                <a:lnTo>
                  <a:pt x="354" y="4170"/>
                </a:lnTo>
                <a:lnTo>
                  <a:pt x="314" y="4385"/>
                </a:lnTo>
                <a:lnTo>
                  <a:pt x="276" y="4602"/>
                </a:lnTo>
                <a:lnTo>
                  <a:pt x="242" y="4818"/>
                </a:lnTo>
                <a:lnTo>
                  <a:pt x="212" y="5036"/>
                </a:lnTo>
                <a:lnTo>
                  <a:pt x="185" y="5254"/>
                </a:lnTo>
                <a:lnTo>
                  <a:pt x="161" y="5473"/>
                </a:lnTo>
                <a:lnTo>
                  <a:pt x="141" y="5692"/>
                </a:lnTo>
                <a:lnTo>
                  <a:pt x="125" y="5912"/>
                </a:lnTo>
                <a:lnTo>
                  <a:pt x="112" y="6132"/>
                </a:lnTo>
                <a:lnTo>
                  <a:pt x="103" y="6352"/>
                </a:lnTo>
                <a:lnTo>
                  <a:pt x="98" y="6573"/>
                </a:lnTo>
                <a:lnTo>
                  <a:pt x="96" y="6794"/>
                </a:lnTo>
                <a:lnTo>
                  <a:pt x="48" y="6745"/>
                </a:lnTo>
                <a:lnTo>
                  <a:pt x="13536" y="6745"/>
                </a:lnTo>
                <a:close/>
                <a:moveTo>
                  <a:pt x="48" y="6841"/>
                </a:moveTo>
                <a:cubicBezTo>
                  <a:pt x="35" y="6841"/>
                  <a:pt x="23" y="6836"/>
                  <a:pt x="14" y="6827"/>
                </a:cubicBezTo>
                <a:cubicBezTo>
                  <a:pt x="5" y="6818"/>
                  <a:pt x="0" y="6806"/>
                  <a:pt x="0" y="6793"/>
                </a:cubicBezTo>
                <a:lnTo>
                  <a:pt x="2" y="6570"/>
                </a:lnTo>
                <a:lnTo>
                  <a:pt x="8" y="6348"/>
                </a:lnTo>
                <a:lnTo>
                  <a:pt x="17" y="6126"/>
                </a:lnTo>
                <a:lnTo>
                  <a:pt x="29" y="5904"/>
                </a:lnTo>
                <a:lnTo>
                  <a:pt x="46" y="5683"/>
                </a:lnTo>
                <a:lnTo>
                  <a:pt x="66" y="5462"/>
                </a:lnTo>
                <a:lnTo>
                  <a:pt x="89" y="5242"/>
                </a:lnTo>
                <a:lnTo>
                  <a:pt x="116" y="5023"/>
                </a:lnTo>
                <a:lnTo>
                  <a:pt x="147" y="4804"/>
                </a:lnTo>
                <a:lnTo>
                  <a:pt x="181" y="4585"/>
                </a:lnTo>
                <a:lnTo>
                  <a:pt x="219" y="4367"/>
                </a:lnTo>
                <a:lnTo>
                  <a:pt x="260" y="4150"/>
                </a:lnTo>
                <a:lnTo>
                  <a:pt x="306" y="3934"/>
                </a:lnTo>
                <a:lnTo>
                  <a:pt x="354" y="3718"/>
                </a:lnTo>
                <a:lnTo>
                  <a:pt x="406" y="3503"/>
                </a:lnTo>
                <a:lnTo>
                  <a:pt x="461" y="3290"/>
                </a:lnTo>
                <a:lnTo>
                  <a:pt x="520" y="3077"/>
                </a:lnTo>
                <a:lnTo>
                  <a:pt x="583" y="2865"/>
                </a:lnTo>
                <a:lnTo>
                  <a:pt x="648" y="2654"/>
                </a:lnTo>
                <a:lnTo>
                  <a:pt x="718" y="2444"/>
                </a:lnTo>
                <a:lnTo>
                  <a:pt x="790" y="2235"/>
                </a:lnTo>
                <a:lnTo>
                  <a:pt x="866" y="2028"/>
                </a:lnTo>
                <a:lnTo>
                  <a:pt x="946" y="1822"/>
                </a:lnTo>
                <a:lnTo>
                  <a:pt x="1029" y="1617"/>
                </a:lnTo>
                <a:lnTo>
                  <a:pt x="1115" y="1412"/>
                </a:lnTo>
                <a:lnTo>
                  <a:pt x="1205" y="1210"/>
                </a:lnTo>
                <a:lnTo>
                  <a:pt x="1298" y="1009"/>
                </a:lnTo>
                <a:lnTo>
                  <a:pt x="1395" y="809"/>
                </a:lnTo>
                <a:lnTo>
                  <a:pt x="1494" y="611"/>
                </a:lnTo>
                <a:lnTo>
                  <a:pt x="1597" y="414"/>
                </a:lnTo>
                <a:lnTo>
                  <a:pt x="1704" y="219"/>
                </a:lnTo>
                <a:lnTo>
                  <a:pt x="1813" y="26"/>
                </a:lnTo>
                <a:cubicBezTo>
                  <a:pt x="1820" y="15"/>
                  <a:pt x="1830" y="7"/>
                  <a:pt x="1842" y="3"/>
                </a:cubicBezTo>
                <a:cubicBezTo>
                  <a:pt x="1855" y="0"/>
                  <a:pt x="1868" y="2"/>
                  <a:pt x="1879" y="8"/>
                </a:cubicBezTo>
                <a:lnTo>
                  <a:pt x="13560" y="6752"/>
                </a:lnTo>
                <a:cubicBezTo>
                  <a:pt x="13579" y="6763"/>
                  <a:pt x="13588" y="6785"/>
                  <a:pt x="13583" y="6806"/>
                </a:cubicBezTo>
                <a:cubicBezTo>
                  <a:pt x="13577" y="6827"/>
                  <a:pt x="13558" y="6841"/>
                  <a:pt x="13536" y="6841"/>
                </a:cubicBezTo>
                <a:lnTo>
                  <a:pt x="48" y="6841"/>
                </a:lnTo>
                <a:close/>
              </a:path>
            </a:pathLst>
          </a:custGeom>
          <a:solidFill>
            <a:srgbClr val="FFFFFF"/>
          </a:solidFill>
          <a:ln w="1588" cap="flat">
            <a:noFill/>
            <a:prstDash val="solid"/>
            <a:bevel/>
          </a:ln>
        </p:spPr>
        <p:txBody>
          <a:bodyPr vert="horz" wrap="square" lIns="68580" tIns="34290" rIns="68580" bIns="34290" numCol="1" anchor="t" anchorCtr="0" compatLnSpc="1"/>
          <a:lstStyle/>
          <a:p>
            <a:endParaRPr lang="zh-CN" altLang="en-US" sz="1015">
              <a:cs typeface="+mn-ea"/>
            </a:endParaRPr>
          </a:p>
        </p:txBody>
      </p:sp>
      <p:sp>
        <p:nvSpPr>
          <p:cNvPr id="30" name="Freeform 25"/>
          <p:cNvSpPr/>
          <p:nvPr/>
        </p:nvSpPr>
        <p:spPr bwMode="auto">
          <a:xfrm>
            <a:off x="3451932" y="1452081"/>
            <a:ext cx="1119669" cy="1119669"/>
          </a:xfrm>
          <a:custGeom>
            <a:avLst/>
            <a:gdLst>
              <a:gd name="T0" fmla="*/ 11681 w 11681"/>
              <a:gd name="T1" fmla="*/ 11681 h 11681"/>
              <a:gd name="T2" fmla="*/ 4937 w 11681"/>
              <a:gd name="T3" fmla="*/ 0 h 11681"/>
              <a:gd name="T4" fmla="*/ 0 w 11681"/>
              <a:gd name="T5" fmla="*/ 4937 h 11681"/>
              <a:gd name="T6" fmla="*/ 11681 w 11681"/>
              <a:gd name="T7" fmla="*/ 11681 h 11681"/>
            </a:gdLst>
            <a:ahLst/>
            <a:cxnLst>
              <a:cxn ang="0">
                <a:pos x="T0" y="T1"/>
              </a:cxn>
              <a:cxn ang="0">
                <a:pos x="T2" y="T3"/>
              </a:cxn>
              <a:cxn ang="0">
                <a:pos x="T4" y="T5"/>
              </a:cxn>
              <a:cxn ang="0">
                <a:pos x="T6" y="T7"/>
              </a:cxn>
            </a:cxnLst>
            <a:rect l="0" t="0" r="r" b="b"/>
            <a:pathLst>
              <a:path w="11681" h="11681">
                <a:moveTo>
                  <a:pt x="11681" y="11681"/>
                </a:moveTo>
                <a:lnTo>
                  <a:pt x="4937" y="0"/>
                </a:lnTo>
                <a:cubicBezTo>
                  <a:pt x="2886" y="1184"/>
                  <a:pt x="1184" y="2886"/>
                  <a:pt x="0" y="4937"/>
                </a:cubicBezTo>
                <a:lnTo>
                  <a:pt x="11681" y="11681"/>
                </a:lnTo>
                <a:close/>
              </a:path>
            </a:pathLst>
          </a:custGeom>
          <a:solidFill>
            <a:schemeClr val="accent2">
              <a:lumMod val="75000"/>
            </a:schemeClr>
          </a:solidFill>
          <a:ln w="0">
            <a:noFill/>
            <a:prstDash val="solid"/>
            <a:round/>
          </a:ln>
        </p:spPr>
        <p:txBody>
          <a:bodyPr vert="horz" wrap="square" lIns="68580" tIns="34290" rIns="68580" bIns="34290" numCol="1" anchor="t" anchorCtr="0" compatLnSpc="1"/>
          <a:lstStyle/>
          <a:p>
            <a:endParaRPr lang="zh-CN" altLang="en-US" sz="1015">
              <a:cs typeface="+mn-ea"/>
            </a:endParaRPr>
          </a:p>
        </p:txBody>
      </p:sp>
      <p:sp>
        <p:nvSpPr>
          <p:cNvPr id="31" name="Freeform 26"/>
          <p:cNvSpPr>
            <a:spLocks noEditPoints="1"/>
          </p:cNvSpPr>
          <p:nvPr/>
        </p:nvSpPr>
        <p:spPr bwMode="auto">
          <a:xfrm>
            <a:off x="3447140" y="1447289"/>
            <a:ext cx="1129253" cy="1129253"/>
          </a:xfrm>
          <a:custGeom>
            <a:avLst/>
            <a:gdLst>
              <a:gd name="T0" fmla="*/ 11755 w 11784"/>
              <a:gd name="T1" fmla="*/ 11690 h 11784"/>
              <a:gd name="T2" fmla="*/ 11690 w 11784"/>
              <a:gd name="T3" fmla="*/ 11755 h 11784"/>
              <a:gd name="T4" fmla="*/ 4946 w 11784"/>
              <a:gd name="T5" fmla="*/ 74 h 11784"/>
              <a:gd name="T6" fmla="*/ 5012 w 11784"/>
              <a:gd name="T7" fmla="*/ 91 h 11784"/>
              <a:gd name="T8" fmla="*/ 4820 w 11784"/>
              <a:gd name="T9" fmla="*/ 204 h 11784"/>
              <a:gd name="T10" fmla="*/ 4632 w 11784"/>
              <a:gd name="T11" fmla="*/ 319 h 11784"/>
              <a:gd name="T12" fmla="*/ 4261 w 11784"/>
              <a:gd name="T13" fmla="*/ 558 h 11784"/>
              <a:gd name="T14" fmla="*/ 3899 w 11784"/>
              <a:gd name="T15" fmla="*/ 809 h 11784"/>
              <a:gd name="T16" fmla="*/ 3546 w 11784"/>
              <a:gd name="T17" fmla="*/ 1071 h 11784"/>
              <a:gd name="T18" fmla="*/ 3202 w 11784"/>
              <a:gd name="T19" fmla="*/ 1344 h 11784"/>
              <a:gd name="T20" fmla="*/ 2867 w 11784"/>
              <a:gd name="T21" fmla="*/ 1629 h 11784"/>
              <a:gd name="T22" fmla="*/ 2542 w 11784"/>
              <a:gd name="T23" fmla="*/ 1923 h 11784"/>
              <a:gd name="T24" fmla="*/ 2227 w 11784"/>
              <a:gd name="T25" fmla="*/ 2228 h 11784"/>
              <a:gd name="T26" fmla="*/ 1922 w 11784"/>
              <a:gd name="T27" fmla="*/ 2543 h 11784"/>
              <a:gd name="T28" fmla="*/ 1628 w 11784"/>
              <a:gd name="T29" fmla="*/ 2868 h 11784"/>
              <a:gd name="T30" fmla="*/ 1343 w 11784"/>
              <a:gd name="T31" fmla="*/ 3203 h 11784"/>
              <a:gd name="T32" fmla="*/ 1070 w 11784"/>
              <a:gd name="T33" fmla="*/ 3547 h 11784"/>
              <a:gd name="T34" fmla="*/ 808 w 11784"/>
              <a:gd name="T35" fmla="*/ 3900 h 11784"/>
              <a:gd name="T36" fmla="*/ 557 w 11784"/>
              <a:gd name="T37" fmla="*/ 4262 h 11784"/>
              <a:gd name="T38" fmla="*/ 318 w 11784"/>
              <a:gd name="T39" fmla="*/ 4633 h 11784"/>
              <a:gd name="T40" fmla="*/ 203 w 11784"/>
              <a:gd name="T41" fmla="*/ 4821 h 11784"/>
              <a:gd name="T42" fmla="*/ 91 w 11784"/>
              <a:gd name="T43" fmla="*/ 5012 h 11784"/>
              <a:gd name="T44" fmla="*/ 74 w 11784"/>
              <a:gd name="T45" fmla="*/ 4946 h 11784"/>
              <a:gd name="T46" fmla="*/ 11755 w 11784"/>
              <a:gd name="T47" fmla="*/ 11690 h 11784"/>
              <a:gd name="T48" fmla="*/ 26 w 11784"/>
              <a:gd name="T49" fmla="*/ 5029 h 11784"/>
              <a:gd name="T50" fmla="*/ 4 w 11784"/>
              <a:gd name="T51" fmla="*/ 5000 h 11784"/>
              <a:gd name="T52" fmla="*/ 9 w 11784"/>
              <a:gd name="T53" fmla="*/ 4963 h 11784"/>
              <a:gd name="T54" fmla="*/ 122 w 11784"/>
              <a:gd name="T55" fmla="*/ 4771 h 11784"/>
              <a:gd name="T56" fmla="*/ 238 w 11784"/>
              <a:gd name="T57" fmla="*/ 4581 h 11784"/>
              <a:gd name="T58" fmla="*/ 478 w 11784"/>
              <a:gd name="T59" fmla="*/ 4208 h 11784"/>
              <a:gd name="T60" fmla="*/ 731 w 11784"/>
              <a:gd name="T61" fmla="*/ 3843 h 11784"/>
              <a:gd name="T62" fmla="*/ 995 w 11784"/>
              <a:gd name="T63" fmla="*/ 3487 h 11784"/>
              <a:gd name="T64" fmla="*/ 1270 w 11784"/>
              <a:gd name="T65" fmla="*/ 3141 h 11784"/>
              <a:gd name="T66" fmla="*/ 1556 w 11784"/>
              <a:gd name="T67" fmla="*/ 2804 h 11784"/>
              <a:gd name="T68" fmla="*/ 1853 w 11784"/>
              <a:gd name="T69" fmla="*/ 2477 h 11784"/>
              <a:gd name="T70" fmla="*/ 2160 w 11784"/>
              <a:gd name="T71" fmla="*/ 2159 h 11784"/>
              <a:gd name="T72" fmla="*/ 2478 w 11784"/>
              <a:gd name="T73" fmla="*/ 1852 h 11784"/>
              <a:gd name="T74" fmla="*/ 2805 w 11784"/>
              <a:gd name="T75" fmla="*/ 1555 h 11784"/>
              <a:gd name="T76" fmla="*/ 3142 w 11784"/>
              <a:gd name="T77" fmla="*/ 1269 h 11784"/>
              <a:gd name="T78" fmla="*/ 3489 w 11784"/>
              <a:gd name="T79" fmla="*/ 994 h 11784"/>
              <a:gd name="T80" fmla="*/ 3844 w 11784"/>
              <a:gd name="T81" fmla="*/ 730 h 11784"/>
              <a:gd name="T82" fmla="*/ 4209 w 11784"/>
              <a:gd name="T83" fmla="*/ 478 h 11784"/>
              <a:gd name="T84" fmla="*/ 4582 w 11784"/>
              <a:gd name="T85" fmla="*/ 237 h 11784"/>
              <a:gd name="T86" fmla="*/ 4772 w 11784"/>
              <a:gd name="T87" fmla="*/ 121 h 11784"/>
              <a:gd name="T88" fmla="*/ 4963 w 11784"/>
              <a:gd name="T89" fmla="*/ 9 h 11784"/>
              <a:gd name="T90" fmla="*/ 5000 w 11784"/>
              <a:gd name="T91" fmla="*/ 4 h 11784"/>
              <a:gd name="T92" fmla="*/ 5029 w 11784"/>
              <a:gd name="T93" fmla="*/ 26 h 11784"/>
              <a:gd name="T94" fmla="*/ 11773 w 11784"/>
              <a:gd name="T95" fmla="*/ 11707 h 11784"/>
              <a:gd name="T96" fmla="*/ 11765 w 11784"/>
              <a:gd name="T97" fmla="*/ 11765 h 11784"/>
              <a:gd name="T98" fmla="*/ 11707 w 11784"/>
              <a:gd name="T99" fmla="*/ 11773 h 11784"/>
              <a:gd name="T100" fmla="*/ 26 w 11784"/>
              <a:gd name="T101" fmla="*/ 5029 h 1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84" h="11784">
                <a:moveTo>
                  <a:pt x="11755" y="11690"/>
                </a:moveTo>
                <a:lnTo>
                  <a:pt x="11690" y="11755"/>
                </a:lnTo>
                <a:lnTo>
                  <a:pt x="4946" y="74"/>
                </a:lnTo>
                <a:lnTo>
                  <a:pt x="5012" y="91"/>
                </a:lnTo>
                <a:lnTo>
                  <a:pt x="4820" y="204"/>
                </a:lnTo>
                <a:lnTo>
                  <a:pt x="4632" y="319"/>
                </a:lnTo>
                <a:lnTo>
                  <a:pt x="4261" y="558"/>
                </a:lnTo>
                <a:lnTo>
                  <a:pt x="3899" y="809"/>
                </a:lnTo>
                <a:lnTo>
                  <a:pt x="3546" y="1071"/>
                </a:lnTo>
                <a:lnTo>
                  <a:pt x="3202" y="1344"/>
                </a:lnTo>
                <a:lnTo>
                  <a:pt x="2867" y="1629"/>
                </a:lnTo>
                <a:lnTo>
                  <a:pt x="2542" y="1923"/>
                </a:lnTo>
                <a:lnTo>
                  <a:pt x="2227" y="2228"/>
                </a:lnTo>
                <a:lnTo>
                  <a:pt x="1922" y="2543"/>
                </a:lnTo>
                <a:lnTo>
                  <a:pt x="1628" y="2868"/>
                </a:lnTo>
                <a:lnTo>
                  <a:pt x="1343" y="3203"/>
                </a:lnTo>
                <a:lnTo>
                  <a:pt x="1070" y="3547"/>
                </a:lnTo>
                <a:lnTo>
                  <a:pt x="808" y="3900"/>
                </a:lnTo>
                <a:lnTo>
                  <a:pt x="557" y="4262"/>
                </a:lnTo>
                <a:lnTo>
                  <a:pt x="318" y="4633"/>
                </a:lnTo>
                <a:lnTo>
                  <a:pt x="203" y="4821"/>
                </a:lnTo>
                <a:lnTo>
                  <a:pt x="91" y="5012"/>
                </a:lnTo>
                <a:lnTo>
                  <a:pt x="74" y="4946"/>
                </a:lnTo>
                <a:lnTo>
                  <a:pt x="11755" y="11690"/>
                </a:lnTo>
                <a:close/>
                <a:moveTo>
                  <a:pt x="26" y="5029"/>
                </a:moveTo>
                <a:cubicBezTo>
                  <a:pt x="15" y="5023"/>
                  <a:pt x="7" y="5012"/>
                  <a:pt x="4" y="5000"/>
                </a:cubicBezTo>
                <a:cubicBezTo>
                  <a:pt x="0" y="4987"/>
                  <a:pt x="2" y="4974"/>
                  <a:pt x="9" y="4963"/>
                </a:cubicBezTo>
                <a:lnTo>
                  <a:pt x="122" y="4771"/>
                </a:lnTo>
                <a:lnTo>
                  <a:pt x="238" y="4581"/>
                </a:lnTo>
                <a:lnTo>
                  <a:pt x="478" y="4208"/>
                </a:lnTo>
                <a:lnTo>
                  <a:pt x="731" y="3843"/>
                </a:lnTo>
                <a:lnTo>
                  <a:pt x="995" y="3487"/>
                </a:lnTo>
                <a:lnTo>
                  <a:pt x="1270" y="3141"/>
                </a:lnTo>
                <a:lnTo>
                  <a:pt x="1556" y="2804"/>
                </a:lnTo>
                <a:lnTo>
                  <a:pt x="1853" y="2477"/>
                </a:lnTo>
                <a:lnTo>
                  <a:pt x="2160" y="2159"/>
                </a:lnTo>
                <a:lnTo>
                  <a:pt x="2478" y="1852"/>
                </a:lnTo>
                <a:lnTo>
                  <a:pt x="2805" y="1555"/>
                </a:lnTo>
                <a:lnTo>
                  <a:pt x="3142" y="1269"/>
                </a:lnTo>
                <a:lnTo>
                  <a:pt x="3489" y="994"/>
                </a:lnTo>
                <a:lnTo>
                  <a:pt x="3844" y="730"/>
                </a:lnTo>
                <a:lnTo>
                  <a:pt x="4209" y="478"/>
                </a:lnTo>
                <a:lnTo>
                  <a:pt x="4582" y="237"/>
                </a:lnTo>
                <a:lnTo>
                  <a:pt x="4772" y="121"/>
                </a:lnTo>
                <a:lnTo>
                  <a:pt x="4963" y="9"/>
                </a:lnTo>
                <a:cubicBezTo>
                  <a:pt x="4974" y="2"/>
                  <a:pt x="4987" y="0"/>
                  <a:pt x="5000" y="4"/>
                </a:cubicBezTo>
                <a:cubicBezTo>
                  <a:pt x="5012" y="7"/>
                  <a:pt x="5023" y="15"/>
                  <a:pt x="5029" y="26"/>
                </a:cubicBezTo>
                <a:lnTo>
                  <a:pt x="11773" y="11707"/>
                </a:lnTo>
                <a:cubicBezTo>
                  <a:pt x="11784" y="11726"/>
                  <a:pt x="11781" y="11750"/>
                  <a:pt x="11765" y="11765"/>
                </a:cubicBezTo>
                <a:cubicBezTo>
                  <a:pt x="11750" y="11781"/>
                  <a:pt x="11726" y="11784"/>
                  <a:pt x="11707" y="11773"/>
                </a:cubicBezTo>
                <a:lnTo>
                  <a:pt x="26" y="5029"/>
                </a:lnTo>
                <a:close/>
              </a:path>
            </a:pathLst>
          </a:custGeom>
          <a:solidFill>
            <a:srgbClr val="FFFFFF"/>
          </a:solidFill>
          <a:ln w="1588" cap="flat">
            <a:noFill/>
            <a:prstDash val="solid"/>
            <a:bevel/>
          </a:ln>
        </p:spPr>
        <p:txBody>
          <a:bodyPr vert="horz" wrap="square" lIns="68580" tIns="34290" rIns="68580" bIns="34290" numCol="1" anchor="t" anchorCtr="0" compatLnSpc="1"/>
          <a:lstStyle/>
          <a:p>
            <a:endParaRPr lang="zh-CN" altLang="en-US" sz="1015">
              <a:cs typeface="+mn-ea"/>
            </a:endParaRPr>
          </a:p>
        </p:txBody>
      </p:sp>
      <p:sp>
        <p:nvSpPr>
          <p:cNvPr id="32" name="Freeform 27"/>
          <p:cNvSpPr/>
          <p:nvPr/>
        </p:nvSpPr>
        <p:spPr bwMode="auto">
          <a:xfrm>
            <a:off x="3925516" y="1278780"/>
            <a:ext cx="646086" cy="1292970"/>
          </a:xfrm>
          <a:custGeom>
            <a:avLst/>
            <a:gdLst>
              <a:gd name="T0" fmla="*/ 6744 w 6744"/>
              <a:gd name="T1" fmla="*/ 13488 h 13488"/>
              <a:gd name="T2" fmla="*/ 6744 w 6744"/>
              <a:gd name="T3" fmla="*/ 0 h 13488"/>
              <a:gd name="T4" fmla="*/ 0 w 6744"/>
              <a:gd name="T5" fmla="*/ 1807 h 13488"/>
              <a:gd name="T6" fmla="*/ 6744 w 6744"/>
              <a:gd name="T7" fmla="*/ 13488 h 13488"/>
            </a:gdLst>
            <a:ahLst/>
            <a:cxnLst>
              <a:cxn ang="0">
                <a:pos x="T0" y="T1"/>
              </a:cxn>
              <a:cxn ang="0">
                <a:pos x="T2" y="T3"/>
              </a:cxn>
              <a:cxn ang="0">
                <a:pos x="T4" y="T5"/>
              </a:cxn>
              <a:cxn ang="0">
                <a:pos x="T6" y="T7"/>
              </a:cxn>
            </a:cxnLst>
            <a:rect l="0" t="0" r="r" b="b"/>
            <a:pathLst>
              <a:path w="6744" h="13488">
                <a:moveTo>
                  <a:pt x="6744" y="13488"/>
                </a:moveTo>
                <a:lnTo>
                  <a:pt x="6744" y="0"/>
                </a:lnTo>
                <a:cubicBezTo>
                  <a:pt x="4377" y="0"/>
                  <a:pt x="2051" y="623"/>
                  <a:pt x="0" y="1807"/>
                </a:cubicBezTo>
                <a:lnTo>
                  <a:pt x="6744" y="13488"/>
                </a:lnTo>
                <a:close/>
              </a:path>
            </a:pathLst>
          </a:custGeom>
          <a:solidFill>
            <a:schemeClr val="bg1">
              <a:lumMod val="85000"/>
            </a:schemeClr>
          </a:solidFill>
          <a:ln w="0">
            <a:noFill/>
            <a:prstDash val="solid"/>
            <a:round/>
          </a:ln>
        </p:spPr>
        <p:txBody>
          <a:bodyPr vert="horz" wrap="square" lIns="68580" tIns="34290" rIns="68580" bIns="34290" numCol="1" anchor="t" anchorCtr="0" compatLnSpc="1"/>
          <a:lstStyle/>
          <a:p>
            <a:endParaRPr lang="zh-CN" altLang="en-US" sz="1015">
              <a:cs typeface="+mn-ea"/>
            </a:endParaRPr>
          </a:p>
        </p:txBody>
      </p:sp>
      <p:sp>
        <p:nvSpPr>
          <p:cNvPr id="33" name="Freeform 28"/>
          <p:cNvSpPr>
            <a:spLocks noEditPoints="1"/>
          </p:cNvSpPr>
          <p:nvPr/>
        </p:nvSpPr>
        <p:spPr bwMode="auto">
          <a:xfrm>
            <a:off x="3920724" y="1273988"/>
            <a:ext cx="655670" cy="1302554"/>
          </a:xfrm>
          <a:custGeom>
            <a:avLst/>
            <a:gdLst>
              <a:gd name="T0" fmla="*/ 6745 w 6841"/>
              <a:gd name="T1" fmla="*/ 13536 h 13588"/>
              <a:gd name="T2" fmla="*/ 6794 w 6841"/>
              <a:gd name="T3" fmla="*/ 96 h 13588"/>
              <a:gd name="T4" fmla="*/ 6351 w 6841"/>
              <a:gd name="T5" fmla="*/ 103 h 13588"/>
              <a:gd name="T6" fmla="*/ 5911 w 6841"/>
              <a:gd name="T7" fmla="*/ 125 h 13588"/>
              <a:gd name="T8" fmla="*/ 5472 w 6841"/>
              <a:gd name="T9" fmla="*/ 161 h 13588"/>
              <a:gd name="T10" fmla="*/ 5035 w 6841"/>
              <a:gd name="T11" fmla="*/ 212 h 13588"/>
              <a:gd name="T12" fmla="*/ 4601 w 6841"/>
              <a:gd name="T13" fmla="*/ 276 h 13588"/>
              <a:gd name="T14" fmla="*/ 4169 w 6841"/>
              <a:gd name="T15" fmla="*/ 355 h 13588"/>
              <a:gd name="T16" fmla="*/ 3740 w 6841"/>
              <a:gd name="T17" fmla="*/ 447 h 13588"/>
              <a:gd name="T18" fmla="*/ 3314 w 6841"/>
              <a:gd name="T19" fmla="*/ 554 h 13588"/>
              <a:gd name="T20" fmla="*/ 2893 w 6841"/>
              <a:gd name="T21" fmla="*/ 674 h 13588"/>
              <a:gd name="T22" fmla="*/ 2475 w 6841"/>
              <a:gd name="T23" fmla="*/ 809 h 13588"/>
              <a:gd name="T24" fmla="*/ 2062 w 6841"/>
              <a:gd name="T25" fmla="*/ 956 h 13588"/>
              <a:gd name="T26" fmla="*/ 1653 w 6841"/>
              <a:gd name="T27" fmla="*/ 1117 h 13588"/>
              <a:gd name="T28" fmla="*/ 1250 w 6841"/>
              <a:gd name="T29" fmla="*/ 1292 h 13588"/>
              <a:gd name="T30" fmla="*/ 852 w 6841"/>
              <a:gd name="T31" fmla="*/ 1481 h 13588"/>
              <a:gd name="T32" fmla="*/ 459 w 6841"/>
              <a:gd name="T33" fmla="*/ 1682 h 13588"/>
              <a:gd name="T34" fmla="*/ 73 w 6841"/>
              <a:gd name="T35" fmla="*/ 1897 h 13588"/>
              <a:gd name="T36" fmla="*/ 6835 w 6841"/>
              <a:gd name="T37" fmla="*/ 13512 h 13588"/>
              <a:gd name="T38" fmla="*/ 3 w 6841"/>
              <a:gd name="T39" fmla="*/ 1842 h 13588"/>
              <a:gd name="T40" fmla="*/ 219 w 6841"/>
              <a:gd name="T41" fmla="*/ 1703 h 13588"/>
              <a:gd name="T42" fmla="*/ 612 w 6841"/>
              <a:gd name="T43" fmla="*/ 1494 h 13588"/>
              <a:gd name="T44" fmla="*/ 1010 w 6841"/>
              <a:gd name="T45" fmla="*/ 1298 h 13588"/>
              <a:gd name="T46" fmla="*/ 1413 w 6841"/>
              <a:gd name="T47" fmla="*/ 1115 h 13588"/>
              <a:gd name="T48" fmla="*/ 1823 w 6841"/>
              <a:gd name="T49" fmla="*/ 946 h 13588"/>
              <a:gd name="T50" fmla="*/ 2236 w 6841"/>
              <a:gd name="T51" fmla="*/ 790 h 13588"/>
              <a:gd name="T52" fmla="*/ 2655 w 6841"/>
              <a:gd name="T53" fmla="*/ 648 h 13588"/>
              <a:gd name="T54" fmla="*/ 3078 w 6841"/>
              <a:gd name="T55" fmla="*/ 520 h 13588"/>
              <a:gd name="T56" fmla="*/ 3504 w 6841"/>
              <a:gd name="T57" fmla="*/ 406 h 13588"/>
              <a:gd name="T58" fmla="*/ 3935 w 6841"/>
              <a:gd name="T59" fmla="*/ 305 h 13588"/>
              <a:gd name="T60" fmla="*/ 4368 w 6841"/>
              <a:gd name="T61" fmla="*/ 219 h 13588"/>
              <a:gd name="T62" fmla="*/ 4804 w 6841"/>
              <a:gd name="T63" fmla="*/ 147 h 13588"/>
              <a:gd name="T64" fmla="*/ 5243 w 6841"/>
              <a:gd name="T65" fmla="*/ 89 h 13588"/>
              <a:gd name="T66" fmla="*/ 5684 w 6841"/>
              <a:gd name="T67" fmla="*/ 46 h 13588"/>
              <a:gd name="T68" fmla="*/ 6127 w 6841"/>
              <a:gd name="T69" fmla="*/ 17 h 13588"/>
              <a:gd name="T70" fmla="*/ 6571 w 6841"/>
              <a:gd name="T71" fmla="*/ 2 h 13588"/>
              <a:gd name="T72" fmla="*/ 6827 w 6841"/>
              <a:gd name="T73" fmla="*/ 14 h 13588"/>
              <a:gd name="T74" fmla="*/ 6841 w 6841"/>
              <a:gd name="T75" fmla="*/ 13536 h 13588"/>
              <a:gd name="T76" fmla="*/ 6752 w 6841"/>
              <a:gd name="T77" fmla="*/ 13560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1" h="13588">
                <a:moveTo>
                  <a:pt x="6835" y="13512"/>
                </a:moveTo>
                <a:lnTo>
                  <a:pt x="6745" y="13536"/>
                </a:lnTo>
                <a:lnTo>
                  <a:pt x="6745" y="48"/>
                </a:lnTo>
                <a:lnTo>
                  <a:pt x="6794" y="96"/>
                </a:lnTo>
                <a:lnTo>
                  <a:pt x="6572" y="98"/>
                </a:lnTo>
                <a:lnTo>
                  <a:pt x="6351" y="103"/>
                </a:lnTo>
                <a:lnTo>
                  <a:pt x="6131" y="112"/>
                </a:lnTo>
                <a:lnTo>
                  <a:pt x="5911" y="125"/>
                </a:lnTo>
                <a:lnTo>
                  <a:pt x="5691" y="141"/>
                </a:lnTo>
                <a:lnTo>
                  <a:pt x="5472" y="161"/>
                </a:lnTo>
                <a:lnTo>
                  <a:pt x="5253" y="185"/>
                </a:lnTo>
                <a:lnTo>
                  <a:pt x="5035" y="212"/>
                </a:lnTo>
                <a:lnTo>
                  <a:pt x="4818" y="242"/>
                </a:lnTo>
                <a:lnTo>
                  <a:pt x="4601" y="276"/>
                </a:lnTo>
                <a:lnTo>
                  <a:pt x="4384" y="314"/>
                </a:lnTo>
                <a:lnTo>
                  <a:pt x="4169" y="355"/>
                </a:lnTo>
                <a:lnTo>
                  <a:pt x="3954" y="399"/>
                </a:lnTo>
                <a:lnTo>
                  <a:pt x="3740" y="447"/>
                </a:lnTo>
                <a:lnTo>
                  <a:pt x="3527" y="499"/>
                </a:lnTo>
                <a:lnTo>
                  <a:pt x="3314" y="554"/>
                </a:lnTo>
                <a:lnTo>
                  <a:pt x="3103" y="612"/>
                </a:lnTo>
                <a:lnTo>
                  <a:pt x="2893" y="674"/>
                </a:lnTo>
                <a:lnTo>
                  <a:pt x="2684" y="740"/>
                </a:lnTo>
                <a:lnTo>
                  <a:pt x="2475" y="809"/>
                </a:lnTo>
                <a:lnTo>
                  <a:pt x="2268" y="881"/>
                </a:lnTo>
                <a:lnTo>
                  <a:pt x="2062" y="956"/>
                </a:lnTo>
                <a:lnTo>
                  <a:pt x="1857" y="1035"/>
                </a:lnTo>
                <a:lnTo>
                  <a:pt x="1653" y="1117"/>
                </a:lnTo>
                <a:lnTo>
                  <a:pt x="1451" y="1203"/>
                </a:lnTo>
                <a:lnTo>
                  <a:pt x="1250" y="1292"/>
                </a:lnTo>
                <a:lnTo>
                  <a:pt x="1050" y="1385"/>
                </a:lnTo>
                <a:lnTo>
                  <a:pt x="852" y="1481"/>
                </a:lnTo>
                <a:lnTo>
                  <a:pt x="655" y="1580"/>
                </a:lnTo>
                <a:lnTo>
                  <a:pt x="459" y="1682"/>
                </a:lnTo>
                <a:lnTo>
                  <a:pt x="265" y="1788"/>
                </a:lnTo>
                <a:lnTo>
                  <a:pt x="73" y="1897"/>
                </a:lnTo>
                <a:lnTo>
                  <a:pt x="91" y="1831"/>
                </a:lnTo>
                <a:lnTo>
                  <a:pt x="6835" y="13512"/>
                </a:lnTo>
                <a:close/>
                <a:moveTo>
                  <a:pt x="8" y="1879"/>
                </a:moveTo>
                <a:cubicBezTo>
                  <a:pt x="2" y="1868"/>
                  <a:pt x="0" y="1855"/>
                  <a:pt x="3" y="1842"/>
                </a:cubicBezTo>
                <a:cubicBezTo>
                  <a:pt x="7" y="1830"/>
                  <a:pt x="15" y="1820"/>
                  <a:pt x="26" y="1813"/>
                </a:cubicBezTo>
                <a:lnTo>
                  <a:pt x="219" y="1703"/>
                </a:lnTo>
                <a:lnTo>
                  <a:pt x="415" y="1597"/>
                </a:lnTo>
                <a:lnTo>
                  <a:pt x="612" y="1494"/>
                </a:lnTo>
                <a:lnTo>
                  <a:pt x="810" y="1394"/>
                </a:lnTo>
                <a:lnTo>
                  <a:pt x="1010" y="1298"/>
                </a:lnTo>
                <a:lnTo>
                  <a:pt x="1211" y="1205"/>
                </a:lnTo>
                <a:lnTo>
                  <a:pt x="1413" y="1115"/>
                </a:lnTo>
                <a:lnTo>
                  <a:pt x="1618" y="1028"/>
                </a:lnTo>
                <a:lnTo>
                  <a:pt x="1823" y="946"/>
                </a:lnTo>
                <a:lnTo>
                  <a:pt x="2029" y="866"/>
                </a:lnTo>
                <a:lnTo>
                  <a:pt x="2236" y="790"/>
                </a:lnTo>
                <a:lnTo>
                  <a:pt x="2445" y="717"/>
                </a:lnTo>
                <a:lnTo>
                  <a:pt x="2655" y="648"/>
                </a:lnTo>
                <a:lnTo>
                  <a:pt x="2866" y="582"/>
                </a:lnTo>
                <a:lnTo>
                  <a:pt x="3078" y="520"/>
                </a:lnTo>
                <a:lnTo>
                  <a:pt x="3290" y="461"/>
                </a:lnTo>
                <a:lnTo>
                  <a:pt x="3504" y="406"/>
                </a:lnTo>
                <a:lnTo>
                  <a:pt x="3719" y="354"/>
                </a:lnTo>
                <a:lnTo>
                  <a:pt x="3935" y="305"/>
                </a:lnTo>
                <a:lnTo>
                  <a:pt x="4151" y="260"/>
                </a:lnTo>
                <a:lnTo>
                  <a:pt x="4368" y="219"/>
                </a:lnTo>
                <a:lnTo>
                  <a:pt x="4586" y="181"/>
                </a:lnTo>
                <a:lnTo>
                  <a:pt x="4804" y="147"/>
                </a:lnTo>
                <a:lnTo>
                  <a:pt x="5024" y="116"/>
                </a:lnTo>
                <a:lnTo>
                  <a:pt x="5243" y="89"/>
                </a:lnTo>
                <a:lnTo>
                  <a:pt x="5463" y="66"/>
                </a:lnTo>
                <a:lnTo>
                  <a:pt x="5684" y="46"/>
                </a:lnTo>
                <a:lnTo>
                  <a:pt x="5905" y="29"/>
                </a:lnTo>
                <a:lnTo>
                  <a:pt x="6127" y="17"/>
                </a:lnTo>
                <a:lnTo>
                  <a:pt x="6349" y="7"/>
                </a:lnTo>
                <a:lnTo>
                  <a:pt x="6571" y="2"/>
                </a:lnTo>
                <a:lnTo>
                  <a:pt x="6793" y="0"/>
                </a:lnTo>
                <a:cubicBezTo>
                  <a:pt x="6806" y="0"/>
                  <a:pt x="6818" y="5"/>
                  <a:pt x="6827" y="14"/>
                </a:cubicBezTo>
                <a:cubicBezTo>
                  <a:pt x="6836" y="23"/>
                  <a:pt x="6841" y="35"/>
                  <a:pt x="6841" y="48"/>
                </a:cubicBezTo>
                <a:lnTo>
                  <a:pt x="6841" y="13536"/>
                </a:lnTo>
                <a:cubicBezTo>
                  <a:pt x="6841" y="13558"/>
                  <a:pt x="6827" y="13577"/>
                  <a:pt x="6806" y="13583"/>
                </a:cubicBezTo>
                <a:cubicBezTo>
                  <a:pt x="6785" y="13588"/>
                  <a:pt x="6763" y="13579"/>
                  <a:pt x="6752" y="13560"/>
                </a:cubicBezTo>
                <a:lnTo>
                  <a:pt x="8" y="1879"/>
                </a:lnTo>
                <a:close/>
              </a:path>
            </a:pathLst>
          </a:custGeom>
          <a:solidFill>
            <a:srgbClr val="FFFFFF"/>
          </a:solidFill>
          <a:ln w="1588" cap="flat">
            <a:noFill/>
            <a:prstDash val="solid"/>
            <a:bevel/>
          </a:ln>
        </p:spPr>
        <p:txBody>
          <a:bodyPr vert="horz" wrap="square" lIns="68580" tIns="34290" rIns="68580" bIns="34290" numCol="1" anchor="t" anchorCtr="0" compatLnSpc="1"/>
          <a:lstStyle/>
          <a:p>
            <a:endParaRPr lang="zh-CN" altLang="en-US" sz="1015">
              <a:cs typeface="+mn-ea"/>
            </a:endParaRPr>
          </a:p>
        </p:txBody>
      </p:sp>
      <p:sp>
        <p:nvSpPr>
          <p:cNvPr id="18" name="文本框 17"/>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randombar(horizontal)">
                                          <p:cBhvr>
                                            <p:cTn id="13" dur="500"/>
                                            <p:tgtEl>
                                              <p:spTgt spid="2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randombar(horizontal)">
                                          <p:cBhvr>
                                            <p:cTn id="16" dur="500"/>
                                            <p:tgtEl>
                                              <p:spTgt spid="2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500"/>
                                            <p:tgtEl>
                                              <p:spTgt spid="2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randombar(horizontal)">
                                          <p:cBhvr>
                                            <p:cTn id="25" dur="500"/>
                                            <p:tgtEl>
                                              <p:spTgt spid="2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randombar(horizontal)">
                                          <p:cBhvr>
                                            <p:cTn id="28" dur="500"/>
                                            <p:tgtEl>
                                              <p:spTgt spid="2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randombar(horizontal)">
                                          <p:cBhvr>
                                            <p:cTn id="31" dur="500"/>
                                            <p:tgtEl>
                                              <p:spTgt spid="30"/>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randombar(horizontal)">
                                          <p:cBhvr>
                                            <p:cTn id="34" dur="500"/>
                                            <p:tgtEl>
                                              <p:spTgt spid="31"/>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randombar(horizontal)">
                                          <p:cBhvr>
                                            <p:cTn id="37" dur="500"/>
                                            <p:tgtEl>
                                              <p:spTgt spid="32"/>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randombar(horizontal)">
                                          <p:cBhvr>
                                            <p:cTn id="40" dur="500"/>
                                            <p:tgtEl>
                                              <p:spTgt spid="33"/>
                                            </p:tgtEl>
                                          </p:cBhvr>
                                        </p:animEffect>
                                      </p:childTnLst>
                                    </p:cTn>
                                  </p:par>
                                </p:childTnLst>
                              </p:cTn>
                            </p:par>
                            <p:par>
                              <p:cTn id="41" fill="hold">
                                <p:stCondLst>
                                  <p:cond delay="500"/>
                                </p:stCondLst>
                                <p:childTnLst>
                                  <p:par>
                                    <p:cTn id="42" presetID="2" presetClass="entr" presetSubtype="4" accel="50000" fill="hold" nodeType="afterEffect" p14:presetBounceEnd="50000">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14:bounceEnd="50000">
                                          <p:cBhvr additive="base">
                                            <p:cTn id="44" dur="100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45" dur="1000" fill="hold"/>
                                            <p:tgtEl>
                                              <p:spTgt spid="37"/>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1250"/>
                                            <p:tgtEl>
                                              <p:spTgt spid="24"/>
                                            </p:tgtEl>
                                          </p:cBhvr>
                                        </p:animEffect>
                                      </p:childTnLst>
                                    </p:cTn>
                                  </p:par>
                                </p:childTnLst>
                              </p:cTn>
                            </p:par>
                            <p:par>
                              <p:cTn id="50" fill="hold">
                                <p:stCondLst>
                                  <p:cond delay="3000"/>
                                </p:stCondLst>
                                <p:childTnLst>
                                  <p:par>
                                    <p:cTn id="51" presetID="22" presetClass="entr" presetSubtype="4"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down)">
                                          <p:cBhvr>
                                            <p:cTn id="53" dur="1000"/>
                                            <p:tgtEl>
                                              <p:spTgt spid="18"/>
                                            </p:tgtEl>
                                          </p:cBhvr>
                                        </p:animEffect>
                                      </p:childTnLst>
                                    </p:cTn>
                                  </p:par>
                                </p:childTnLst>
                              </p:cTn>
                            </p:par>
                            <p:par>
                              <p:cTn id="54" fill="hold">
                                <p:stCondLst>
                                  <p:cond delay="4000"/>
                                </p:stCondLst>
                                <p:childTnLst>
                                  <p:par>
                                    <p:cTn id="55" presetID="21" presetClass="entr" presetSubtype="1"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heel(1)">
                                          <p:cBhvr>
                                            <p:cTn id="57" dur="1000"/>
                                            <p:tgtEl>
                                              <p:spTgt spid="20"/>
                                            </p:tgtEl>
                                          </p:cBhvr>
                                        </p:animEffect>
                                      </p:childTnLst>
                                    </p:cTn>
                                  </p:par>
                                </p:childTnLst>
                              </p:cTn>
                            </p:par>
                            <p:par>
                              <p:cTn id="58" fill="hold">
                                <p:stCondLst>
                                  <p:cond delay="50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35"/>
                                            </p:tgtEl>
                                            <p:attrNameLst>
                                              <p:attrName>ppt_y</p:attrName>
                                            </p:attrNameLst>
                                          </p:cBhvr>
                                          <p:tavLst>
                                            <p:tav tm="0">
                                              <p:val>
                                                <p:strVal val="#ppt_y"/>
                                              </p:val>
                                            </p:tav>
                                            <p:tav tm="100000">
                                              <p:val>
                                                <p:strVal val="#ppt_y"/>
                                              </p:val>
                                            </p:tav>
                                          </p:tavLst>
                                        </p:anim>
                                        <p:anim calcmode="lin" valueType="num">
                                          <p:cBhvr>
                                            <p:cTn id="6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35"/>
                                            </p:tgtEl>
                                          </p:cBhvr>
                                        </p:animEffect>
                                      </p:childTnLst>
                                    </p:cTn>
                                  </p:par>
                                  <p:par>
                                    <p:cTn id="66" presetID="41" presetClass="entr" presetSubtype="0" fill="hold" grpId="0" nodeType="withEffect">
                                      <p:stCondLst>
                                        <p:cond delay="0"/>
                                      </p:stCondLst>
                                      <p:iterate type="lt">
                                        <p:tmPct val="10000"/>
                                      </p:iterate>
                                      <p:childTnLst>
                                        <p:set>
                                          <p:cBhvr>
                                            <p:cTn id="67" dur="1" fill="hold">
                                              <p:stCondLst>
                                                <p:cond delay="0"/>
                                              </p:stCondLst>
                                            </p:cTn>
                                            <p:tgtEl>
                                              <p:spTgt spid="34"/>
                                            </p:tgtEl>
                                            <p:attrNameLst>
                                              <p:attrName>style.visibility</p:attrName>
                                            </p:attrNameLst>
                                          </p:cBhvr>
                                          <p:to>
                                            <p:strVal val="visible"/>
                                          </p:to>
                                        </p:set>
                                        <p:anim calcmode="lin" valueType="num">
                                          <p:cBhvr>
                                            <p:cTn id="68"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34"/>
                                            </p:tgtEl>
                                            <p:attrNameLst>
                                              <p:attrName>ppt_y</p:attrName>
                                            </p:attrNameLst>
                                          </p:cBhvr>
                                          <p:tavLst>
                                            <p:tav tm="0">
                                              <p:val>
                                                <p:strVal val="#ppt_y"/>
                                              </p:val>
                                            </p:tav>
                                            <p:tav tm="100000">
                                              <p:val>
                                                <p:strVal val="#ppt_y"/>
                                              </p:val>
                                            </p:tav>
                                          </p:tavLst>
                                        </p:anim>
                                        <p:anim calcmode="lin" valueType="num">
                                          <p:cBhvr>
                                            <p:cTn id="70"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4" grpId="0"/>
          <p:bldP spid="35" grpId="0"/>
          <p:bldP spid="24" grpId="0"/>
          <p:bldP spid="21" grpId="0" animBg="1"/>
          <p:bldP spid="22" grpId="0" animBg="1"/>
          <p:bldP spid="23" grpId="0" animBg="1"/>
          <p:bldP spid="25" grpId="0" animBg="1"/>
          <p:bldP spid="26" grpId="0" animBg="1"/>
          <p:bldP spid="27" grpId="0" animBg="1"/>
          <p:bldP spid="28" grpId="0" animBg="1"/>
          <p:bldP spid="29" grpId="0" animBg="1"/>
          <p:bldP spid="30" grpId="0" animBg="1"/>
          <p:bldP spid="31" grpId="0" animBg="1"/>
          <p:bldP spid="32" grpId="0" animBg="1"/>
          <p:bldP spid="33" grpId="0" animBg="1"/>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randombar(horizontal)">
                                          <p:cBhvr>
                                            <p:cTn id="13" dur="500"/>
                                            <p:tgtEl>
                                              <p:spTgt spid="2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randombar(horizontal)">
                                          <p:cBhvr>
                                            <p:cTn id="16" dur="500"/>
                                            <p:tgtEl>
                                              <p:spTgt spid="2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500"/>
                                            <p:tgtEl>
                                              <p:spTgt spid="2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randombar(horizontal)">
                                          <p:cBhvr>
                                            <p:cTn id="25" dur="500"/>
                                            <p:tgtEl>
                                              <p:spTgt spid="2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randombar(horizontal)">
                                          <p:cBhvr>
                                            <p:cTn id="28" dur="500"/>
                                            <p:tgtEl>
                                              <p:spTgt spid="2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randombar(horizontal)">
                                          <p:cBhvr>
                                            <p:cTn id="31" dur="500"/>
                                            <p:tgtEl>
                                              <p:spTgt spid="30"/>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randombar(horizontal)">
                                          <p:cBhvr>
                                            <p:cTn id="34" dur="500"/>
                                            <p:tgtEl>
                                              <p:spTgt spid="31"/>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randombar(horizontal)">
                                          <p:cBhvr>
                                            <p:cTn id="37" dur="500"/>
                                            <p:tgtEl>
                                              <p:spTgt spid="32"/>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randombar(horizontal)">
                                          <p:cBhvr>
                                            <p:cTn id="40" dur="500"/>
                                            <p:tgtEl>
                                              <p:spTgt spid="33"/>
                                            </p:tgtEl>
                                          </p:cBhvr>
                                        </p:animEffect>
                                      </p:childTnLst>
                                    </p:cTn>
                                  </p:par>
                                </p:childTnLst>
                              </p:cTn>
                            </p:par>
                            <p:par>
                              <p:cTn id="41" fill="hold">
                                <p:stCondLst>
                                  <p:cond delay="500"/>
                                </p:stCondLst>
                                <p:childTnLst>
                                  <p:par>
                                    <p:cTn id="42" presetID="2" presetClass="entr" presetSubtype="4" accel="50000" fill="hold" nodeType="after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1000" fill="hold"/>
                                            <p:tgtEl>
                                              <p:spTgt spid="37"/>
                                            </p:tgtEl>
                                            <p:attrNameLst>
                                              <p:attrName>ppt_x</p:attrName>
                                            </p:attrNameLst>
                                          </p:cBhvr>
                                          <p:tavLst>
                                            <p:tav tm="0">
                                              <p:val>
                                                <p:strVal val="#ppt_x"/>
                                              </p:val>
                                            </p:tav>
                                            <p:tav tm="100000">
                                              <p:val>
                                                <p:strVal val="#ppt_x"/>
                                              </p:val>
                                            </p:tav>
                                          </p:tavLst>
                                        </p:anim>
                                        <p:anim calcmode="lin" valueType="num">
                                          <p:cBhvr additive="base">
                                            <p:cTn id="45" dur="1000" fill="hold"/>
                                            <p:tgtEl>
                                              <p:spTgt spid="37"/>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1250"/>
                                            <p:tgtEl>
                                              <p:spTgt spid="24"/>
                                            </p:tgtEl>
                                          </p:cBhvr>
                                        </p:animEffect>
                                      </p:childTnLst>
                                    </p:cTn>
                                  </p:par>
                                </p:childTnLst>
                              </p:cTn>
                            </p:par>
                            <p:par>
                              <p:cTn id="50" fill="hold">
                                <p:stCondLst>
                                  <p:cond delay="3000"/>
                                </p:stCondLst>
                                <p:childTnLst>
                                  <p:par>
                                    <p:cTn id="51" presetID="22" presetClass="entr" presetSubtype="4"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down)">
                                          <p:cBhvr>
                                            <p:cTn id="53" dur="1000"/>
                                            <p:tgtEl>
                                              <p:spTgt spid="18"/>
                                            </p:tgtEl>
                                          </p:cBhvr>
                                        </p:animEffect>
                                      </p:childTnLst>
                                    </p:cTn>
                                  </p:par>
                                </p:childTnLst>
                              </p:cTn>
                            </p:par>
                            <p:par>
                              <p:cTn id="54" fill="hold">
                                <p:stCondLst>
                                  <p:cond delay="4000"/>
                                </p:stCondLst>
                                <p:childTnLst>
                                  <p:par>
                                    <p:cTn id="55" presetID="21" presetClass="entr" presetSubtype="1"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heel(1)">
                                          <p:cBhvr>
                                            <p:cTn id="57" dur="1000"/>
                                            <p:tgtEl>
                                              <p:spTgt spid="20"/>
                                            </p:tgtEl>
                                          </p:cBhvr>
                                        </p:animEffect>
                                      </p:childTnLst>
                                    </p:cTn>
                                  </p:par>
                                </p:childTnLst>
                              </p:cTn>
                            </p:par>
                            <p:par>
                              <p:cTn id="58" fill="hold">
                                <p:stCondLst>
                                  <p:cond delay="50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35"/>
                                            </p:tgtEl>
                                            <p:attrNameLst>
                                              <p:attrName>ppt_y</p:attrName>
                                            </p:attrNameLst>
                                          </p:cBhvr>
                                          <p:tavLst>
                                            <p:tav tm="0">
                                              <p:val>
                                                <p:strVal val="#ppt_y"/>
                                              </p:val>
                                            </p:tav>
                                            <p:tav tm="100000">
                                              <p:val>
                                                <p:strVal val="#ppt_y"/>
                                              </p:val>
                                            </p:tav>
                                          </p:tavLst>
                                        </p:anim>
                                        <p:anim calcmode="lin" valueType="num">
                                          <p:cBhvr>
                                            <p:cTn id="6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35"/>
                                            </p:tgtEl>
                                          </p:cBhvr>
                                        </p:animEffect>
                                      </p:childTnLst>
                                    </p:cTn>
                                  </p:par>
                                  <p:par>
                                    <p:cTn id="66" presetID="41" presetClass="entr" presetSubtype="0" fill="hold" grpId="0" nodeType="withEffect">
                                      <p:stCondLst>
                                        <p:cond delay="0"/>
                                      </p:stCondLst>
                                      <p:iterate type="lt">
                                        <p:tmPct val="10000"/>
                                      </p:iterate>
                                      <p:childTnLst>
                                        <p:set>
                                          <p:cBhvr>
                                            <p:cTn id="67" dur="1" fill="hold">
                                              <p:stCondLst>
                                                <p:cond delay="0"/>
                                              </p:stCondLst>
                                            </p:cTn>
                                            <p:tgtEl>
                                              <p:spTgt spid="34"/>
                                            </p:tgtEl>
                                            <p:attrNameLst>
                                              <p:attrName>style.visibility</p:attrName>
                                            </p:attrNameLst>
                                          </p:cBhvr>
                                          <p:to>
                                            <p:strVal val="visible"/>
                                          </p:to>
                                        </p:set>
                                        <p:anim calcmode="lin" valueType="num">
                                          <p:cBhvr>
                                            <p:cTn id="68"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34"/>
                                            </p:tgtEl>
                                            <p:attrNameLst>
                                              <p:attrName>ppt_y</p:attrName>
                                            </p:attrNameLst>
                                          </p:cBhvr>
                                          <p:tavLst>
                                            <p:tav tm="0">
                                              <p:val>
                                                <p:strVal val="#ppt_y"/>
                                              </p:val>
                                            </p:tav>
                                            <p:tav tm="100000">
                                              <p:val>
                                                <p:strVal val="#ppt_y"/>
                                              </p:val>
                                            </p:tav>
                                          </p:tavLst>
                                        </p:anim>
                                        <p:anim calcmode="lin" valueType="num">
                                          <p:cBhvr>
                                            <p:cTn id="70"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4" grpId="0"/>
          <p:bldP spid="35" grpId="0"/>
          <p:bldP spid="24" grpId="0"/>
          <p:bldP spid="21" grpId="0" animBg="1"/>
          <p:bldP spid="22" grpId="0" animBg="1"/>
          <p:bldP spid="23" grpId="0" animBg="1"/>
          <p:bldP spid="25" grpId="0" animBg="1"/>
          <p:bldP spid="26" grpId="0" animBg="1"/>
          <p:bldP spid="27" grpId="0" animBg="1"/>
          <p:bldP spid="28" grpId="0" animBg="1"/>
          <p:bldP spid="29" grpId="0" animBg="1"/>
          <p:bldP spid="30" grpId="0" animBg="1"/>
          <p:bldP spid="31" grpId="0" animBg="1"/>
          <p:bldP spid="32" grpId="0" animBg="1"/>
          <p:bldP spid="33" grpId="0" animBg="1"/>
          <p:bldP spid="18"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6923880" y="3098749"/>
            <a:ext cx="1251927" cy="1109597"/>
            <a:chOff x="3395030" y="3384330"/>
            <a:chExt cx="1251927" cy="1109597"/>
          </a:xfrm>
        </p:grpSpPr>
        <p:sp>
          <p:nvSpPr>
            <p:cNvPr id="29" name="Freeform 5"/>
            <p:cNvSpPr/>
            <p:nvPr/>
          </p:nvSpPr>
          <p:spPr bwMode="auto">
            <a:xfrm>
              <a:off x="3395031" y="3384353"/>
              <a:ext cx="1251926" cy="11095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sz="2400">
                <a:ea typeface="微软雅黑" panose="020B0503020204020204" pitchFamily="34" charset="-122"/>
              </a:endParaRPr>
            </a:p>
          </p:txBody>
        </p:sp>
        <p:sp>
          <p:nvSpPr>
            <p:cNvPr id="30" name="Freeform 5"/>
            <p:cNvSpPr/>
            <p:nvPr/>
          </p:nvSpPr>
          <p:spPr bwMode="auto">
            <a:xfrm>
              <a:off x="3395030" y="3384330"/>
              <a:ext cx="975233" cy="110959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0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sz="2400" dirty="0">
                <a:ea typeface="微软雅黑" panose="020B0503020204020204" pitchFamily="34" charset="-122"/>
              </a:endParaRPr>
            </a:p>
          </p:txBody>
        </p:sp>
        <p:sp>
          <p:nvSpPr>
            <p:cNvPr id="31" name="文本框 67"/>
            <p:cNvSpPr txBox="1"/>
            <p:nvPr/>
          </p:nvSpPr>
          <p:spPr>
            <a:xfrm>
              <a:off x="3468721" y="3612412"/>
              <a:ext cx="1104544" cy="684803"/>
            </a:xfrm>
            <a:prstGeom prst="rect">
              <a:avLst/>
            </a:prstGeom>
            <a:noFill/>
          </p:spPr>
          <p:txBody>
            <a:bodyPr wrap="square" lIns="68580" tIns="34290" rIns="68580" bIns="34290" rtlCol="0">
              <a:spAutoFit/>
            </a:bodyPr>
            <a:lstStyle/>
            <a:p>
              <a:pPr algn="ctr"/>
              <a:r>
                <a:rPr lang="zh-CN" altLang="en-US" sz="4000" dirty="0">
                  <a:solidFill>
                    <a:schemeClr val="bg1"/>
                  </a:solidFill>
                  <a:latin typeface="微软雅黑" panose="020B0503020204020204" pitchFamily="34" charset="-122"/>
                  <a:ea typeface="微软雅黑" panose="020B0503020204020204" pitchFamily="34" charset="-122"/>
                </a:rPr>
                <a:t>小</a:t>
              </a:r>
            </a:p>
          </p:txBody>
        </p:sp>
      </p:grpSp>
      <p:grpSp>
        <p:nvGrpSpPr>
          <p:cNvPr id="32" name="组合 31"/>
          <p:cNvGrpSpPr/>
          <p:nvPr/>
        </p:nvGrpSpPr>
        <p:grpSpPr>
          <a:xfrm>
            <a:off x="971600" y="1370557"/>
            <a:ext cx="1251927" cy="1109597"/>
            <a:chOff x="4497043" y="2426089"/>
            <a:chExt cx="1251927" cy="1109597"/>
          </a:xfrm>
        </p:grpSpPr>
        <p:sp>
          <p:nvSpPr>
            <p:cNvPr id="33" name="Freeform 5"/>
            <p:cNvSpPr/>
            <p:nvPr/>
          </p:nvSpPr>
          <p:spPr bwMode="auto">
            <a:xfrm>
              <a:off x="4497044" y="2426111"/>
              <a:ext cx="1251926" cy="11095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sz="2400">
                <a:ea typeface="微软雅黑" panose="020B0503020204020204" pitchFamily="34" charset="-122"/>
              </a:endParaRPr>
            </a:p>
          </p:txBody>
        </p:sp>
        <p:sp>
          <p:nvSpPr>
            <p:cNvPr id="34" name="Freeform 5"/>
            <p:cNvSpPr/>
            <p:nvPr/>
          </p:nvSpPr>
          <p:spPr bwMode="auto">
            <a:xfrm>
              <a:off x="4497043" y="2426089"/>
              <a:ext cx="975233" cy="110959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sz="2400" dirty="0">
                <a:ea typeface="微软雅黑" panose="020B0503020204020204" pitchFamily="34" charset="-122"/>
              </a:endParaRPr>
            </a:p>
          </p:txBody>
        </p:sp>
        <p:sp>
          <p:nvSpPr>
            <p:cNvPr id="35" name="文本框 68"/>
            <p:cNvSpPr txBox="1"/>
            <p:nvPr/>
          </p:nvSpPr>
          <p:spPr>
            <a:xfrm>
              <a:off x="4567566" y="2647635"/>
              <a:ext cx="1104544" cy="684803"/>
            </a:xfrm>
            <a:prstGeom prst="rect">
              <a:avLst/>
            </a:prstGeom>
            <a:noFill/>
          </p:spPr>
          <p:txBody>
            <a:bodyPr wrap="square" lIns="68580" tIns="34290" rIns="68580" bIns="34290" rtlCol="0">
              <a:spAutoFit/>
            </a:bodyPr>
            <a:lstStyle/>
            <a:p>
              <a:pPr algn="ctr"/>
              <a:r>
                <a:rPr lang="zh-CN" altLang="en-US" sz="4000" dirty="0">
                  <a:solidFill>
                    <a:schemeClr val="bg1"/>
                  </a:solidFill>
                  <a:latin typeface="微软雅黑" panose="020B0503020204020204" pitchFamily="34" charset="-122"/>
                  <a:ea typeface="微软雅黑" panose="020B0503020204020204" pitchFamily="34" charset="-122"/>
                </a:rPr>
                <a:t>大</a:t>
              </a:r>
            </a:p>
          </p:txBody>
        </p:sp>
      </p:grpSp>
      <p:sp>
        <p:nvSpPr>
          <p:cNvPr id="36" name="TextBox 23"/>
          <p:cNvSpPr>
            <a:spLocks noChangeArrowheads="1"/>
          </p:cNvSpPr>
          <p:nvPr/>
        </p:nvSpPr>
        <p:spPr bwMode="auto">
          <a:xfrm>
            <a:off x="2294049" y="1336882"/>
            <a:ext cx="5895527" cy="104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pPr>
            <a:r>
              <a:rPr lang="zh-CN" altLang="en-US" sz="2400" dirty="0">
                <a:solidFill>
                  <a:schemeClr val="tx1">
                    <a:lumMod val="50000"/>
                    <a:lumOff val="50000"/>
                  </a:schemeClr>
                </a:solidFill>
                <a:latin typeface="微软雅黑" panose="020B0503020204020204" pitchFamily="34" charset="-122"/>
                <a:sym typeface="微软雅黑" panose="020B0503020204020204" pitchFamily="34" charset="-122"/>
              </a:rPr>
              <a:t>安全是为了社会的稳定。</a:t>
            </a:r>
            <a:endParaRPr lang="en-US" altLang="zh-CN" sz="2400" dirty="0">
              <a:solidFill>
                <a:schemeClr val="tx1">
                  <a:lumMod val="50000"/>
                  <a:lumOff val="50000"/>
                </a:schemeClr>
              </a:solidFill>
              <a:latin typeface="微软雅黑" panose="020B0503020204020204" pitchFamily="34" charset="-122"/>
              <a:sym typeface="微软雅黑" panose="020B0503020204020204" pitchFamily="34" charset="-122"/>
            </a:endParaRPr>
          </a:p>
          <a:p>
            <a:pPr algn="just">
              <a:lnSpc>
                <a:spcPct val="150000"/>
              </a:lnSpc>
            </a:pPr>
            <a:r>
              <a:rPr lang="zh-CN" altLang="en-US" sz="2400" dirty="0">
                <a:solidFill>
                  <a:schemeClr val="tx1">
                    <a:lumMod val="50000"/>
                    <a:lumOff val="50000"/>
                  </a:schemeClr>
                </a:solidFill>
                <a:latin typeface="微软雅黑" panose="020B0503020204020204" pitchFamily="34" charset="-122"/>
                <a:sym typeface="微软雅黑" panose="020B0503020204020204" pitchFamily="34" charset="-122"/>
              </a:rPr>
              <a:t>                           为了企业的发展</a:t>
            </a:r>
          </a:p>
        </p:txBody>
      </p:sp>
      <p:sp>
        <p:nvSpPr>
          <p:cNvPr id="37" name="TextBox 25"/>
          <p:cNvSpPr>
            <a:spLocks noChangeArrowheads="1"/>
          </p:cNvSpPr>
          <p:nvPr/>
        </p:nvSpPr>
        <p:spPr bwMode="auto">
          <a:xfrm>
            <a:off x="2700779" y="3210286"/>
            <a:ext cx="4849064" cy="104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pPr>
            <a:r>
              <a:rPr lang="zh-CN" altLang="en-US" sz="2400" dirty="0">
                <a:solidFill>
                  <a:schemeClr val="tx1">
                    <a:lumMod val="50000"/>
                    <a:lumOff val="50000"/>
                  </a:schemeClr>
                </a:solidFill>
                <a:latin typeface="微软雅黑" panose="020B0503020204020204" pitchFamily="34" charset="-122"/>
                <a:sym typeface="微软雅黑" panose="020B0503020204020204" pitchFamily="34" charset="-122"/>
              </a:rPr>
              <a:t>为了职工的健康，</a:t>
            </a:r>
          </a:p>
          <a:p>
            <a:pPr algn="just">
              <a:lnSpc>
                <a:spcPct val="150000"/>
              </a:lnSpc>
            </a:pPr>
            <a:r>
              <a:rPr lang="zh-CN" altLang="en-US" sz="2400" dirty="0">
                <a:solidFill>
                  <a:schemeClr val="tx1">
                    <a:lumMod val="50000"/>
                    <a:lumOff val="50000"/>
                  </a:schemeClr>
                </a:solidFill>
                <a:latin typeface="微软雅黑" panose="020B0503020204020204" pitchFamily="34" charset="-122"/>
                <a:sym typeface="微软雅黑" panose="020B0503020204020204" pitchFamily="34" charset="-122"/>
              </a:rPr>
              <a:t>                为了家庭的幸福安宁</a:t>
            </a:r>
          </a:p>
        </p:txBody>
      </p:sp>
      <p:sp>
        <p:nvSpPr>
          <p:cNvPr id="12" name="文本框 11"/>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
        <p:nvSpPr>
          <p:cNvPr id="13" name="TextBox 8"/>
          <p:cNvSpPr txBox="1"/>
          <p:nvPr/>
        </p:nvSpPr>
        <p:spPr>
          <a:xfrm>
            <a:off x="944104" y="259812"/>
            <a:ext cx="3456384" cy="400110"/>
          </a:xfrm>
          <a:prstGeom prst="rect">
            <a:avLst/>
          </a:prstGeom>
          <a:noFill/>
        </p:spPr>
        <p:txBody>
          <a:bodyPr wrap="square" rtlCol="0">
            <a:spAutoFit/>
          </a:bodyPr>
          <a:lstStyle/>
          <a:p>
            <a:pPr algn="l"/>
            <a:r>
              <a:rPr lang="zh-CN" altLang="en-US" sz="2000" b="1" dirty="0">
                <a:solidFill>
                  <a:schemeClr val="bg1"/>
                </a:solidFill>
                <a:latin typeface="微软雅黑" panose="020B0503020204020204" pitchFamily="34" charset="-122"/>
                <a:ea typeface="微软雅黑" panose="020B0503020204020204" pitchFamily="34" charset="-122"/>
              </a:rPr>
              <a:t>第二章  安全为了谁</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350"/>
                                        <p:tgtEl>
                                          <p:spTgt spid="32"/>
                                        </p:tgtEl>
                                        <p:attrNameLst>
                                          <p:attrName>ppt_x</p:attrName>
                                        </p:attrNameLst>
                                      </p:cBhvr>
                                      <p:tavLst>
                                        <p:tav tm="0">
                                          <p:val>
                                            <p:strVal val="#ppt_x+#ppt_w*1.125000"/>
                                          </p:val>
                                        </p:tav>
                                        <p:tav tm="100000">
                                          <p:val>
                                            <p:strVal val="#ppt_x"/>
                                          </p:val>
                                        </p:tav>
                                      </p:tavLst>
                                    </p:anim>
                                    <p:animEffect transition="in" filter="wipe(left)">
                                      <p:cBhvr>
                                        <p:cTn id="8" dur="350"/>
                                        <p:tgtEl>
                                          <p:spTgt spid="32"/>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350"/>
                                        <p:tgtEl>
                                          <p:spTgt spid="36"/>
                                        </p:tgtEl>
                                        <p:attrNameLst>
                                          <p:attrName>ppt_y</p:attrName>
                                        </p:attrNameLst>
                                      </p:cBhvr>
                                      <p:tavLst>
                                        <p:tav tm="0">
                                          <p:val>
                                            <p:strVal val="#ppt_y-#ppt_h*1.125000"/>
                                          </p:val>
                                        </p:tav>
                                        <p:tav tm="100000">
                                          <p:val>
                                            <p:strVal val="#ppt_y"/>
                                          </p:val>
                                        </p:tav>
                                      </p:tavLst>
                                    </p:anim>
                                    <p:animEffect transition="in" filter="wipe(down)">
                                      <p:cBhvr>
                                        <p:cTn id="13" dur="350"/>
                                        <p:tgtEl>
                                          <p:spTgt spid="36"/>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350"/>
                                        <p:tgtEl>
                                          <p:spTgt spid="28"/>
                                        </p:tgtEl>
                                        <p:attrNameLst>
                                          <p:attrName>ppt_x</p:attrName>
                                        </p:attrNameLst>
                                      </p:cBhvr>
                                      <p:tavLst>
                                        <p:tav tm="0">
                                          <p:val>
                                            <p:strVal val="#ppt_x-#ppt_w*1.125000"/>
                                          </p:val>
                                        </p:tav>
                                        <p:tav tm="100000">
                                          <p:val>
                                            <p:strVal val="#ppt_x"/>
                                          </p:val>
                                        </p:tav>
                                      </p:tavLst>
                                    </p:anim>
                                    <p:animEffect transition="in" filter="wipe(right)">
                                      <p:cBhvr>
                                        <p:cTn id="18" dur="350"/>
                                        <p:tgtEl>
                                          <p:spTgt spid="28"/>
                                        </p:tgtEl>
                                      </p:cBhvr>
                                    </p:animEffect>
                                  </p:childTnLst>
                                </p:cTn>
                              </p:par>
                            </p:childTnLst>
                          </p:cTn>
                        </p:par>
                        <p:par>
                          <p:cTn id="19" fill="hold">
                            <p:stCondLst>
                              <p:cond delay="1500"/>
                            </p:stCondLst>
                            <p:childTnLst>
                              <p:par>
                                <p:cTn id="20" presetID="12" presetClass="entr" presetSubtype="1"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350"/>
                                        <p:tgtEl>
                                          <p:spTgt spid="37"/>
                                        </p:tgtEl>
                                        <p:attrNameLst>
                                          <p:attrName>ppt_y</p:attrName>
                                        </p:attrNameLst>
                                      </p:cBhvr>
                                      <p:tavLst>
                                        <p:tav tm="0">
                                          <p:val>
                                            <p:strVal val="#ppt_y-#ppt_h*1.125000"/>
                                          </p:val>
                                        </p:tav>
                                        <p:tav tm="100000">
                                          <p:val>
                                            <p:strVal val="#ppt_y"/>
                                          </p:val>
                                        </p:tav>
                                      </p:tavLst>
                                    </p:anim>
                                    <p:animEffect transition="in" filter="wipe(down)">
                                      <p:cBhvr>
                                        <p:cTn id="23" dur="350"/>
                                        <p:tgtEl>
                                          <p:spTgt spid="37"/>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圆角矩形 55"/>
          <p:cNvSpPr/>
          <p:nvPr/>
        </p:nvSpPr>
        <p:spPr>
          <a:xfrm>
            <a:off x="4199928" y="2952167"/>
            <a:ext cx="3492699"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2"/>
              </a:solidFill>
            </a:endParaRPr>
          </a:p>
        </p:txBody>
      </p:sp>
      <p:sp>
        <p:nvSpPr>
          <p:cNvPr id="47" name="圆角矩形 46"/>
          <p:cNvSpPr/>
          <p:nvPr/>
        </p:nvSpPr>
        <p:spPr>
          <a:xfrm>
            <a:off x="1559717" y="1231878"/>
            <a:ext cx="3338991"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2"/>
              </a:solidFill>
            </a:endParaRPr>
          </a:p>
        </p:txBody>
      </p:sp>
      <p:sp>
        <p:nvSpPr>
          <p:cNvPr id="34" name="矩形 46"/>
          <p:cNvSpPr>
            <a:spLocks noChangeAspect="1" noChangeArrowheads="1"/>
          </p:cNvSpPr>
          <p:nvPr/>
        </p:nvSpPr>
        <p:spPr bwMode="auto">
          <a:xfrm>
            <a:off x="1559718" y="2974181"/>
            <a:ext cx="2541985" cy="169545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accent2"/>
              </a:solidFill>
              <a:sym typeface="方正兰亭黑_GBK" pitchFamily="2" charset="-122"/>
            </a:endParaRPr>
          </a:p>
        </p:txBody>
      </p:sp>
      <p:sp>
        <p:nvSpPr>
          <p:cNvPr id="36" name="矩形 47"/>
          <p:cNvSpPr>
            <a:spLocks noChangeAspect="1" noChangeArrowheads="1"/>
          </p:cNvSpPr>
          <p:nvPr/>
        </p:nvSpPr>
        <p:spPr bwMode="auto">
          <a:xfrm>
            <a:off x="5090874" y="1150838"/>
            <a:ext cx="2539603" cy="169426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accent2"/>
              </a:solidFill>
              <a:sym typeface="方正兰亭黑_GBK" pitchFamily="2" charset="-122"/>
            </a:endParaRPr>
          </a:p>
        </p:txBody>
      </p:sp>
      <p:sp>
        <p:nvSpPr>
          <p:cNvPr id="39" name="矩形 56"/>
          <p:cNvSpPr>
            <a:spLocks noChangeArrowheads="1"/>
          </p:cNvSpPr>
          <p:nvPr/>
        </p:nvSpPr>
        <p:spPr bwMode="auto">
          <a:xfrm>
            <a:off x="1852048" y="1222418"/>
            <a:ext cx="2897674" cy="1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4" tIns="45717" rIns="91434" bIns="4571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marL="285750" indent="-285750" eaLnBrk="1" hangingPunct="1">
              <a:lnSpc>
                <a:spcPct val="150000"/>
              </a:lnSpc>
              <a:spcBef>
                <a:spcPct val="0"/>
              </a:spcBef>
              <a:buClr>
                <a:schemeClr val="accent2"/>
              </a:buClr>
              <a:buFont typeface="Wingdings" panose="05000000000000000000" pitchFamily="2" charset="2"/>
              <a:buChar char="n"/>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没有社会的和谐    </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endParaRPr>
          </a:p>
          <a:p>
            <a:pPr marL="285750" indent="-285750" eaLnBrk="1" hangingPunct="1">
              <a:lnSpc>
                <a:spcPct val="150000"/>
              </a:lnSpc>
              <a:spcBef>
                <a:spcPct val="0"/>
              </a:spcBef>
              <a:buClr>
                <a:schemeClr val="accent2"/>
              </a:buClr>
              <a:buFont typeface="Wingdings" panose="05000000000000000000" pitchFamily="2" charset="2"/>
              <a:buChar char="n"/>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就没有企业的发展</a:t>
            </a:r>
          </a:p>
          <a:p>
            <a:pPr marL="285750" indent="-285750" eaLnBrk="1" hangingPunct="1">
              <a:lnSpc>
                <a:spcPct val="150000"/>
              </a:lnSpc>
              <a:spcBef>
                <a:spcPct val="0"/>
              </a:spcBef>
              <a:buClr>
                <a:schemeClr val="accent2"/>
              </a:buClr>
              <a:buFont typeface="Wingdings" panose="05000000000000000000" pitchFamily="2" charset="2"/>
              <a:buChar char="n"/>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职工群众的生活质量就难以提高</a:t>
            </a:r>
          </a:p>
        </p:txBody>
      </p:sp>
      <p:sp>
        <p:nvSpPr>
          <p:cNvPr id="41" name="矩形 44"/>
          <p:cNvSpPr>
            <a:spLocks noChangeArrowheads="1"/>
          </p:cNvSpPr>
          <p:nvPr/>
        </p:nvSpPr>
        <p:spPr bwMode="auto">
          <a:xfrm>
            <a:off x="4437067" y="2800342"/>
            <a:ext cx="3193410" cy="1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4" tIns="45717" rIns="91434" bIns="45717">
            <a:spAutoFit/>
          </a:bodyPr>
          <a:lstStyle/>
          <a:p>
            <a:pPr marL="285750" indent="-285750">
              <a:lnSpc>
                <a:spcPct val="150000"/>
              </a:lnSpc>
              <a:spcBef>
                <a:spcPct val="0"/>
              </a:spcBef>
              <a:buClr>
                <a:schemeClr val="accent2"/>
              </a:buClr>
              <a:buFont typeface="Wingdings" panose="05000000000000000000" pitchFamily="2" charset="2"/>
              <a:buChar char="n"/>
            </a:pPr>
            <a:endPar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endParaRPr>
          </a:p>
          <a:p>
            <a:pPr marL="285750" indent="-285750">
              <a:lnSpc>
                <a:spcPct val="150000"/>
              </a:lnSpc>
              <a:spcBef>
                <a:spcPct val="0"/>
              </a:spcBef>
              <a:buClr>
                <a:schemeClr val="accent2"/>
              </a:buClr>
              <a:buFont typeface="Wingdings" panose="05000000000000000000" pitchFamily="2" charset="2"/>
              <a:buChar char="n"/>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没有个人的安全保障、事业的发展</a:t>
            </a:r>
          </a:p>
          <a:p>
            <a:pPr marL="285750" indent="-285750">
              <a:lnSpc>
                <a:spcPct val="150000"/>
              </a:lnSpc>
              <a:spcBef>
                <a:spcPct val="0"/>
              </a:spcBef>
              <a:buClr>
                <a:schemeClr val="accent2"/>
              </a:buClr>
              <a:buFont typeface="Wingdings" panose="05000000000000000000" pitchFamily="2" charset="2"/>
              <a:buChar char="n"/>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家庭幸福就无从谈起</a:t>
            </a:r>
          </a:p>
        </p:txBody>
      </p:sp>
      <p:grpSp>
        <p:nvGrpSpPr>
          <p:cNvPr id="3" name="组合 2"/>
          <p:cNvGrpSpPr/>
          <p:nvPr/>
        </p:nvGrpSpPr>
        <p:grpSpPr>
          <a:xfrm>
            <a:off x="4764685" y="1727627"/>
            <a:ext cx="510750" cy="495926"/>
            <a:chOff x="2614375" y="1638063"/>
            <a:chExt cx="510750" cy="495926"/>
          </a:xfrm>
        </p:grpSpPr>
        <p:grpSp>
          <p:nvGrpSpPr>
            <p:cNvPr id="48" name="组合 47"/>
            <p:cNvGrpSpPr/>
            <p:nvPr/>
          </p:nvGrpSpPr>
          <p:grpSpPr>
            <a:xfrm>
              <a:off x="2614375" y="1638063"/>
              <a:ext cx="495926" cy="495926"/>
              <a:chOff x="304800" y="673100"/>
              <a:chExt cx="4000500" cy="4000500"/>
            </a:xfrm>
            <a:effectLst>
              <a:outerShdw blurRad="317500" dist="1905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55" name="椭圆 5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grpSp>
        <p:sp>
          <p:nvSpPr>
            <p:cNvPr id="2" name="TextBox 1"/>
            <p:cNvSpPr txBox="1"/>
            <p:nvPr/>
          </p:nvSpPr>
          <p:spPr>
            <a:xfrm>
              <a:off x="2655125" y="1685971"/>
              <a:ext cx="470000" cy="400110"/>
            </a:xfrm>
            <a:prstGeom prst="rect">
              <a:avLst/>
            </a:prstGeom>
            <a:noFill/>
          </p:spPr>
          <p:txBody>
            <a:bodyPr wrap="none" rtlCol="0">
              <a:spAutoFit/>
            </a:bodyPr>
            <a:lstStyle/>
            <a:p>
              <a:r>
                <a:rPr lang="en-US" altLang="zh-CN" sz="2000" dirty="0">
                  <a:solidFill>
                    <a:schemeClr val="accent2"/>
                  </a:solidFill>
                </a:rPr>
                <a:t>01</a:t>
              </a:r>
              <a:endParaRPr lang="zh-CN" altLang="en-US" dirty="0">
                <a:solidFill>
                  <a:schemeClr val="accent2"/>
                </a:solidFill>
              </a:endParaRPr>
            </a:p>
          </p:txBody>
        </p:sp>
      </p:grpSp>
      <p:grpSp>
        <p:nvGrpSpPr>
          <p:cNvPr id="5" name="组合 4"/>
          <p:cNvGrpSpPr/>
          <p:nvPr/>
        </p:nvGrpSpPr>
        <p:grpSpPr>
          <a:xfrm>
            <a:off x="3853740" y="3725804"/>
            <a:ext cx="495926" cy="495926"/>
            <a:chOff x="3408447" y="3630554"/>
            <a:chExt cx="495926" cy="495926"/>
          </a:xfrm>
        </p:grpSpPr>
        <p:grpSp>
          <p:nvGrpSpPr>
            <p:cNvPr id="61" name="组合 60"/>
            <p:cNvGrpSpPr/>
            <p:nvPr/>
          </p:nvGrpSpPr>
          <p:grpSpPr>
            <a:xfrm>
              <a:off x="3408447" y="3630554"/>
              <a:ext cx="495926" cy="495926"/>
              <a:chOff x="304800" y="673100"/>
              <a:chExt cx="4000500" cy="4000500"/>
            </a:xfrm>
            <a:effectLst>
              <a:outerShdw blurRad="317500" dist="1905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63" name="椭圆 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grpSp>
        <p:sp>
          <p:nvSpPr>
            <p:cNvPr id="64" name="TextBox 63"/>
            <p:cNvSpPr txBox="1"/>
            <p:nvPr/>
          </p:nvSpPr>
          <p:spPr>
            <a:xfrm>
              <a:off x="3434234" y="3678462"/>
              <a:ext cx="470000" cy="400110"/>
            </a:xfrm>
            <a:prstGeom prst="rect">
              <a:avLst/>
            </a:prstGeom>
            <a:noFill/>
          </p:spPr>
          <p:txBody>
            <a:bodyPr wrap="none" rtlCol="0">
              <a:spAutoFit/>
            </a:bodyPr>
            <a:lstStyle/>
            <a:p>
              <a:r>
                <a:rPr lang="en-US" altLang="zh-CN" sz="2000" dirty="0">
                  <a:solidFill>
                    <a:schemeClr val="accent2"/>
                  </a:solidFill>
                </a:rPr>
                <a:t>02</a:t>
              </a:r>
              <a:endParaRPr lang="zh-CN" altLang="en-US" dirty="0">
                <a:solidFill>
                  <a:schemeClr val="accent2"/>
                </a:solidFill>
              </a:endParaRPr>
            </a:p>
          </p:txBody>
        </p:sp>
      </p:grpSp>
      <p:sp>
        <p:nvSpPr>
          <p:cNvPr id="33" name="Rectangle 3"/>
          <p:cNvSpPr txBox="1">
            <a:spLocks noChangeArrowheads="1"/>
          </p:cNvSpPr>
          <p:nvPr/>
        </p:nvSpPr>
        <p:spPr>
          <a:xfrm>
            <a:off x="6760964" y="-4049315"/>
            <a:ext cx="6172200" cy="404931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zh-CN" altLang="en-US" dirty="0">
              <a:solidFill>
                <a:schemeClr val="hlink"/>
              </a:solidFill>
            </a:endParaRPr>
          </a:p>
        </p:txBody>
      </p:sp>
      <p:sp>
        <p:nvSpPr>
          <p:cNvPr id="19" name="文本框 18"/>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
        <p:nvSpPr>
          <p:cNvPr id="20" name="TextBox 8"/>
          <p:cNvSpPr txBox="1"/>
          <p:nvPr/>
        </p:nvSpPr>
        <p:spPr>
          <a:xfrm>
            <a:off x="944104" y="259812"/>
            <a:ext cx="3456384" cy="400110"/>
          </a:xfrm>
          <a:prstGeom prst="rect">
            <a:avLst/>
          </a:prstGeom>
          <a:noFill/>
        </p:spPr>
        <p:txBody>
          <a:bodyPr wrap="square" rtlCol="0">
            <a:spAutoFit/>
          </a:bodyPr>
          <a:lstStyle/>
          <a:p>
            <a:pPr algn="l"/>
            <a:r>
              <a:rPr lang="zh-CN" altLang="en-US" sz="2000" b="1" dirty="0">
                <a:solidFill>
                  <a:schemeClr val="bg1"/>
                </a:solidFill>
                <a:latin typeface="微软雅黑" panose="020B0503020204020204" pitchFamily="34" charset="-122"/>
                <a:ea typeface="微软雅黑" panose="020B0503020204020204" pitchFamily="34" charset="-122"/>
              </a:rPr>
              <a:t>第二章  安全为了谁</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ppt_x</p:attrName>
                                        </p:attrNameLst>
                                      </p:cBhvr>
                                      <p:tavLst>
                                        <p:tav tm="0">
                                          <p:val>
                                            <p:strVal val="0-#ppt_w/2"/>
                                          </p:val>
                                        </p:tav>
                                        <p:tav tm="100000">
                                          <p:val>
                                            <p:strVal val="#ppt_x"/>
                                          </p:val>
                                        </p:tav>
                                      </p:tavLst>
                                    </p:anim>
                                    <p:anim calcmode="lin" valueType="num">
                                      <p:cBhvr>
                                        <p:cTn id="8" dur="5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ppt_x</p:attrName>
                                        </p:attrNameLst>
                                      </p:cBhvr>
                                      <p:tavLst>
                                        <p:tav tm="0">
                                          <p:val>
                                            <p:strVal val="0-#ppt_w/2"/>
                                          </p:val>
                                        </p:tav>
                                        <p:tav tm="100000">
                                          <p:val>
                                            <p:strVal val="#ppt_x"/>
                                          </p:val>
                                        </p:tav>
                                      </p:tavLst>
                                    </p:anim>
                                    <p:anim calcmode="lin" valueType="num">
                                      <p:cBhvr>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additive="base">
                                        <p:cTn id="16" dur="500" fill="hold"/>
                                        <p:tgtEl>
                                          <p:spTgt spid="56"/>
                                        </p:tgtEl>
                                        <p:attrNameLst>
                                          <p:attrName>ppt_x</p:attrName>
                                        </p:attrNameLst>
                                      </p:cBhvr>
                                      <p:tavLst>
                                        <p:tav tm="0">
                                          <p:val>
                                            <p:strVal val="#ppt_x"/>
                                          </p:val>
                                        </p:tav>
                                        <p:tav tm="100000">
                                          <p:val>
                                            <p:strVal val="#ppt_x"/>
                                          </p:val>
                                        </p:tav>
                                      </p:tavLst>
                                    </p:anim>
                                    <p:anim calcmode="lin" valueType="num">
                                      <p:cBhvr additive="base">
                                        <p:cTn id="17" dur="500" fill="hold"/>
                                        <p:tgtEl>
                                          <p:spTgt spid="56"/>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1"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500" fill="hold"/>
                                        <p:tgtEl>
                                          <p:spTgt spid="47"/>
                                        </p:tgtEl>
                                        <p:attrNameLst>
                                          <p:attrName>ppt_x</p:attrName>
                                        </p:attrNameLst>
                                      </p:cBhvr>
                                      <p:tavLst>
                                        <p:tav tm="0">
                                          <p:val>
                                            <p:strVal val="#ppt_x"/>
                                          </p:val>
                                        </p:tav>
                                        <p:tav tm="100000">
                                          <p:val>
                                            <p:strVal val="#ppt_x"/>
                                          </p:val>
                                        </p:tav>
                                      </p:tavLst>
                                    </p:anim>
                                    <p:anim calcmode="lin" valueType="num">
                                      <p:cBhvr additive="base">
                                        <p:cTn id="22"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0-#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500"/>
                                        <p:tgtEl>
                                          <p:spTgt spid="3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left)">
                                      <p:cBhvr>
                                        <p:cTn id="40" dur="500"/>
                                        <p:tgtEl>
                                          <p:spTgt spid="41"/>
                                        </p:tgtEl>
                                      </p:cBhvr>
                                    </p:animEffect>
                                  </p:childTnLst>
                                </p:cTn>
                              </p:par>
                            </p:childTnLst>
                          </p:cTn>
                        </p:par>
                        <p:par>
                          <p:cTn id="41" fill="hold">
                            <p:stCondLst>
                              <p:cond delay="500"/>
                            </p:stCondLst>
                            <p:childTnLst>
                              <p:par>
                                <p:cTn id="42" presetID="22" presetClass="entr" presetSubtype="4"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47" grpId="0" animBg="1"/>
      <p:bldP spid="34" grpId="0" bldLvl="0" animBg="1" autoUpdateAnimBg="0"/>
      <p:bldP spid="36" grpId="0" bldLvl="0" animBg="1" autoUpdateAnimBg="0"/>
      <p:bldP spid="39" grpId="0"/>
      <p:bldP spid="41"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bwMode="auto">
          <a:xfrm rot="10800000">
            <a:off x="4918299" y="1365509"/>
            <a:ext cx="3479058" cy="621931"/>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b="1">
              <a:solidFill>
                <a:schemeClr val="bg1"/>
              </a:solidFill>
              <a:latin typeface="+mn-ea"/>
            </a:endParaRPr>
          </a:p>
        </p:txBody>
      </p:sp>
      <p:sp>
        <p:nvSpPr>
          <p:cNvPr id="4" name="圆角矩形 3"/>
          <p:cNvSpPr/>
          <p:nvPr/>
        </p:nvSpPr>
        <p:spPr bwMode="auto">
          <a:xfrm rot="10800000">
            <a:off x="4918296" y="2635468"/>
            <a:ext cx="3479057" cy="613121"/>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b="1">
              <a:solidFill>
                <a:schemeClr val="bg1"/>
              </a:solidFill>
              <a:latin typeface="+mn-ea"/>
            </a:endParaRPr>
          </a:p>
        </p:txBody>
      </p:sp>
      <p:sp>
        <p:nvSpPr>
          <p:cNvPr id="5" name="圆角矩形 4"/>
          <p:cNvSpPr/>
          <p:nvPr/>
        </p:nvSpPr>
        <p:spPr bwMode="auto">
          <a:xfrm rot="10800000">
            <a:off x="4918299" y="3924275"/>
            <a:ext cx="3479056" cy="610281"/>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b="1">
              <a:solidFill>
                <a:schemeClr val="bg1"/>
              </a:solidFill>
              <a:latin typeface="+mn-ea"/>
            </a:endParaRPr>
          </a:p>
        </p:txBody>
      </p:sp>
      <p:sp>
        <p:nvSpPr>
          <p:cNvPr id="6" name="任意多边形 8"/>
          <p:cNvSpPr/>
          <p:nvPr/>
        </p:nvSpPr>
        <p:spPr bwMode="auto">
          <a:xfrm rot="16200000">
            <a:off x="4246323" y="2437792"/>
            <a:ext cx="773088" cy="103613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2"/>
          </a:solidFill>
          <a:ln w="14288" cap="flat">
            <a:noFill/>
            <a:prstDash val="solid"/>
            <a:miter lim="800000"/>
          </a:ln>
        </p:spPr>
        <p:txBody>
          <a:bodyPr/>
          <a:lstStyle/>
          <a:p>
            <a:endParaRPr lang="zh-CN" altLang="en-US" sz="1800">
              <a:latin typeface="+mn-ea"/>
            </a:endParaRPr>
          </a:p>
        </p:txBody>
      </p:sp>
      <p:sp>
        <p:nvSpPr>
          <p:cNvPr id="7" name="Oval 53"/>
          <p:cNvSpPr>
            <a:spLocks noChangeArrowheads="1"/>
          </p:cNvSpPr>
          <p:nvPr/>
        </p:nvSpPr>
        <p:spPr bwMode="auto">
          <a:xfrm>
            <a:off x="4163334" y="2627364"/>
            <a:ext cx="672044" cy="663132"/>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schemeClr val="tx1"/>
              </a:solidFill>
              <a:latin typeface="+mn-ea"/>
            </a:endParaRPr>
          </a:p>
        </p:txBody>
      </p:sp>
      <p:sp>
        <p:nvSpPr>
          <p:cNvPr id="8" name="任意多边形 15"/>
          <p:cNvSpPr/>
          <p:nvPr/>
        </p:nvSpPr>
        <p:spPr bwMode="auto">
          <a:xfrm rot="16200000">
            <a:off x="4247706" y="3695342"/>
            <a:ext cx="770317" cy="1036129"/>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2"/>
          </a:solidFill>
          <a:ln w="14288" cap="flat">
            <a:noFill/>
            <a:prstDash val="solid"/>
            <a:miter lim="800000"/>
          </a:ln>
        </p:spPr>
        <p:txBody>
          <a:bodyPr/>
          <a:lstStyle/>
          <a:p>
            <a:endParaRPr lang="zh-CN" altLang="en-US" sz="1800">
              <a:latin typeface="+mn-ea"/>
            </a:endParaRPr>
          </a:p>
        </p:txBody>
      </p:sp>
      <p:sp>
        <p:nvSpPr>
          <p:cNvPr id="9" name="Oval 53"/>
          <p:cNvSpPr>
            <a:spLocks noChangeArrowheads="1"/>
          </p:cNvSpPr>
          <p:nvPr/>
        </p:nvSpPr>
        <p:spPr bwMode="auto">
          <a:xfrm>
            <a:off x="4168052" y="3879476"/>
            <a:ext cx="672042" cy="660755"/>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schemeClr val="tx1"/>
              </a:solidFill>
              <a:latin typeface="+mn-ea"/>
            </a:endParaRPr>
          </a:p>
        </p:txBody>
      </p:sp>
      <p:sp>
        <p:nvSpPr>
          <p:cNvPr id="10" name="文本框 28"/>
          <p:cNvSpPr txBox="1"/>
          <p:nvPr/>
        </p:nvSpPr>
        <p:spPr>
          <a:xfrm>
            <a:off x="4183104" y="2728271"/>
            <a:ext cx="659932" cy="416396"/>
          </a:xfrm>
          <a:prstGeom prst="rect">
            <a:avLst/>
          </a:prstGeom>
          <a:noFill/>
        </p:spPr>
        <p:txBody>
          <a:bodyPr wrap="square">
            <a:spAutoFit/>
          </a:bodyPr>
          <a:lstStyle/>
          <a:p>
            <a:pPr algn="ctr" fontAlgn="auto">
              <a:lnSpc>
                <a:spcPct val="117000"/>
              </a:lnSpc>
              <a:spcBef>
                <a:spcPts val="0"/>
              </a:spcBef>
              <a:spcAft>
                <a:spcPts val="0"/>
              </a:spcAft>
              <a:defRPr/>
            </a:pPr>
            <a:r>
              <a:rPr lang="en-US" altLang="zh-CN" sz="1800" b="1" dirty="0">
                <a:latin typeface="+mn-ea"/>
              </a:rPr>
              <a:t>2</a:t>
            </a:r>
            <a:endParaRPr lang="zh-CN" altLang="en-US" sz="1800" b="1" dirty="0">
              <a:latin typeface="+mn-ea"/>
            </a:endParaRPr>
          </a:p>
        </p:txBody>
      </p:sp>
      <p:sp>
        <p:nvSpPr>
          <p:cNvPr id="11" name="文本框 30"/>
          <p:cNvSpPr txBox="1"/>
          <p:nvPr/>
        </p:nvSpPr>
        <p:spPr>
          <a:xfrm>
            <a:off x="4183105" y="4008097"/>
            <a:ext cx="659931" cy="416396"/>
          </a:xfrm>
          <a:prstGeom prst="rect">
            <a:avLst/>
          </a:prstGeom>
          <a:noFill/>
        </p:spPr>
        <p:txBody>
          <a:bodyPr wrap="square">
            <a:spAutoFit/>
          </a:bodyPr>
          <a:lstStyle/>
          <a:p>
            <a:pPr algn="ctr" fontAlgn="auto">
              <a:lnSpc>
                <a:spcPct val="117000"/>
              </a:lnSpc>
              <a:spcBef>
                <a:spcPts val="0"/>
              </a:spcBef>
              <a:spcAft>
                <a:spcPts val="0"/>
              </a:spcAft>
              <a:defRPr/>
            </a:pPr>
            <a:r>
              <a:rPr lang="en-US" altLang="zh-CN" sz="1800" b="1" dirty="0">
                <a:latin typeface="+mn-ea"/>
              </a:rPr>
              <a:t>3</a:t>
            </a:r>
            <a:endParaRPr lang="zh-CN" altLang="en-US" sz="1800" b="1" dirty="0">
              <a:latin typeface="+mn-ea"/>
            </a:endParaRPr>
          </a:p>
        </p:txBody>
      </p:sp>
      <p:sp>
        <p:nvSpPr>
          <p:cNvPr id="12" name="任意多边形 8"/>
          <p:cNvSpPr/>
          <p:nvPr/>
        </p:nvSpPr>
        <p:spPr bwMode="auto">
          <a:xfrm rot="16200000">
            <a:off x="4236820" y="1160055"/>
            <a:ext cx="784196" cy="1044024"/>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2"/>
          </a:solidFill>
          <a:ln w="14288" cap="flat">
            <a:noFill/>
            <a:prstDash val="solid"/>
            <a:miter lim="800000"/>
          </a:ln>
        </p:spPr>
        <p:txBody>
          <a:bodyPr/>
          <a:lstStyle/>
          <a:p>
            <a:endParaRPr lang="zh-CN" altLang="en-US" sz="1800">
              <a:latin typeface="+mn-ea"/>
            </a:endParaRPr>
          </a:p>
        </p:txBody>
      </p:sp>
      <p:sp>
        <p:nvSpPr>
          <p:cNvPr id="13" name="Oval 53"/>
          <p:cNvSpPr>
            <a:spLocks noChangeArrowheads="1"/>
          </p:cNvSpPr>
          <p:nvPr/>
        </p:nvSpPr>
        <p:spPr bwMode="auto">
          <a:xfrm>
            <a:off x="4158215" y="1340400"/>
            <a:ext cx="677163" cy="672661"/>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schemeClr val="tx1"/>
              </a:solidFill>
              <a:latin typeface="+mn-ea"/>
            </a:endParaRPr>
          </a:p>
        </p:txBody>
      </p:sp>
      <p:sp>
        <p:nvSpPr>
          <p:cNvPr id="14" name="文本框 28"/>
          <p:cNvSpPr txBox="1"/>
          <p:nvPr/>
        </p:nvSpPr>
        <p:spPr>
          <a:xfrm>
            <a:off x="4178076" y="1478309"/>
            <a:ext cx="664960" cy="416396"/>
          </a:xfrm>
          <a:prstGeom prst="rect">
            <a:avLst/>
          </a:prstGeom>
          <a:noFill/>
        </p:spPr>
        <p:txBody>
          <a:bodyPr wrap="square">
            <a:spAutoFit/>
          </a:bodyPr>
          <a:lstStyle/>
          <a:p>
            <a:pPr algn="ctr" fontAlgn="auto">
              <a:lnSpc>
                <a:spcPct val="117000"/>
              </a:lnSpc>
              <a:spcBef>
                <a:spcPts val="0"/>
              </a:spcBef>
              <a:spcAft>
                <a:spcPts val="0"/>
              </a:spcAft>
              <a:defRPr/>
            </a:pPr>
            <a:r>
              <a:rPr lang="en-US" altLang="zh-CN" sz="1800" b="1" dirty="0">
                <a:latin typeface="+mn-ea"/>
              </a:rPr>
              <a:t>1</a:t>
            </a:r>
            <a:endParaRPr lang="zh-CN" altLang="en-US" sz="1800" b="1" dirty="0">
              <a:latin typeface="+mn-ea"/>
            </a:endParaRPr>
          </a:p>
        </p:txBody>
      </p:sp>
      <p:sp>
        <p:nvSpPr>
          <p:cNvPr id="15" name="圆角矩形 14"/>
          <p:cNvSpPr/>
          <p:nvPr/>
        </p:nvSpPr>
        <p:spPr>
          <a:xfrm>
            <a:off x="5235232" y="1441737"/>
            <a:ext cx="3039974" cy="492463"/>
          </a:xfrm>
          <a:prstGeom prst="roundRect">
            <a:avLst>
              <a:gd name="adj" fmla="val 10215"/>
            </a:avLst>
          </a:prstGeom>
          <a:solidFill>
            <a:schemeClr val="accent2"/>
          </a:solidFill>
          <a:ln>
            <a:gradFill>
              <a:gsLst>
                <a:gs pos="100000">
                  <a:schemeClr val="bg1">
                    <a:lumMod val="85000"/>
                  </a:schemeClr>
                </a:gs>
                <a:gs pos="0">
                  <a:schemeClr val="bg1"/>
                </a:gs>
              </a:gsLst>
              <a:lin ang="54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b="1">
              <a:solidFill>
                <a:schemeClr val="bg1"/>
              </a:solidFill>
              <a:latin typeface="+mn-ea"/>
            </a:endParaRPr>
          </a:p>
        </p:txBody>
      </p:sp>
      <p:sp>
        <p:nvSpPr>
          <p:cNvPr id="16" name="圆角矩形 15"/>
          <p:cNvSpPr/>
          <p:nvPr/>
        </p:nvSpPr>
        <p:spPr>
          <a:xfrm>
            <a:off x="5235232" y="2724492"/>
            <a:ext cx="3039974" cy="485487"/>
          </a:xfrm>
          <a:prstGeom prst="roundRect">
            <a:avLst>
              <a:gd name="adj" fmla="val 10215"/>
            </a:avLst>
          </a:prstGeom>
          <a:solidFill>
            <a:schemeClr val="accent2"/>
          </a:solidFill>
          <a:ln>
            <a:gradFill>
              <a:gsLst>
                <a:gs pos="100000">
                  <a:schemeClr val="bg1">
                    <a:lumMod val="85000"/>
                  </a:schemeClr>
                </a:gs>
                <a:gs pos="0">
                  <a:schemeClr val="bg1"/>
                </a:gs>
              </a:gsLst>
              <a:lin ang="54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b="1">
              <a:solidFill>
                <a:schemeClr val="bg1"/>
              </a:solidFill>
              <a:latin typeface="+mn-ea"/>
            </a:endParaRPr>
          </a:p>
        </p:txBody>
      </p:sp>
      <p:sp>
        <p:nvSpPr>
          <p:cNvPr id="17" name="圆角矩形 16"/>
          <p:cNvSpPr/>
          <p:nvPr/>
        </p:nvSpPr>
        <p:spPr>
          <a:xfrm>
            <a:off x="5235232" y="4000504"/>
            <a:ext cx="3039974" cy="483238"/>
          </a:xfrm>
          <a:prstGeom prst="roundRect">
            <a:avLst>
              <a:gd name="adj" fmla="val 10215"/>
            </a:avLst>
          </a:prstGeom>
          <a:solidFill>
            <a:schemeClr val="accent2"/>
          </a:solidFill>
          <a:ln>
            <a:gradFill>
              <a:gsLst>
                <a:gs pos="100000">
                  <a:schemeClr val="bg1">
                    <a:lumMod val="85000"/>
                  </a:schemeClr>
                </a:gs>
                <a:gs pos="0">
                  <a:schemeClr val="bg1"/>
                </a:gs>
              </a:gsLst>
              <a:lin ang="54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b="1">
              <a:solidFill>
                <a:schemeClr val="bg1"/>
              </a:solidFill>
              <a:latin typeface="+mn-ea"/>
            </a:endParaRPr>
          </a:p>
        </p:txBody>
      </p:sp>
      <p:sp>
        <p:nvSpPr>
          <p:cNvPr id="18" name="矩形 27"/>
          <p:cNvSpPr>
            <a:spLocks noChangeArrowheads="1"/>
          </p:cNvSpPr>
          <p:nvPr/>
        </p:nvSpPr>
        <p:spPr bwMode="auto">
          <a:xfrm>
            <a:off x="5348621" y="1503812"/>
            <a:ext cx="2903555" cy="369332"/>
          </a:xfrm>
          <a:prstGeom prst="rect">
            <a:avLst/>
          </a:prstGeom>
          <a:noFill/>
          <a:ln w="9525">
            <a:noFill/>
            <a:miter lim="800000"/>
          </a:ln>
        </p:spPr>
        <p:txBody>
          <a:bodyPr wrap="square">
            <a:spAutoFit/>
          </a:bodyPr>
          <a:lstStyle/>
          <a:p>
            <a:r>
              <a:rPr lang="zh-CN" altLang="en-US" sz="1800" b="1" dirty="0">
                <a:solidFill>
                  <a:schemeClr val="bg1"/>
                </a:solidFill>
                <a:latin typeface="+mn-ea"/>
              </a:rPr>
              <a:t>我的安全我负责</a:t>
            </a:r>
          </a:p>
        </p:txBody>
      </p:sp>
      <p:sp>
        <p:nvSpPr>
          <p:cNvPr id="19" name="矩形 27"/>
          <p:cNvSpPr>
            <a:spLocks noChangeArrowheads="1"/>
          </p:cNvSpPr>
          <p:nvPr/>
        </p:nvSpPr>
        <p:spPr bwMode="auto">
          <a:xfrm>
            <a:off x="5348621" y="2773129"/>
            <a:ext cx="2903555" cy="369332"/>
          </a:xfrm>
          <a:prstGeom prst="rect">
            <a:avLst/>
          </a:prstGeom>
          <a:noFill/>
          <a:ln w="9525">
            <a:noFill/>
            <a:miter lim="800000"/>
          </a:ln>
        </p:spPr>
        <p:txBody>
          <a:bodyPr wrap="square">
            <a:spAutoFit/>
          </a:bodyPr>
          <a:lstStyle/>
          <a:p>
            <a:r>
              <a:rPr lang="zh-CN" altLang="en-US" sz="1800" b="1" dirty="0">
                <a:solidFill>
                  <a:schemeClr val="bg1"/>
                </a:solidFill>
                <a:latin typeface="+mn-ea"/>
              </a:rPr>
              <a:t>企业的安全我尽责</a:t>
            </a:r>
          </a:p>
        </p:txBody>
      </p:sp>
      <p:sp>
        <p:nvSpPr>
          <p:cNvPr id="20" name="矩形 27"/>
          <p:cNvSpPr>
            <a:spLocks noChangeArrowheads="1"/>
          </p:cNvSpPr>
          <p:nvPr/>
        </p:nvSpPr>
        <p:spPr bwMode="auto">
          <a:xfrm>
            <a:off x="5348621" y="4071100"/>
            <a:ext cx="2903555" cy="369332"/>
          </a:xfrm>
          <a:prstGeom prst="rect">
            <a:avLst/>
          </a:prstGeom>
          <a:noFill/>
          <a:ln w="9525">
            <a:noFill/>
            <a:miter lim="800000"/>
          </a:ln>
        </p:spPr>
        <p:txBody>
          <a:bodyPr wrap="square">
            <a:spAutoFit/>
          </a:bodyPr>
          <a:lstStyle/>
          <a:p>
            <a:r>
              <a:rPr lang="zh-CN" altLang="en-US" sz="1800" b="1" dirty="0">
                <a:solidFill>
                  <a:schemeClr val="bg1"/>
                </a:solidFill>
                <a:latin typeface="+mn-ea"/>
              </a:rPr>
              <a:t>他人的安全我有责</a:t>
            </a:r>
          </a:p>
        </p:txBody>
      </p:sp>
      <p:sp>
        <p:nvSpPr>
          <p:cNvPr id="251" name="文本框 250"/>
          <p:cNvSpPr txBox="1"/>
          <p:nvPr/>
        </p:nvSpPr>
        <p:spPr>
          <a:xfrm>
            <a:off x="840730" y="2935499"/>
            <a:ext cx="2454518" cy="1887953"/>
          </a:xfrm>
          <a:prstGeom prst="rect">
            <a:avLst/>
          </a:prstGeom>
          <a:noFill/>
        </p:spPr>
        <p:txBody>
          <a:bodyPr wrap="none" rtlCol="0">
            <a:spAutoFit/>
          </a:bodyPr>
          <a:lstStyle/>
          <a:p>
            <a:pPr>
              <a:lnSpc>
                <a:spcPct val="150000"/>
              </a:lnSpc>
            </a:pPr>
            <a:r>
              <a:rPr lang="zh-CN" altLang="en-US" sz="2700" b="1" dirty="0">
                <a:solidFill>
                  <a:schemeClr val="tx1">
                    <a:lumMod val="65000"/>
                    <a:lumOff val="35000"/>
                  </a:schemeClr>
                </a:solidFill>
                <a:cs typeface="+mn-ea"/>
              </a:rPr>
              <a:t>人人重视安全  </a:t>
            </a:r>
          </a:p>
          <a:p>
            <a:pPr>
              <a:lnSpc>
                <a:spcPct val="150000"/>
              </a:lnSpc>
            </a:pPr>
            <a:r>
              <a:rPr lang="zh-CN" altLang="en-US" sz="2700" b="1" dirty="0">
                <a:solidFill>
                  <a:schemeClr val="tx1">
                    <a:lumMod val="65000"/>
                    <a:lumOff val="35000"/>
                  </a:schemeClr>
                </a:solidFill>
                <a:cs typeface="+mn-ea"/>
              </a:rPr>
              <a:t>个个关注安全  </a:t>
            </a:r>
          </a:p>
          <a:p>
            <a:pPr>
              <a:lnSpc>
                <a:spcPct val="150000"/>
              </a:lnSpc>
            </a:pPr>
            <a:r>
              <a:rPr lang="zh-CN" altLang="en-US" sz="2700" b="1" dirty="0">
                <a:solidFill>
                  <a:schemeClr val="tx1">
                    <a:lumMod val="65000"/>
                    <a:lumOff val="35000"/>
                  </a:schemeClr>
                </a:solidFill>
                <a:cs typeface="+mn-ea"/>
              </a:rPr>
              <a:t>事事强调安全</a:t>
            </a:r>
          </a:p>
        </p:txBody>
      </p:sp>
      <p:grpSp>
        <p:nvGrpSpPr>
          <p:cNvPr id="2" name="组合 1"/>
          <p:cNvGrpSpPr/>
          <p:nvPr/>
        </p:nvGrpSpPr>
        <p:grpSpPr>
          <a:xfrm>
            <a:off x="810689" y="1080506"/>
            <a:ext cx="2377678" cy="1619250"/>
            <a:chOff x="810689" y="1080506"/>
            <a:chExt cx="2377678" cy="1619250"/>
          </a:xfrm>
        </p:grpSpPr>
        <p:sp>
          <p:nvSpPr>
            <p:cNvPr id="252" name="AutoShape 3"/>
            <p:cNvSpPr>
              <a:spLocks noChangeAspect="1" noChangeArrowheads="1" noTextEdit="1"/>
            </p:cNvSpPr>
            <p:nvPr/>
          </p:nvSpPr>
          <p:spPr bwMode="auto">
            <a:xfrm>
              <a:off x="810689" y="1080506"/>
              <a:ext cx="237767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cs typeface="+mn-ea"/>
              </a:endParaRPr>
            </a:p>
          </p:txBody>
        </p:sp>
        <p:grpSp>
          <p:nvGrpSpPr>
            <p:cNvPr id="253" name="Group 205"/>
            <p:cNvGrpSpPr/>
            <p:nvPr/>
          </p:nvGrpSpPr>
          <p:grpSpPr bwMode="auto">
            <a:xfrm>
              <a:off x="2176335" y="1203141"/>
              <a:ext cx="948928" cy="641747"/>
              <a:chOff x="2094" y="1918"/>
              <a:chExt cx="797" cy="539"/>
            </a:xfrm>
          </p:grpSpPr>
          <p:sp>
            <p:nvSpPr>
              <p:cNvPr id="254" name="Freeform 5"/>
              <p:cNvSpPr/>
              <p:nvPr/>
            </p:nvSpPr>
            <p:spPr bwMode="auto">
              <a:xfrm>
                <a:off x="2094" y="1918"/>
                <a:ext cx="797" cy="539"/>
              </a:xfrm>
              <a:custGeom>
                <a:avLst/>
                <a:gdLst>
                  <a:gd name="T0" fmla="*/ 797 w 797"/>
                  <a:gd name="T1" fmla="*/ 497 h 539"/>
                  <a:gd name="T2" fmla="*/ 797 w 797"/>
                  <a:gd name="T3" fmla="*/ 504 h 539"/>
                  <a:gd name="T4" fmla="*/ 793 w 797"/>
                  <a:gd name="T5" fmla="*/ 512 h 539"/>
                  <a:gd name="T6" fmla="*/ 789 w 797"/>
                  <a:gd name="T7" fmla="*/ 520 h 539"/>
                  <a:gd name="T8" fmla="*/ 785 w 797"/>
                  <a:gd name="T9" fmla="*/ 527 h 539"/>
                  <a:gd name="T10" fmla="*/ 778 w 797"/>
                  <a:gd name="T11" fmla="*/ 531 h 539"/>
                  <a:gd name="T12" fmla="*/ 770 w 797"/>
                  <a:gd name="T13" fmla="*/ 535 h 539"/>
                  <a:gd name="T14" fmla="*/ 762 w 797"/>
                  <a:gd name="T15" fmla="*/ 539 h 539"/>
                  <a:gd name="T16" fmla="*/ 755 w 797"/>
                  <a:gd name="T17" fmla="*/ 539 h 539"/>
                  <a:gd name="T18" fmla="*/ 38 w 797"/>
                  <a:gd name="T19" fmla="*/ 539 h 539"/>
                  <a:gd name="T20" fmla="*/ 31 w 797"/>
                  <a:gd name="T21" fmla="*/ 539 h 539"/>
                  <a:gd name="T22" fmla="*/ 23 w 797"/>
                  <a:gd name="T23" fmla="*/ 535 h 539"/>
                  <a:gd name="T24" fmla="*/ 15 w 797"/>
                  <a:gd name="T25" fmla="*/ 531 h 539"/>
                  <a:gd name="T26" fmla="*/ 12 w 797"/>
                  <a:gd name="T27" fmla="*/ 527 h 539"/>
                  <a:gd name="T28" fmla="*/ 4 w 797"/>
                  <a:gd name="T29" fmla="*/ 520 h 539"/>
                  <a:gd name="T30" fmla="*/ 0 w 797"/>
                  <a:gd name="T31" fmla="*/ 512 h 539"/>
                  <a:gd name="T32" fmla="*/ 0 w 797"/>
                  <a:gd name="T33" fmla="*/ 504 h 539"/>
                  <a:gd name="T34" fmla="*/ 0 w 797"/>
                  <a:gd name="T35" fmla="*/ 497 h 539"/>
                  <a:gd name="T36" fmla="*/ 0 w 797"/>
                  <a:gd name="T37" fmla="*/ 42 h 539"/>
                  <a:gd name="T38" fmla="*/ 0 w 797"/>
                  <a:gd name="T39" fmla="*/ 35 h 539"/>
                  <a:gd name="T40" fmla="*/ 0 w 797"/>
                  <a:gd name="T41" fmla="*/ 23 h 539"/>
                  <a:gd name="T42" fmla="*/ 4 w 797"/>
                  <a:gd name="T43" fmla="*/ 19 h 539"/>
                  <a:gd name="T44" fmla="*/ 12 w 797"/>
                  <a:gd name="T45" fmla="*/ 12 h 539"/>
                  <a:gd name="T46" fmla="*/ 15 w 797"/>
                  <a:gd name="T47" fmla="*/ 8 h 539"/>
                  <a:gd name="T48" fmla="*/ 23 w 797"/>
                  <a:gd name="T49" fmla="*/ 4 h 539"/>
                  <a:gd name="T50" fmla="*/ 31 w 797"/>
                  <a:gd name="T51" fmla="*/ 0 h 539"/>
                  <a:gd name="T52" fmla="*/ 38 w 797"/>
                  <a:gd name="T53" fmla="*/ 0 h 539"/>
                  <a:gd name="T54" fmla="*/ 755 w 797"/>
                  <a:gd name="T55" fmla="*/ 0 h 539"/>
                  <a:gd name="T56" fmla="*/ 762 w 797"/>
                  <a:gd name="T57" fmla="*/ 0 h 539"/>
                  <a:gd name="T58" fmla="*/ 770 w 797"/>
                  <a:gd name="T59" fmla="*/ 4 h 539"/>
                  <a:gd name="T60" fmla="*/ 778 w 797"/>
                  <a:gd name="T61" fmla="*/ 8 h 539"/>
                  <a:gd name="T62" fmla="*/ 785 w 797"/>
                  <a:gd name="T63" fmla="*/ 12 h 539"/>
                  <a:gd name="T64" fmla="*/ 789 w 797"/>
                  <a:gd name="T65" fmla="*/ 19 h 539"/>
                  <a:gd name="T66" fmla="*/ 793 w 797"/>
                  <a:gd name="T67" fmla="*/ 23 h 539"/>
                  <a:gd name="T68" fmla="*/ 797 w 797"/>
                  <a:gd name="T69" fmla="*/ 35 h 539"/>
                  <a:gd name="T70" fmla="*/ 797 w 797"/>
                  <a:gd name="T71" fmla="*/ 42 h 539"/>
                  <a:gd name="T72" fmla="*/ 797 w 797"/>
                  <a:gd name="T73" fmla="*/ 497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7" h="539">
                    <a:moveTo>
                      <a:pt x="797" y="497"/>
                    </a:moveTo>
                    <a:lnTo>
                      <a:pt x="797" y="504"/>
                    </a:lnTo>
                    <a:lnTo>
                      <a:pt x="793" y="512"/>
                    </a:lnTo>
                    <a:lnTo>
                      <a:pt x="789" y="520"/>
                    </a:lnTo>
                    <a:lnTo>
                      <a:pt x="785" y="527"/>
                    </a:lnTo>
                    <a:lnTo>
                      <a:pt x="778" y="531"/>
                    </a:lnTo>
                    <a:lnTo>
                      <a:pt x="770" y="535"/>
                    </a:lnTo>
                    <a:lnTo>
                      <a:pt x="762" y="539"/>
                    </a:lnTo>
                    <a:lnTo>
                      <a:pt x="755" y="539"/>
                    </a:lnTo>
                    <a:lnTo>
                      <a:pt x="38" y="539"/>
                    </a:lnTo>
                    <a:lnTo>
                      <a:pt x="31" y="539"/>
                    </a:lnTo>
                    <a:lnTo>
                      <a:pt x="23" y="535"/>
                    </a:lnTo>
                    <a:lnTo>
                      <a:pt x="15" y="531"/>
                    </a:lnTo>
                    <a:lnTo>
                      <a:pt x="12" y="527"/>
                    </a:lnTo>
                    <a:lnTo>
                      <a:pt x="4" y="520"/>
                    </a:lnTo>
                    <a:lnTo>
                      <a:pt x="0" y="512"/>
                    </a:lnTo>
                    <a:lnTo>
                      <a:pt x="0" y="504"/>
                    </a:lnTo>
                    <a:lnTo>
                      <a:pt x="0" y="497"/>
                    </a:lnTo>
                    <a:lnTo>
                      <a:pt x="0" y="42"/>
                    </a:lnTo>
                    <a:lnTo>
                      <a:pt x="0" y="35"/>
                    </a:lnTo>
                    <a:lnTo>
                      <a:pt x="0" y="23"/>
                    </a:lnTo>
                    <a:lnTo>
                      <a:pt x="4" y="19"/>
                    </a:lnTo>
                    <a:lnTo>
                      <a:pt x="12" y="12"/>
                    </a:lnTo>
                    <a:lnTo>
                      <a:pt x="15" y="8"/>
                    </a:lnTo>
                    <a:lnTo>
                      <a:pt x="23" y="4"/>
                    </a:lnTo>
                    <a:lnTo>
                      <a:pt x="31" y="0"/>
                    </a:lnTo>
                    <a:lnTo>
                      <a:pt x="38" y="0"/>
                    </a:lnTo>
                    <a:lnTo>
                      <a:pt x="755" y="0"/>
                    </a:lnTo>
                    <a:lnTo>
                      <a:pt x="762" y="0"/>
                    </a:lnTo>
                    <a:lnTo>
                      <a:pt x="770" y="4"/>
                    </a:lnTo>
                    <a:lnTo>
                      <a:pt x="778" y="8"/>
                    </a:lnTo>
                    <a:lnTo>
                      <a:pt x="785" y="12"/>
                    </a:lnTo>
                    <a:lnTo>
                      <a:pt x="789" y="19"/>
                    </a:lnTo>
                    <a:lnTo>
                      <a:pt x="793" y="23"/>
                    </a:lnTo>
                    <a:lnTo>
                      <a:pt x="797" y="35"/>
                    </a:lnTo>
                    <a:lnTo>
                      <a:pt x="797" y="42"/>
                    </a:lnTo>
                    <a:lnTo>
                      <a:pt x="797" y="497"/>
                    </a:lnTo>
                    <a:close/>
                  </a:path>
                </a:pathLst>
              </a:custGeom>
              <a:solidFill>
                <a:srgbClr val="BCBAB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55" name="Freeform 6"/>
              <p:cNvSpPr/>
              <p:nvPr/>
            </p:nvSpPr>
            <p:spPr bwMode="auto">
              <a:xfrm>
                <a:off x="2113" y="1945"/>
                <a:ext cx="12" cy="15"/>
              </a:xfrm>
              <a:custGeom>
                <a:avLst/>
                <a:gdLst>
                  <a:gd name="T0" fmla="*/ 12 w 12"/>
                  <a:gd name="T1" fmla="*/ 0 h 15"/>
                  <a:gd name="T2" fmla="*/ 0 w 12"/>
                  <a:gd name="T3" fmla="*/ 15 h 15"/>
                  <a:gd name="T4" fmla="*/ 4 w 12"/>
                  <a:gd name="T5" fmla="*/ 11 h 15"/>
                  <a:gd name="T6" fmla="*/ 8 w 12"/>
                  <a:gd name="T7" fmla="*/ 8 h 15"/>
                  <a:gd name="T8" fmla="*/ 8 w 12"/>
                  <a:gd name="T9" fmla="*/ 4 h 15"/>
                  <a:gd name="T10" fmla="*/ 12 w 12"/>
                  <a:gd name="T11" fmla="*/ 0 h 15"/>
                </a:gdLst>
                <a:ahLst/>
                <a:cxnLst>
                  <a:cxn ang="0">
                    <a:pos x="T0" y="T1"/>
                  </a:cxn>
                  <a:cxn ang="0">
                    <a:pos x="T2" y="T3"/>
                  </a:cxn>
                  <a:cxn ang="0">
                    <a:pos x="T4" y="T5"/>
                  </a:cxn>
                  <a:cxn ang="0">
                    <a:pos x="T6" y="T7"/>
                  </a:cxn>
                  <a:cxn ang="0">
                    <a:pos x="T8" y="T9"/>
                  </a:cxn>
                  <a:cxn ang="0">
                    <a:pos x="T10" y="T11"/>
                  </a:cxn>
                </a:cxnLst>
                <a:rect l="0" t="0" r="r" b="b"/>
                <a:pathLst>
                  <a:path w="12" h="15">
                    <a:moveTo>
                      <a:pt x="12" y="0"/>
                    </a:moveTo>
                    <a:lnTo>
                      <a:pt x="0" y="15"/>
                    </a:lnTo>
                    <a:lnTo>
                      <a:pt x="4" y="11"/>
                    </a:lnTo>
                    <a:lnTo>
                      <a:pt x="8" y="8"/>
                    </a:lnTo>
                    <a:lnTo>
                      <a:pt x="8" y="4"/>
                    </a:lnTo>
                    <a:lnTo>
                      <a:pt x="12" y="0"/>
                    </a:lnTo>
                    <a:close/>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56" name="Freeform 7"/>
              <p:cNvSpPr/>
              <p:nvPr/>
            </p:nvSpPr>
            <p:spPr bwMode="auto">
              <a:xfrm>
                <a:off x="2113" y="1937"/>
                <a:ext cx="23" cy="35"/>
              </a:xfrm>
              <a:custGeom>
                <a:avLst/>
                <a:gdLst>
                  <a:gd name="T0" fmla="*/ 23 w 23"/>
                  <a:gd name="T1" fmla="*/ 0 h 35"/>
                  <a:gd name="T2" fmla="*/ 0 w 23"/>
                  <a:gd name="T3" fmla="*/ 35 h 35"/>
                  <a:gd name="T4" fmla="*/ 0 w 23"/>
                  <a:gd name="T5" fmla="*/ 27 h 35"/>
                  <a:gd name="T6" fmla="*/ 4 w 23"/>
                  <a:gd name="T7" fmla="*/ 23 h 35"/>
                  <a:gd name="T8" fmla="*/ 15 w 23"/>
                  <a:gd name="T9" fmla="*/ 4 h 35"/>
                  <a:gd name="T10" fmla="*/ 19 w 23"/>
                  <a:gd name="T11" fmla="*/ 0 h 35"/>
                  <a:gd name="T12" fmla="*/ 23 w 23"/>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3" h="35">
                    <a:moveTo>
                      <a:pt x="23" y="0"/>
                    </a:moveTo>
                    <a:lnTo>
                      <a:pt x="0" y="35"/>
                    </a:lnTo>
                    <a:lnTo>
                      <a:pt x="0" y="27"/>
                    </a:lnTo>
                    <a:lnTo>
                      <a:pt x="4" y="23"/>
                    </a:lnTo>
                    <a:lnTo>
                      <a:pt x="15" y="4"/>
                    </a:lnTo>
                    <a:lnTo>
                      <a:pt x="19" y="0"/>
                    </a:lnTo>
                    <a:lnTo>
                      <a:pt x="23" y="0"/>
                    </a:lnTo>
                    <a:close/>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57" name="Freeform 8"/>
              <p:cNvSpPr/>
              <p:nvPr/>
            </p:nvSpPr>
            <p:spPr bwMode="auto">
              <a:xfrm>
                <a:off x="2113" y="1933"/>
                <a:ext cx="27" cy="46"/>
              </a:xfrm>
              <a:custGeom>
                <a:avLst/>
                <a:gdLst>
                  <a:gd name="T0" fmla="*/ 27 w 27"/>
                  <a:gd name="T1" fmla="*/ 0 h 46"/>
                  <a:gd name="T2" fmla="*/ 0 w 27"/>
                  <a:gd name="T3" fmla="*/ 46 h 46"/>
                  <a:gd name="T4" fmla="*/ 0 w 27"/>
                  <a:gd name="T5" fmla="*/ 39 h 46"/>
                  <a:gd name="T6" fmla="*/ 0 w 27"/>
                  <a:gd name="T7" fmla="*/ 39 h 46"/>
                  <a:gd name="T8" fmla="*/ 23 w 27"/>
                  <a:gd name="T9" fmla="*/ 4 h 46"/>
                  <a:gd name="T10" fmla="*/ 23 w 27"/>
                  <a:gd name="T11" fmla="*/ 0 h 46"/>
                  <a:gd name="T12" fmla="*/ 27 w 27"/>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27" h="46">
                    <a:moveTo>
                      <a:pt x="27" y="0"/>
                    </a:moveTo>
                    <a:lnTo>
                      <a:pt x="0" y="46"/>
                    </a:lnTo>
                    <a:lnTo>
                      <a:pt x="0" y="39"/>
                    </a:lnTo>
                    <a:lnTo>
                      <a:pt x="0" y="39"/>
                    </a:lnTo>
                    <a:lnTo>
                      <a:pt x="23" y="4"/>
                    </a:lnTo>
                    <a:lnTo>
                      <a:pt x="23" y="0"/>
                    </a:lnTo>
                    <a:lnTo>
                      <a:pt x="27" y="0"/>
                    </a:lnTo>
                    <a:close/>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58" name="Freeform 9"/>
              <p:cNvSpPr/>
              <p:nvPr/>
            </p:nvSpPr>
            <p:spPr bwMode="auto">
              <a:xfrm>
                <a:off x="2113" y="1933"/>
                <a:ext cx="34" cy="58"/>
              </a:xfrm>
              <a:custGeom>
                <a:avLst/>
                <a:gdLst>
                  <a:gd name="T0" fmla="*/ 34 w 34"/>
                  <a:gd name="T1" fmla="*/ 0 h 58"/>
                  <a:gd name="T2" fmla="*/ 0 w 34"/>
                  <a:gd name="T3" fmla="*/ 58 h 58"/>
                  <a:gd name="T4" fmla="*/ 0 w 34"/>
                  <a:gd name="T5" fmla="*/ 46 h 58"/>
                  <a:gd name="T6" fmla="*/ 31 w 34"/>
                  <a:gd name="T7" fmla="*/ 0 h 58"/>
                  <a:gd name="T8" fmla="*/ 31 w 34"/>
                  <a:gd name="T9" fmla="*/ 0 h 58"/>
                  <a:gd name="T10" fmla="*/ 34 w 34"/>
                  <a:gd name="T11" fmla="*/ 0 h 58"/>
                </a:gdLst>
                <a:ahLst/>
                <a:cxnLst>
                  <a:cxn ang="0">
                    <a:pos x="T0" y="T1"/>
                  </a:cxn>
                  <a:cxn ang="0">
                    <a:pos x="T2" y="T3"/>
                  </a:cxn>
                  <a:cxn ang="0">
                    <a:pos x="T4" y="T5"/>
                  </a:cxn>
                  <a:cxn ang="0">
                    <a:pos x="T6" y="T7"/>
                  </a:cxn>
                  <a:cxn ang="0">
                    <a:pos x="T8" y="T9"/>
                  </a:cxn>
                  <a:cxn ang="0">
                    <a:pos x="T10" y="T11"/>
                  </a:cxn>
                </a:cxnLst>
                <a:rect l="0" t="0" r="r" b="b"/>
                <a:pathLst>
                  <a:path w="34" h="58">
                    <a:moveTo>
                      <a:pt x="34" y="0"/>
                    </a:moveTo>
                    <a:lnTo>
                      <a:pt x="0" y="58"/>
                    </a:lnTo>
                    <a:lnTo>
                      <a:pt x="0" y="46"/>
                    </a:lnTo>
                    <a:lnTo>
                      <a:pt x="31" y="0"/>
                    </a:lnTo>
                    <a:lnTo>
                      <a:pt x="31" y="0"/>
                    </a:lnTo>
                    <a:lnTo>
                      <a:pt x="34" y="0"/>
                    </a:lnTo>
                    <a:close/>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59" name="Freeform 10"/>
              <p:cNvSpPr/>
              <p:nvPr/>
            </p:nvSpPr>
            <p:spPr bwMode="auto">
              <a:xfrm>
                <a:off x="2113" y="1930"/>
                <a:ext cx="42" cy="65"/>
              </a:xfrm>
              <a:custGeom>
                <a:avLst/>
                <a:gdLst>
                  <a:gd name="T0" fmla="*/ 42 w 42"/>
                  <a:gd name="T1" fmla="*/ 0 h 65"/>
                  <a:gd name="T2" fmla="*/ 0 w 42"/>
                  <a:gd name="T3" fmla="*/ 65 h 65"/>
                  <a:gd name="T4" fmla="*/ 0 w 42"/>
                  <a:gd name="T5" fmla="*/ 57 h 65"/>
                  <a:gd name="T6" fmla="*/ 34 w 42"/>
                  <a:gd name="T7" fmla="*/ 0 h 65"/>
                  <a:gd name="T8" fmla="*/ 38 w 42"/>
                  <a:gd name="T9" fmla="*/ 0 h 65"/>
                  <a:gd name="T10" fmla="*/ 42 w 42"/>
                  <a:gd name="T11" fmla="*/ 0 h 65"/>
                  <a:gd name="T12" fmla="*/ 42 w 42"/>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42" h="65">
                    <a:moveTo>
                      <a:pt x="42" y="0"/>
                    </a:moveTo>
                    <a:lnTo>
                      <a:pt x="0" y="65"/>
                    </a:lnTo>
                    <a:lnTo>
                      <a:pt x="0" y="57"/>
                    </a:lnTo>
                    <a:lnTo>
                      <a:pt x="34" y="0"/>
                    </a:lnTo>
                    <a:lnTo>
                      <a:pt x="38" y="0"/>
                    </a:lnTo>
                    <a:lnTo>
                      <a:pt x="42" y="0"/>
                    </a:lnTo>
                    <a:lnTo>
                      <a:pt x="42" y="0"/>
                    </a:lnTo>
                    <a:close/>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60" name="Freeform 11"/>
              <p:cNvSpPr/>
              <p:nvPr/>
            </p:nvSpPr>
            <p:spPr bwMode="auto">
              <a:xfrm>
                <a:off x="2113" y="1930"/>
                <a:ext cx="46" cy="72"/>
              </a:xfrm>
              <a:custGeom>
                <a:avLst/>
                <a:gdLst>
                  <a:gd name="T0" fmla="*/ 46 w 46"/>
                  <a:gd name="T1" fmla="*/ 0 h 72"/>
                  <a:gd name="T2" fmla="*/ 0 w 46"/>
                  <a:gd name="T3" fmla="*/ 72 h 72"/>
                  <a:gd name="T4" fmla="*/ 0 w 46"/>
                  <a:gd name="T5" fmla="*/ 65 h 72"/>
                  <a:gd name="T6" fmla="*/ 38 w 46"/>
                  <a:gd name="T7" fmla="*/ 0 h 72"/>
                  <a:gd name="T8" fmla="*/ 46 w 46"/>
                  <a:gd name="T9" fmla="*/ 0 h 72"/>
                </a:gdLst>
                <a:ahLst/>
                <a:cxnLst>
                  <a:cxn ang="0">
                    <a:pos x="T0" y="T1"/>
                  </a:cxn>
                  <a:cxn ang="0">
                    <a:pos x="T2" y="T3"/>
                  </a:cxn>
                  <a:cxn ang="0">
                    <a:pos x="T4" y="T5"/>
                  </a:cxn>
                  <a:cxn ang="0">
                    <a:pos x="T6" y="T7"/>
                  </a:cxn>
                  <a:cxn ang="0">
                    <a:pos x="T8" y="T9"/>
                  </a:cxn>
                </a:cxnLst>
                <a:rect l="0" t="0" r="r" b="b"/>
                <a:pathLst>
                  <a:path w="46" h="72">
                    <a:moveTo>
                      <a:pt x="46" y="0"/>
                    </a:moveTo>
                    <a:lnTo>
                      <a:pt x="0" y="72"/>
                    </a:lnTo>
                    <a:lnTo>
                      <a:pt x="0" y="65"/>
                    </a:lnTo>
                    <a:lnTo>
                      <a:pt x="38" y="0"/>
                    </a:lnTo>
                    <a:lnTo>
                      <a:pt x="46" y="0"/>
                    </a:lnTo>
                    <a:close/>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61" name="Freeform 12"/>
              <p:cNvSpPr/>
              <p:nvPr/>
            </p:nvSpPr>
            <p:spPr bwMode="auto">
              <a:xfrm>
                <a:off x="2113" y="1930"/>
                <a:ext cx="50" cy="84"/>
              </a:xfrm>
              <a:custGeom>
                <a:avLst/>
                <a:gdLst>
                  <a:gd name="T0" fmla="*/ 50 w 50"/>
                  <a:gd name="T1" fmla="*/ 0 h 84"/>
                  <a:gd name="T2" fmla="*/ 0 w 50"/>
                  <a:gd name="T3" fmla="*/ 84 h 84"/>
                  <a:gd name="T4" fmla="*/ 0 w 50"/>
                  <a:gd name="T5" fmla="*/ 76 h 84"/>
                  <a:gd name="T6" fmla="*/ 46 w 50"/>
                  <a:gd name="T7" fmla="*/ 0 h 84"/>
                  <a:gd name="T8" fmla="*/ 50 w 50"/>
                  <a:gd name="T9" fmla="*/ 0 h 84"/>
                </a:gdLst>
                <a:ahLst/>
                <a:cxnLst>
                  <a:cxn ang="0">
                    <a:pos x="T0" y="T1"/>
                  </a:cxn>
                  <a:cxn ang="0">
                    <a:pos x="T2" y="T3"/>
                  </a:cxn>
                  <a:cxn ang="0">
                    <a:pos x="T4" y="T5"/>
                  </a:cxn>
                  <a:cxn ang="0">
                    <a:pos x="T6" y="T7"/>
                  </a:cxn>
                  <a:cxn ang="0">
                    <a:pos x="T8" y="T9"/>
                  </a:cxn>
                </a:cxnLst>
                <a:rect l="0" t="0" r="r" b="b"/>
                <a:pathLst>
                  <a:path w="50" h="84">
                    <a:moveTo>
                      <a:pt x="50" y="0"/>
                    </a:moveTo>
                    <a:lnTo>
                      <a:pt x="0" y="84"/>
                    </a:lnTo>
                    <a:lnTo>
                      <a:pt x="0" y="76"/>
                    </a:lnTo>
                    <a:lnTo>
                      <a:pt x="46" y="0"/>
                    </a:lnTo>
                    <a:lnTo>
                      <a:pt x="50" y="0"/>
                    </a:lnTo>
                    <a:close/>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62" name="Freeform 13"/>
              <p:cNvSpPr/>
              <p:nvPr/>
            </p:nvSpPr>
            <p:spPr bwMode="auto">
              <a:xfrm>
                <a:off x="2113" y="1930"/>
                <a:ext cx="54" cy="91"/>
              </a:xfrm>
              <a:custGeom>
                <a:avLst/>
                <a:gdLst>
                  <a:gd name="T0" fmla="*/ 54 w 54"/>
                  <a:gd name="T1" fmla="*/ 0 h 91"/>
                  <a:gd name="T2" fmla="*/ 0 w 54"/>
                  <a:gd name="T3" fmla="*/ 91 h 91"/>
                  <a:gd name="T4" fmla="*/ 0 w 54"/>
                  <a:gd name="T5" fmla="*/ 84 h 91"/>
                  <a:gd name="T6" fmla="*/ 50 w 54"/>
                  <a:gd name="T7" fmla="*/ 0 h 91"/>
                  <a:gd name="T8" fmla="*/ 54 w 54"/>
                  <a:gd name="T9" fmla="*/ 0 h 91"/>
                </a:gdLst>
                <a:ahLst/>
                <a:cxnLst>
                  <a:cxn ang="0">
                    <a:pos x="T0" y="T1"/>
                  </a:cxn>
                  <a:cxn ang="0">
                    <a:pos x="T2" y="T3"/>
                  </a:cxn>
                  <a:cxn ang="0">
                    <a:pos x="T4" y="T5"/>
                  </a:cxn>
                  <a:cxn ang="0">
                    <a:pos x="T6" y="T7"/>
                  </a:cxn>
                  <a:cxn ang="0">
                    <a:pos x="T8" y="T9"/>
                  </a:cxn>
                </a:cxnLst>
                <a:rect l="0" t="0" r="r" b="b"/>
                <a:pathLst>
                  <a:path w="54" h="91">
                    <a:moveTo>
                      <a:pt x="54" y="0"/>
                    </a:moveTo>
                    <a:lnTo>
                      <a:pt x="0" y="91"/>
                    </a:lnTo>
                    <a:lnTo>
                      <a:pt x="0" y="84"/>
                    </a:lnTo>
                    <a:lnTo>
                      <a:pt x="50" y="0"/>
                    </a:lnTo>
                    <a:lnTo>
                      <a:pt x="54" y="0"/>
                    </a:lnTo>
                    <a:close/>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63" name="Freeform 14"/>
              <p:cNvSpPr/>
              <p:nvPr/>
            </p:nvSpPr>
            <p:spPr bwMode="auto">
              <a:xfrm>
                <a:off x="2113" y="1930"/>
                <a:ext cx="57" cy="99"/>
              </a:xfrm>
              <a:custGeom>
                <a:avLst/>
                <a:gdLst>
                  <a:gd name="T0" fmla="*/ 57 w 57"/>
                  <a:gd name="T1" fmla="*/ 0 h 99"/>
                  <a:gd name="T2" fmla="*/ 0 w 57"/>
                  <a:gd name="T3" fmla="*/ 99 h 99"/>
                  <a:gd name="T4" fmla="*/ 0 w 57"/>
                  <a:gd name="T5" fmla="*/ 87 h 99"/>
                  <a:gd name="T6" fmla="*/ 54 w 57"/>
                  <a:gd name="T7" fmla="*/ 0 h 99"/>
                  <a:gd name="T8" fmla="*/ 57 w 57"/>
                  <a:gd name="T9" fmla="*/ 0 h 99"/>
                </a:gdLst>
                <a:ahLst/>
                <a:cxnLst>
                  <a:cxn ang="0">
                    <a:pos x="T0" y="T1"/>
                  </a:cxn>
                  <a:cxn ang="0">
                    <a:pos x="T2" y="T3"/>
                  </a:cxn>
                  <a:cxn ang="0">
                    <a:pos x="T4" y="T5"/>
                  </a:cxn>
                  <a:cxn ang="0">
                    <a:pos x="T6" y="T7"/>
                  </a:cxn>
                  <a:cxn ang="0">
                    <a:pos x="T8" y="T9"/>
                  </a:cxn>
                </a:cxnLst>
                <a:rect l="0" t="0" r="r" b="b"/>
                <a:pathLst>
                  <a:path w="57" h="99">
                    <a:moveTo>
                      <a:pt x="57" y="0"/>
                    </a:moveTo>
                    <a:lnTo>
                      <a:pt x="0" y="99"/>
                    </a:lnTo>
                    <a:lnTo>
                      <a:pt x="0" y="87"/>
                    </a:lnTo>
                    <a:lnTo>
                      <a:pt x="54" y="0"/>
                    </a:lnTo>
                    <a:lnTo>
                      <a:pt x="57" y="0"/>
                    </a:lnTo>
                    <a:close/>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64" name="Freeform 15"/>
              <p:cNvSpPr/>
              <p:nvPr/>
            </p:nvSpPr>
            <p:spPr bwMode="auto">
              <a:xfrm>
                <a:off x="2113" y="1930"/>
                <a:ext cx="65" cy="107"/>
              </a:xfrm>
              <a:custGeom>
                <a:avLst/>
                <a:gdLst>
                  <a:gd name="T0" fmla="*/ 65 w 65"/>
                  <a:gd name="T1" fmla="*/ 0 h 107"/>
                  <a:gd name="T2" fmla="*/ 0 w 65"/>
                  <a:gd name="T3" fmla="*/ 107 h 107"/>
                  <a:gd name="T4" fmla="*/ 0 w 65"/>
                  <a:gd name="T5" fmla="*/ 99 h 107"/>
                  <a:gd name="T6" fmla="*/ 61 w 65"/>
                  <a:gd name="T7" fmla="*/ 0 h 107"/>
                  <a:gd name="T8" fmla="*/ 65 w 65"/>
                  <a:gd name="T9" fmla="*/ 0 h 107"/>
                </a:gdLst>
                <a:ahLst/>
                <a:cxnLst>
                  <a:cxn ang="0">
                    <a:pos x="T0" y="T1"/>
                  </a:cxn>
                  <a:cxn ang="0">
                    <a:pos x="T2" y="T3"/>
                  </a:cxn>
                  <a:cxn ang="0">
                    <a:pos x="T4" y="T5"/>
                  </a:cxn>
                  <a:cxn ang="0">
                    <a:pos x="T6" y="T7"/>
                  </a:cxn>
                  <a:cxn ang="0">
                    <a:pos x="T8" y="T9"/>
                  </a:cxn>
                </a:cxnLst>
                <a:rect l="0" t="0" r="r" b="b"/>
                <a:pathLst>
                  <a:path w="65" h="107">
                    <a:moveTo>
                      <a:pt x="65" y="0"/>
                    </a:moveTo>
                    <a:lnTo>
                      <a:pt x="0" y="107"/>
                    </a:lnTo>
                    <a:lnTo>
                      <a:pt x="0" y="99"/>
                    </a:lnTo>
                    <a:lnTo>
                      <a:pt x="61" y="0"/>
                    </a:lnTo>
                    <a:lnTo>
                      <a:pt x="65" y="0"/>
                    </a:lnTo>
                    <a:close/>
                  </a:path>
                </a:pathLst>
              </a:custGeom>
              <a:solidFill>
                <a:srgbClr val="FBFCF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65" name="Freeform 16"/>
              <p:cNvSpPr/>
              <p:nvPr/>
            </p:nvSpPr>
            <p:spPr bwMode="auto">
              <a:xfrm>
                <a:off x="2113" y="1930"/>
                <a:ext cx="73" cy="118"/>
              </a:xfrm>
              <a:custGeom>
                <a:avLst/>
                <a:gdLst>
                  <a:gd name="T0" fmla="*/ 73 w 73"/>
                  <a:gd name="T1" fmla="*/ 0 h 118"/>
                  <a:gd name="T2" fmla="*/ 0 w 73"/>
                  <a:gd name="T3" fmla="*/ 118 h 118"/>
                  <a:gd name="T4" fmla="*/ 0 w 73"/>
                  <a:gd name="T5" fmla="*/ 107 h 118"/>
                  <a:gd name="T6" fmla="*/ 65 w 73"/>
                  <a:gd name="T7" fmla="*/ 0 h 118"/>
                  <a:gd name="T8" fmla="*/ 73 w 73"/>
                  <a:gd name="T9" fmla="*/ 0 h 118"/>
                </a:gdLst>
                <a:ahLst/>
                <a:cxnLst>
                  <a:cxn ang="0">
                    <a:pos x="T0" y="T1"/>
                  </a:cxn>
                  <a:cxn ang="0">
                    <a:pos x="T2" y="T3"/>
                  </a:cxn>
                  <a:cxn ang="0">
                    <a:pos x="T4" y="T5"/>
                  </a:cxn>
                  <a:cxn ang="0">
                    <a:pos x="T6" y="T7"/>
                  </a:cxn>
                  <a:cxn ang="0">
                    <a:pos x="T8" y="T9"/>
                  </a:cxn>
                </a:cxnLst>
                <a:rect l="0" t="0" r="r" b="b"/>
                <a:pathLst>
                  <a:path w="73" h="118">
                    <a:moveTo>
                      <a:pt x="73" y="0"/>
                    </a:moveTo>
                    <a:lnTo>
                      <a:pt x="0" y="118"/>
                    </a:lnTo>
                    <a:lnTo>
                      <a:pt x="0" y="107"/>
                    </a:lnTo>
                    <a:lnTo>
                      <a:pt x="65" y="0"/>
                    </a:lnTo>
                    <a:lnTo>
                      <a:pt x="73" y="0"/>
                    </a:lnTo>
                    <a:close/>
                  </a:path>
                </a:pathLst>
              </a:custGeom>
              <a:solidFill>
                <a:srgbClr val="F9FA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66" name="Freeform 17"/>
              <p:cNvSpPr/>
              <p:nvPr/>
            </p:nvSpPr>
            <p:spPr bwMode="auto">
              <a:xfrm>
                <a:off x="2113" y="1930"/>
                <a:ext cx="73" cy="122"/>
              </a:xfrm>
              <a:custGeom>
                <a:avLst/>
                <a:gdLst>
                  <a:gd name="T0" fmla="*/ 73 w 73"/>
                  <a:gd name="T1" fmla="*/ 0 h 122"/>
                  <a:gd name="T2" fmla="*/ 0 w 73"/>
                  <a:gd name="T3" fmla="*/ 122 h 122"/>
                  <a:gd name="T4" fmla="*/ 0 w 73"/>
                  <a:gd name="T5" fmla="*/ 114 h 122"/>
                  <a:gd name="T6" fmla="*/ 69 w 73"/>
                  <a:gd name="T7" fmla="*/ 0 h 122"/>
                  <a:gd name="T8" fmla="*/ 73 w 73"/>
                  <a:gd name="T9" fmla="*/ 0 h 122"/>
                </a:gdLst>
                <a:ahLst/>
                <a:cxnLst>
                  <a:cxn ang="0">
                    <a:pos x="T0" y="T1"/>
                  </a:cxn>
                  <a:cxn ang="0">
                    <a:pos x="T2" y="T3"/>
                  </a:cxn>
                  <a:cxn ang="0">
                    <a:pos x="T4" y="T5"/>
                  </a:cxn>
                  <a:cxn ang="0">
                    <a:pos x="T6" y="T7"/>
                  </a:cxn>
                  <a:cxn ang="0">
                    <a:pos x="T8" y="T9"/>
                  </a:cxn>
                </a:cxnLst>
                <a:rect l="0" t="0" r="r" b="b"/>
                <a:pathLst>
                  <a:path w="73" h="122">
                    <a:moveTo>
                      <a:pt x="73" y="0"/>
                    </a:moveTo>
                    <a:lnTo>
                      <a:pt x="0" y="122"/>
                    </a:lnTo>
                    <a:lnTo>
                      <a:pt x="0" y="114"/>
                    </a:lnTo>
                    <a:lnTo>
                      <a:pt x="69" y="0"/>
                    </a:lnTo>
                    <a:lnTo>
                      <a:pt x="73" y="0"/>
                    </a:lnTo>
                    <a:close/>
                  </a:path>
                </a:pathLst>
              </a:custGeom>
              <a:solidFill>
                <a:srgbClr val="F9FA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67" name="Freeform 18"/>
              <p:cNvSpPr/>
              <p:nvPr/>
            </p:nvSpPr>
            <p:spPr bwMode="auto">
              <a:xfrm>
                <a:off x="2113" y="1930"/>
                <a:ext cx="80" cy="129"/>
              </a:xfrm>
              <a:custGeom>
                <a:avLst/>
                <a:gdLst>
                  <a:gd name="T0" fmla="*/ 80 w 80"/>
                  <a:gd name="T1" fmla="*/ 0 h 129"/>
                  <a:gd name="T2" fmla="*/ 0 w 80"/>
                  <a:gd name="T3" fmla="*/ 129 h 129"/>
                  <a:gd name="T4" fmla="*/ 0 w 80"/>
                  <a:gd name="T5" fmla="*/ 122 h 129"/>
                  <a:gd name="T6" fmla="*/ 76 w 80"/>
                  <a:gd name="T7" fmla="*/ 0 h 129"/>
                  <a:gd name="T8" fmla="*/ 80 w 80"/>
                  <a:gd name="T9" fmla="*/ 0 h 129"/>
                </a:gdLst>
                <a:ahLst/>
                <a:cxnLst>
                  <a:cxn ang="0">
                    <a:pos x="T0" y="T1"/>
                  </a:cxn>
                  <a:cxn ang="0">
                    <a:pos x="T2" y="T3"/>
                  </a:cxn>
                  <a:cxn ang="0">
                    <a:pos x="T4" y="T5"/>
                  </a:cxn>
                  <a:cxn ang="0">
                    <a:pos x="T6" y="T7"/>
                  </a:cxn>
                  <a:cxn ang="0">
                    <a:pos x="T8" y="T9"/>
                  </a:cxn>
                </a:cxnLst>
                <a:rect l="0" t="0" r="r" b="b"/>
                <a:pathLst>
                  <a:path w="80" h="129">
                    <a:moveTo>
                      <a:pt x="80" y="0"/>
                    </a:moveTo>
                    <a:lnTo>
                      <a:pt x="0" y="129"/>
                    </a:lnTo>
                    <a:lnTo>
                      <a:pt x="0" y="122"/>
                    </a:lnTo>
                    <a:lnTo>
                      <a:pt x="76" y="0"/>
                    </a:lnTo>
                    <a:lnTo>
                      <a:pt x="80" y="0"/>
                    </a:lnTo>
                    <a:close/>
                  </a:path>
                </a:pathLst>
              </a:custGeom>
              <a:solidFill>
                <a:srgbClr val="F9FA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68" name="Freeform 19"/>
              <p:cNvSpPr/>
              <p:nvPr/>
            </p:nvSpPr>
            <p:spPr bwMode="auto">
              <a:xfrm>
                <a:off x="2113" y="1930"/>
                <a:ext cx="88" cy="141"/>
              </a:xfrm>
              <a:custGeom>
                <a:avLst/>
                <a:gdLst>
                  <a:gd name="T0" fmla="*/ 88 w 88"/>
                  <a:gd name="T1" fmla="*/ 0 h 141"/>
                  <a:gd name="T2" fmla="*/ 0 w 88"/>
                  <a:gd name="T3" fmla="*/ 141 h 141"/>
                  <a:gd name="T4" fmla="*/ 0 w 88"/>
                  <a:gd name="T5" fmla="*/ 133 h 141"/>
                  <a:gd name="T6" fmla="*/ 80 w 88"/>
                  <a:gd name="T7" fmla="*/ 0 h 141"/>
                  <a:gd name="T8" fmla="*/ 88 w 88"/>
                  <a:gd name="T9" fmla="*/ 0 h 141"/>
                </a:gdLst>
                <a:ahLst/>
                <a:cxnLst>
                  <a:cxn ang="0">
                    <a:pos x="T0" y="T1"/>
                  </a:cxn>
                  <a:cxn ang="0">
                    <a:pos x="T2" y="T3"/>
                  </a:cxn>
                  <a:cxn ang="0">
                    <a:pos x="T4" y="T5"/>
                  </a:cxn>
                  <a:cxn ang="0">
                    <a:pos x="T6" y="T7"/>
                  </a:cxn>
                  <a:cxn ang="0">
                    <a:pos x="T8" y="T9"/>
                  </a:cxn>
                </a:cxnLst>
                <a:rect l="0" t="0" r="r" b="b"/>
                <a:pathLst>
                  <a:path w="88" h="141">
                    <a:moveTo>
                      <a:pt x="88" y="0"/>
                    </a:moveTo>
                    <a:lnTo>
                      <a:pt x="0" y="141"/>
                    </a:lnTo>
                    <a:lnTo>
                      <a:pt x="0" y="133"/>
                    </a:lnTo>
                    <a:lnTo>
                      <a:pt x="80" y="0"/>
                    </a:lnTo>
                    <a:lnTo>
                      <a:pt x="88" y="0"/>
                    </a:lnTo>
                    <a:close/>
                  </a:path>
                </a:pathLst>
              </a:custGeom>
              <a:solidFill>
                <a:srgbClr val="F9FA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69" name="Freeform 20"/>
              <p:cNvSpPr/>
              <p:nvPr/>
            </p:nvSpPr>
            <p:spPr bwMode="auto">
              <a:xfrm>
                <a:off x="2113" y="1930"/>
                <a:ext cx="92" cy="149"/>
              </a:xfrm>
              <a:custGeom>
                <a:avLst/>
                <a:gdLst>
                  <a:gd name="T0" fmla="*/ 92 w 92"/>
                  <a:gd name="T1" fmla="*/ 0 h 149"/>
                  <a:gd name="T2" fmla="*/ 0 w 92"/>
                  <a:gd name="T3" fmla="*/ 149 h 149"/>
                  <a:gd name="T4" fmla="*/ 0 w 92"/>
                  <a:gd name="T5" fmla="*/ 141 h 149"/>
                  <a:gd name="T6" fmla="*/ 84 w 92"/>
                  <a:gd name="T7" fmla="*/ 0 h 149"/>
                  <a:gd name="T8" fmla="*/ 92 w 92"/>
                  <a:gd name="T9" fmla="*/ 0 h 149"/>
                </a:gdLst>
                <a:ahLst/>
                <a:cxnLst>
                  <a:cxn ang="0">
                    <a:pos x="T0" y="T1"/>
                  </a:cxn>
                  <a:cxn ang="0">
                    <a:pos x="T2" y="T3"/>
                  </a:cxn>
                  <a:cxn ang="0">
                    <a:pos x="T4" y="T5"/>
                  </a:cxn>
                  <a:cxn ang="0">
                    <a:pos x="T6" y="T7"/>
                  </a:cxn>
                  <a:cxn ang="0">
                    <a:pos x="T8" y="T9"/>
                  </a:cxn>
                </a:cxnLst>
                <a:rect l="0" t="0" r="r" b="b"/>
                <a:pathLst>
                  <a:path w="92" h="149">
                    <a:moveTo>
                      <a:pt x="92" y="0"/>
                    </a:moveTo>
                    <a:lnTo>
                      <a:pt x="0" y="149"/>
                    </a:lnTo>
                    <a:lnTo>
                      <a:pt x="0" y="141"/>
                    </a:lnTo>
                    <a:lnTo>
                      <a:pt x="84" y="0"/>
                    </a:lnTo>
                    <a:lnTo>
                      <a:pt x="92" y="0"/>
                    </a:lnTo>
                    <a:close/>
                  </a:path>
                </a:pathLst>
              </a:custGeom>
              <a:solidFill>
                <a:srgbClr val="F9FA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70" name="Freeform 21"/>
              <p:cNvSpPr/>
              <p:nvPr/>
            </p:nvSpPr>
            <p:spPr bwMode="auto">
              <a:xfrm>
                <a:off x="2113" y="1930"/>
                <a:ext cx="95" cy="156"/>
              </a:xfrm>
              <a:custGeom>
                <a:avLst/>
                <a:gdLst>
                  <a:gd name="T0" fmla="*/ 95 w 95"/>
                  <a:gd name="T1" fmla="*/ 0 h 156"/>
                  <a:gd name="T2" fmla="*/ 0 w 95"/>
                  <a:gd name="T3" fmla="*/ 156 h 156"/>
                  <a:gd name="T4" fmla="*/ 0 w 95"/>
                  <a:gd name="T5" fmla="*/ 149 h 156"/>
                  <a:gd name="T6" fmla="*/ 92 w 95"/>
                  <a:gd name="T7" fmla="*/ 0 h 156"/>
                  <a:gd name="T8" fmla="*/ 95 w 95"/>
                  <a:gd name="T9" fmla="*/ 0 h 156"/>
                </a:gdLst>
                <a:ahLst/>
                <a:cxnLst>
                  <a:cxn ang="0">
                    <a:pos x="T0" y="T1"/>
                  </a:cxn>
                  <a:cxn ang="0">
                    <a:pos x="T2" y="T3"/>
                  </a:cxn>
                  <a:cxn ang="0">
                    <a:pos x="T4" y="T5"/>
                  </a:cxn>
                  <a:cxn ang="0">
                    <a:pos x="T6" y="T7"/>
                  </a:cxn>
                  <a:cxn ang="0">
                    <a:pos x="T8" y="T9"/>
                  </a:cxn>
                </a:cxnLst>
                <a:rect l="0" t="0" r="r" b="b"/>
                <a:pathLst>
                  <a:path w="95" h="156">
                    <a:moveTo>
                      <a:pt x="95" y="0"/>
                    </a:moveTo>
                    <a:lnTo>
                      <a:pt x="0" y="156"/>
                    </a:lnTo>
                    <a:lnTo>
                      <a:pt x="0" y="149"/>
                    </a:lnTo>
                    <a:lnTo>
                      <a:pt x="92" y="0"/>
                    </a:lnTo>
                    <a:lnTo>
                      <a:pt x="95" y="0"/>
                    </a:lnTo>
                    <a:close/>
                  </a:path>
                </a:pathLst>
              </a:custGeom>
              <a:solidFill>
                <a:srgbClr val="F9FA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71" name="Freeform 22"/>
              <p:cNvSpPr/>
              <p:nvPr/>
            </p:nvSpPr>
            <p:spPr bwMode="auto">
              <a:xfrm>
                <a:off x="2113" y="1930"/>
                <a:ext cx="99" cy="164"/>
              </a:xfrm>
              <a:custGeom>
                <a:avLst/>
                <a:gdLst>
                  <a:gd name="T0" fmla="*/ 99 w 99"/>
                  <a:gd name="T1" fmla="*/ 0 h 164"/>
                  <a:gd name="T2" fmla="*/ 0 w 99"/>
                  <a:gd name="T3" fmla="*/ 164 h 164"/>
                  <a:gd name="T4" fmla="*/ 0 w 99"/>
                  <a:gd name="T5" fmla="*/ 156 h 164"/>
                  <a:gd name="T6" fmla="*/ 95 w 99"/>
                  <a:gd name="T7" fmla="*/ 0 h 164"/>
                  <a:gd name="T8" fmla="*/ 99 w 99"/>
                  <a:gd name="T9" fmla="*/ 0 h 164"/>
                </a:gdLst>
                <a:ahLst/>
                <a:cxnLst>
                  <a:cxn ang="0">
                    <a:pos x="T0" y="T1"/>
                  </a:cxn>
                  <a:cxn ang="0">
                    <a:pos x="T2" y="T3"/>
                  </a:cxn>
                  <a:cxn ang="0">
                    <a:pos x="T4" y="T5"/>
                  </a:cxn>
                  <a:cxn ang="0">
                    <a:pos x="T6" y="T7"/>
                  </a:cxn>
                  <a:cxn ang="0">
                    <a:pos x="T8" y="T9"/>
                  </a:cxn>
                </a:cxnLst>
                <a:rect l="0" t="0" r="r" b="b"/>
                <a:pathLst>
                  <a:path w="99" h="164">
                    <a:moveTo>
                      <a:pt x="99" y="0"/>
                    </a:moveTo>
                    <a:lnTo>
                      <a:pt x="0" y="164"/>
                    </a:lnTo>
                    <a:lnTo>
                      <a:pt x="0" y="156"/>
                    </a:lnTo>
                    <a:lnTo>
                      <a:pt x="95" y="0"/>
                    </a:lnTo>
                    <a:lnTo>
                      <a:pt x="99" y="0"/>
                    </a:lnTo>
                    <a:close/>
                  </a:path>
                </a:pathLst>
              </a:custGeom>
              <a:solidFill>
                <a:srgbClr val="F9FA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72" name="Freeform 23"/>
              <p:cNvSpPr/>
              <p:nvPr/>
            </p:nvSpPr>
            <p:spPr bwMode="auto">
              <a:xfrm>
                <a:off x="2113" y="1930"/>
                <a:ext cx="103" cy="172"/>
              </a:xfrm>
              <a:custGeom>
                <a:avLst/>
                <a:gdLst>
                  <a:gd name="T0" fmla="*/ 103 w 103"/>
                  <a:gd name="T1" fmla="*/ 0 h 172"/>
                  <a:gd name="T2" fmla="*/ 0 w 103"/>
                  <a:gd name="T3" fmla="*/ 172 h 172"/>
                  <a:gd name="T4" fmla="*/ 0 w 103"/>
                  <a:gd name="T5" fmla="*/ 164 h 172"/>
                  <a:gd name="T6" fmla="*/ 99 w 103"/>
                  <a:gd name="T7" fmla="*/ 0 h 172"/>
                  <a:gd name="T8" fmla="*/ 103 w 103"/>
                  <a:gd name="T9" fmla="*/ 0 h 172"/>
                </a:gdLst>
                <a:ahLst/>
                <a:cxnLst>
                  <a:cxn ang="0">
                    <a:pos x="T0" y="T1"/>
                  </a:cxn>
                  <a:cxn ang="0">
                    <a:pos x="T2" y="T3"/>
                  </a:cxn>
                  <a:cxn ang="0">
                    <a:pos x="T4" y="T5"/>
                  </a:cxn>
                  <a:cxn ang="0">
                    <a:pos x="T6" y="T7"/>
                  </a:cxn>
                  <a:cxn ang="0">
                    <a:pos x="T8" y="T9"/>
                  </a:cxn>
                </a:cxnLst>
                <a:rect l="0" t="0" r="r" b="b"/>
                <a:pathLst>
                  <a:path w="103" h="172">
                    <a:moveTo>
                      <a:pt x="103" y="0"/>
                    </a:moveTo>
                    <a:lnTo>
                      <a:pt x="0" y="172"/>
                    </a:lnTo>
                    <a:lnTo>
                      <a:pt x="0" y="164"/>
                    </a:lnTo>
                    <a:lnTo>
                      <a:pt x="99" y="0"/>
                    </a:lnTo>
                    <a:lnTo>
                      <a:pt x="103" y="0"/>
                    </a:lnTo>
                    <a:close/>
                  </a:path>
                </a:pathLst>
              </a:custGeom>
              <a:solidFill>
                <a:srgbClr val="F9FA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73" name="Freeform 24"/>
              <p:cNvSpPr/>
              <p:nvPr/>
            </p:nvSpPr>
            <p:spPr bwMode="auto">
              <a:xfrm>
                <a:off x="2113" y="1930"/>
                <a:ext cx="111" cy="183"/>
              </a:xfrm>
              <a:custGeom>
                <a:avLst/>
                <a:gdLst>
                  <a:gd name="T0" fmla="*/ 111 w 111"/>
                  <a:gd name="T1" fmla="*/ 0 h 183"/>
                  <a:gd name="T2" fmla="*/ 0 w 111"/>
                  <a:gd name="T3" fmla="*/ 183 h 183"/>
                  <a:gd name="T4" fmla="*/ 0 w 111"/>
                  <a:gd name="T5" fmla="*/ 175 h 183"/>
                  <a:gd name="T6" fmla="*/ 107 w 111"/>
                  <a:gd name="T7" fmla="*/ 0 h 183"/>
                  <a:gd name="T8" fmla="*/ 111 w 111"/>
                  <a:gd name="T9" fmla="*/ 0 h 183"/>
                </a:gdLst>
                <a:ahLst/>
                <a:cxnLst>
                  <a:cxn ang="0">
                    <a:pos x="T0" y="T1"/>
                  </a:cxn>
                  <a:cxn ang="0">
                    <a:pos x="T2" y="T3"/>
                  </a:cxn>
                  <a:cxn ang="0">
                    <a:pos x="T4" y="T5"/>
                  </a:cxn>
                  <a:cxn ang="0">
                    <a:pos x="T6" y="T7"/>
                  </a:cxn>
                  <a:cxn ang="0">
                    <a:pos x="T8" y="T9"/>
                  </a:cxn>
                </a:cxnLst>
                <a:rect l="0" t="0" r="r" b="b"/>
                <a:pathLst>
                  <a:path w="111" h="183">
                    <a:moveTo>
                      <a:pt x="111" y="0"/>
                    </a:moveTo>
                    <a:lnTo>
                      <a:pt x="0" y="183"/>
                    </a:lnTo>
                    <a:lnTo>
                      <a:pt x="0" y="175"/>
                    </a:lnTo>
                    <a:lnTo>
                      <a:pt x="107" y="0"/>
                    </a:lnTo>
                    <a:lnTo>
                      <a:pt x="111" y="0"/>
                    </a:lnTo>
                    <a:close/>
                  </a:path>
                </a:pathLst>
              </a:custGeom>
              <a:solidFill>
                <a:srgbClr val="F9FA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74" name="Freeform 25"/>
              <p:cNvSpPr/>
              <p:nvPr/>
            </p:nvSpPr>
            <p:spPr bwMode="auto">
              <a:xfrm>
                <a:off x="2113" y="1930"/>
                <a:ext cx="115" cy="191"/>
              </a:xfrm>
              <a:custGeom>
                <a:avLst/>
                <a:gdLst>
                  <a:gd name="T0" fmla="*/ 115 w 115"/>
                  <a:gd name="T1" fmla="*/ 0 h 191"/>
                  <a:gd name="T2" fmla="*/ 0 w 115"/>
                  <a:gd name="T3" fmla="*/ 191 h 191"/>
                  <a:gd name="T4" fmla="*/ 0 w 115"/>
                  <a:gd name="T5" fmla="*/ 183 h 191"/>
                  <a:gd name="T6" fmla="*/ 111 w 115"/>
                  <a:gd name="T7" fmla="*/ 0 h 191"/>
                  <a:gd name="T8" fmla="*/ 115 w 115"/>
                  <a:gd name="T9" fmla="*/ 0 h 191"/>
                </a:gdLst>
                <a:ahLst/>
                <a:cxnLst>
                  <a:cxn ang="0">
                    <a:pos x="T0" y="T1"/>
                  </a:cxn>
                  <a:cxn ang="0">
                    <a:pos x="T2" y="T3"/>
                  </a:cxn>
                  <a:cxn ang="0">
                    <a:pos x="T4" y="T5"/>
                  </a:cxn>
                  <a:cxn ang="0">
                    <a:pos x="T6" y="T7"/>
                  </a:cxn>
                  <a:cxn ang="0">
                    <a:pos x="T8" y="T9"/>
                  </a:cxn>
                </a:cxnLst>
                <a:rect l="0" t="0" r="r" b="b"/>
                <a:pathLst>
                  <a:path w="115" h="191">
                    <a:moveTo>
                      <a:pt x="115" y="0"/>
                    </a:moveTo>
                    <a:lnTo>
                      <a:pt x="0" y="191"/>
                    </a:lnTo>
                    <a:lnTo>
                      <a:pt x="0" y="183"/>
                    </a:lnTo>
                    <a:lnTo>
                      <a:pt x="111" y="0"/>
                    </a:lnTo>
                    <a:lnTo>
                      <a:pt x="115" y="0"/>
                    </a:lnTo>
                    <a:close/>
                  </a:path>
                </a:pathLst>
              </a:custGeom>
              <a:solidFill>
                <a:srgbClr val="F9FA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75" name="Freeform 26"/>
              <p:cNvSpPr/>
              <p:nvPr/>
            </p:nvSpPr>
            <p:spPr bwMode="auto">
              <a:xfrm>
                <a:off x="2113" y="1930"/>
                <a:ext cx="118" cy="198"/>
              </a:xfrm>
              <a:custGeom>
                <a:avLst/>
                <a:gdLst>
                  <a:gd name="T0" fmla="*/ 118 w 118"/>
                  <a:gd name="T1" fmla="*/ 0 h 198"/>
                  <a:gd name="T2" fmla="*/ 0 w 118"/>
                  <a:gd name="T3" fmla="*/ 198 h 198"/>
                  <a:gd name="T4" fmla="*/ 0 w 118"/>
                  <a:gd name="T5" fmla="*/ 191 h 198"/>
                  <a:gd name="T6" fmla="*/ 115 w 118"/>
                  <a:gd name="T7" fmla="*/ 0 h 198"/>
                  <a:gd name="T8" fmla="*/ 118 w 118"/>
                  <a:gd name="T9" fmla="*/ 0 h 198"/>
                </a:gdLst>
                <a:ahLst/>
                <a:cxnLst>
                  <a:cxn ang="0">
                    <a:pos x="T0" y="T1"/>
                  </a:cxn>
                  <a:cxn ang="0">
                    <a:pos x="T2" y="T3"/>
                  </a:cxn>
                  <a:cxn ang="0">
                    <a:pos x="T4" y="T5"/>
                  </a:cxn>
                  <a:cxn ang="0">
                    <a:pos x="T6" y="T7"/>
                  </a:cxn>
                  <a:cxn ang="0">
                    <a:pos x="T8" y="T9"/>
                  </a:cxn>
                </a:cxnLst>
                <a:rect l="0" t="0" r="r" b="b"/>
                <a:pathLst>
                  <a:path w="118" h="198">
                    <a:moveTo>
                      <a:pt x="118" y="0"/>
                    </a:moveTo>
                    <a:lnTo>
                      <a:pt x="0" y="198"/>
                    </a:lnTo>
                    <a:lnTo>
                      <a:pt x="0" y="191"/>
                    </a:lnTo>
                    <a:lnTo>
                      <a:pt x="115" y="0"/>
                    </a:lnTo>
                    <a:lnTo>
                      <a:pt x="118" y="0"/>
                    </a:lnTo>
                    <a:close/>
                  </a:path>
                </a:pathLst>
              </a:custGeom>
              <a:solidFill>
                <a:srgbClr val="F9FA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76" name="Freeform 27"/>
              <p:cNvSpPr/>
              <p:nvPr/>
            </p:nvSpPr>
            <p:spPr bwMode="auto">
              <a:xfrm>
                <a:off x="2113" y="1930"/>
                <a:ext cx="126" cy="210"/>
              </a:xfrm>
              <a:custGeom>
                <a:avLst/>
                <a:gdLst>
                  <a:gd name="T0" fmla="*/ 126 w 126"/>
                  <a:gd name="T1" fmla="*/ 0 h 210"/>
                  <a:gd name="T2" fmla="*/ 0 w 126"/>
                  <a:gd name="T3" fmla="*/ 210 h 210"/>
                  <a:gd name="T4" fmla="*/ 0 w 126"/>
                  <a:gd name="T5" fmla="*/ 198 h 210"/>
                  <a:gd name="T6" fmla="*/ 118 w 126"/>
                  <a:gd name="T7" fmla="*/ 0 h 210"/>
                  <a:gd name="T8" fmla="*/ 126 w 126"/>
                  <a:gd name="T9" fmla="*/ 0 h 210"/>
                </a:gdLst>
                <a:ahLst/>
                <a:cxnLst>
                  <a:cxn ang="0">
                    <a:pos x="T0" y="T1"/>
                  </a:cxn>
                  <a:cxn ang="0">
                    <a:pos x="T2" y="T3"/>
                  </a:cxn>
                  <a:cxn ang="0">
                    <a:pos x="T4" y="T5"/>
                  </a:cxn>
                  <a:cxn ang="0">
                    <a:pos x="T6" y="T7"/>
                  </a:cxn>
                  <a:cxn ang="0">
                    <a:pos x="T8" y="T9"/>
                  </a:cxn>
                </a:cxnLst>
                <a:rect l="0" t="0" r="r" b="b"/>
                <a:pathLst>
                  <a:path w="126" h="210">
                    <a:moveTo>
                      <a:pt x="126" y="0"/>
                    </a:moveTo>
                    <a:lnTo>
                      <a:pt x="0" y="210"/>
                    </a:lnTo>
                    <a:lnTo>
                      <a:pt x="0" y="198"/>
                    </a:lnTo>
                    <a:lnTo>
                      <a:pt x="118" y="0"/>
                    </a:lnTo>
                    <a:lnTo>
                      <a:pt x="126" y="0"/>
                    </a:lnTo>
                    <a:close/>
                  </a:path>
                </a:pathLst>
              </a:custGeom>
              <a:solidFill>
                <a:srgbClr val="F9FA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77" name="Freeform 28"/>
              <p:cNvSpPr/>
              <p:nvPr/>
            </p:nvSpPr>
            <p:spPr bwMode="auto">
              <a:xfrm>
                <a:off x="2113" y="1930"/>
                <a:ext cx="134" cy="217"/>
              </a:xfrm>
              <a:custGeom>
                <a:avLst/>
                <a:gdLst>
                  <a:gd name="T0" fmla="*/ 134 w 134"/>
                  <a:gd name="T1" fmla="*/ 0 h 217"/>
                  <a:gd name="T2" fmla="*/ 0 w 134"/>
                  <a:gd name="T3" fmla="*/ 217 h 217"/>
                  <a:gd name="T4" fmla="*/ 0 w 134"/>
                  <a:gd name="T5" fmla="*/ 210 h 217"/>
                  <a:gd name="T6" fmla="*/ 130 w 134"/>
                  <a:gd name="T7" fmla="*/ 0 h 217"/>
                  <a:gd name="T8" fmla="*/ 134 w 134"/>
                  <a:gd name="T9" fmla="*/ 0 h 217"/>
                </a:gdLst>
                <a:ahLst/>
                <a:cxnLst>
                  <a:cxn ang="0">
                    <a:pos x="T0" y="T1"/>
                  </a:cxn>
                  <a:cxn ang="0">
                    <a:pos x="T2" y="T3"/>
                  </a:cxn>
                  <a:cxn ang="0">
                    <a:pos x="T4" y="T5"/>
                  </a:cxn>
                  <a:cxn ang="0">
                    <a:pos x="T6" y="T7"/>
                  </a:cxn>
                  <a:cxn ang="0">
                    <a:pos x="T8" y="T9"/>
                  </a:cxn>
                </a:cxnLst>
                <a:rect l="0" t="0" r="r" b="b"/>
                <a:pathLst>
                  <a:path w="134" h="217">
                    <a:moveTo>
                      <a:pt x="134" y="0"/>
                    </a:moveTo>
                    <a:lnTo>
                      <a:pt x="0" y="217"/>
                    </a:lnTo>
                    <a:lnTo>
                      <a:pt x="0" y="210"/>
                    </a:lnTo>
                    <a:lnTo>
                      <a:pt x="130" y="0"/>
                    </a:lnTo>
                    <a:lnTo>
                      <a:pt x="134" y="0"/>
                    </a:lnTo>
                    <a:close/>
                  </a:path>
                </a:pathLst>
              </a:custGeom>
              <a:solidFill>
                <a:srgbClr val="F7F9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78" name="Freeform 29"/>
              <p:cNvSpPr/>
              <p:nvPr/>
            </p:nvSpPr>
            <p:spPr bwMode="auto">
              <a:xfrm>
                <a:off x="2113" y="1930"/>
                <a:ext cx="137" cy="221"/>
              </a:xfrm>
              <a:custGeom>
                <a:avLst/>
                <a:gdLst>
                  <a:gd name="T0" fmla="*/ 137 w 137"/>
                  <a:gd name="T1" fmla="*/ 0 h 221"/>
                  <a:gd name="T2" fmla="*/ 0 w 137"/>
                  <a:gd name="T3" fmla="*/ 221 h 221"/>
                  <a:gd name="T4" fmla="*/ 0 w 137"/>
                  <a:gd name="T5" fmla="*/ 214 h 221"/>
                  <a:gd name="T6" fmla="*/ 134 w 137"/>
                  <a:gd name="T7" fmla="*/ 0 h 221"/>
                  <a:gd name="T8" fmla="*/ 137 w 137"/>
                  <a:gd name="T9" fmla="*/ 0 h 221"/>
                </a:gdLst>
                <a:ahLst/>
                <a:cxnLst>
                  <a:cxn ang="0">
                    <a:pos x="T0" y="T1"/>
                  </a:cxn>
                  <a:cxn ang="0">
                    <a:pos x="T2" y="T3"/>
                  </a:cxn>
                  <a:cxn ang="0">
                    <a:pos x="T4" y="T5"/>
                  </a:cxn>
                  <a:cxn ang="0">
                    <a:pos x="T6" y="T7"/>
                  </a:cxn>
                  <a:cxn ang="0">
                    <a:pos x="T8" y="T9"/>
                  </a:cxn>
                </a:cxnLst>
                <a:rect l="0" t="0" r="r" b="b"/>
                <a:pathLst>
                  <a:path w="137" h="221">
                    <a:moveTo>
                      <a:pt x="137" y="0"/>
                    </a:moveTo>
                    <a:lnTo>
                      <a:pt x="0" y="221"/>
                    </a:lnTo>
                    <a:lnTo>
                      <a:pt x="0" y="214"/>
                    </a:lnTo>
                    <a:lnTo>
                      <a:pt x="134" y="0"/>
                    </a:lnTo>
                    <a:lnTo>
                      <a:pt x="137" y="0"/>
                    </a:lnTo>
                    <a:close/>
                  </a:path>
                </a:pathLst>
              </a:custGeom>
              <a:solidFill>
                <a:srgbClr val="F7F9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79" name="Freeform 30"/>
              <p:cNvSpPr/>
              <p:nvPr/>
            </p:nvSpPr>
            <p:spPr bwMode="auto">
              <a:xfrm>
                <a:off x="2113" y="1930"/>
                <a:ext cx="141" cy="233"/>
              </a:xfrm>
              <a:custGeom>
                <a:avLst/>
                <a:gdLst>
                  <a:gd name="T0" fmla="*/ 141 w 141"/>
                  <a:gd name="T1" fmla="*/ 0 h 233"/>
                  <a:gd name="T2" fmla="*/ 0 w 141"/>
                  <a:gd name="T3" fmla="*/ 233 h 233"/>
                  <a:gd name="T4" fmla="*/ 0 w 141"/>
                  <a:gd name="T5" fmla="*/ 225 h 233"/>
                  <a:gd name="T6" fmla="*/ 137 w 141"/>
                  <a:gd name="T7" fmla="*/ 0 h 233"/>
                  <a:gd name="T8" fmla="*/ 141 w 141"/>
                  <a:gd name="T9" fmla="*/ 0 h 233"/>
                </a:gdLst>
                <a:ahLst/>
                <a:cxnLst>
                  <a:cxn ang="0">
                    <a:pos x="T0" y="T1"/>
                  </a:cxn>
                  <a:cxn ang="0">
                    <a:pos x="T2" y="T3"/>
                  </a:cxn>
                  <a:cxn ang="0">
                    <a:pos x="T4" y="T5"/>
                  </a:cxn>
                  <a:cxn ang="0">
                    <a:pos x="T6" y="T7"/>
                  </a:cxn>
                  <a:cxn ang="0">
                    <a:pos x="T8" y="T9"/>
                  </a:cxn>
                </a:cxnLst>
                <a:rect l="0" t="0" r="r" b="b"/>
                <a:pathLst>
                  <a:path w="141" h="233">
                    <a:moveTo>
                      <a:pt x="141" y="0"/>
                    </a:moveTo>
                    <a:lnTo>
                      <a:pt x="0" y="233"/>
                    </a:lnTo>
                    <a:lnTo>
                      <a:pt x="0" y="225"/>
                    </a:lnTo>
                    <a:lnTo>
                      <a:pt x="137" y="0"/>
                    </a:lnTo>
                    <a:lnTo>
                      <a:pt x="141" y="0"/>
                    </a:ln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80" name="Freeform 31"/>
              <p:cNvSpPr/>
              <p:nvPr/>
            </p:nvSpPr>
            <p:spPr bwMode="auto">
              <a:xfrm>
                <a:off x="2113" y="1930"/>
                <a:ext cx="149" cy="240"/>
              </a:xfrm>
              <a:custGeom>
                <a:avLst/>
                <a:gdLst>
                  <a:gd name="T0" fmla="*/ 149 w 149"/>
                  <a:gd name="T1" fmla="*/ 0 h 240"/>
                  <a:gd name="T2" fmla="*/ 0 w 149"/>
                  <a:gd name="T3" fmla="*/ 240 h 240"/>
                  <a:gd name="T4" fmla="*/ 0 w 149"/>
                  <a:gd name="T5" fmla="*/ 233 h 240"/>
                  <a:gd name="T6" fmla="*/ 141 w 149"/>
                  <a:gd name="T7" fmla="*/ 0 h 240"/>
                  <a:gd name="T8" fmla="*/ 149 w 149"/>
                  <a:gd name="T9" fmla="*/ 0 h 240"/>
                </a:gdLst>
                <a:ahLst/>
                <a:cxnLst>
                  <a:cxn ang="0">
                    <a:pos x="T0" y="T1"/>
                  </a:cxn>
                  <a:cxn ang="0">
                    <a:pos x="T2" y="T3"/>
                  </a:cxn>
                  <a:cxn ang="0">
                    <a:pos x="T4" y="T5"/>
                  </a:cxn>
                  <a:cxn ang="0">
                    <a:pos x="T6" y="T7"/>
                  </a:cxn>
                  <a:cxn ang="0">
                    <a:pos x="T8" y="T9"/>
                  </a:cxn>
                </a:cxnLst>
                <a:rect l="0" t="0" r="r" b="b"/>
                <a:pathLst>
                  <a:path w="149" h="240">
                    <a:moveTo>
                      <a:pt x="149" y="0"/>
                    </a:moveTo>
                    <a:lnTo>
                      <a:pt x="0" y="240"/>
                    </a:lnTo>
                    <a:lnTo>
                      <a:pt x="0" y="233"/>
                    </a:lnTo>
                    <a:lnTo>
                      <a:pt x="141" y="0"/>
                    </a:lnTo>
                    <a:lnTo>
                      <a:pt x="149" y="0"/>
                    </a:ln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81" name="Freeform 32"/>
              <p:cNvSpPr/>
              <p:nvPr/>
            </p:nvSpPr>
            <p:spPr bwMode="auto">
              <a:xfrm>
                <a:off x="2113" y="1930"/>
                <a:ext cx="153" cy="248"/>
              </a:xfrm>
              <a:custGeom>
                <a:avLst/>
                <a:gdLst>
                  <a:gd name="T0" fmla="*/ 153 w 153"/>
                  <a:gd name="T1" fmla="*/ 0 h 248"/>
                  <a:gd name="T2" fmla="*/ 0 w 153"/>
                  <a:gd name="T3" fmla="*/ 248 h 248"/>
                  <a:gd name="T4" fmla="*/ 0 w 153"/>
                  <a:gd name="T5" fmla="*/ 240 h 248"/>
                  <a:gd name="T6" fmla="*/ 145 w 153"/>
                  <a:gd name="T7" fmla="*/ 0 h 248"/>
                  <a:gd name="T8" fmla="*/ 153 w 153"/>
                  <a:gd name="T9" fmla="*/ 0 h 248"/>
                </a:gdLst>
                <a:ahLst/>
                <a:cxnLst>
                  <a:cxn ang="0">
                    <a:pos x="T0" y="T1"/>
                  </a:cxn>
                  <a:cxn ang="0">
                    <a:pos x="T2" y="T3"/>
                  </a:cxn>
                  <a:cxn ang="0">
                    <a:pos x="T4" y="T5"/>
                  </a:cxn>
                  <a:cxn ang="0">
                    <a:pos x="T6" y="T7"/>
                  </a:cxn>
                  <a:cxn ang="0">
                    <a:pos x="T8" y="T9"/>
                  </a:cxn>
                </a:cxnLst>
                <a:rect l="0" t="0" r="r" b="b"/>
                <a:pathLst>
                  <a:path w="153" h="248">
                    <a:moveTo>
                      <a:pt x="153" y="0"/>
                    </a:moveTo>
                    <a:lnTo>
                      <a:pt x="0" y="248"/>
                    </a:lnTo>
                    <a:lnTo>
                      <a:pt x="0" y="240"/>
                    </a:lnTo>
                    <a:lnTo>
                      <a:pt x="145" y="0"/>
                    </a:lnTo>
                    <a:lnTo>
                      <a:pt x="153" y="0"/>
                    </a:ln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82" name="Freeform 33"/>
              <p:cNvSpPr/>
              <p:nvPr/>
            </p:nvSpPr>
            <p:spPr bwMode="auto">
              <a:xfrm>
                <a:off x="2113" y="1930"/>
                <a:ext cx="156" cy="256"/>
              </a:xfrm>
              <a:custGeom>
                <a:avLst/>
                <a:gdLst>
                  <a:gd name="T0" fmla="*/ 156 w 156"/>
                  <a:gd name="T1" fmla="*/ 0 h 256"/>
                  <a:gd name="T2" fmla="*/ 0 w 156"/>
                  <a:gd name="T3" fmla="*/ 256 h 256"/>
                  <a:gd name="T4" fmla="*/ 0 w 156"/>
                  <a:gd name="T5" fmla="*/ 248 h 256"/>
                  <a:gd name="T6" fmla="*/ 153 w 156"/>
                  <a:gd name="T7" fmla="*/ 0 h 256"/>
                  <a:gd name="T8" fmla="*/ 156 w 156"/>
                  <a:gd name="T9" fmla="*/ 0 h 256"/>
                </a:gdLst>
                <a:ahLst/>
                <a:cxnLst>
                  <a:cxn ang="0">
                    <a:pos x="T0" y="T1"/>
                  </a:cxn>
                  <a:cxn ang="0">
                    <a:pos x="T2" y="T3"/>
                  </a:cxn>
                  <a:cxn ang="0">
                    <a:pos x="T4" y="T5"/>
                  </a:cxn>
                  <a:cxn ang="0">
                    <a:pos x="T6" y="T7"/>
                  </a:cxn>
                  <a:cxn ang="0">
                    <a:pos x="T8" y="T9"/>
                  </a:cxn>
                </a:cxnLst>
                <a:rect l="0" t="0" r="r" b="b"/>
                <a:pathLst>
                  <a:path w="156" h="256">
                    <a:moveTo>
                      <a:pt x="156" y="0"/>
                    </a:moveTo>
                    <a:lnTo>
                      <a:pt x="0" y="256"/>
                    </a:lnTo>
                    <a:lnTo>
                      <a:pt x="0" y="248"/>
                    </a:lnTo>
                    <a:lnTo>
                      <a:pt x="153" y="0"/>
                    </a:lnTo>
                    <a:lnTo>
                      <a:pt x="156" y="0"/>
                    </a:ln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83" name="Freeform 34"/>
              <p:cNvSpPr/>
              <p:nvPr/>
            </p:nvSpPr>
            <p:spPr bwMode="auto">
              <a:xfrm>
                <a:off x="2113" y="1930"/>
                <a:ext cx="160" cy="267"/>
              </a:xfrm>
              <a:custGeom>
                <a:avLst/>
                <a:gdLst>
                  <a:gd name="T0" fmla="*/ 160 w 160"/>
                  <a:gd name="T1" fmla="*/ 0 h 267"/>
                  <a:gd name="T2" fmla="*/ 0 w 160"/>
                  <a:gd name="T3" fmla="*/ 267 h 267"/>
                  <a:gd name="T4" fmla="*/ 0 w 160"/>
                  <a:gd name="T5" fmla="*/ 256 h 267"/>
                  <a:gd name="T6" fmla="*/ 156 w 160"/>
                  <a:gd name="T7" fmla="*/ 0 h 267"/>
                  <a:gd name="T8" fmla="*/ 160 w 160"/>
                  <a:gd name="T9" fmla="*/ 0 h 267"/>
                </a:gdLst>
                <a:ahLst/>
                <a:cxnLst>
                  <a:cxn ang="0">
                    <a:pos x="T0" y="T1"/>
                  </a:cxn>
                  <a:cxn ang="0">
                    <a:pos x="T2" y="T3"/>
                  </a:cxn>
                  <a:cxn ang="0">
                    <a:pos x="T4" y="T5"/>
                  </a:cxn>
                  <a:cxn ang="0">
                    <a:pos x="T6" y="T7"/>
                  </a:cxn>
                  <a:cxn ang="0">
                    <a:pos x="T8" y="T9"/>
                  </a:cxn>
                </a:cxnLst>
                <a:rect l="0" t="0" r="r" b="b"/>
                <a:pathLst>
                  <a:path w="160" h="267">
                    <a:moveTo>
                      <a:pt x="160" y="0"/>
                    </a:moveTo>
                    <a:lnTo>
                      <a:pt x="0" y="267"/>
                    </a:lnTo>
                    <a:lnTo>
                      <a:pt x="0" y="256"/>
                    </a:lnTo>
                    <a:lnTo>
                      <a:pt x="156" y="0"/>
                    </a:lnTo>
                    <a:lnTo>
                      <a:pt x="160" y="0"/>
                    </a:ln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84" name="Freeform 35"/>
              <p:cNvSpPr/>
              <p:nvPr/>
            </p:nvSpPr>
            <p:spPr bwMode="auto">
              <a:xfrm>
                <a:off x="2113" y="1930"/>
                <a:ext cx="168" cy="275"/>
              </a:xfrm>
              <a:custGeom>
                <a:avLst/>
                <a:gdLst>
                  <a:gd name="T0" fmla="*/ 168 w 168"/>
                  <a:gd name="T1" fmla="*/ 0 h 275"/>
                  <a:gd name="T2" fmla="*/ 0 w 168"/>
                  <a:gd name="T3" fmla="*/ 275 h 275"/>
                  <a:gd name="T4" fmla="*/ 0 w 168"/>
                  <a:gd name="T5" fmla="*/ 267 h 275"/>
                  <a:gd name="T6" fmla="*/ 164 w 168"/>
                  <a:gd name="T7" fmla="*/ 0 h 275"/>
                  <a:gd name="T8" fmla="*/ 168 w 168"/>
                  <a:gd name="T9" fmla="*/ 0 h 275"/>
                </a:gdLst>
                <a:ahLst/>
                <a:cxnLst>
                  <a:cxn ang="0">
                    <a:pos x="T0" y="T1"/>
                  </a:cxn>
                  <a:cxn ang="0">
                    <a:pos x="T2" y="T3"/>
                  </a:cxn>
                  <a:cxn ang="0">
                    <a:pos x="T4" y="T5"/>
                  </a:cxn>
                  <a:cxn ang="0">
                    <a:pos x="T6" y="T7"/>
                  </a:cxn>
                  <a:cxn ang="0">
                    <a:pos x="T8" y="T9"/>
                  </a:cxn>
                </a:cxnLst>
                <a:rect l="0" t="0" r="r" b="b"/>
                <a:pathLst>
                  <a:path w="168" h="275">
                    <a:moveTo>
                      <a:pt x="168" y="0"/>
                    </a:moveTo>
                    <a:lnTo>
                      <a:pt x="0" y="275"/>
                    </a:lnTo>
                    <a:lnTo>
                      <a:pt x="0" y="267"/>
                    </a:lnTo>
                    <a:lnTo>
                      <a:pt x="164" y="0"/>
                    </a:lnTo>
                    <a:lnTo>
                      <a:pt x="168" y="0"/>
                    </a:ln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85" name="Freeform 36"/>
              <p:cNvSpPr/>
              <p:nvPr/>
            </p:nvSpPr>
            <p:spPr bwMode="auto">
              <a:xfrm>
                <a:off x="2113" y="1930"/>
                <a:ext cx="172" cy="278"/>
              </a:xfrm>
              <a:custGeom>
                <a:avLst/>
                <a:gdLst>
                  <a:gd name="T0" fmla="*/ 172 w 172"/>
                  <a:gd name="T1" fmla="*/ 0 h 278"/>
                  <a:gd name="T2" fmla="*/ 0 w 172"/>
                  <a:gd name="T3" fmla="*/ 278 h 278"/>
                  <a:gd name="T4" fmla="*/ 0 w 172"/>
                  <a:gd name="T5" fmla="*/ 271 h 278"/>
                  <a:gd name="T6" fmla="*/ 164 w 172"/>
                  <a:gd name="T7" fmla="*/ 0 h 278"/>
                  <a:gd name="T8" fmla="*/ 172 w 172"/>
                  <a:gd name="T9" fmla="*/ 0 h 278"/>
                </a:gdLst>
                <a:ahLst/>
                <a:cxnLst>
                  <a:cxn ang="0">
                    <a:pos x="T0" y="T1"/>
                  </a:cxn>
                  <a:cxn ang="0">
                    <a:pos x="T2" y="T3"/>
                  </a:cxn>
                  <a:cxn ang="0">
                    <a:pos x="T4" y="T5"/>
                  </a:cxn>
                  <a:cxn ang="0">
                    <a:pos x="T6" y="T7"/>
                  </a:cxn>
                  <a:cxn ang="0">
                    <a:pos x="T8" y="T9"/>
                  </a:cxn>
                </a:cxnLst>
                <a:rect l="0" t="0" r="r" b="b"/>
                <a:pathLst>
                  <a:path w="172" h="278">
                    <a:moveTo>
                      <a:pt x="172" y="0"/>
                    </a:moveTo>
                    <a:lnTo>
                      <a:pt x="0" y="278"/>
                    </a:lnTo>
                    <a:lnTo>
                      <a:pt x="0" y="271"/>
                    </a:lnTo>
                    <a:lnTo>
                      <a:pt x="164" y="0"/>
                    </a:lnTo>
                    <a:lnTo>
                      <a:pt x="172" y="0"/>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86" name="Freeform 37"/>
              <p:cNvSpPr/>
              <p:nvPr/>
            </p:nvSpPr>
            <p:spPr bwMode="auto">
              <a:xfrm>
                <a:off x="2113" y="1930"/>
                <a:ext cx="179" cy="290"/>
              </a:xfrm>
              <a:custGeom>
                <a:avLst/>
                <a:gdLst>
                  <a:gd name="T0" fmla="*/ 179 w 179"/>
                  <a:gd name="T1" fmla="*/ 0 h 290"/>
                  <a:gd name="T2" fmla="*/ 0 w 179"/>
                  <a:gd name="T3" fmla="*/ 290 h 290"/>
                  <a:gd name="T4" fmla="*/ 0 w 179"/>
                  <a:gd name="T5" fmla="*/ 282 h 290"/>
                  <a:gd name="T6" fmla="*/ 172 w 179"/>
                  <a:gd name="T7" fmla="*/ 0 h 290"/>
                  <a:gd name="T8" fmla="*/ 179 w 179"/>
                  <a:gd name="T9" fmla="*/ 0 h 290"/>
                </a:gdLst>
                <a:ahLst/>
                <a:cxnLst>
                  <a:cxn ang="0">
                    <a:pos x="T0" y="T1"/>
                  </a:cxn>
                  <a:cxn ang="0">
                    <a:pos x="T2" y="T3"/>
                  </a:cxn>
                  <a:cxn ang="0">
                    <a:pos x="T4" y="T5"/>
                  </a:cxn>
                  <a:cxn ang="0">
                    <a:pos x="T6" y="T7"/>
                  </a:cxn>
                  <a:cxn ang="0">
                    <a:pos x="T8" y="T9"/>
                  </a:cxn>
                </a:cxnLst>
                <a:rect l="0" t="0" r="r" b="b"/>
                <a:pathLst>
                  <a:path w="179" h="290">
                    <a:moveTo>
                      <a:pt x="179" y="0"/>
                    </a:moveTo>
                    <a:lnTo>
                      <a:pt x="0" y="290"/>
                    </a:lnTo>
                    <a:lnTo>
                      <a:pt x="0" y="282"/>
                    </a:lnTo>
                    <a:lnTo>
                      <a:pt x="172" y="0"/>
                    </a:lnTo>
                    <a:lnTo>
                      <a:pt x="179" y="0"/>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87" name="Freeform 38"/>
              <p:cNvSpPr/>
              <p:nvPr/>
            </p:nvSpPr>
            <p:spPr bwMode="auto">
              <a:xfrm>
                <a:off x="2113" y="1930"/>
                <a:ext cx="179" cy="298"/>
              </a:xfrm>
              <a:custGeom>
                <a:avLst/>
                <a:gdLst>
                  <a:gd name="T0" fmla="*/ 179 w 179"/>
                  <a:gd name="T1" fmla="*/ 0 h 298"/>
                  <a:gd name="T2" fmla="*/ 0 w 179"/>
                  <a:gd name="T3" fmla="*/ 298 h 298"/>
                  <a:gd name="T4" fmla="*/ 0 w 179"/>
                  <a:gd name="T5" fmla="*/ 290 h 298"/>
                  <a:gd name="T6" fmla="*/ 175 w 179"/>
                  <a:gd name="T7" fmla="*/ 0 h 298"/>
                  <a:gd name="T8" fmla="*/ 179 w 179"/>
                  <a:gd name="T9" fmla="*/ 0 h 298"/>
                </a:gdLst>
                <a:ahLst/>
                <a:cxnLst>
                  <a:cxn ang="0">
                    <a:pos x="T0" y="T1"/>
                  </a:cxn>
                  <a:cxn ang="0">
                    <a:pos x="T2" y="T3"/>
                  </a:cxn>
                  <a:cxn ang="0">
                    <a:pos x="T4" y="T5"/>
                  </a:cxn>
                  <a:cxn ang="0">
                    <a:pos x="T6" y="T7"/>
                  </a:cxn>
                  <a:cxn ang="0">
                    <a:pos x="T8" y="T9"/>
                  </a:cxn>
                </a:cxnLst>
                <a:rect l="0" t="0" r="r" b="b"/>
                <a:pathLst>
                  <a:path w="179" h="298">
                    <a:moveTo>
                      <a:pt x="179" y="0"/>
                    </a:moveTo>
                    <a:lnTo>
                      <a:pt x="0" y="298"/>
                    </a:lnTo>
                    <a:lnTo>
                      <a:pt x="0" y="290"/>
                    </a:lnTo>
                    <a:lnTo>
                      <a:pt x="175" y="0"/>
                    </a:lnTo>
                    <a:lnTo>
                      <a:pt x="179" y="0"/>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88" name="Freeform 39"/>
              <p:cNvSpPr/>
              <p:nvPr/>
            </p:nvSpPr>
            <p:spPr bwMode="auto">
              <a:xfrm>
                <a:off x="2113" y="1930"/>
                <a:ext cx="187" cy="309"/>
              </a:xfrm>
              <a:custGeom>
                <a:avLst/>
                <a:gdLst>
                  <a:gd name="T0" fmla="*/ 187 w 187"/>
                  <a:gd name="T1" fmla="*/ 0 h 309"/>
                  <a:gd name="T2" fmla="*/ 0 w 187"/>
                  <a:gd name="T3" fmla="*/ 309 h 309"/>
                  <a:gd name="T4" fmla="*/ 0 w 187"/>
                  <a:gd name="T5" fmla="*/ 298 h 309"/>
                  <a:gd name="T6" fmla="*/ 183 w 187"/>
                  <a:gd name="T7" fmla="*/ 0 h 309"/>
                  <a:gd name="T8" fmla="*/ 187 w 187"/>
                  <a:gd name="T9" fmla="*/ 0 h 309"/>
                </a:gdLst>
                <a:ahLst/>
                <a:cxnLst>
                  <a:cxn ang="0">
                    <a:pos x="T0" y="T1"/>
                  </a:cxn>
                  <a:cxn ang="0">
                    <a:pos x="T2" y="T3"/>
                  </a:cxn>
                  <a:cxn ang="0">
                    <a:pos x="T4" y="T5"/>
                  </a:cxn>
                  <a:cxn ang="0">
                    <a:pos x="T6" y="T7"/>
                  </a:cxn>
                  <a:cxn ang="0">
                    <a:pos x="T8" y="T9"/>
                  </a:cxn>
                </a:cxnLst>
                <a:rect l="0" t="0" r="r" b="b"/>
                <a:pathLst>
                  <a:path w="187" h="309">
                    <a:moveTo>
                      <a:pt x="187" y="0"/>
                    </a:moveTo>
                    <a:lnTo>
                      <a:pt x="0" y="309"/>
                    </a:lnTo>
                    <a:lnTo>
                      <a:pt x="0" y="298"/>
                    </a:lnTo>
                    <a:lnTo>
                      <a:pt x="183" y="0"/>
                    </a:lnTo>
                    <a:lnTo>
                      <a:pt x="187" y="0"/>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89" name="Freeform 40"/>
              <p:cNvSpPr/>
              <p:nvPr/>
            </p:nvSpPr>
            <p:spPr bwMode="auto">
              <a:xfrm>
                <a:off x="2113" y="1930"/>
                <a:ext cx="195" cy="317"/>
              </a:xfrm>
              <a:custGeom>
                <a:avLst/>
                <a:gdLst>
                  <a:gd name="T0" fmla="*/ 195 w 195"/>
                  <a:gd name="T1" fmla="*/ 0 h 317"/>
                  <a:gd name="T2" fmla="*/ 0 w 195"/>
                  <a:gd name="T3" fmla="*/ 317 h 317"/>
                  <a:gd name="T4" fmla="*/ 0 w 195"/>
                  <a:gd name="T5" fmla="*/ 305 h 317"/>
                  <a:gd name="T6" fmla="*/ 187 w 195"/>
                  <a:gd name="T7" fmla="*/ 0 h 317"/>
                  <a:gd name="T8" fmla="*/ 195 w 195"/>
                  <a:gd name="T9" fmla="*/ 0 h 317"/>
                </a:gdLst>
                <a:ahLst/>
                <a:cxnLst>
                  <a:cxn ang="0">
                    <a:pos x="T0" y="T1"/>
                  </a:cxn>
                  <a:cxn ang="0">
                    <a:pos x="T2" y="T3"/>
                  </a:cxn>
                  <a:cxn ang="0">
                    <a:pos x="T4" y="T5"/>
                  </a:cxn>
                  <a:cxn ang="0">
                    <a:pos x="T6" y="T7"/>
                  </a:cxn>
                  <a:cxn ang="0">
                    <a:pos x="T8" y="T9"/>
                  </a:cxn>
                </a:cxnLst>
                <a:rect l="0" t="0" r="r" b="b"/>
                <a:pathLst>
                  <a:path w="195" h="317">
                    <a:moveTo>
                      <a:pt x="195" y="0"/>
                    </a:moveTo>
                    <a:lnTo>
                      <a:pt x="0" y="317"/>
                    </a:lnTo>
                    <a:lnTo>
                      <a:pt x="0" y="305"/>
                    </a:lnTo>
                    <a:lnTo>
                      <a:pt x="187" y="0"/>
                    </a:lnTo>
                    <a:lnTo>
                      <a:pt x="195" y="0"/>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90" name="Freeform 41"/>
              <p:cNvSpPr/>
              <p:nvPr/>
            </p:nvSpPr>
            <p:spPr bwMode="auto">
              <a:xfrm>
                <a:off x="2113" y="1930"/>
                <a:ext cx="198" cy="324"/>
              </a:xfrm>
              <a:custGeom>
                <a:avLst/>
                <a:gdLst>
                  <a:gd name="T0" fmla="*/ 198 w 198"/>
                  <a:gd name="T1" fmla="*/ 0 h 324"/>
                  <a:gd name="T2" fmla="*/ 0 w 198"/>
                  <a:gd name="T3" fmla="*/ 324 h 324"/>
                  <a:gd name="T4" fmla="*/ 0 w 198"/>
                  <a:gd name="T5" fmla="*/ 317 h 324"/>
                  <a:gd name="T6" fmla="*/ 191 w 198"/>
                  <a:gd name="T7" fmla="*/ 0 h 324"/>
                  <a:gd name="T8" fmla="*/ 198 w 198"/>
                  <a:gd name="T9" fmla="*/ 0 h 324"/>
                </a:gdLst>
                <a:ahLst/>
                <a:cxnLst>
                  <a:cxn ang="0">
                    <a:pos x="T0" y="T1"/>
                  </a:cxn>
                  <a:cxn ang="0">
                    <a:pos x="T2" y="T3"/>
                  </a:cxn>
                  <a:cxn ang="0">
                    <a:pos x="T4" y="T5"/>
                  </a:cxn>
                  <a:cxn ang="0">
                    <a:pos x="T6" y="T7"/>
                  </a:cxn>
                  <a:cxn ang="0">
                    <a:pos x="T8" y="T9"/>
                  </a:cxn>
                </a:cxnLst>
                <a:rect l="0" t="0" r="r" b="b"/>
                <a:pathLst>
                  <a:path w="198" h="324">
                    <a:moveTo>
                      <a:pt x="198" y="0"/>
                    </a:moveTo>
                    <a:lnTo>
                      <a:pt x="0" y="324"/>
                    </a:lnTo>
                    <a:lnTo>
                      <a:pt x="0" y="317"/>
                    </a:lnTo>
                    <a:lnTo>
                      <a:pt x="191" y="0"/>
                    </a:lnTo>
                    <a:lnTo>
                      <a:pt x="198" y="0"/>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91" name="Freeform 42"/>
              <p:cNvSpPr/>
              <p:nvPr/>
            </p:nvSpPr>
            <p:spPr bwMode="auto">
              <a:xfrm>
                <a:off x="2113" y="1930"/>
                <a:ext cx="202" cy="332"/>
              </a:xfrm>
              <a:custGeom>
                <a:avLst/>
                <a:gdLst>
                  <a:gd name="T0" fmla="*/ 202 w 202"/>
                  <a:gd name="T1" fmla="*/ 0 h 332"/>
                  <a:gd name="T2" fmla="*/ 0 w 202"/>
                  <a:gd name="T3" fmla="*/ 332 h 332"/>
                  <a:gd name="T4" fmla="*/ 0 w 202"/>
                  <a:gd name="T5" fmla="*/ 324 h 332"/>
                  <a:gd name="T6" fmla="*/ 198 w 202"/>
                  <a:gd name="T7" fmla="*/ 0 h 332"/>
                  <a:gd name="T8" fmla="*/ 202 w 202"/>
                  <a:gd name="T9" fmla="*/ 0 h 332"/>
                </a:gdLst>
                <a:ahLst/>
                <a:cxnLst>
                  <a:cxn ang="0">
                    <a:pos x="T0" y="T1"/>
                  </a:cxn>
                  <a:cxn ang="0">
                    <a:pos x="T2" y="T3"/>
                  </a:cxn>
                  <a:cxn ang="0">
                    <a:pos x="T4" y="T5"/>
                  </a:cxn>
                  <a:cxn ang="0">
                    <a:pos x="T6" y="T7"/>
                  </a:cxn>
                  <a:cxn ang="0">
                    <a:pos x="T8" y="T9"/>
                  </a:cxn>
                </a:cxnLst>
                <a:rect l="0" t="0" r="r" b="b"/>
                <a:pathLst>
                  <a:path w="202" h="332">
                    <a:moveTo>
                      <a:pt x="202" y="0"/>
                    </a:moveTo>
                    <a:lnTo>
                      <a:pt x="0" y="332"/>
                    </a:lnTo>
                    <a:lnTo>
                      <a:pt x="0" y="324"/>
                    </a:lnTo>
                    <a:lnTo>
                      <a:pt x="198" y="0"/>
                    </a:lnTo>
                    <a:lnTo>
                      <a:pt x="202" y="0"/>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92" name="Freeform 43"/>
              <p:cNvSpPr/>
              <p:nvPr/>
            </p:nvSpPr>
            <p:spPr bwMode="auto">
              <a:xfrm>
                <a:off x="2113" y="1930"/>
                <a:ext cx="206" cy="340"/>
              </a:xfrm>
              <a:custGeom>
                <a:avLst/>
                <a:gdLst>
                  <a:gd name="T0" fmla="*/ 206 w 206"/>
                  <a:gd name="T1" fmla="*/ 0 h 340"/>
                  <a:gd name="T2" fmla="*/ 0 w 206"/>
                  <a:gd name="T3" fmla="*/ 340 h 340"/>
                  <a:gd name="T4" fmla="*/ 0 w 206"/>
                  <a:gd name="T5" fmla="*/ 332 h 340"/>
                  <a:gd name="T6" fmla="*/ 202 w 206"/>
                  <a:gd name="T7" fmla="*/ 0 h 340"/>
                  <a:gd name="T8" fmla="*/ 206 w 206"/>
                  <a:gd name="T9" fmla="*/ 0 h 340"/>
                </a:gdLst>
                <a:ahLst/>
                <a:cxnLst>
                  <a:cxn ang="0">
                    <a:pos x="T0" y="T1"/>
                  </a:cxn>
                  <a:cxn ang="0">
                    <a:pos x="T2" y="T3"/>
                  </a:cxn>
                  <a:cxn ang="0">
                    <a:pos x="T4" y="T5"/>
                  </a:cxn>
                  <a:cxn ang="0">
                    <a:pos x="T6" y="T7"/>
                  </a:cxn>
                  <a:cxn ang="0">
                    <a:pos x="T8" y="T9"/>
                  </a:cxn>
                </a:cxnLst>
                <a:rect l="0" t="0" r="r" b="b"/>
                <a:pathLst>
                  <a:path w="206" h="340">
                    <a:moveTo>
                      <a:pt x="206" y="0"/>
                    </a:moveTo>
                    <a:lnTo>
                      <a:pt x="0" y="340"/>
                    </a:lnTo>
                    <a:lnTo>
                      <a:pt x="0" y="332"/>
                    </a:lnTo>
                    <a:lnTo>
                      <a:pt x="202" y="0"/>
                    </a:lnTo>
                    <a:lnTo>
                      <a:pt x="206" y="0"/>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93" name="Freeform 44"/>
              <p:cNvSpPr/>
              <p:nvPr/>
            </p:nvSpPr>
            <p:spPr bwMode="auto">
              <a:xfrm>
                <a:off x="2113" y="1930"/>
                <a:ext cx="210" cy="347"/>
              </a:xfrm>
              <a:custGeom>
                <a:avLst/>
                <a:gdLst>
                  <a:gd name="T0" fmla="*/ 210 w 210"/>
                  <a:gd name="T1" fmla="*/ 0 h 347"/>
                  <a:gd name="T2" fmla="*/ 0 w 210"/>
                  <a:gd name="T3" fmla="*/ 347 h 347"/>
                  <a:gd name="T4" fmla="*/ 0 w 210"/>
                  <a:gd name="T5" fmla="*/ 340 h 347"/>
                  <a:gd name="T6" fmla="*/ 206 w 210"/>
                  <a:gd name="T7" fmla="*/ 0 h 347"/>
                  <a:gd name="T8" fmla="*/ 210 w 210"/>
                  <a:gd name="T9" fmla="*/ 0 h 347"/>
                </a:gdLst>
                <a:ahLst/>
                <a:cxnLst>
                  <a:cxn ang="0">
                    <a:pos x="T0" y="T1"/>
                  </a:cxn>
                  <a:cxn ang="0">
                    <a:pos x="T2" y="T3"/>
                  </a:cxn>
                  <a:cxn ang="0">
                    <a:pos x="T4" y="T5"/>
                  </a:cxn>
                  <a:cxn ang="0">
                    <a:pos x="T6" y="T7"/>
                  </a:cxn>
                  <a:cxn ang="0">
                    <a:pos x="T8" y="T9"/>
                  </a:cxn>
                </a:cxnLst>
                <a:rect l="0" t="0" r="r" b="b"/>
                <a:pathLst>
                  <a:path w="210" h="347">
                    <a:moveTo>
                      <a:pt x="210" y="0"/>
                    </a:moveTo>
                    <a:lnTo>
                      <a:pt x="0" y="347"/>
                    </a:lnTo>
                    <a:lnTo>
                      <a:pt x="0" y="340"/>
                    </a:lnTo>
                    <a:lnTo>
                      <a:pt x="206" y="0"/>
                    </a:lnTo>
                    <a:lnTo>
                      <a:pt x="210" y="0"/>
                    </a:ln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94" name="Freeform 45"/>
              <p:cNvSpPr/>
              <p:nvPr/>
            </p:nvSpPr>
            <p:spPr bwMode="auto">
              <a:xfrm>
                <a:off x="2113" y="1930"/>
                <a:ext cx="217" cy="359"/>
              </a:xfrm>
              <a:custGeom>
                <a:avLst/>
                <a:gdLst>
                  <a:gd name="T0" fmla="*/ 217 w 217"/>
                  <a:gd name="T1" fmla="*/ 0 h 359"/>
                  <a:gd name="T2" fmla="*/ 0 w 217"/>
                  <a:gd name="T3" fmla="*/ 359 h 359"/>
                  <a:gd name="T4" fmla="*/ 0 w 217"/>
                  <a:gd name="T5" fmla="*/ 347 h 359"/>
                  <a:gd name="T6" fmla="*/ 210 w 217"/>
                  <a:gd name="T7" fmla="*/ 0 h 359"/>
                  <a:gd name="T8" fmla="*/ 217 w 217"/>
                  <a:gd name="T9" fmla="*/ 0 h 359"/>
                </a:gdLst>
                <a:ahLst/>
                <a:cxnLst>
                  <a:cxn ang="0">
                    <a:pos x="T0" y="T1"/>
                  </a:cxn>
                  <a:cxn ang="0">
                    <a:pos x="T2" y="T3"/>
                  </a:cxn>
                  <a:cxn ang="0">
                    <a:pos x="T4" y="T5"/>
                  </a:cxn>
                  <a:cxn ang="0">
                    <a:pos x="T6" y="T7"/>
                  </a:cxn>
                  <a:cxn ang="0">
                    <a:pos x="T8" y="T9"/>
                  </a:cxn>
                </a:cxnLst>
                <a:rect l="0" t="0" r="r" b="b"/>
                <a:pathLst>
                  <a:path w="217" h="359">
                    <a:moveTo>
                      <a:pt x="217" y="0"/>
                    </a:moveTo>
                    <a:lnTo>
                      <a:pt x="0" y="359"/>
                    </a:lnTo>
                    <a:lnTo>
                      <a:pt x="0" y="347"/>
                    </a:lnTo>
                    <a:lnTo>
                      <a:pt x="210" y="0"/>
                    </a:lnTo>
                    <a:lnTo>
                      <a:pt x="217" y="0"/>
                    </a:ln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95" name="Freeform 46"/>
              <p:cNvSpPr/>
              <p:nvPr/>
            </p:nvSpPr>
            <p:spPr bwMode="auto">
              <a:xfrm>
                <a:off x="2113" y="1930"/>
                <a:ext cx="221" cy="366"/>
              </a:xfrm>
              <a:custGeom>
                <a:avLst/>
                <a:gdLst>
                  <a:gd name="T0" fmla="*/ 221 w 221"/>
                  <a:gd name="T1" fmla="*/ 0 h 366"/>
                  <a:gd name="T2" fmla="*/ 0 w 221"/>
                  <a:gd name="T3" fmla="*/ 366 h 366"/>
                  <a:gd name="T4" fmla="*/ 0 w 221"/>
                  <a:gd name="T5" fmla="*/ 359 h 366"/>
                  <a:gd name="T6" fmla="*/ 217 w 221"/>
                  <a:gd name="T7" fmla="*/ 0 h 366"/>
                  <a:gd name="T8" fmla="*/ 221 w 221"/>
                  <a:gd name="T9" fmla="*/ 0 h 366"/>
                </a:gdLst>
                <a:ahLst/>
                <a:cxnLst>
                  <a:cxn ang="0">
                    <a:pos x="T0" y="T1"/>
                  </a:cxn>
                  <a:cxn ang="0">
                    <a:pos x="T2" y="T3"/>
                  </a:cxn>
                  <a:cxn ang="0">
                    <a:pos x="T4" y="T5"/>
                  </a:cxn>
                  <a:cxn ang="0">
                    <a:pos x="T6" y="T7"/>
                  </a:cxn>
                  <a:cxn ang="0">
                    <a:pos x="T8" y="T9"/>
                  </a:cxn>
                </a:cxnLst>
                <a:rect l="0" t="0" r="r" b="b"/>
                <a:pathLst>
                  <a:path w="221" h="366">
                    <a:moveTo>
                      <a:pt x="221" y="0"/>
                    </a:moveTo>
                    <a:lnTo>
                      <a:pt x="0" y="366"/>
                    </a:lnTo>
                    <a:lnTo>
                      <a:pt x="0" y="359"/>
                    </a:lnTo>
                    <a:lnTo>
                      <a:pt x="217" y="0"/>
                    </a:lnTo>
                    <a:lnTo>
                      <a:pt x="221" y="0"/>
                    </a:ln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96" name="Freeform 47"/>
              <p:cNvSpPr/>
              <p:nvPr/>
            </p:nvSpPr>
            <p:spPr bwMode="auto">
              <a:xfrm>
                <a:off x="2113" y="1930"/>
                <a:ext cx="229" cy="370"/>
              </a:xfrm>
              <a:custGeom>
                <a:avLst/>
                <a:gdLst>
                  <a:gd name="T0" fmla="*/ 229 w 229"/>
                  <a:gd name="T1" fmla="*/ 0 h 370"/>
                  <a:gd name="T2" fmla="*/ 0 w 229"/>
                  <a:gd name="T3" fmla="*/ 370 h 370"/>
                  <a:gd name="T4" fmla="*/ 0 w 229"/>
                  <a:gd name="T5" fmla="*/ 363 h 370"/>
                  <a:gd name="T6" fmla="*/ 225 w 229"/>
                  <a:gd name="T7" fmla="*/ 0 h 370"/>
                  <a:gd name="T8" fmla="*/ 229 w 229"/>
                  <a:gd name="T9" fmla="*/ 0 h 370"/>
                </a:gdLst>
                <a:ahLst/>
                <a:cxnLst>
                  <a:cxn ang="0">
                    <a:pos x="T0" y="T1"/>
                  </a:cxn>
                  <a:cxn ang="0">
                    <a:pos x="T2" y="T3"/>
                  </a:cxn>
                  <a:cxn ang="0">
                    <a:pos x="T4" y="T5"/>
                  </a:cxn>
                  <a:cxn ang="0">
                    <a:pos x="T6" y="T7"/>
                  </a:cxn>
                  <a:cxn ang="0">
                    <a:pos x="T8" y="T9"/>
                  </a:cxn>
                </a:cxnLst>
                <a:rect l="0" t="0" r="r" b="b"/>
                <a:pathLst>
                  <a:path w="229" h="370">
                    <a:moveTo>
                      <a:pt x="229" y="0"/>
                    </a:moveTo>
                    <a:lnTo>
                      <a:pt x="0" y="370"/>
                    </a:lnTo>
                    <a:lnTo>
                      <a:pt x="0" y="363"/>
                    </a:lnTo>
                    <a:lnTo>
                      <a:pt x="225" y="0"/>
                    </a:lnTo>
                    <a:lnTo>
                      <a:pt x="229" y="0"/>
                    </a:ln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97" name="Freeform 48"/>
              <p:cNvSpPr/>
              <p:nvPr/>
            </p:nvSpPr>
            <p:spPr bwMode="auto">
              <a:xfrm>
                <a:off x="2113" y="1930"/>
                <a:ext cx="233" cy="382"/>
              </a:xfrm>
              <a:custGeom>
                <a:avLst/>
                <a:gdLst>
                  <a:gd name="T0" fmla="*/ 233 w 233"/>
                  <a:gd name="T1" fmla="*/ 0 h 382"/>
                  <a:gd name="T2" fmla="*/ 0 w 233"/>
                  <a:gd name="T3" fmla="*/ 382 h 382"/>
                  <a:gd name="T4" fmla="*/ 0 w 233"/>
                  <a:gd name="T5" fmla="*/ 374 h 382"/>
                  <a:gd name="T6" fmla="*/ 229 w 233"/>
                  <a:gd name="T7" fmla="*/ 0 h 382"/>
                  <a:gd name="T8" fmla="*/ 233 w 233"/>
                  <a:gd name="T9" fmla="*/ 0 h 382"/>
                </a:gdLst>
                <a:ahLst/>
                <a:cxnLst>
                  <a:cxn ang="0">
                    <a:pos x="T0" y="T1"/>
                  </a:cxn>
                  <a:cxn ang="0">
                    <a:pos x="T2" y="T3"/>
                  </a:cxn>
                  <a:cxn ang="0">
                    <a:pos x="T4" y="T5"/>
                  </a:cxn>
                  <a:cxn ang="0">
                    <a:pos x="T6" y="T7"/>
                  </a:cxn>
                  <a:cxn ang="0">
                    <a:pos x="T8" y="T9"/>
                  </a:cxn>
                </a:cxnLst>
                <a:rect l="0" t="0" r="r" b="b"/>
                <a:pathLst>
                  <a:path w="233" h="382">
                    <a:moveTo>
                      <a:pt x="233" y="0"/>
                    </a:moveTo>
                    <a:lnTo>
                      <a:pt x="0" y="382"/>
                    </a:lnTo>
                    <a:lnTo>
                      <a:pt x="0" y="374"/>
                    </a:lnTo>
                    <a:lnTo>
                      <a:pt x="229" y="0"/>
                    </a:lnTo>
                    <a:lnTo>
                      <a:pt x="233" y="0"/>
                    </a:ln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98" name="Freeform 49"/>
              <p:cNvSpPr/>
              <p:nvPr/>
            </p:nvSpPr>
            <p:spPr bwMode="auto">
              <a:xfrm>
                <a:off x="2113" y="1930"/>
                <a:ext cx="240" cy="389"/>
              </a:xfrm>
              <a:custGeom>
                <a:avLst/>
                <a:gdLst>
                  <a:gd name="T0" fmla="*/ 240 w 240"/>
                  <a:gd name="T1" fmla="*/ 0 h 389"/>
                  <a:gd name="T2" fmla="*/ 0 w 240"/>
                  <a:gd name="T3" fmla="*/ 389 h 389"/>
                  <a:gd name="T4" fmla="*/ 0 w 240"/>
                  <a:gd name="T5" fmla="*/ 382 h 389"/>
                  <a:gd name="T6" fmla="*/ 233 w 240"/>
                  <a:gd name="T7" fmla="*/ 0 h 389"/>
                  <a:gd name="T8" fmla="*/ 240 w 240"/>
                  <a:gd name="T9" fmla="*/ 0 h 389"/>
                </a:gdLst>
                <a:ahLst/>
                <a:cxnLst>
                  <a:cxn ang="0">
                    <a:pos x="T0" y="T1"/>
                  </a:cxn>
                  <a:cxn ang="0">
                    <a:pos x="T2" y="T3"/>
                  </a:cxn>
                  <a:cxn ang="0">
                    <a:pos x="T4" y="T5"/>
                  </a:cxn>
                  <a:cxn ang="0">
                    <a:pos x="T6" y="T7"/>
                  </a:cxn>
                  <a:cxn ang="0">
                    <a:pos x="T8" y="T9"/>
                  </a:cxn>
                </a:cxnLst>
                <a:rect l="0" t="0" r="r" b="b"/>
                <a:pathLst>
                  <a:path w="240" h="389">
                    <a:moveTo>
                      <a:pt x="240" y="0"/>
                    </a:moveTo>
                    <a:lnTo>
                      <a:pt x="0" y="389"/>
                    </a:lnTo>
                    <a:lnTo>
                      <a:pt x="0" y="382"/>
                    </a:lnTo>
                    <a:lnTo>
                      <a:pt x="233" y="0"/>
                    </a:lnTo>
                    <a:lnTo>
                      <a:pt x="240" y="0"/>
                    </a:lnTo>
                    <a:close/>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299" name="Freeform 50"/>
              <p:cNvSpPr/>
              <p:nvPr/>
            </p:nvSpPr>
            <p:spPr bwMode="auto">
              <a:xfrm>
                <a:off x="2113" y="1930"/>
                <a:ext cx="244" cy="401"/>
              </a:xfrm>
              <a:custGeom>
                <a:avLst/>
                <a:gdLst>
                  <a:gd name="T0" fmla="*/ 244 w 244"/>
                  <a:gd name="T1" fmla="*/ 0 h 401"/>
                  <a:gd name="T2" fmla="*/ 0 w 244"/>
                  <a:gd name="T3" fmla="*/ 401 h 401"/>
                  <a:gd name="T4" fmla="*/ 0 w 244"/>
                  <a:gd name="T5" fmla="*/ 393 h 401"/>
                  <a:gd name="T6" fmla="*/ 240 w 244"/>
                  <a:gd name="T7" fmla="*/ 0 h 401"/>
                  <a:gd name="T8" fmla="*/ 244 w 244"/>
                  <a:gd name="T9" fmla="*/ 0 h 401"/>
                </a:gdLst>
                <a:ahLst/>
                <a:cxnLst>
                  <a:cxn ang="0">
                    <a:pos x="T0" y="T1"/>
                  </a:cxn>
                  <a:cxn ang="0">
                    <a:pos x="T2" y="T3"/>
                  </a:cxn>
                  <a:cxn ang="0">
                    <a:pos x="T4" y="T5"/>
                  </a:cxn>
                  <a:cxn ang="0">
                    <a:pos x="T6" y="T7"/>
                  </a:cxn>
                  <a:cxn ang="0">
                    <a:pos x="T8" y="T9"/>
                  </a:cxn>
                </a:cxnLst>
                <a:rect l="0" t="0" r="r" b="b"/>
                <a:pathLst>
                  <a:path w="244" h="401">
                    <a:moveTo>
                      <a:pt x="244" y="0"/>
                    </a:moveTo>
                    <a:lnTo>
                      <a:pt x="0" y="401"/>
                    </a:lnTo>
                    <a:lnTo>
                      <a:pt x="0" y="393"/>
                    </a:lnTo>
                    <a:lnTo>
                      <a:pt x="240" y="0"/>
                    </a:lnTo>
                    <a:lnTo>
                      <a:pt x="244" y="0"/>
                    </a:lnTo>
                    <a:close/>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00" name="Freeform 51"/>
              <p:cNvSpPr/>
              <p:nvPr/>
            </p:nvSpPr>
            <p:spPr bwMode="auto">
              <a:xfrm>
                <a:off x="2113" y="1930"/>
                <a:ext cx="248" cy="405"/>
              </a:xfrm>
              <a:custGeom>
                <a:avLst/>
                <a:gdLst>
                  <a:gd name="T0" fmla="*/ 248 w 248"/>
                  <a:gd name="T1" fmla="*/ 0 h 405"/>
                  <a:gd name="T2" fmla="*/ 0 w 248"/>
                  <a:gd name="T3" fmla="*/ 405 h 405"/>
                  <a:gd name="T4" fmla="*/ 0 w 248"/>
                  <a:gd name="T5" fmla="*/ 397 h 405"/>
                  <a:gd name="T6" fmla="*/ 244 w 248"/>
                  <a:gd name="T7" fmla="*/ 0 h 405"/>
                  <a:gd name="T8" fmla="*/ 248 w 248"/>
                  <a:gd name="T9" fmla="*/ 0 h 405"/>
                </a:gdLst>
                <a:ahLst/>
                <a:cxnLst>
                  <a:cxn ang="0">
                    <a:pos x="T0" y="T1"/>
                  </a:cxn>
                  <a:cxn ang="0">
                    <a:pos x="T2" y="T3"/>
                  </a:cxn>
                  <a:cxn ang="0">
                    <a:pos x="T4" y="T5"/>
                  </a:cxn>
                  <a:cxn ang="0">
                    <a:pos x="T6" y="T7"/>
                  </a:cxn>
                  <a:cxn ang="0">
                    <a:pos x="T8" y="T9"/>
                  </a:cxn>
                </a:cxnLst>
                <a:rect l="0" t="0" r="r" b="b"/>
                <a:pathLst>
                  <a:path w="248" h="405">
                    <a:moveTo>
                      <a:pt x="248" y="0"/>
                    </a:moveTo>
                    <a:lnTo>
                      <a:pt x="0" y="405"/>
                    </a:lnTo>
                    <a:lnTo>
                      <a:pt x="0" y="397"/>
                    </a:lnTo>
                    <a:lnTo>
                      <a:pt x="244" y="0"/>
                    </a:lnTo>
                    <a:lnTo>
                      <a:pt x="248" y="0"/>
                    </a:lnTo>
                    <a:close/>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01" name="Freeform 52"/>
              <p:cNvSpPr/>
              <p:nvPr/>
            </p:nvSpPr>
            <p:spPr bwMode="auto">
              <a:xfrm>
                <a:off x="2113" y="1930"/>
                <a:ext cx="256" cy="416"/>
              </a:xfrm>
              <a:custGeom>
                <a:avLst/>
                <a:gdLst>
                  <a:gd name="T0" fmla="*/ 256 w 256"/>
                  <a:gd name="T1" fmla="*/ 0 h 416"/>
                  <a:gd name="T2" fmla="*/ 0 w 256"/>
                  <a:gd name="T3" fmla="*/ 416 h 416"/>
                  <a:gd name="T4" fmla="*/ 0 w 256"/>
                  <a:gd name="T5" fmla="*/ 405 h 416"/>
                  <a:gd name="T6" fmla="*/ 248 w 256"/>
                  <a:gd name="T7" fmla="*/ 0 h 416"/>
                  <a:gd name="T8" fmla="*/ 256 w 256"/>
                  <a:gd name="T9" fmla="*/ 0 h 416"/>
                </a:gdLst>
                <a:ahLst/>
                <a:cxnLst>
                  <a:cxn ang="0">
                    <a:pos x="T0" y="T1"/>
                  </a:cxn>
                  <a:cxn ang="0">
                    <a:pos x="T2" y="T3"/>
                  </a:cxn>
                  <a:cxn ang="0">
                    <a:pos x="T4" y="T5"/>
                  </a:cxn>
                  <a:cxn ang="0">
                    <a:pos x="T6" y="T7"/>
                  </a:cxn>
                  <a:cxn ang="0">
                    <a:pos x="T8" y="T9"/>
                  </a:cxn>
                </a:cxnLst>
                <a:rect l="0" t="0" r="r" b="b"/>
                <a:pathLst>
                  <a:path w="256" h="416">
                    <a:moveTo>
                      <a:pt x="256" y="0"/>
                    </a:moveTo>
                    <a:lnTo>
                      <a:pt x="0" y="416"/>
                    </a:lnTo>
                    <a:lnTo>
                      <a:pt x="0" y="405"/>
                    </a:lnTo>
                    <a:lnTo>
                      <a:pt x="248" y="0"/>
                    </a:lnTo>
                    <a:lnTo>
                      <a:pt x="256" y="0"/>
                    </a:lnTo>
                    <a:close/>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02" name="Freeform 53"/>
              <p:cNvSpPr/>
              <p:nvPr/>
            </p:nvSpPr>
            <p:spPr bwMode="auto">
              <a:xfrm>
                <a:off x="2113" y="1930"/>
                <a:ext cx="259" cy="424"/>
              </a:xfrm>
              <a:custGeom>
                <a:avLst/>
                <a:gdLst>
                  <a:gd name="T0" fmla="*/ 259 w 259"/>
                  <a:gd name="T1" fmla="*/ 0 h 424"/>
                  <a:gd name="T2" fmla="*/ 0 w 259"/>
                  <a:gd name="T3" fmla="*/ 424 h 424"/>
                  <a:gd name="T4" fmla="*/ 0 w 259"/>
                  <a:gd name="T5" fmla="*/ 416 h 424"/>
                  <a:gd name="T6" fmla="*/ 252 w 259"/>
                  <a:gd name="T7" fmla="*/ 0 h 424"/>
                  <a:gd name="T8" fmla="*/ 259 w 259"/>
                  <a:gd name="T9" fmla="*/ 0 h 424"/>
                </a:gdLst>
                <a:ahLst/>
                <a:cxnLst>
                  <a:cxn ang="0">
                    <a:pos x="T0" y="T1"/>
                  </a:cxn>
                  <a:cxn ang="0">
                    <a:pos x="T2" y="T3"/>
                  </a:cxn>
                  <a:cxn ang="0">
                    <a:pos x="T4" y="T5"/>
                  </a:cxn>
                  <a:cxn ang="0">
                    <a:pos x="T6" y="T7"/>
                  </a:cxn>
                  <a:cxn ang="0">
                    <a:pos x="T8" y="T9"/>
                  </a:cxn>
                </a:cxnLst>
                <a:rect l="0" t="0" r="r" b="b"/>
                <a:pathLst>
                  <a:path w="259" h="424">
                    <a:moveTo>
                      <a:pt x="259" y="0"/>
                    </a:moveTo>
                    <a:lnTo>
                      <a:pt x="0" y="424"/>
                    </a:lnTo>
                    <a:lnTo>
                      <a:pt x="0" y="416"/>
                    </a:lnTo>
                    <a:lnTo>
                      <a:pt x="252" y="0"/>
                    </a:lnTo>
                    <a:lnTo>
                      <a:pt x="259" y="0"/>
                    </a:lnTo>
                    <a:close/>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03" name="Freeform 54"/>
              <p:cNvSpPr/>
              <p:nvPr/>
            </p:nvSpPr>
            <p:spPr bwMode="auto">
              <a:xfrm>
                <a:off x="2113" y="1930"/>
                <a:ext cx="263" cy="431"/>
              </a:xfrm>
              <a:custGeom>
                <a:avLst/>
                <a:gdLst>
                  <a:gd name="T0" fmla="*/ 263 w 263"/>
                  <a:gd name="T1" fmla="*/ 0 h 431"/>
                  <a:gd name="T2" fmla="*/ 0 w 263"/>
                  <a:gd name="T3" fmla="*/ 431 h 431"/>
                  <a:gd name="T4" fmla="*/ 0 w 263"/>
                  <a:gd name="T5" fmla="*/ 424 h 431"/>
                  <a:gd name="T6" fmla="*/ 259 w 263"/>
                  <a:gd name="T7" fmla="*/ 0 h 431"/>
                  <a:gd name="T8" fmla="*/ 263 w 263"/>
                  <a:gd name="T9" fmla="*/ 0 h 431"/>
                </a:gdLst>
                <a:ahLst/>
                <a:cxnLst>
                  <a:cxn ang="0">
                    <a:pos x="T0" y="T1"/>
                  </a:cxn>
                  <a:cxn ang="0">
                    <a:pos x="T2" y="T3"/>
                  </a:cxn>
                  <a:cxn ang="0">
                    <a:pos x="T4" y="T5"/>
                  </a:cxn>
                  <a:cxn ang="0">
                    <a:pos x="T6" y="T7"/>
                  </a:cxn>
                  <a:cxn ang="0">
                    <a:pos x="T8" y="T9"/>
                  </a:cxn>
                </a:cxnLst>
                <a:rect l="0" t="0" r="r" b="b"/>
                <a:pathLst>
                  <a:path w="263" h="431">
                    <a:moveTo>
                      <a:pt x="263" y="0"/>
                    </a:moveTo>
                    <a:lnTo>
                      <a:pt x="0" y="431"/>
                    </a:lnTo>
                    <a:lnTo>
                      <a:pt x="0" y="424"/>
                    </a:lnTo>
                    <a:lnTo>
                      <a:pt x="259" y="0"/>
                    </a:lnTo>
                    <a:lnTo>
                      <a:pt x="263" y="0"/>
                    </a:lnTo>
                    <a:close/>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04" name="Freeform 55"/>
              <p:cNvSpPr/>
              <p:nvPr/>
            </p:nvSpPr>
            <p:spPr bwMode="auto">
              <a:xfrm>
                <a:off x="2113" y="1930"/>
                <a:ext cx="267" cy="439"/>
              </a:xfrm>
              <a:custGeom>
                <a:avLst/>
                <a:gdLst>
                  <a:gd name="T0" fmla="*/ 267 w 267"/>
                  <a:gd name="T1" fmla="*/ 0 h 439"/>
                  <a:gd name="T2" fmla="*/ 0 w 267"/>
                  <a:gd name="T3" fmla="*/ 439 h 439"/>
                  <a:gd name="T4" fmla="*/ 0 w 267"/>
                  <a:gd name="T5" fmla="*/ 431 h 439"/>
                  <a:gd name="T6" fmla="*/ 263 w 267"/>
                  <a:gd name="T7" fmla="*/ 0 h 439"/>
                  <a:gd name="T8" fmla="*/ 267 w 267"/>
                  <a:gd name="T9" fmla="*/ 0 h 439"/>
                </a:gdLst>
                <a:ahLst/>
                <a:cxnLst>
                  <a:cxn ang="0">
                    <a:pos x="T0" y="T1"/>
                  </a:cxn>
                  <a:cxn ang="0">
                    <a:pos x="T2" y="T3"/>
                  </a:cxn>
                  <a:cxn ang="0">
                    <a:pos x="T4" y="T5"/>
                  </a:cxn>
                  <a:cxn ang="0">
                    <a:pos x="T6" y="T7"/>
                  </a:cxn>
                  <a:cxn ang="0">
                    <a:pos x="T8" y="T9"/>
                  </a:cxn>
                </a:cxnLst>
                <a:rect l="0" t="0" r="r" b="b"/>
                <a:pathLst>
                  <a:path w="267" h="439">
                    <a:moveTo>
                      <a:pt x="267" y="0"/>
                    </a:moveTo>
                    <a:lnTo>
                      <a:pt x="0" y="439"/>
                    </a:lnTo>
                    <a:lnTo>
                      <a:pt x="0" y="431"/>
                    </a:lnTo>
                    <a:lnTo>
                      <a:pt x="263" y="0"/>
                    </a:lnTo>
                    <a:lnTo>
                      <a:pt x="267" y="0"/>
                    </a:lnTo>
                    <a:close/>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05" name="Freeform 56"/>
              <p:cNvSpPr/>
              <p:nvPr/>
            </p:nvSpPr>
            <p:spPr bwMode="auto">
              <a:xfrm>
                <a:off x="2113" y="1930"/>
                <a:ext cx="275" cy="447"/>
              </a:xfrm>
              <a:custGeom>
                <a:avLst/>
                <a:gdLst>
                  <a:gd name="T0" fmla="*/ 275 w 275"/>
                  <a:gd name="T1" fmla="*/ 0 h 447"/>
                  <a:gd name="T2" fmla="*/ 0 w 275"/>
                  <a:gd name="T3" fmla="*/ 447 h 447"/>
                  <a:gd name="T4" fmla="*/ 0 w 275"/>
                  <a:gd name="T5" fmla="*/ 439 h 447"/>
                  <a:gd name="T6" fmla="*/ 271 w 275"/>
                  <a:gd name="T7" fmla="*/ 0 h 447"/>
                  <a:gd name="T8" fmla="*/ 275 w 275"/>
                  <a:gd name="T9" fmla="*/ 0 h 447"/>
                </a:gdLst>
                <a:ahLst/>
                <a:cxnLst>
                  <a:cxn ang="0">
                    <a:pos x="T0" y="T1"/>
                  </a:cxn>
                  <a:cxn ang="0">
                    <a:pos x="T2" y="T3"/>
                  </a:cxn>
                  <a:cxn ang="0">
                    <a:pos x="T4" y="T5"/>
                  </a:cxn>
                  <a:cxn ang="0">
                    <a:pos x="T6" y="T7"/>
                  </a:cxn>
                  <a:cxn ang="0">
                    <a:pos x="T8" y="T9"/>
                  </a:cxn>
                </a:cxnLst>
                <a:rect l="0" t="0" r="r" b="b"/>
                <a:pathLst>
                  <a:path w="275" h="447">
                    <a:moveTo>
                      <a:pt x="275" y="0"/>
                    </a:moveTo>
                    <a:lnTo>
                      <a:pt x="0" y="447"/>
                    </a:lnTo>
                    <a:lnTo>
                      <a:pt x="0" y="439"/>
                    </a:lnTo>
                    <a:lnTo>
                      <a:pt x="271" y="0"/>
                    </a:lnTo>
                    <a:lnTo>
                      <a:pt x="275" y="0"/>
                    </a:lnTo>
                    <a:close/>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06" name="Freeform 57"/>
              <p:cNvSpPr/>
              <p:nvPr/>
            </p:nvSpPr>
            <p:spPr bwMode="auto">
              <a:xfrm>
                <a:off x="2113" y="1930"/>
                <a:ext cx="278" cy="458"/>
              </a:xfrm>
              <a:custGeom>
                <a:avLst/>
                <a:gdLst>
                  <a:gd name="T0" fmla="*/ 278 w 278"/>
                  <a:gd name="T1" fmla="*/ 0 h 458"/>
                  <a:gd name="T2" fmla="*/ 0 w 278"/>
                  <a:gd name="T3" fmla="*/ 458 h 458"/>
                  <a:gd name="T4" fmla="*/ 0 w 278"/>
                  <a:gd name="T5" fmla="*/ 447 h 458"/>
                  <a:gd name="T6" fmla="*/ 271 w 278"/>
                  <a:gd name="T7" fmla="*/ 0 h 458"/>
                  <a:gd name="T8" fmla="*/ 278 w 278"/>
                  <a:gd name="T9" fmla="*/ 0 h 458"/>
                </a:gdLst>
                <a:ahLst/>
                <a:cxnLst>
                  <a:cxn ang="0">
                    <a:pos x="T0" y="T1"/>
                  </a:cxn>
                  <a:cxn ang="0">
                    <a:pos x="T2" y="T3"/>
                  </a:cxn>
                  <a:cxn ang="0">
                    <a:pos x="T4" y="T5"/>
                  </a:cxn>
                  <a:cxn ang="0">
                    <a:pos x="T6" y="T7"/>
                  </a:cxn>
                  <a:cxn ang="0">
                    <a:pos x="T8" y="T9"/>
                  </a:cxn>
                </a:cxnLst>
                <a:rect l="0" t="0" r="r" b="b"/>
                <a:pathLst>
                  <a:path w="278" h="458">
                    <a:moveTo>
                      <a:pt x="278" y="0"/>
                    </a:moveTo>
                    <a:lnTo>
                      <a:pt x="0" y="458"/>
                    </a:lnTo>
                    <a:lnTo>
                      <a:pt x="0" y="447"/>
                    </a:lnTo>
                    <a:lnTo>
                      <a:pt x="271" y="0"/>
                    </a:lnTo>
                    <a:lnTo>
                      <a:pt x="278" y="0"/>
                    </a:lnTo>
                    <a:close/>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07" name="Freeform 58"/>
              <p:cNvSpPr/>
              <p:nvPr/>
            </p:nvSpPr>
            <p:spPr bwMode="auto">
              <a:xfrm>
                <a:off x="2113" y="1930"/>
                <a:ext cx="286" cy="466"/>
              </a:xfrm>
              <a:custGeom>
                <a:avLst/>
                <a:gdLst>
                  <a:gd name="T0" fmla="*/ 286 w 286"/>
                  <a:gd name="T1" fmla="*/ 0 h 466"/>
                  <a:gd name="T2" fmla="*/ 0 w 286"/>
                  <a:gd name="T3" fmla="*/ 466 h 466"/>
                  <a:gd name="T4" fmla="*/ 0 w 286"/>
                  <a:gd name="T5" fmla="*/ 454 h 466"/>
                  <a:gd name="T6" fmla="*/ 282 w 286"/>
                  <a:gd name="T7" fmla="*/ 0 h 466"/>
                  <a:gd name="T8" fmla="*/ 286 w 286"/>
                  <a:gd name="T9" fmla="*/ 0 h 466"/>
                </a:gdLst>
                <a:ahLst/>
                <a:cxnLst>
                  <a:cxn ang="0">
                    <a:pos x="T0" y="T1"/>
                  </a:cxn>
                  <a:cxn ang="0">
                    <a:pos x="T2" y="T3"/>
                  </a:cxn>
                  <a:cxn ang="0">
                    <a:pos x="T4" y="T5"/>
                  </a:cxn>
                  <a:cxn ang="0">
                    <a:pos x="T6" y="T7"/>
                  </a:cxn>
                  <a:cxn ang="0">
                    <a:pos x="T8" y="T9"/>
                  </a:cxn>
                </a:cxnLst>
                <a:rect l="0" t="0" r="r" b="b"/>
                <a:pathLst>
                  <a:path w="286" h="466">
                    <a:moveTo>
                      <a:pt x="286" y="0"/>
                    </a:moveTo>
                    <a:lnTo>
                      <a:pt x="0" y="466"/>
                    </a:lnTo>
                    <a:lnTo>
                      <a:pt x="0" y="454"/>
                    </a:lnTo>
                    <a:lnTo>
                      <a:pt x="282" y="0"/>
                    </a:lnTo>
                    <a:lnTo>
                      <a:pt x="286" y="0"/>
                    </a:lnTo>
                    <a:close/>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08" name="Freeform 59"/>
              <p:cNvSpPr/>
              <p:nvPr/>
            </p:nvSpPr>
            <p:spPr bwMode="auto">
              <a:xfrm>
                <a:off x="2113" y="1930"/>
                <a:ext cx="290" cy="473"/>
              </a:xfrm>
              <a:custGeom>
                <a:avLst/>
                <a:gdLst>
                  <a:gd name="T0" fmla="*/ 290 w 290"/>
                  <a:gd name="T1" fmla="*/ 0 h 473"/>
                  <a:gd name="T2" fmla="*/ 0 w 290"/>
                  <a:gd name="T3" fmla="*/ 473 h 473"/>
                  <a:gd name="T4" fmla="*/ 0 w 290"/>
                  <a:gd name="T5" fmla="*/ 466 h 473"/>
                  <a:gd name="T6" fmla="*/ 286 w 290"/>
                  <a:gd name="T7" fmla="*/ 0 h 473"/>
                  <a:gd name="T8" fmla="*/ 290 w 290"/>
                  <a:gd name="T9" fmla="*/ 0 h 473"/>
                </a:gdLst>
                <a:ahLst/>
                <a:cxnLst>
                  <a:cxn ang="0">
                    <a:pos x="T0" y="T1"/>
                  </a:cxn>
                  <a:cxn ang="0">
                    <a:pos x="T2" y="T3"/>
                  </a:cxn>
                  <a:cxn ang="0">
                    <a:pos x="T4" y="T5"/>
                  </a:cxn>
                  <a:cxn ang="0">
                    <a:pos x="T6" y="T7"/>
                  </a:cxn>
                  <a:cxn ang="0">
                    <a:pos x="T8" y="T9"/>
                  </a:cxn>
                </a:cxnLst>
                <a:rect l="0" t="0" r="r" b="b"/>
                <a:pathLst>
                  <a:path w="290" h="473">
                    <a:moveTo>
                      <a:pt x="290" y="0"/>
                    </a:moveTo>
                    <a:lnTo>
                      <a:pt x="0" y="473"/>
                    </a:lnTo>
                    <a:lnTo>
                      <a:pt x="0" y="466"/>
                    </a:lnTo>
                    <a:lnTo>
                      <a:pt x="286" y="0"/>
                    </a:lnTo>
                    <a:lnTo>
                      <a:pt x="290" y="0"/>
                    </a:lnTo>
                    <a:close/>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09" name="Freeform 60"/>
              <p:cNvSpPr/>
              <p:nvPr/>
            </p:nvSpPr>
            <p:spPr bwMode="auto">
              <a:xfrm>
                <a:off x="2113" y="1930"/>
                <a:ext cx="294" cy="481"/>
              </a:xfrm>
              <a:custGeom>
                <a:avLst/>
                <a:gdLst>
                  <a:gd name="T0" fmla="*/ 294 w 294"/>
                  <a:gd name="T1" fmla="*/ 0 h 481"/>
                  <a:gd name="T2" fmla="*/ 0 w 294"/>
                  <a:gd name="T3" fmla="*/ 481 h 481"/>
                  <a:gd name="T4" fmla="*/ 0 w 294"/>
                  <a:gd name="T5" fmla="*/ 477 h 481"/>
                  <a:gd name="T6" fmla="*/ 0 w 294"/>
                  <a:gd name="T7" fmla="*/ 477 h 481"/>
                  <a:gd name="T8" fmla="*/ 0 w 294"/>
                  <a:gd name="T9" fmla="*/ 473 h 481"/>
                  <a:gd name="T10" fmla="*/ 286 w 294"/>
                  <a:gd name="T11" fmla="*/ 0 h 481"/>
                  <a:gd name="T12" fmla="*/ 294 w 294"/>
                  <a:gd name="T13" fmla="*/ 0 h 481"/>
                </a:gdLst>
                <a:ahLst/>
                <a:cxnLst>
                  <a:cxn ang="0">
                    <a:pos x="T0" y="T1"/>
                  </a:cxn>
                  <a:cxn ang="0">
                    <a:pos x="T2" y="T3"/>
                  </a:cxn>
                  <a:cxn ang="0">
                    <a:pos x="T4" y="T5"/>
                  </a:cxn>
                  <a:cxn ang="0">
                    <a:pos x="T6" y="T7"/>
                  </a:cxn>
                  <a:cxn ang="0">
                    <a:pos x="T8" y="T9"/>
                  </a:cxn>
                  <a:cxn ang="0">
                    <a:pos x="T10" y="T11"/>
                  </a:cxn>
                  <a:cxn ang="0">
                    <a:pos x="T12" y="T13"/>
                  </a:cxn>
                </a:cxnLst>
                <a:rect l="0" t="0" r="r" b="b"/>
                <a:pathLst>
                  <a:path w="294" h="481">
                    <a:moveTo>
                      <a:pt x="294" y="0"/>
                    </a:moveTo>
                    <a:lnTo>
                      <a:pt x="0" y="481"/>
                    </a:lnTo>
                    <a:lnTo>
                      <a:pt x="0" y="477"/>
                    </a:lnTo>
                    <a:lnTo>
                      <a:pt x="0" y="477"/>
                    </a:lnTo>
                    <a:lnTo>
                      <a:pt x="0" y="473"/>
                    </a:lnTo>
                    <a:lnTo>
                      <a:pt x="286" y="0"/>
                    </a:lnTo>
                    <a:lnTo>
                      <a:pt x="294" y="0"/>
                    </a:lnTo>
                    <a:close/>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10" name="Freeform 61"/>
              <p:cNvSpPr/>
              <p:nvPr/>
            </p:nvSpPr>
            <p:spPr bwMode="auto">
              <a:xfrm>
                <a:off x="2113" y="1930"/>
                <a:ext cx="301" cy="489"/>
              </a:xfrm>
              <a:custGeom>
                <a:avLst/>
                <a:gdLst>
                  <a:gd name="T0" fmla="*/ 301 w 301"/>
                  <a:gd name="T1" fmla="*/ 0 h 489"/>
                  <a:gd name="T2" fmla="*/ 4 w 301"/>
                  <a:gd name="T3" fmla="*/ 489 h 489"/>
                  <a:gd name="T4" fmla="*/ 4 w 301"/>
                  <a:gd name="T5" fmla="*/ 485 h 489"/>
                  <a:gd name="T6" fmla="*/ 0 w 301"/>
                  <a:gd name="T7" fmla="*/ 481 h 489"/>
                  <a:gd name="T8" fmla="*/ 294 w 301"/>
                  <a:gd name="T9" fmla="*/ 0 h 489"/>
                  <a:gd name="T10" fmla="*/ 301 w 301"/>
                  <a:gd name="T11" fmla="*/ 0 h 489"/>
                </a:gdLst>
                <a:ahLst/>
                <a:cxnLst>
                  <a:cxn ang="0">
                    <a:pos x="T0" y="T1"/>
                  </a:cxn>
                  <a:cxn ang="0">
                    <a:pos x="T2" y="T3"/>
                  </a:cxn>
                  <a:cxn ang="0">
                    <a:pos x="T4" y="T5"/>
                  </a:cxn>
                  <a:cxn ang="0">
                    <a:pos x="T6" y="T7"/>
                  </a:cxn>
                  <a:cxn ang="0">
                    <a:pos x="T8" y="T9"/>
                  </a:cxn>
                  <a:cxn ang="0">
                    <a:pos x="T10" y="T11"/>
                  </a:cxn>
                </a:cxnLst>
                <a:rect l="0" t="0" r="r" b="b"/>
                <a:pathLst>
                  <a:path w="301" h="489">
                    <a:moveTo>
                      <a:pt x="301" y="0"/>
                    </a:moveTo>
                    <a:lnTo>
                      <a:pt x="4" y="489"/>
                    </a:lnTo>
                    <a:lnTo>
                      <a:pt x="4" y="485"/>
                    </a:lnTo>
                    <a:lnTo>
                      <a:pt x="0" y="481"/>
                    </a:lnTo>
                    <a:lnTo>
                      <a:pt x="294" y="0"/>
                    </a:lnTo>
                    <a:lnTo>
                      <a:pt x="301" y="0"/>
                    </a:lnTo>
                    <a:close/>
                  </a:path>
                </a:pathLst>
              </a:custGeom>
              <a:solidFill>
                <a:srgbClr val="EEF0E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11" name="Freeform 62"/>
              <p:cNvSpPr/>
              <p:nvPr/>
            </p:nvSpPr>
            <p:spPr bwMode="auto">
              <a:xfrm>
                <a:off x="2117" y="1930"/>
                <a:ext cx="301" cy="492"/>
              </a:xfrm>
              <a:custGeom>
                <a:avLst/>
                <a:gdLst>
                  <a:gd name="T0" fmla="*/ 301 w 301"/>
                  <a:gd name="T1" fmla="*/ 0 h 492"/>
                  <a:gd name="T2" fmla="*/ 4 w 301"/>
                  <a:gd name="T3" fmla="*/ 492 h 492"/>
                  <a:gd name="T4" fmla="*/ 0 w 301"/>
                  <a:gd name="T5" fmla="*/ 492 h 492"/>
                  <a:gd name="T6" fmla="*/ 0 w 301"/>
                  <a:gd name="T7" fmla="*/ 489 h 492"/>
                  <a:gd name="T8" fmla="*/ 297 w 301"/>
                  <a:gd name="T9" fmla="*/ 0 h 492"/>
                  <a:gd name="T10" fmla="*/ 301 w 301"/>
                  <a:gd name="T11" fmla="*/ 0 h 492"/>
                </a:gdLst>
                <a:ahLst/>
                <a:cxnLst>
                  <a:cxn ang="0">
                    <a:pos x="T0" y="T1"/>
                  </a:cxn>
                  <a:cxn ang="0">
                    <a:pos x="T2" y="T3"/>
                  </a:cxn>
                  <a:cxn ang="0">
                    <a:pos x="T4" y="T5"/>
                  </a:cxn>
                  <a:cxn ang="0">
                    <a:pos x="T6" y="T7"/>
                  </a:cxn>
                  <a:cxn ang="0">
                    <a:pos x="T8" y="T9"/>
                  </a:cxn>
                  <a:cxn ang="0">
                    <a:pos x="T10" y="T11"/>
                  </a:cxn>
                </a:cxnLst>
                <a:rect l="0" t="0" r="r" b="b"/>
                <a:pathLst>
                  <a:path w="301" h="492">
                    <a:moveTo>
                      <a:pt x="301" y="0"/>
                    </a:moveTo>
                    <a:lnTo>
                      <a:pt x="4" y="492"/>
                    </a:lnTo>
                    <a:lnTo>
                      <a:pt x="0" y="492"/>
                    </a:lnTo>
                    <a:lnTo>
                      <a:pt x="0" y="489"/>
                    </a:lnTo>
                    <a:lnTo>
                      <a:pt x="297" y="0"/>
                    </a:lnTo>
                    <a:lnTo>
                      <a:pt x="301" y="0"/>
                    </a:lnTo>
                    <a:close/>
                  </a:path>
                </a:pathLst>
              </a:custGeom>
              <a:solidFill>
                <a:srgbClr val="EEF0E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12" name="Freeform 63"/>
              <p:cNvSpPr/>
              <p:nvPr/>
            </p:nvSpPr>
            <p:spPr bwMode="auto">
              <a:xfrm>
                <a:off x="2117" y="1930"/>
                <a:ext cx="305" cy="496"/>
              </a:xfrm>
              <a:custGeom>
                <a:avLst/>
                <a:gdLst>
                  <a:gd name="T0" fmla="*/ 305 w 305"/>
                  <a:gd name="T1" fmla="*/ 0 h 496"/>
                  <a:gd name="T2" fmla="*/ 0 w 305"/>
                  <a:gd name="T3" fmla="*/ 496 h 496"/>
                  <a:gd name="T4" fmla="*/ 0 w 305"/>
                  <a:gd name="T5" fmla="*/ 496 h 496"/>
                  <a:gd name="T6" fmla="*/ 0 w 305"/>
                  <a:gd name="T7" fmla="*/ 492 h 496"/>
                  <a:gd name="T8" fmla="*/ 301 w 305"/>
                  <a:gd name="T9" fmla="*/ 0 h 496"/>
                  <a:gd name="T10" fmla="*/ 305 w 305"/>
                  <a:gd name="T11" fmla="*/ 0 h 496"/>
                </a:gdLst>
                <a:ahLst/>
                <a:cxnLst>
                  <a:cxn ang="0">
                    <a:pos x="T0" y="T1"/>
                  </a:cxn>
                  <a:cxn ang="0">
                    <a:pos x="T2" y="T3"/>
                  </a:cxn>
                  <a:cxn ang="0">
                    <a:pos x="T4" y="T5"/>
                  </a:cxn>
                  <a:cxn ang="0">
                    <a:pos x="T6" y="T7"/>
                  </a:cxn>
                  <a:cxn ang="0">
                    <a:pos x="T8" y="T9"/>
                  </a:cxn>
                  <a:cxn ang="0">
                    <a:pos x="T10" y="T11"/>
                  </a:cxn>
                </a:cxnLst>
                <a:rect l="0" t="0" r="r" b="b"/>
                <a:pathLst>
                  <a:path w="305" h="496">
                    <a:moveTo>
                      <a:pt x="305" y="0"/>
                    </a:moveTo>
                    <a:lnTo>
                      <a:pt x="0" y="496"/>
                    </a:lnTo>
                    <a:lnTo>
                      <a:pt x="0" y="496"/>
                    </a:lnTo>
                    <a:lnTo>
                      <a:pt x="0" y="492"/>
                    </a:lnTo>
                    <a:lnTo>
                      <a:pt x="301" y="0"/>
                    </a:lnTo>
                    <a:lnTo>
                      <a:pt x="305" y="0"/>
                    </a:lnTo>
                    <a:close/>
                  </a:path>
                </a:pathLst>
              </a:custGeom>
              <a:solidFill>
                <a:srgbClr val="EEF0E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13" name="Freeform 64"/>
              <p:cNvSpPr/>
              <p:nvPr/>
            </p:nvSpPr>
            <p:spPr bwMode="auto">
              <a:xfrm>
                <a:off x="2121" y="1930"/>
                <a:ext cx="305" cy="500"/>
              </a:xfrm>
              <a:custGeom>
                <a:avLst/>
                <a:gdLst>
                  <a:gd name="T0" fmla="*/ 305 w 305"/>
                  <a:gd name="T1" fmla="*/ 0 h 500"/>
                  <a:gd name="T2" fmla="*/ 4 w 305"/>
                  <a:gd name="T3" fmla="*/ 500 h 500"/>
                  <a:gd name="T4" fmla="*/ 4 w 305"/>
                  <a:gd name="T5" fmla="*/ 500 h 500"/>
                  <a:gd name="T6" fmla="*/ 0 w 305"/>
                  <a:gd name="T7" fmla="*/ 496 h 500"/>
                  <a:gd name="T8" fmla="*/ 301 w 305"/>
                  <a:gd name="T9" fmla="*/ 0 h 500"/>
                  <a:gd name="T10" fmla="*/ 305 w 305"/>
                  <a:gd name="T11" fmla="*/ 0 h 500"/>
                </a:gdLst>
                <a:ahLst/>
                <a:cxnLst>
                  <a:cxn ang="0">
                    <a:pos x="T0" y="T1"/>
                  </a:cxn>
                  <a:cxn ang="0">
                    <a:pos x="T2" y="T3"/>
                  </a:cxn>
                  <a:cxn ang="0">
                    <a:pos x="T4" y="T5"/>
                  </a:cxn>
                  <a:cxn ang="0">
                    <a:pos x="T6" y="T7"/>
                  </a:cxn>
                  <a:cxn ang="0">
                    <a:pos x="T8" y="T9"/>
                  </a:cxn>
                  <a:cxn ang="0">
                    <a:pos x="T10" y="T11"/>
                  </a:cxn>
                </a:cxnLst>
                <a:rect l="0" t="0" r="r" b="b"/>
                <a:pathLst>
                  <a:path w="305" h="500">
                    <a:moveTo>
                      <a:pt x="305" y="0"/>
                    </a:moveTo>
                    <a:lnTo>
                      <a:pt x="4" y="500"/>
                    </a:lnTo>
                    <a:lnTo>
                      <a:pt x="4" y="500"/>
                    </a:lnTo>
                    <a:lnTo>
                      <a:pt x="0" y="496"/>
                    </a:lnTo>
                    <a:lnTo>
                      <a:pt x="301" y="0"/>
                    </a:lnTo>
                    <a:lnTo>
                      <a:pt x="305" y="0"/>
                    </a:lnTo>
                    <a:close/>
                  </a:path>
                </a:pathLst>
              </a:custGeom>
              <a:solidFill>
                <a:srgbClr val="EEF0E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14" name="Freeform 65"/>
              <p:cNvSpPr/>
              <p:nvPr/>
            </p:nvSpPr>
            <p:spPr bwMode="auto">
              <a:xfrm>
                <a:off x="2125" y="1930"/>
                <a:ext cx="308" cy="504"/>
              </a:xfrm>
              <a:custGeom>
                <a:avLst/>
                <a:gdLst>
                  <a:gd name="T0" fmla="*/ 308 w 308"/>
                  <a:gd name="T1" fmla="*/ 0 h 504"/>
                  <a:gd name="T2" fmla="*/ 3 w 308"/>
                  <a:gd name="T3" fmla="*/ 504 h 504"/>
                  <a:gd name="T4" fmla="*/ 0 w 308"/>
                  <a:gd name="T5" fmla="*/ 500 h 504"/>
                  <a:gd name="T6" fmla="*/ 0 w 308"/>
                  <a:gd name="T7" fmla="*/ 500 h 504"/>
                  <a:gd name="T8" fmla="*/ 301 w 308"/>
                  <a:gd name="T9" fmla="*/ 0 h 504"/>
                  <a:gd name="T10" fmla="*/ 308 w 308"/>
                  <a:gd name="T11" fmla="*/ 0 h 504"/>
                </a:gdLst>
                <a:ahLst/>
                <a:cxnLst>
                  <a:cxn ang="0">
                    <a:pos x="T0" y="T1"/>
                  </a:cxn>
                  <a:cxn ang="0">
                    <a:pos x="T2" y="T3"/>
                  </a:cxn>
                  <a:cxn ang="0">
                    <a:pos x="T4" y="T5"/>
                  </a:cxn>
                  <a:cxn ang="0">
                    <a:pos x="T6" y="T7"/>
                  </a:cxn>
                  <a:cxn ang="0">
                    <a:pos x="T8" y="T9"/>
                  </a:cxn>
                  <a:cxn ang="0">
                    <a:pos x="T10" y="T11"/>
                  </a:cxn>
                </a:cxnLst>
                <a:rect l="0" t="0" r="r" b="b"/>
                <a:pathLst>
                  <a:path w="308" h="504">
                    <a:moveTo>
                      <a:pt x="308" y="0"/>
                    </a:moveTo>
                    <a:lnTo>
                      <a:pt x="3" y="504"/>
                    </a:lnTo>
                    <a:lnTo>
                      <a:pt x="0" y="500"/>
                    </a:lnTo>
                    <a:lnTo>
                      <a:pt x="0" y="500"/>
                    </a:lnTo>
                    <a:lnTo>
                      <a:pt x="301" y="0"/>
                    </a:lnTo>
                    <a:lnTo>
                      <a:pt x="308" y="0"/>
                    </a:lnTo>
                    <a:close/>
                  </a:path>
                </a:pathLst>
              </a:custGeom>
              <a:solidFill>
                <a:srgbClr val="EEEFE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15" name="Freeform 66"/>
              <p:cNvSpPr/>
              <p:nvPr/>
            </p:nvSpPr>
            <p:spPr bwMode="auto">
              <a:xfrm>
                <a:off x="2125" y="1930"/>
                <a:ext cx="312" cy="508"/>
              </a:xfrm>
              <a:custGeom>
                <a:avLst/>
                <a:gdLst>
                  <a:gd name="T0" fmla="*/ 312 w 312"/>
                  <a:gd name="T1" fmla="*/ 0 h 508"/>
                  <a:gd name="T2" fmla="*/ 3 w 312"/>
                  <a:gd name="T3" fmla="*/ 508 h 508"/>
                  <a:gd name="T4" fmla="*/ 3 w 312"/>
                  <a:gd name="T5" fmla="*/ 504 h 508"/>
                  <a:gd name="T6" fmla="*/ 0 w 312"/>
                  <a:gd name="T7" fmla="*/ 504 h 508"/>
                  <a:gd name="T8" fmla="*/ 308 w 312"/>
                  <a:gd name="T9" fmla="*/ 0 h 508"/>
                  <a:gd name="T10" fmla="*/ 312 w 312"/>
                  <a:gd name="T11" fmla="*/ 0 h 508"/>
                </a:gdLst>
                <a:ahLst/>
                <a:cxnLst>
                  <a:cxn ang="0">
                    <a:pos x="T0" y="T1"/>
                  </a:cxn>
                  <a:cxn ang="0">
                    <a:pos x="T2" y="T3"/>
                  </a:cxn>
                  <a:cxn ang="0">
                    <a:pos x="T4" y="T5"/>
                  </a:cxn>
                  <a:cxn ang="0">
                    <a:pos x="T6" y="T7"/>
                  </a:cxn>
                  <a:cxn ang="0">
                    <a:pos x="T8" y="T9"/>
                  </a:cxn>
                  <a:cxn ang="0">
                    <a:pos x="T10" y="T11"/>
                  </a:cxn>
                </a:cxnLst>
                <a:rect l="0" t="0" r="r" b="b"/>
                <a:pathLst>
                  <a:path w="312" h="508">
                    <a:moveTo>
                      <a:pt x="312" y="0"/>
                    </a:moveTo>
                    <a:lnTo>
                      <a:pt x="3" y="508"/>
                    </a:lnTo>
                    <a:lnTo>
                      <a:pt x="3" y="504"/>
                    </a:lnTo>
                    <a:lnTo>
                      <a:pt x="0" y="504"/>
                    </a:lnTo>
                    <a:lnTo>
                      <a:pt x="308" y="0"/>
                    </a:lnTo>
                    <a:lnTo>
                      <a:pt x="312" y="0"/>
                    </a:lnTo>
                    <a:close/>
                  </a:path>
                </a:pathLst>
              </a:custGeom>
              <a:solidFill>
                <a:srgbClr val="EEEFE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16" name="Freeform 67"/>
              <p:cNvSpPr/>
              <p:nvPr/>
            </p:nvSpPr>
            <p:spPr bwMode="auto">
              <a:xfrm>
                <a:off x="2128" y="1930"/>
                <a:ext cx="313" cy="512"/>
              </a:xfrm>
              <a:custGeom>
                <a:avLst/>
                <a:gdLst>
                  <a:gd name="T0" fmla="*/ 313 w 313"/>
                  <a:gd name="T1" fmla="*/ 0 h 512"/>
                  <a:gd name="T2" fmla="*/ 4 w 313"/>
                  <a:gd name="T3" fmla="*/ 512 h 512"/>
                  <a:gd name="T4" fmla="*/ 4 w 313"/>
                  <a:gd name="T5" fmla="*/ 508 h 512"/>
                  <a:gd name="T6" fmla="*/ 0 w 313"/>
                  <a:gd name="T7" fmla="*/ 508 h 512"/>
                  <a:gd name="T8" fmla="*/ 309 w 313"/>
                  <a:gd name="T9" fmla="*/ 0 h 512"/>
                  <a:gd name="T10" fmla="*/ 313 w 313"/>
                  <a:gd name="T11" fmla="*/ 0 h 512"/>
                </a:gdLst>
                <a:ahLst/>
                <a:cxnLst>
                  <a:cxn ang="0">
                    <a:pos x="T0" y="T1"/>
                  </a:cxn>
                  <a:cxn ang="0">
                    <a:pos x="T2" y="T3"/>
                  </a:cxn>
                  <a:cxn ang="0">
                    <a:pos x="T4" y="T5"/>
                  </a:cxn>
                  <a:cxn ang="0">
                    <a:pos x="T6" y="T7"/>
                  </a:cxn>
                  <a:cxn ang="0">
                    <a:pos x="T8" y="T9"/>
                  </a:cxn>
                  <a:cxn ang="0">
                    <a:pos x="T10" y="T11"/>
                  </a:cxn>
                </a:cxnLst>
                <a:rect l="0" t="0" r="r" b="b"/>
                <a:pathLst>
                  <a:path w="313" h="512">
                    <a:moveTo>
                      <a:pt x="313" y="0"/>
                    </a:moveTo>
                    <a:lnTo>
                      <a:pt x="4" y="512"/>
                    </a:lnTo>
                    <a:lnTo>
                      <a:pt x="4" y="508"/>
                    </a:lnTo>
                    <a:lnTo>
                      <a:pt x="0" y="508"/>
                    </a:lnTo>
                    <a:lnTo>
                      <a:pt x="309" y="0"/>
                    </a:lnTo>
                    <a:lnTo>
                      <a:pt x="313" y="0"/>
                    </a:lnTo>
                    <a:close/>
                  </a:path>
                </a:pathLst>
              </a:custGeom>
              <a:solidFill>
                <a:srgbClr val="ECEDE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17" name="Freeform 68"/>
              <p:cNvSpPr/>
              <p:nvPr/>
            </p:nvSpPr>
            <p:spPr bwMode="auto">
              <a:xfrm>
                <a:off x="2132" y="1930"/>
                <a:ext cx="317" cy="512"/>
              </a:xfrm>
              <a:custGeom>
                <a:avLst/>
                <a:gdLst>
                  <a:gd name="T0" fmla="*/ 317 w 317"/>
                  <a:gd name="T1" fmla="*/ 0 h 512"/>
                  <a:gd name="T2" fmla="*/ 4 w 317"/>
                  <a:gd name="T3" fmla="*/ 512 h 512"/>
                  <a:gd name="T4" fmla="*/ 4 w 317"/>
                  <a:gd name="T5" fmla="*/ 512 h 512"/>
                  <a:gd name="T6" fmla="*/ 0 w 317"/>
                  <a:gd name="T7" fmla="*/ 508 h 512"/>
                  <a:gd name="T8" fmla="*/ 313 w 317"/>
                  <a:gd name="T9" fmla="*/ 0 h 512"/>
                  <a:gd name="T10" fmla="*/ 317 w 317"/>
                  <a:gd name="T11" fmla="*/ 0 h 512"/>
                </a:gdLst>
                <a:ahLst/>
                <a:cxnLst>
                  <a:cxn ang="0">
                    <a:pos x="T0" y="T1"/>
                  </a:cxn>
                  <a:cxn ang="0">
                    <a:pos x="T2" y="T3"/>
                  </a:cxn>
                  <a:cxn ang="0">
                    <a:pos x="T4" y="T5"/>
                  </a:cxn>
                  <a:cxn ang="0">
                    <a:pos x="T6" y="T7"/>
                  </a:cxn>
                  <a:cxn ang="0">
                    <a:pos x="T8" y="T9"/>
                  </a:cxn>
                  <a:cxn ang="0">
                    <a:pos x="T10" y="T11"/>
                  </a:cxn>
                </a:cxnLst>
                <a:rect l="0" t="0" r="r" b="b"/>
                <a:pathLst>
                  <a:path w="317" h="512">
                    <a:moveTo>
                      <a:pt x="317" y="0"/>
                    </a:moveTo>
                    <a:lnTo>
                      <a:pt x="4" y="512"/>
                    </a:lnTo>
                    <a:lnTo>
                      <a:pt x="4" y="512"/>
                    </a:lnTo>
                    <a:lnTo>
                      <a:pt x="0" y="508"/>
                    </a:lnTo>
                    <a:lnTo>
                      <a:pt x="313" y="0"/>
                    </a:lnTo>
                    <a:lnTo>
                      <a:pt x="317" y="0"/>
                    </a:lnTo>
                    <a:close/>
                  </a:path>
                </a:pathLst>
              </a:custGeom>
              <a:solidFill>
                <a:srgbClr val="ECEDE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18" name="Freeform 69"/>
              <p:cNvSpPr/>
              <p:nvPr/>
            </p:nvSpPr>
            <p:spPr bwMode="auto">
              <a:xfrm>
                <a:off x="2140" y="1930"/>
                <a:ext cx="312" cy="512"/>
              </a:xfrm>
              <a:custGeom>
                <a:avLst/>
                <a:gdLst>
                  <a:gd name="T0" fmla="*/ 312 w 312"/>
                  <a:gd name="T1" fmla="*/ 0 h 512"/>
                  <a:gd name="T2" fmla="*/ 4 w 312"/>
                  <a:gd name="T3" fmla="*/ 512 h 512"/>
                  <a:gd name="T4" fmla="*/ 0 w 312"/>
                  <a:gd name="T5" fmla="*/ 512 h 512"/>
                  <a:gd name="T6" fmla="*/ 0 w 312"/>
                  <a:gd name="T7" fmla="*/ 512 h 512"/>
                  <a:gd name="T8" fmla="*/ 305 w 312"/>
                  <a:gd name="T9" fmla="*/ 0 h 512"/>
                  <a:gd name="T10" fmla="*/ 312 w 312"/>
                  <a:gd name="T11" fmla="*/ 0 h 512"/>
                </a:gdLst>
                <a:ahLst/>
                <a:cxnLst>
                  <a:cxn ang="0">
                    <a:pos x="T0" y="T1"/>
                  </a:cxn>
                  <a:cxn ang="0">
                    <a:pos x="T2" y="T3"/>
                  </a:cxn>
                  <a:cxn ang="0">
                    <a:pos x="T4" y="T5"/>
                  </a:cxn>
                  <a:cxn ang="0">
                    <a:pos x="T6" y="T7"/>
                  </a:cxn>
                  <a:cxn ang="0">
                    <a:pos x="T8" y="T9"/>
                  </a:cxn>
                  <a:cxn ang="0">
                    <a:pos x="T10" y="T11"/>
                  </a:cxn>
                </a:cxnLst>
                <a:rect l="0" t="0" r="r" b="b"/>
                <a:pathLst>
                  <a:path w="312" h="512">
                    <a:moveTo>
                      <a:pt x="312" y="0"/>
                    </a:moveTo>
                    <a:lnTo>
                      <a:pt x="4" y="512"/>
                    </a:lnTo>
                    <a:lnTo>
                      <a:pt x="0" y="512"/>
                    </a:lnTo>
                    <a:lnTo>
                      <a:pt x="0" y="512"/>
                    </a:lnTo>
                    <a:lnTo>
                      <a:pt x="305" y="0"/>
                    </a:lnTo>
                    <a:lnTo>
                      <a:pt x="312" y="0"/>
                    </a:lnTo>
                    <a:close/>
                  </a:path>
                </a:pathLst>
              </a:custGeom>
              <a:solidFill>
                <a:srgbClr val="ECEDE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19" name="Freeform 70"/>
              <p:cNvSpPr/>
              <p:nvPr/>
            </p:nvSpPr>
            <p:spPr bwMode="auto">
              <a:xfrm>
                <a:off x="2140" y="1930"/>
                <a:ext cx="320" cy="512"/>
              </a:xfrm>
              <a:custGeom>
                <a:avLst/>
                <a:gdLst>
                  <a:gd name="T0" fmla="*/ 320 w 320"/>
                  <a:gd name="T1" fmla="*/ 0 h 512"/>
                  <a:gd name="T2" fmla="*/ 4 w 320"/>
                  <a:gd name="T3" fmla="*/ 512 h 512"/>
                  <a:gd name="T4" fmla="*/ 4 w 320"/>
                  <a:gd name="T5" fmla="*/ 512 h 512"/>
                  <a:gd name="T6" fmla="*/ 0 w 320"/>
                  <a:gd name="T7" fmla="*/ 512 h 512"/>
                  <a:gd name="T8" fmla="*/ 312 w 320"/>
                  <a:gd name="T9" fmla="*/ 0 h 512"/>
                  <a:gd name="T10" fmla="*/ 320 w 320"/>
                  <a:gd name="T11" fmla="*/ 0 h 512"/>
                </a:gdLst>
                <a:ahLst/>
                <a:cxnLst>
                  <a:cxn ang="0">
                    <a:pos x="T0" y="T1"/>
                  </a:cxn>
                  <a:cxn ang="0">
                    <a:pos x="T2" y="T3"/>
                  </a:cxn>
                  <a:cxn ang="0">
                    <a:pos x="T4" y="T5"/>
                  </a:cxn>
                  <a:cxn ang="0">
                    <a:pos x="T6" y="T7"/>
                  </a:cxn>
                  <a:cxn ang="0">
                    <a:pos x="T8" y="T9"/>
                  </a:cxn>
                  <a:cxn ang="0">
                    <a:pos x="T10" y="T11"/>
                  </a:cxn>
                </a:cxnLst>
                <a:rect l="0" t="0" r="r" b="b"/>
                <a:pathLst>
                  <a:path w="320" h="512">
                    <a:moveTo>
                      <a:pt x="320" y="0"/>
                    </a:moveTo>
                    <a:lnTo>
                      <a:pt x="4" y="512"/>
                    </a:lnTo>
                    <a:lnTo>
                      <a:pt x="4" y="512"/>
                    </a:lnTo>
                    <a:lnTo>
                      <a:pt x="0" y="512"/>
                    </a:lnTo>
                    <a:lnTo>
                      <a:pt x="312" y="0"/>
                    </a:lnTo>
                    <a:lnTo>
                      <a:pt x="320" y="0"/>
                    </a:lnTo>
                    <a:close/>
                  </a:path>
                </a:pathLst>
              </a:custGeom>
              <a:solidFill>
                <a:srgbClr val="ECEDE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20" name="Freeform 71"/>
              <p:cNvSpPr/>
              <p:nvPr/>
            </p:nvSpPr>
            <p:spPr bwMode="auto">
              <a:xfrm>
                <a:off x="2144" y="1930"/>
                <a:ext cx="320" cy="515"/>
              </a:xfrm>
              <a:custGeom>
                <a:avLst/>
                <a:gdLst>
                  <a:gd name="T0" fmla="*/ 320 w 320"/>
                  <a:gd name="T1" fmla="*/ 0 h 515"/>
                  <a:gd name="T2" fmla="*/ 3 w 320"/>
                  <a:gd name="T3" fmla="*/ 515 h 515"/>
                  <a:gd name="T4" fmla="*/ 3 w 320"/>
                  <a:gd name="T5" fmla="*/ 515 h 515"/>
                  <a:gd name="T6" fmla="*/ 0 w 320"/>
                  <a:gd name="T7" fmla="*/ 515 h 515"/>
                  <a:gd name="T8" fmla="*/ 316 w 320"/>
                  <a:gd name="T9" fmla="*/ 0 h 515"/>
                  <a:gd name="T10" fmla="*/ 320 w 320"/>
                  <a:gd name="T11" fmla="*/ 0 h 515"/>
                </a:gdLst>
                <a:ahLst/>
                <a:cxnLst>
                  <a:cxn ang="0">
                    <a:pos x="T0" y="T1"/>
                  </a:cxn>
                  <a:cxn ang="0">
                    <a:pos x="T2" y="T3"/>
                  </a:cxn>
                  <a:cxn ang="0">
                    <a:pos x="T4" y="T5"/>
                  </a:cxn>
                  <a:cxn ang="0">
                    <a:pos x="T6" y="T7"/>
                  </a:cxn>
                  <a:cxn ang="0">
                    <a:pos x="T8" y="T9"/>
                  </a:cxn>
                  <a:cxn ang="0">
                    <a:pos x="T10" y="T11"/>
                  </a:cxn>
                </a:cxnLst>
                <a:rect l="0" t="0" r="r" b="b"/>
                <a:pathLst>
                  <a:path w="320" h="515">
                    <a:moveTo>
                      <a:pt x="320" y="0"/>
                    </a:moveTo>
                    <a:lnTo>
                      <a:pt x="3" y="515"/>
                    </a:lnTo>
                    <a:lnTo>
                      <a:pt x="3" y="515"/>
                    </a:lnTo>
                    <a:lnTo>
                      <a:pt x="0" y="515"/>
                    </a:lnTo>
                    <a:lnTo>
                      <a:pt x="316" y="0"/>
                    </a:lnTo>
                    <a:lnTo>
                      <a:pt x="320" y="0"/>
                    </a:lnTo>
                    <a:close/>
                  </a:path>
                </a:pathLst>
              </a:custGeom>
              <a:solidFill>
                <a:srgbClr val="ECEDE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21" name="Freeform 72"/>
              <p:cNvSpPr/>
              <p:nvPr/>
            </p:nvSpPr>
            <p:spPr bwMode="auto">
              <a:xfrm>
                <a:off x="2151" y="1930"/>
                <a:ext cx="317" cy="515"/>
              </a:xfrm>
              <a:custGeom>
                <a:avLst/>
                <a:gdLst>
                  <a:gd name="T0" fmla="*/ 317 w 317"/>
                  <a:gd name="T1" fmla="*/ 0 h 515"/>
                  <a:gd name="T2" fmla="*/ 4 w 317"/>
                  <a:gd name="T3" fmla="*/ 515 h 515"/>
                  <a:gd name="T4" fmla="*/ 0 w 317"/>
                  <a:gd name="T5" fmla="*/ 515 h 515"/>
                  <a:gd name="T6" fmla="*/ 0 w 317"/>
                  <a:gd name="T7" fmla="*/ 515 h 515"/>
                  <a:gd name="T8" fmla="*/ 0 w 317"/>
                  <a:gd name="T9" fmla="*/ 515 h 515"/>
                  <a:gd name="T10" fmla="*/ 313 w 317"/>
                  <a:gd name="T11" fmla="*/ 0 h 515"/>
                  <a:gd name="T12" fmla="*/ 317 w 317"/>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317" h="515">
                    <a:moveTo>
                      <a:pt x="317" y="0"/>
                    </a:moveTo>
                    <a:lnTo>
                      <a:pt x="4" y="515"/>
                    </a:lnTo>
                    <a:lnTo>
                      <a:pt x="0" y="515"/>
                    </a:lnTo>
                    <a:lnTo>
                      <a:pt x="0" y="515"/>
                    </a:lnTo>
                    <a:lnTo>
                      <a:pt x="0" y="515"/>
                    </a:lnTo>
                    <a:lnTo>
                      <a:pt x="313" y="0"/>
                    </a:lnTo>
                    <a:lnTo>
                      <a:pt x="317" y="0"/>
                    </a:lnTo>
                    <a:close/>
                  </a:path>
                </a:pathLst>
              </a:custGeom>
              <a:solidFill>
                <a:srgbClr val="ECEDE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22" name="Freeform 73"/>
              <p:cNvSpPr/>
              <p:nvPr/>
            </p:nvSpPr>
            <p:spPr bwMode="auto">
              <a:xfrm>
                <a:off x="2155" y="1930"/>
                <a:ext cx="316" cy="515"/>
              </a:xfrm>
              <a:custGeom>
                <a:avLst/>
                <a:gdLst>
                  <a:gd name="T0" fmla="*/ 316 w 316"/>
                  <a:gd name="T1" fmla="*/ 0 h 515"/>
                  <a:gd name="T2" fmla="*/ 4 w 316"/>
                  <a:gd name="T3" fmla="*/ 515 h 515"/>
                  <a:gd name="T4" fmla="*/ 0 w 316"/>
                  <a:gd name="T5" fmla="*/ 515 h 515"/>
                  <a:gd name="T6" fmla="*/ 313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4" y="515"/>
                    </a:lnTo>
                    <a:lnTo>
                      <a:pt x="0" y="515"/>
                    </a:lnTo>
                    <a:lnTo>
                      <a:pt x="313" y="0"/>
                    </a:lnTo>
                    <a:lnTo>
                      <a:pt x="316" y="0"/>
                    </a:lnTo>
                    <a:close/>
                  </a:path>
                </a:pathLst>
              </a:custGeom>
              <a:solidFill>
                <a:srgbClr val="ECEBE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23" name="Freeform 74"/>
              <p:cNvSpPr/>
              <p:nvPr/>
            </p:nvSpPr>
            <p:spPr bwMode="auto">
              <a:xfrm>
                <a:off x="2159" y="1930"/>
                <a:ext cx="320" cy="515"/>
              </a:xfrm>
              <a:custGeom>
                <a:avLst/>
                <a:gdLst>
                  <a:gd name="T0" fmla="*/ 320 w 320"/>
                  <a:gd name="T1" fmla="*/ 0 h 515"/>
                  <a:gd name="T2" fmla="*/ 4 w 320"/>
                  <a:gd name="T3" fmla="*/ 515 h 515"/>
                  <a:gd name="T4" fmla="*/ 0 w 320"/>
                  <a:gd name="T5" fmla="*/ 515 h 515"/>
                  <a:gd name="T6" fmla="*/ 316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6" y="0"/>
                    </a:lnTo>
                    <a:lnTo>
                      <a:pt x="320" y="0"/>
                    </a:lnTo>
                    <a:close/>
                  </a:path>
                </a:pathLst>
              </a:custGeom>
              <a:solidFill>
                <a:srgbClr val="ECEBE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24" name="Freeform 75"/>
              <p:cNvSpPr/>
              <p:nvPr/>
            </p:nvSpPr>
            <p:spPr bwMode="auto">
              <a:xfrm>
                <a:off x="2167" y="1930"/>
                <a:ext cx="316" cy="515"/>
              </a:xfrm>
              <a:custGeom>
                <a:avLst/>
                <a:gdLst>
                  <a:gd name="T0" fmla="*/ 316 w 316"/>
                  <a:gd name="T1" fmla="*/ 0 h 515"/>
                  <a:gd name="T2" fmla="*/ 3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3" y="515"/>
                    </a:lnTo>
                    <a:lnTo>
                      <a:pt x="0" y="515"/>
                    </a:lnTo>
                    <a:lnTo>
                      <a:pt x="312" y="0"/>
                    </a:lnTo>
                    <a:lnTo>
                      <a:pt x="316" y="0"/>
                    </a:lnTo>
                    <a:close/>
                  </a:path>
                </a:pathLst>
              </a:custGeom>
              <a:solidFill>
                <a:srgbClr val="ECEBE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25" name="Freeform 76"/>
              <p:cNvSpPr/>
              <p:nvPr/>
            </p:nvSpPr>
            <p:spPr bwMode="auto">
              <a:xfrm>
                <a:off x="2170" y="1930"/>
                <a:ext cx="317" cy="515"/>
              </a:xfrm>
              <a:custGeom>
                <a:avLst/>
                <a:gdLst>
                  <a:gd name="T0" fmla="*/ 317 w 317"/>
                  <a:gd name="T1" fmla="*/ 0 h 515"/>
                  <a:gd name="T2" fmla="*/ 8 w 317"/>
                  <a:gd name="T3" fmla="*/ 515 h 515"/>
                  <a:gd name="T4" fmla="*/ 0 w 317"/>
                  <a:gd name="T5" fmla="*/ 515 h 515"/>
                  <a:gd name="T6" fmla="*/ 313 w 317"/>
                  <a:gd name="T7" fmla="*/ 0 h 515"/>
                  <a:gd name="T8" fmla="*/ 317 w 317"/>
                  <a:gd name="T9" fmla="*/ 0 h 515"/>
                </a:gdLst>
                <a:ahLst/>
                <a:cxnLst>
                  <a:cxn ang="0">
                    <a:pos x="T0" y="T1"/>
                  </a:cxn>
                  <a:cxn ang="0">
                    <a:pos x="T2" y="T3"/>
                  </a:cxn>
                  <a:cxn ang="0">
                    <a:pos x="T4" y="T5"/>
                  </a:cxn>
                  <a:cxn ang="0">
                    <a:pos x="T6" y="T7"/>
                  </a:cxn>
                  <a:cxn ang="0">
                    <a:pos x="T8" y="T9"/>
                  </a:cxn>
                </a:cxnLst>
                <a:rect l="0" t="0" r="r" b="b"/>
                <a:pathLst>
                  <a:path w="317" h="515">
                    <a:moveTo>
                      <a:pt x="317" y="0"/>
                    </a:moveTo>
                    <a:lnTo>
                      <a:pt x="8" y="515"/>
                    </a:lnTo>
                    <a:lnTo>
                      <a:pt x="0" y="515"/>
                    </a:lnTo>
                    <a:lnTo>
                      <a:pt x="313" y="0"/>
                    </a:lnTo>
                    <a:lnTo>
                      <a:pt x="317" y="0"/>
                    </a:lnTo>
                    <a:close/>
                  </a:path>
                </a:pathLst>
              </a:custGeom>
              <a:solidFill>
                <a:srgbClr val="ECEBE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26" name="Freeform 77"/>
              <p:cNvSpPr/>
              <p:nvPr/>
            </p:nvSpPr>
            <p:spPr bwMode="auto">
              <a:xfrm>
                <a:off x="2174" y="1930"/>
                <a:ext cx="320" cy="515"/>
              </a:xfrm>
              <a:custGeom>
                <a:avLst/>
                <a:gdLst>
                  <a:gd name="T0" fmla="*/ 320 w 320"/>
                  <a:gd name="T1" fmla="*/ 0 h 515"/>
                  <a:gd name="T2" fmla="*/ 8 w 320"/>
                  <a:gd name="T3" fmla="*/ 515 h 515"/>
                  <a:gd name="T4" fmla="*/ 0 w 320"/>
                  <a:gd name="T5" fmla="*/ 515 h 515"/>
                  <a:gd name="T6" fmla="*/ 316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8" y="515"/>
                    </a:lnTo>
                    <a:lnTo>
                      <a:pt x="0" y="515"/>
                    </a:lnTo>
                    <a:lnTo>
                      <a:pt x="316" y="0"/>
                    </a:lnTo>
                    <a:lnTo>
                      <a:pt x="320" y="0"/>
                    </a:lnTo>
                    <a:close/>
                  </a:path>
                </a:pathLst>
              </a:custGeom>
              <a:solidFill>
                <a:srgbClr val="E9EAE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27" name="Freeform 78"/>
              <p:cNvSpPr/>
              <p:nvPr/>
            </p:nvSpPr>
            <p:spPr bwMode="auto">
              <a:xfrm>
                <a:off x="2182" y="1930"/>
                <a:ext cx="320" cy="515"/>
              </a:xfrm>
              <a:custGeom>
                <a:avLst/>
                <a:gdLst>
                  <a:gd name="T0" fmla="*/ 320 w 320"/>
                  <a:gd name="T1" fmla="*/ 0 h 515"/>
                  <a:gd name="T2" fmla="*/ 4 w 320"/>
                  <a:gd name="T3" fmla="*/ 515 h 515"/>
                  <a:gd name="T4" fmla="*/ 0 w 320"/>
                  <a:gd name="T5" fmla="*/ 515 h 515"/>
                  <a:gd name="T6" fmla="*/ 312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2" y="0"/>
                    </a:lnTo>
                    <a:lnTo>
                      <a:pt x="320" y="0"/>
                    </a:lnTo>
                    <a:close/>
                  </a:path>
                </a:pathLst>
              </a:custGeom>
              <a:solidFill>
                <a:srgbClr val="E9EAE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28" name="Freeform 79"/>
              <p:cNvSpPr/>
              <p:nvPr/>
            </p:nvSpPr>
            <p:spPr bwMode="auto">
              <a:xfrm>
                <a:off x="2186" y="1930"/>
                <a:ext cx="316" cy="515"/>
              </a:xfrm>
              <a:custGeom>
                <a:avLst/>
                <a:gdLst>
                  <a:gd name="T0" fmla="*/ 316 w 316"/>
                  <a:gd name="T1" fmla="*/ 0 h 515"/>
                  <a:gd name="T2" fmla="*/ 3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3" y="515"/>
                    </a:lnTo>
                    <a:lnTo>
                      <a:pt x="0" y="515"/>
                    </a:lnTo>
                    <a:lnTo>
                      <a:pt x="312" y="0"/>
                    </a:lnTo>
                    <a:lnTo>
                      <a:pt x="316" y="0"/>
                    </a:lnTo>
                    <a:close/>
                  </a:path>
                </a:pathLst>
              </a:custGeom>
              <a:solidFill>
                <a:srgbClr val="E9EAE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29" name="Freeform 80"/>
              <p:cNvSpPr/>
              <p:nvPr/>
            </p:nvSpPr>
            <p:spPr bwMode="auto">
              <a:xfrm>
                <a:off x="2189" y="1930"/>
                <a:ext cx="321" cy="515"/>
              </a:xfrm>
              <a:custGeom>
                <a:avLst/>
                <a:gdLst>
                  <a:gd name="T0" fmla="*/ 321 w 321"/>
                  <a:gd name="T1" fmla="*/ 0 h 515"/>
                  <a:gd name="T2" fmla="*/ 8 w 321"/>
                  <a:gd name="T3" fmla="*/ 515 h 515"/>
                  <a:gd name="T4" fmla="*/ 0 w 321"/>
                  <a:gd name="T5" fmla="*/ 515 h 515"/>
                  <a:gd name="T6" fmla="*/ 317 w 321"/>
                  <a:gd name="T7" fmla="*/ 0 h 515"/>
                  <a:gd name="T8" fmla="*/ 321 w 321"/>
                  <a:gd name="T9" fmla="*/ 0 h 515"/>
                </a:gdLst>
                <a:ahLst/>
                <a:cxnLst>
                  <a:cxn ang="0">
                    <a:pos x="T0" y="T1"/>
                  </a:cxn>
                  <a:cxn ang="0">
                    <a:pos x="T2" y="T3"/>
                  </a:cxn>
                  <a:cxn ang="0">
                    <a:pos x="T4" y="T5"/>
                  </a:cxn>
                  <a:cxn ang="0">
                    <a:pos x="T6" y="T7"/>
                  </a:cxn>
                  <a:cxn ang="0">
                    <a:pos x="T8" y="T9"/>
                  </a:cxn>
                </a:cxnLst>
                <a:rect l="0" t="0" r="r" b="b"/>
                <a:pathLst>
                  <a:path w="321" h="515">
                    <a:moveTo>
                      <a:pt x="321" y="0"/>
                    </a:moveTo>
                    <a:lnTo>
                      <a:pt x="8" y="515"/>
                    </a:lnTo>
                    <a:lnTo>
                      <a:pt x="0" y="515"/>
                    </a:lnTo>
                    <a:lnTo>
                      <a:pt x="317" y="0"/>
                    </a:lnTo>
                    <a:lnTo>
                      <a:pt x="321" y="0"/>
                    </a:lnTo>
                    <a:close/>
                  </a:path>
                </a:pathLst>
              </a:custGeom>
              <a:solidFill>
                <a:srgbClr val="E9EAE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30" name="Freeform 81"/>
              <p:cNvSpPr/>
              <p:nvPr/>
            </p:nvSpPr>
            <p:spPr bwMode="auto">
              <a:xfrm>
                <a:off x="2197" y="1930"/>
                <a:ext cx="316" cy="515"/>
              </a:xfrm>
              <a:custGeom>
                <a:avLst/>
                <a:gdLst>
                  <a:gd name="T0" fmla="*/ 316 w 316"/>
                  <a:gd name="T1" fmla="*/ 0 h 515"/>
                  <a:gd name="T2" fmla="*/ 4 w 316"/>
                  <a:gd name="T3" fmla="*/ 515 h 515"/>
                  <a:gd name="T4" fmla="*/ 0 w 316"/>
                  <a:gd name="T5" fmla="*/ 515 h 515"/>
                  <a:gd name="T6" fmla="*/ 309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4" y="515"/>
                    </a:lnTo>
                    <a:lnTo>
                      <a:pt x="0" y="515"/>
                    </a:lnTo>
                    <a:lnTo>
                      <a:pt x="309" y="0"/>
                    </a:lnTo>
                    <a:lnTo>
                      <a:pt x="316" y="0"/>
                    </a:lnTo>
                    <a:close/>
                  </a:path>
                </a:pathLst>
              </a:custGeom>
              <a:solidFill>
                <a:srgbClr val="E9EAE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31" name="Freeform 82"/>
              <p:cNvSpPr/>
              <p:nvPr/>
            </p:nvSpPr>
            <p:spPr bwMode="auto">
              <a:xfrm>
                <a:off x="2205" y="1930"/>
                <a:ext cx="316" cy="515"/>
              </a:xfrm>
              <a:custGeom>
                <a:avLst/>
                <a:gdLst>
                  <a:gd name="T0" fmla="*/ 316 w 316"/>
                  <a:gd name="T1" fmla="*/ 0 h 515"/>
                  <a:gd name="T2" fmla="*/ 3 w 316"/>
                  <a:gd name="T3" fmla="*/ 515 h 515"/>
                  <a:gd name="T4" fmla="*/ 0 w 316"/>
                  <a:gd name="T5" fmla="*/ 515 h 515"/>
                  <a:gd name="T6" fmla="*/ 308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3" y="515"/>
                    </a:lnTo>
                    <a:lnTo>
                      <a:pt x="0" y="515"/>
                    </a:lnTo>
                    <a:lnTo>
                      <a:pt x="308" y="0"/>
                    </a:lnTo>
                    <a:lnTo>
                      <a:pt x="316" y="0"/>
                    </a:lnTo>
                    <a:close/>
                  </a:path>
                </a:pathLst>
              </a:custGeom>
              <a:solidFill>
                <a:srgbClr val="E9EAE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32" name="Freeform 83"/>
              <p:cNvSpPr/>
              <p:nvPr/>
            </p:nvSpPr>
            <p:spPr bwMode="auto">
              <a:xfrm>
                <a:off x="2205" y="1930"/>
                <a:ext cx="320" cy="515"/>
              </a:xfrm>
              <a:custGeom>
                <a:avLst/>
                <a:gdLst>
                  <a:gd name="T0" fmla="*/ 320 w 320"/>
                  <a:gd name="T1" fmla="*/ 0 h 515"/>
                  <a:gd name="T2" fmla="*/ 3 w 320"/>
                  <a:gd name="T3" fmla="*/ 515 h 515"/>
                  <a:gd name="T4" fmla="*/ 0 w 320"/>
                  <a:gd name="T5" fmla="*/ 515 h 515"/>
                  <a:gd name="T6" fmla="*/ 316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3" y="515"/>
                    </a:lnTo>
                    <a:lnTo>
                      <a:pt x="0" y="515"/>
                    </a:lnTo>
                    <a:lnTo>
                      <a:pt x="316" y="0"/>
                    </a:lnTo>
                    <a:lnTo>
                      <a:pt x="320" y="0"/>
                    </a:lnTo>
                    <a:close/>
                  </a:path>
                </a:pathLst>
              </a:custGeom>
              <a:solidFill>
                <a:srgbClr val="E8EAE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33" name="Freeform 84"/>
              <p:cNvSpPr/>
              <p:nvPr/>
            </p:nvSpPr>
            <p:spPr bwMode="auto">
              <a:xfrm>
                <a:off x="2212" y="1930"/>
                <a:ext cx="317" cy="515"/>
              </a:xfrm>
              <a:custGeom>
                <a:avLst/>
                <a:gdLst>
                  <a:gd name="T0" fmla="*/ 317 w 317"/>
                  <a:gd name="T1" fmla="*/ 0 h 515"/>
                  <a:gd name="T2" fmla="*/ 8 w 317"/>
                  <a:gd name="T3" fmla="*/ 515 h 515"/>
                  <a:gd name="T4" fmla="*/ 0 w 317"/>
                  <a:gd name="T5" fmla="*/ 515 h 515"/>
                  <a:gd name="T6" fmla="*/ 313 w 317"/>
                  <a:gd name="T7" fmla="*/ 0 h 515"/>
                  <a:gd name="T8" fmla="*/ 317 w 317"/>
                  <a:gd name="T9" fmla="*/ 0 h 515"/>
                </a:gdLst>
                <a:ahLst/>
                <a:cxnLst>
                  <a:cxn ang="0">
                    <a:pos x="T0" y="T1"/>
                  </a:cxn>
                  <a:cxn ang="0">
                    <a:pos x="T2" y="T3"/>
                  </a:cxn>
                  <a:cxn ang="0">
                    <a:pos x="T4" y="T5"/>
                  </a:cxn>
                  <a:cxn ang="0">
                    <a:pos x="T6" y="T7"/>
                  </a:cxn>
                  <a:cxn ang="0">
                    <a:pos x="T8" y="T9"/>
                  </a:cxn>
                </a:cxnLst>
                <a:rect l="0" t="0" r="r" b="b"/>
                <a:pathLst>
                  <a:path w="317" h="515">
                    <a:moveTo>
                      <a:pt x="317" y="0"/>
                    </a:moveTo>
                    <a:lnTo>
                      <a:pt x="8" y="515"/>
                    </a:lnTo>
                    <a:lnTo>
                      <a:pt x="0" y="515"/>
                    </a:lnTo>
                    <a:lnTo>
                      <a:pt x="313" y="0"/>
                    </a:lnTo>
                    <a:lnTo>
                      <a:pt x="317" y="0"/>
                    </a:lnTo>
                    <a:close/>
                  </a:path>
                </a:pathLst>
              </a:custGeom>
              <a:solidFill>
                <a:srgbClr val="E8EAE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34" name="Freeform 85"/>
              <p:cNvSpPr/>
              <p:nvPr/>
            </p:nvSpPr>
            <p:spPr bwMode="auto">
              <a:xfrm>
                <a:off x="2216" y="1930"/>
                <a:ext cx="316" cy="515"/>
              </a:xfrm>
              <a:custGeom>
                <a:avLst/>
                <a:gdLst>
                  <a:gd name="T0" fmla="*/ 316 w 316"/>
                  <a:gd name="T1" fmla="*/ 0 h 515"/>
                  <a:gd name="T2" fmla="*/ 8 w 316"/>
                  <a:gd name="T3" fmla="*/ 515 h 515"/>
                  <a:gd name="T4" fmla="*/ 0 w 316"/>
                  <a:gd name="T5" fmla="*/ 515 h 515"/>
                  <a:gd name="T6" fmla="*/ 313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8" y="515"/>
                    </a:lnTo>
                    <a:lnTo>
                      <a:pt x="0" y="515"/>
                    </a:lnTo>
                    <a:lnTo>
                      <a:pt x="313" y="0"/>
                    </a:lnTo>
                    <a:lnTo>
                      <a:pt x="316" y="0"/>
                    </a:lnTo>
                    <a:close/>
                  </a:path>
                </a:pathLst>
              </a:custGeom>
              <a:solidFill>
                <a:srgbClr val="E8E8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35" name="Freeform 86"/>
              <p:cNvSpPr/>
              <p:nvPr/>
            </p:nvSpPr>
            <p:spPr bwMode="auto">
              <a:xfrm>
                <a:off x="2220" y="1930"/>
                <a:ext cx="320" cy="515"/>
              </a:xfrm>
              <a:custGeom>
                <a:avLst/>
                <a:gdLst>
                  <a:gd name="T0" fmla="*/ 320 w 320"/>
                  <a:gd name="T1" fmla="*/ 0 h 515"/>
                  <a:gd name="T2" fmla="*/ 8 w 320"/>
                  <a:gd name="T3" fmla="*/ 515 h 515"/>
                  <a:gd name="T4" fmla="*/ 0 w 320"/>
                  <a:gd name="T5" fmla="*/ 515 h 515"/>
                  <a:gd name="T6" fmla="*/ 312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8" y="515"/>
                    </a:lnTo>
                    <a:lnTo>
                      <a:pt x="0" y="515"/>
                    </a:lnTo>
                    <a:lnTo>
                      <a:pt x="312" y="0"/>
                    </a:lnTo>
                    <a:lnTo>
                      <a:pt x="320" y="0"/>
                    </a:lnTo>
                    <a:close/>
                  </a:path>
                </a:pathLst>
              </a:custGeom>
              <a:solidFill>
                <a:srgbClr val="E8E8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36" name="Freeform 87"/>
              <p:cNvSpPr/>
              <p:nvPr/>
            </p:nvSpPr>
            <p:spPr bwMode="auto">
              <a:xfrm>
                <a:off x="2228" y="1930"/>
                <a:ext cx="316" cy="515"/>
              </a:xfrm>
              <a:custGeom>
                <a:avLst/>
                <a:gdLst>
                  <a:gd name="T0" fmla="*/ 316 w 316"/>
                  <a:gd name="T1" fmla="*/ 0 h 515"/>
                  <a:gd name="T2" fmla="*/ 3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3" y="515"/>
                    </a:lnTo>
                    <a:lnTo>
                      <a:pt x="0" y="515"/>
                    </a:lnTo>
                    <a:lnTo>
                      <a:pt x="312" y="0"/>
                    </a:lnTo>
                    <a:lnTo>
                      <a:pt x="316" y="0"/>
                    </a:lnTo>
                    <a:close/>
                  </a:path>
                </a:pathLst>
              </a:custGeom>
              <a:solidFill>
                <a:srgbClr val="E8E8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37" name="Freeform 88"/>
              <p:cNvSpPr/>
              <p:nvPr/>
            </p:nvSpPr>
            <p:spPr bwMode="auto">
              <a:xfrm>
                <a:off x="2231" y="1930"/>
                <a:ext cx="317" cy="515"/>
              </a:xfrm>
              <a:custGeom>
                <a:avLst/>
                <a:gdLst>
                  <a:gd name="T0" fmla="*/ 317 w 317"/>
                  <a:gd name="T1" fmla="*/ 0 h 515"/>
                  <a:gd name="T2" fmla="*/ 8 w 317"/>
                  <a:gd name="T3" fmla="*/ 515 h 515"/>
                  <a:gd name="T4" fmla="*/ 0 w 317"/>
                  <a:gd name="T5" fmla="*/ 515 h 515"/>
                  <a:gd name="T6" fmla="*/ 313 w 317"/>
                  <a:gd name="T7" fmla="*/ 0 h 515"/>
                  <a:gd name="T8" fmla="*/ 317 w 317"/>
                  <a:gd name="T9" fmla="*/ 0 h 515"/>
                </a:gdLst>
                <a:ahLst/>
                <a:cxnLst>
                  <a:cxn ang="0">
                    <a:pos x="T0" y="T1"/>
                  </a:cxn>
                  <a:cxn ang="0">
                    <a:pos x="T2" y="T3"/>
                  </a:cxn>
                  <a:cxn ang="0">
                    <a:pos x="T4" y="T5"/>
                  </a:cxn>
                  <a:cxn ang="0">
                    <a:pos x="T6" y="T7"/>
                  </a:cxn>
                  <a:cxn ang="0">
                    <a:pos x="T8" y="T9"/>
                  </a:cxn>
                </a:cxnLst>
                <a:rect l="0" t="0" r="r" b="b"/>
                <a:pathLst>
                  <a:path w="317" h="515">
                    <a:moveTo>
                      <a:pt x="317" y="0"/>
                    </a:moveTo>
                    <a:lnTo>
                      <a:pt x="8" y="515"/>
                    </a:lnTo>
                    <a:lnTo>
                      <a:pt x="0" y="515"/>
                    </a:lnTo>
                    <a:lnTo>
                      <a:pt x="313" y="0"/>
                    </a:lnTo>
                    <a:lnTo>
                      <a:pt x="317" y="0"/>
                    </a:lnTo>
                    <a:close/>
                  </a:path>
                </a:pathLst>
              </a:custGeom>
              <a:solidFill>
                <a:srgbClr val="E8E8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38" name="Freeform 89"/>
              <p:cNvSpPr/>
              <p:nvPr/>
            </p:nvSpPr>
            <p:spPr bwMode="auto">
              <a:xfrm>
                <a:off x="2235" y="1930"/>
                <a:ext cx="320" cy="515"/>
              </a:xfrm>
              <a:custGeom>
                <a:avLst/>
                <a:gdLst>
                  <a:gd name="T0" fmla="*/ 320 w 320"/>
                  <a:gd name="T1" fmla="*/ 0 h 515"/>
                  <a:gd name="T2" fmla="*/ 4 w 320"/>
                  <a:gd name="T3" fmla="*/ 515 h 515"/>
                  <a:gd name="T4" fmla="*/ 0 w 320"/>
                  <a:gd name="T5" fmla="*/ 515 h 515"/>
                  <a:gd name="T6" fmla="*/ 316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6" y="0"/>
                    </a:lnTo>
                    <a:lnTo>
                      <a:pt x="320" y="0"/>
                    </a:lnTo>
                    <a:close/>
                  </a:path>
                </a:pathLst>
              </a:custGeom>
              <a:solidFill>
                <a:srgbClr val="E8E8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39" name="Freeform 90"/>
              <p:cNvSpPr/>
              <p:nvPr/>
            </p:nvSpPr>
            <p:spPr bwMode="auto">
              <a:xfrm>
                <a:off x="2243" y="1930"/>
                <a:ext cx="320" cy="515"/>
              </a:xfrm>
              <a:custGeom>
                <a:avLst/>
                <a:gdLst>
                  <a:gd name="T0" fmla="*/ 320 w 320"/>
                  <a:gd name="T1" fmla="*/ 0 h 515"/>
                  <a:gd name="T2" fmla="*/ 4 w 320"/>
                  <a:gd name="T3" fmla="*/ 515 h 515"/>
                  <a:gd name="T4" fmla="*/ 0 w 320"/>
                  <a:gd name="T5" fmla="*/ 515 h 515"/>
                  <a:gd name="T6" fmla="*/ 312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2" y="0"/>
                    </a:lnTo>
                    <a:lnTo>
                      <a:pt x="320" y="0"/>
                    </a:lnTo>
                    <a:close/>
                  </a:path>
                </a:pathLst>
              </a:custGeom>
              <a:solidFill>
                <a:srgbClr val="E8E8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40" name="Freeform 91"/>
              <p:cNvSpPr/>
              <p:nvPr/>
            </p:nvSpPr>
            <p:spPr bwMode="auto">
              <a:xfrm>
                <a:off x="2247" y="1930"/>
                <a:ext cx="320" cy="515"/>
              </a:xfrm>
              <a:custGeom>
                <a:avLst/>
                <a:gdLst>
                  <a:gd name="T0" fmla="*/ 320 w 320"/>
                  <a:gd name="T1" fmla="*/ 0 h 515"/>
                  <a:gd name="T2" fmla="*/ 3 w 320"/>
                  <a:gd name="T3" fmla="*/ 515 h 515"/>
                  <a:gd name="T4" fmla="*/ 0 w 320"/>
                  <a:gd name="T5" fmla="*/ 515 h 515"/>
                  <a:gd name="T6" fmla="*/ 312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3" y="515"/>
                    </a:lnTo>
                    <a:lnTo>
                      <a:pt x="0" y="515"/>
                    </a:lnTo>
                    <a:lnTo>
                      <a:pt x="312" y="0"/>
                    </a:lnTo>
                    <a:lnTo>
                      <a:pt x="320" y="0"/>
                    </a:lnTo>
                    <a:close/>
                  </a:path>
                </a:pathLst>
              </a:custGeom>
              <a:solidFill>
                <a:srgbClr val="E8E8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41" name="Freeform 92"/>
              <p:cNvSpPr/>
              <p:nvPr/>
            </p:nvSpPr>
            <p:spPr bwMode="auto">
              <a:xfrm>
                <a:off x="2250" y="1930"/>
                <a:ext cx="321" cy="515"/>
              </a:xfrm>
              <a:custGeom>
                <a:avLst/>
                <a:gdLst>
                  <a:gd name="T0" fmla="*/ 321 w 321"/>
                  <a:gd name="T1" fmla="*/ 0 h 515"/>
                  <a:gd name="T2" fmla="*/ 8 w 321"/>
                  <a:gd name="T3" fmla="*/ 515 h 515"/>
                  <a:gd name="T4" fmla="*/ 0 w 321"/>
                  <a:gd name="T5" fmla="*/ 515 h 515"/>
                  <a:gd name="T6" fmla="*/ 313 w 321"/>
                  <a:gd name="T7" fmla="*/ 0 h 515"/>
                  <a:gd name="T8" fmla="*/ 321 w 321"/>
                  <a:gd name="T9" fmla="*/ 0 h 515"/>
                </a:gdLst>
                <a:ahLst/>
                <a:cxnLst>
                  <a:cxn ang="0">
                    <a:pos x="T0" y="T1"/>
                  </a:cxn>
                  <a:cxn ang="0">
                    <a:pos x="T2" y="T3"/>
                  </a:cxn>
                  <a:cxn ang="0">
                    <a:pos x="T4" y="T5"/>
                  </a:cxn>
                  <a:cxn ang="0">
                    <a:pos x="T6" y="T7"/>
                  </a:cxn>
                  <a:cxn ang="0">
                    <a:pos x="T8" y="T9"/>
                  </a:cxn>
                </a:cxnLst>
                <a:rect l="0" t="0" r="r" b="b"/>
                <a:pathLst>
                  <a:path w="321" h="515">
                    <a:moveTo>
                      <a:pt x="321" y="0"/>
                    </a:moveTo>
                    <a:lnTo>
                      <a:pt x="8" y="515"/>
                    </a:lnTo>
                    <a:lnTo>
                      <a:pt x="0" y="515"/>
                    </a:lnTo>
                    <a:lnTo>
                      <a:pt x="313" y="0"/>
                    </a:lnTo>
                    <a:lnTo>
                      <a:pt x="321" y="0"/>
                    </a:lnTo>
                    <a:close/>
                  </a:path>
                </a:pathLst>
              </a:custGeom>
              <a:solidFill>
                <a:srgbClr val="E8E8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42" name="Freeform 93"/>
              <p:cNvSpPr/>
              <p:nvPr/>
            </p:nvSpPr>
            <p:spPr bwMode="auto">
              <a:xfrm>
                <a:off x="2258" y="1930"/>
                <a:ext cx="316" cy="515"/>
              </a:xfrm>
              <a:custGeom>
                <a:avLst/>
                <a:gdLst>
                  <a:gd name="T0" fmla="*/ 316 w 316"/>
                  <a:gd name="T1" fmla="*/ 0 h 515"/>
                  <a:gd name="T2" fmla="*/ 4 w 316"/>
                  <a:gd name="T3" fmla="*/ 515 h 515"/>
                  <a:gd name="T4" fmla="*/ 0 w 316"/>
                  <a:gd name="T5" fmla="*/ 515 h 515"/>
                  <a:gd name="T6" fmla="*/ 313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4" y="515"/>
                    </a:lnTo>
                    <a:lnTo>
                      <a:pt x="0" y="515"/>
                    </a:lnTo>
                    <a:lnTo>
                      <a:pt x="313" y="0"/>
                    </a:lnTo>
                    <a:lnTo>
                      <a:pt x="316" y="0"/>
                    </a:lnTo>
                    <a:close/>
                  </a:path>
                </a:pathLst>
              </a:custGeom>
              <a:solidFill>
                <a:srgbClr val="E8E6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43" name="Freeform 94"/>
              <p:cNvSpPr/>
              <p:nvPr/>
            </p:nvSpPr>
            <p:spPr bwMode="auto">
              <a:xfrm>
                <a:off x="2266" y="1930"/>
                <a:ext cx="312" cy="515"/>
              </a:xfrm>
              <a:custGeom>
                <a:avLst/>
                <a:gdLst>
                  <a:gd name="T0" fmla="*/ 312 w 312"/>
                  <a:gd name="T1" fmla="*/ 0 h 515"/>
                  <a:gd name="T2" fmla="*/ 3 w 312"/>
                  <a:gd name="T3" fmla="*/ 515 h 515"/>
                  <a:gd name="T4" fmla="*/ 0 w 312"/>
                  <a:gd name="T5" fmla="*/ 515 h 515"/>
                  <a:gd name="T6" fmla="*/ 308 w 312"/>
                  <a:gd name="T7" fmla="*/ 0 h 515"/>
                  <a:gd name="T8" fmla="*/ 312 w 312"/>
                  <a:gd name="T9" fmla="*/ 0 h 515"/>
                </a:gdLst>
                <a:ahLst/>
                <a:cxnLst>
                  <a:cxn ang="0">
                    <a:pos x="T0" y="T1"/>
                  </a:cxn>
                  <a:cxn ang="0">
                    <a:pos x="T2" y="T3"/>
                  </a:cxn>
                  <a:cxn ang="0">
                    <a:pos x="T4" y="T5"/>
                  </a:cxn>
                  <a:cxn ang="0">
                    <a:pos x="T6" y="T7"/>
                  </a:cxn>
                  <a:cxn ang="0">
                    <a:pos x="T8" y="T9"/>
                  </a:cxn>
                </a:cxnLst>
                <a:rect l="0" t="0" r="r" b="b"/>
                <a:pathLst>
                  <a:path w="312" h="515">
                    <a:moveTo>
                      <a:pt x="312" y="0"/>
                    </a:moveTo>
                    <a:lnTo>
                      <a:pt x="3" y="515"/>
                    </a:lnTo>
                    <a:lnTo>
                      <a:pt x="0" y="515"/>
                    </a:lnTo>
                    <a:lnTo>
                      <a:pt x="308" y="0"/>
                    </a:lnTo>
                    <a:lnTo>
                      <a:pt x="312" y="0"/>
                    </a:lnTo>
                    <a:close/>
                  </a:path>
                </a:pathLst>
              </a:custGeom>
              <a:solidFill>
                <a:srgbClr val="E8E6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44" name="Freeform 95"/>
              <p:cNvSpPr/>
              <p:nvPr/>
            </p:nvSpPr>
            <p:spPr bwMode="auto">
              <a:xfrm>
                <a:off x="2266" y="1930"/>
                <a:ext cx="320" cy="515"/>
              </a:xfrm>
              <a:custGeom>
                <a:avLst/>
                <a:gdLst>
                  <a:gd name="T0" fmla="*/ 320 w 320"/>
                  <a:gd name="T1" fmla="*/ 0 h 515"/>
                  <a:gd name="T2" fmla="*/ 3 w 320"/>
                  <a:gd name="T3" fmla="*/ 515 h 515"/>
                  <a:gd name="T4" fmla="*/ 0 w 320"/>
                  <a:gd name="T5" fmla="*/ 515 h 515"/>
                  <a:gd name="T6" fmla="*/ 316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3" y="515"/>
                    </a:lnTo>
                    <a:lnTo>
                      <a:pt x="0" y="515"/>
                    </a:lnTo>
                    <a:lnTo>
                      <a:pt x="316" y="0"/>
                    </a:lnTo>
                    <a:lnTo>
                      <a:pt x="320" y="0"/>
                    </a:lnTo>
                    <a:close/>
                  </a:path>
                </a:pathLst>
              </a:custGeom>
              <a:solidFill>
                <a:srgbClr val="E8E6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45" name="Freeform 96"/>
              <p:cNvSpPr/>
              <p:nvPr/>
            </p:nvSpPr>
            <p:spPr bwMode="auto">
              <a:xfrm>
                <a:off x="2273" y="1930"/>
                <a:ext cx="317" cy="515"/>
              </a:xfrm>
              <a:custGeom>
                <a:avLst/>
                <a:gdLst>
                  <a:gd name="T0" fmla="*/ 317 w 317"/>
                  <a:gd name="T1" fmla="*/ 0 h 515"/>
                  <a:gd name="T2" fmla="*/ 4 w 317"/>
                  <a:gd name="T3" fmla="*/ 515 h 515"/>
                  <a:gd name="T4" fmla="*/ 0 w 317"/>
                  <a:gd name="T5" fmla="*/ 515 h 515"/>
                  <a:gd name="T6" fmla="*/ 313 w 317"/>
                  <a:gd name="T7" fmla="*/ 0 h 515"/>
                  <a:gd name="T8" fmla="*/ 317 w 317"/>
                  <a:gd name="T9" fmla="*/ 0 h 515"/>
                </a:gdLst>
                <a:ahLst/>
                <a:cxnLst>
                  <a:cxn ang="0">
                    <a:pos x="T0" y="T1"/>
                  </a:cxn>
                  <a:cxn ang="0">
                    <a:pos x="T2" y="T3"/>
                  </a:cxn>
                  <a:cxn ang="0">
                    <a:pos x="T4" y="T5"/>
                  </a:cxn>
                  <a:cxn ang="0">
                    <a:pos x="T6" y="T7"/>
                  </a:cxn>
                  <a:cxn ang="0">
                    <a:pos x="T8" y="T9"/>
                  </a:cxn>
                </a:cxnLst>
                <a:rect l="0" t="0" r="r" b="b"/>
                <a:pathLst>
                  <a:path w="317" h="515">
                    <a:moveTo>
                      <a:pt x="317" y="0"/>
                    </a:moveTo>
                    <a:lnTo>
                      <a:pt x="4" y="515"/>
                    </a:lnTo>
                    <a:lnTo>
                      <a:pt x="0" y="515"/>
                    </a:lnTo>
                    <a:lnTo>
                      <a:pt x="313" y="0"/>
                    </a:lnTo>
                    <a:lnTo>
                      <a:pt x="317" y="0"/>
                    </a:lnTo>
                    <a:close/>
                  </a:path>
                </a:pathLst>
              </a:custGeom>
              <a:solidFill>
                <a:srgbClr val="E8E6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46" name="Freeform 97"/>
              <p:cNvSpPr/>
              <p:nvPr/>
            </p:nvSpPr>
            <p:spPr bwMode="auto">
              <a:xfrm>
                <a:off x="2277" y="1930"/>
                <a:ext cx="316" cy="515"/>
              </a:xfrm>
              <a:custGeom>
                <a:avLst/>
                <a:gdLst>
                  <a:gd name="T0" fmla="*/ 316 w 316"/>
                  <a:gd name="T1" fmla="*/ 0 h 515"/>
                  <a:gd name="T2" fmla="*/ 8 w 316"/>
                  <a:gd name="T3" fmla="*/ 515 h 515"/>
                  <a:gd name="T4" fmla="*/ 0 w 316"/>
                  <a:gd name="T5" fmla="*/ 515 h 515"/>
                  <a:gd name="T6" fmla="*/ 313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8" y="515"/>
                    </a:lnTo>
                    <a:lnTo>
                      <a:pt x="0" y="515"/>
                    </a:lnTo>
                    <a:lnTo>
                      <a:pt x="313" y="0"/>
                    </a:lnTo>
                    <a:lnTo>
                      <a:pt x="316"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47" name="Freeform 98"/>
              <p:cNvSpPr/>
              <p:nvPr/>
            </p:nvSpPr>
            <p:spPr bwMode="auto">
              <a:xfrm>
                <a:off x="2281" y="1930"/>
                <a:ext cx="320" cy="515"/>
              </a:xfrm>
              <a:custGeom>
                <a:avLst/>
                <a:gdLst>
                  <a:gd name="T0" fmla="*/ 320 w 320"/>
                  <a:gd name="T1" fmla="*/ 0 h 515"/>
                  <a:gd name="T2" fmla="*/ 7 w 320"/>
                  <a:gd name="T3" fmla="*/ 515 h 515"/>
                  <a:gd name="T4" fmla="*/ 0 w 320"/>
                  <a:gd name="T5" fmla="*/ 515 h 515"/>
                  <a:gd name="T6" fmla="*/ 312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7" y="515"/>
                    </a:lnTo>
                    <a:lnTo>
                      <a:pt x="0" y="515"/>
                    </a:lnTo>
                    <a:lnTo>
                      <a:pt x="312" y="0"/>
                    </a:lnTo>
                    <a:lnTo>
                      <a:pt x="320"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48" name="Freeform 99"/>
              <p:cNvSpPr/>
              <p:nvPr/>
            </p:nvSpPr>
            <p:spPr bwMode="auto">
              <a:xfrm>
                <a:off x="2288" y="1930"/>
                <a:ext cx="317" cy="515"/>
              </a:xfrm>
              <a:custGeom>
                <a:avLst/>
                <a:gdLst>
                  <a:gd name="T0" fmla="*/ 317 w 317"/>
                  <a:gd name="T1" fmla="*/ 0 h 515"/>
                  <a:gd name="T2" fmla="*/ 4 w 317"/>
                  <a:gd name="T3" fmla="*/ 515 h 515"/>
                  <a:gd name="T4" fmla="*/ 0 w 317"/>
                  <a:gd name="T5" fmla="*/ 515 h 515"/>
                  <a:gd name="T6" fmla="*/ 313 w 317"/>
                  <a:gd name="T7" fmla="*/ 0 h 515"/>
                  <a:gd name="T8" fmla="*/ 317 w 317"/>
                  <a:gd name="T9" fmla="*/ 0 h 515"/>
                </a:gdLst>
                <a:ahLst/>
                <a:cxnLst>
                  <a:cxn ang="0">
                    <a:pos x="T0" y="T1"/>
                  </a:cxn>
                  <a:cxn ang="0">
                    <a:pos x="T2" y="T3"/>
                  </a:cxn>
                  <a:cxn ang="0">
                    <a:pos x="T4" y="T5"/>
                  </a:cxn>
                  <a:cxn ang="0">
                    <a:pos x="T6" y="T7"/>
                  </a:cxn>
                  <a:cxn ang="0">
                    <a:pos x="T8" y="T9"/>
                  </a:cxn>
                </a:cxnLst>
                <a:rect l="0" t="0" r="r" b="b"/>
                <a:pathLst>
                  <a:path w="317" h="515">
                    <a:moveTo>
                      <a:pt x="317" y="0"/>
                    </a:moveTo>
                    <a:lnTo>
                      <a:pt x="4" y="515"/>
                    </a:lnTo>
                    <a:lnTo>
                      <a:pt x="0" y="515"/>
                    </a:lnTo>
                    <a:lnTo>
                      <a:pt x="313" y="0"/>
                    </a:lnTo>
                    <a:lnTo>
                      <a:pt x="317"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49" name="Freeform 100"/>
              <p:cNvSpPr/>
              <p:nvPr/>
            </p:nvSpPr>
            <p:spPr bwMode="auto">
              <a:xfrm>
                <a:off x="2292" y="1930"/>
                <a:ext cx="317" cy="515"/>
              </a:xfrm>
              <a:custGeom>
                <a:avLst/>
                <a:gdLst>
                  <a:gd name="T0" fmla="*/ 317 w 317"/>
                  <a:gd name="T1" fmla="*/ 0 h 515"/>
                  <a:gd name="T2" fmla="*/ 8 w 317"/>
                  <a:gd name="T3" fmla="*/ 515 h 515"/>
                  <a:gd name="T4" fmla="*/ 0 w 317"/>
                  <a:gd name="T5" fmla="*/ 515 h 515"/>
                  <a:gd name="T6" fmla="*/ 313 w 317"/>
                  <a:gd name="T7" fmla="*/ 0 h 515"/>
                  <a:gd name="T8" fmla="*/ 317 w 317"/>
                  <a:gd name="T9" fmla="*/ 0 h 515"/>
                </a:gdLst>
                <a:ahLst/>
                <a:cxnLst>
                  <a:cxn ang="0">
                    <a:pos x="T0" y="T1"/>
                  </a:cxn>
                  <a:cxn ang="0">
                    <a:pos x="T2" y="T3"/>
                  </a:cxn>
                  <a:cxn ang="0">
                    <a:pos x="T4" y="T5"/>
                  </a:cxn>
                  <a:cxn ang="0">
                    <a:pos x="T6" y="T7"/>
                  </a:cxn>
                  <a:cxn ang="0">
                    <a:pos x="T8" y="T9"/>
                  </a:cxn>
                </a:cxnLst>
                <a:rect l="0" t="0" r="r" b="b"/>
                <a:pathLst>
                  <a:path w="317" h="515">
                    <a:moveTo>
                      <a:pt x="317" y="0"/>
                    </a:moveTo>
                    <a:lnTo>
                      <a:pt x="8" y="515"/>
                    </a:lnTo>
                    <a:lnTo>
                      <a:pt x="0" y="515"/>
                    </a:lnTo>
                    <a:lnTo>
                      <a:pt x="313" y="0"/>
                    </a:lnTo>
                    <a:lnTo>
                      <a:pt x="317"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50" name="Freeform 101"/>
              <p:cNvSpPr/>
              <p:nvPr/>
            </p:nvSpPr>
            <p:spPr bwMode="auto">
              <a:xfrm>
                <a:off x="2296" y="1930"/>
                <a:ext cx="320" cy="515"/>
              </a:xfrm>
              <a:custGeom>
                <a:avLst/>
                <a:gdLst>
                  <a:gd name="T0" fmla="*/ 320 w 320"/>
                  <a:gd name="T1" fmla="*/ 0 h 515"/>
                  <a:gd name="T2" fmla="*/ 4 w 320"/>
                  <a:gd name="T3" fmla="*/ 515 h 515"/>
                  <a:gd name="T4" fmla="*/ 0 w 320"/>
                  <a:gd name="T5" fmla="*/ 515 h 515"/>
                  <a:gd name="T6" fmla="*/ 316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6" y="0"/>
                    </a:lnTo>
                    <a:lnTo>
                      <a:pt x="320" y="0"/>
                    </a:lnTo>
                    <a:close/>
                  </a:path>
                </a:pathLst>
              </a:custGeom>
              <a:solidFill>
                <a:srgbClr val="E5E5E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51" name="Freeform 102"/>
              <p:cNvSpPr/>
              <p:nvPr/>
            </p:nvSpPr>
            <p:spPr bwMode="auto">
              <a:xfrm>
                <a:off x="2304" y="1930"/>
                <a:ext cx="320" cy="515"/>
              </a:xfrm>
              <a:custGeom>
                <a:avLst/>
                <a:gdLst>
                  <a:gd name="T0" fmla="*/ 320 w 320"/>
                  <a:gd name="T1" fmla="*/ 0 h 515"/>
                  <a:gd name="T2" fmla="*/ 4 w 320"/>
                  <a:gd name="T3" fmla="*/ 515 h 515"/>
                  <a:gd name="T4" fmla="*/ 0 w 320"/>
                  <a:gd name="T5" fmla="*/ 515 h 515"/>
                  <a:gd name="T6" fmla="*/ 312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2" y="0"/>
                    </a:lnTo>
                    <a:lnTo>
                      <a:pt x="320" y="0"/>
                    </a:lnTo>
                    <a:close/>
                  </a:path>
                </a:pathLst>
              </a:custGeom>
              <a:solidFill>
                <a:srgbClr val="E5E5E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52" name="Freeform 103"/>
              <p:cNvSpPr/>
              <p:nvPr/>
            </p:nvSpPr>
            <p:spPr bwMode="auto">
              <a:xfrm>
                <a:off x="2311" y="1930"/>
                <a:ext cx="317" cy="515"/>
              </a:xfrm>
              <a:custGeom>
                <a:avLst/>
                <a:gdLst>
                  <a:gd name="T0" fmla="*/ 317 w 317"/>
                  <a:gd name="T1" fmla="*/ 0 h 515"/>
                  <a:gd name="T2" fmla="*/ 4 w 317"/>
                  <a:gd name="T3" fmla="*/ 515 h 515"/>
                  <a:gd name="T4" fmla="*/ 0 w 317"/>
                  <a:gd name="T5" fmla="*/ 515 h 515"/>
                  <a:gd name="T6" fmla="*/ 309 w 317"/>
                  <a:gd name="T7" fmla="*/ 0 h 515"/>
                  <a:gd name="T8" fmla="*/ 317 w 317"/>
                  <a:gd name="T9" fmla="*/ 0 h 515"/>
                </a:gdLst>
                <a:ahLst/>
                <a:cxnLst>
                  <a:cxn ang="0">
                    <a:pos x="T0" y="T1"/>
                  </a:cxn>
                  <a:cxn ang="0">
                    <a:pos x="T2" y="T3"/>
                  </a:cxn>
                  <a:cxn ang="0">
                    <a:pos x="T4" y="T5"/>
                  </a:cxn>
                  <a:cxn ang="0">
                    <a:pos x="T6" y="T7"/>
                  </a:cxn>
                  <a:cxn ang="0">
                    <a:pos x="T8" y="T9"/>
                  </a:cxn>
                </a:cxnLst>
                <a:rect l="0" t="0" r="r" b="b"/>
                <a:pathLst>
                  <a:path w="317" h="515">
                    <a:moveTo>
                      <a:pt x="317" y="0"/>
                    </a:moveTo>
                    <a:lnTo>
                      <a:pt x="4" y="515"/>
                    </a:lnTo>
                    <a:lnTo>
                      <a:pt x="0" y="515"/>
                    </a:lnTo>
                    <a:lnTo>
                      <a:pt x="309" y="0"/>
                    </a:lnTo>
                    <a:lnTo>
                      <a:pt x="317" y="0"/>
                    </a:lnTo>
                    <a:close/>
                  </a:path>
                </a:pathLst>
              </a:custGeom>
              <a:solidFill>
                <a:srgbClr val="E3E3E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53" name="Freeform 104"/>
              <p:cNvSpPr/>
              <p:nvPr/>
            </p:nvSpPr>
            <p:spPr bwMode="auto">
              <a:xfrm>
                <a:off x="2311" y="1930"/>
                <a:ext cx="320" cy="515"/>
              </a:xfrm>
              <a:custGeom>
                <a:avLst/>
                <a:gdLst>
                  <a:gd name="T0" fmla="*/ 320 w 320"/>
                  <a:gd name="T1" fmla="*/ 0 h 515"/>
                  <a:gd name="T2" fmla="*/ 4 w 320"/>
                  <a:gd name="T3" fmla="*/ 515 h 515"/>
                  <a:gd name="T4" fmla="*/ 0 w 320"/>
                  <a:gd name="T5" fmla="*/ 515 h 515"/>
                  <a:gd name="T6" fmla="*/ 317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7" y="0"/>
                    </a:lnTo>
                    <a:lnTo>
                      <a:pt x="320" y="0"/>
                    </a:lnTo>
                    <a:close/>
                  </a:path>
                </a:pathLst>
              </a:custGeom>
              <a:solidFill>
                <a:srgbClr val="E3E3E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54" name="Freeform 105"/>
              <p:cNvSpPr/>
              <p:nvPr/>
            </p:nvSpPr>
            <p:spPr bwMode="auto">
              <a:xfrm>
                <a:off x="2319" y="1930"/>
                <a:ext cx="316" cy="515"/>
              </a:xfrm>
              <a:custGeom>
                <a:avLst/>
                <a:gdLst>
                  <a:gd name="T0" fmla="*/ 316 w 316"/>
                  <a:gd name="T1" fmla="*/ 0 h 515"/>
                  <a:gd name="T2" fmla="*/ 4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4" y="515"/>
                    </a:lnTo>
                    <a:lnTo>
                      <a:pt x="0" y="515"/>
                    </a:lnTo>
                    <a:lnTo>
                      <a:pt x="312" y="0"/>
                    </a:lnTo>
                    <a:lnTo>
                      <a:pt x="316" y="0"/>
                    </a:lnTo>
                    <a:close/>
                  </a:path>
                </a:pathLst>
              </a:custGeom>
              <a:solidFill>
                <a:srgbClr val="E3E2E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55" name="Freeform 106"/>
              <p:cNvSpPr/>
              <p:nvPr/>
            </p:nvSpPr>
            <p:spPr bwMode="auto">
              <a:xfrm>
                <a:off x="2323" y="1930"/>
                <a:ext cx="316" cy="515"/>
              </a:xfrm>
              <a:custGeom>
                <a:avLst/>
                <a:gdLst>
                  <a:gd name="T0" fmla="*/ 316 w 316"/>
                  <a:gd name="T1" fmla="*/ 0 h 515"/>
                  <a:gd name="T2" fmla="*/ 7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7" y="515"/>
                    </a:lnTo>
                    <a:lnTo>
                      <a:pt x="0" y="515"/>
                    </a:lnTo>
                    <a:lnTo>
                      <a:pt x="312" y="0"/>
                    </a:lnTo>
                    <a:lnTo>
                      <a:pt x="316" y="0"/>
                    </a:lnTo>
                    <a:close/>
                  </a:path>
                </a:pathLst>
              </a:custGeom>
              <a:solidFill>
                <a:srgbClr val="E3E2E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56" name="Freeform 107"/>
              <p:cNvSpPr/>
              <p:nvPr/>
            </p:nvSpPr>
            <p:spPr bwMode="auto">
              <a:xfrm>
                <a:off x="2327" y="1930"/>
                <a:ext cx="320" cy="515"/>
              </a:xfrm>
              <a:custGeom>
                <a:avLst/>
                <a:gdLst>
                  <a:gd name="T0" fmla="*/ 320 w 320"/>
                  <a:gd name="T1" fmla="*/ 0 h 515"/>
                  <a:gd name="T2" fmla="*/ 3 w 320"/>
                  <a:gd name="T3" fmla="*/ 515 h 515"/>
                  <a:gd name="T4" fmla="*/ 0 w 320"/>
                  <a:gd name="T5" fmla="*/ 515 h 515"/>
                  <a:gd name="T6" fmla="*/ 316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3" y="515"/>
                    </a:lnTo>
                    <a:lnTo>
                      <a:pt x="0" y="515"/>
                    </a:lnTo>
                    <a:lnTo>
                      <a:pt x="316" y="0"/>
                    </a:lnTo>
                    <a:lnTo>
                      <a:pt x="320" y="0"/>
                    </a:lnTo>
                    <a:close/>
                  </a:path>
                </a:pathLst>
              </a:custGeom>
              <a:solidFill>
                <a:srgbClr val="E3E2E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57" name="Freeform 108"/>
              <p:cNvSpPr/>
              <p:nvPr/>
            </p:nvSpPr>
            <p:spPr bwMode="auto">
              <a:xfrm>
                <a:off x="2334" y="1930"/>
                <a:ext cx="320" cy="515"/>
              </a:xfrm>
              <a:custGeom>
                <a:avLst/>
                <a:gdLst>
                  <a:gd name="T0" fmla="*/ 320 w 320"/>
                  <a:gd name="T1" fmla="*/ 0 h 515"/>
                  <a:gd name="T2" fmla="*/ 4 w 320"/>
                  <a:gd name="T3" fmla="*/ 515 h 515"/>
                  <a:gd name="T4" fmla="*/ 0 w 320"/>
                  <a:gd name="T5" fmla="*/ 515 h 515"/>
                  <a:gd name="T6" fmla="*/ 313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3" y="0"/>
                    </a:lnTo>
                    <a:lnTo>
                      <a:pt x="320" y="0"/>
                    </a:lnTo>
                    <a:close/>
                  </a:path>
                </a:pathLst>
              </a:custGeom>
              <a:solidFill>
                <a:srgbClr val="E3E2E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58" name="Freeform 109"/>
              <p:cNvSpPr/>
              <p:nvPr/>
            </p:nvSpPr>
            <p:spPr bwMode="auto">
              <a:xfrm>
                <a:off x="2338" y="1930"/>
                <a:ext cx="316" cy="515"/>
              </a:xfrm>
              <a:custGeom>
                <a:avLst/>
                <a:gdLst>
                  <a:gd name="T0" fmla="*/ 316 w 316"/>
                  <a:gd name="T1" fmla="*/ 0 h 515"/>
                  <a:gd name="T2" fmla="*/ 4 w 316"/>
                  <a:gd name="T3" fmla="*/ 515 h 515"/>
                  <a:gd name="T4" fmla="*/ 0 w 316"/>
                  <a:gd name="T5" fmla="*/ 515 h 515"/>
                  <a:gd name="T6" fmla="*/ 313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4" y="515"/>
                    </a:lnTo>
                    <a:lnTo>
                      <a:pt x="0" y="515"/>
                    </a:lnTo>
                    <a:lnTo>
                      <a:pt x="313" y="0"/>
                    </a:lnTo>
                    <a:lnTo>
                      <a:pt x="316" y="0"/>
                    </a:lnTo>
                    <a:close/>
                  </a:path>
                </a:pathLst>
              </a:custGeom>
              <a:solidFill>
                <a:srgbClr val="E1E1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59" name="Freeform 110"/>
              <p:cNvSpPr/>
              <p:nvPr/>
            </p:nvSpPr>
            <p:spPr bwMode="auto">
              <a:xfrm>
                <a:off x="2342" y="1930"/>
                <a:ext cx="320" cy="515"/>
              </a:xfrm>
              <a:custGeom>
                <a:avLst/>
                <a:gdLst>
                  <a:gd name="T0" fmla="*/ 320 w 320"/>
                  <a:gd name="T1" fmla="*/ 0 h 515"/>
                  <a:gd name="T2" fmla="*/ 7 w 320"/>
                  <a:gd name="T3" fmla="*/ 515 h 515"/>
                  <a:gd name="T4" fmla="*/ 0 w 320"/>
                  <a:gd name="T5" fmla="*/ 515 h 515"/>
                  <a:gd name="T6" fmla="*/ 316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7" y="515"/>
                    </a:lnTo>
                    <a:lnTo>
                      <a:pt x="0" y="515"/>
                    </a:lnTo>
                    <a:lnTo>
                      <a:pt x="316" y="0"/>
                    </a:lnTo>
                    <a:lnTo>
                      <a:pt x="320" y="0"/>
                    </a:lnTo>
                    <a:close/>
                  </a:path>
                </a:pathLst>
              </a:custGeom>
              <a:solidFill>
                <a:srgbClr val="E1E1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60" name="Freeform 111"/>
              <p:cNvSpPr/>
              <p:nvPr/>
            </p:nvSpPr>
            <p:spPr bwMode="auto">
              <a:xfrm>
                <a:off x="2349" y="1930"/>
                <a:ext cx="317" cy="515"/>
              </a:xfrm>
              <a:custGeom>
                <a:avLst/>
                <a:gdLst>
                  <a:gd name="T0" fmla="*/ 317 w 317"/>
                  <a:gd name="T1" fmla="*/ 0 h 515"/>
                  <a:gd name="T2" fmla="*/ 4 w 317"/>
                  <a:gd name="T3" fmla="*/ 515 h 515"/>
                  <a:gd name="T4" fmla="*/ 0 w 317"/>
                  <a:gd name="T5" fmla="*/ 515 h 515"/>
                  <a:gd name="T6" fmla="*/ 309 w 317"/>
                  <a:gd name="T7" fmla="*/ 0 h 515"/>
                  <a:gd name="T8" fmla="*/ 317 w 317"/>
                  <a:gd name="T9" fmla="*/ 0 h 515"/>
                </a:gdLst>
                <a:ahLst/>
                <a:cxnLst>
                  <a:cxn ang="0">
                    <a:pos x="T0" y="T1"/>
                  </a:cxn>
                  <a:cxn ang="0">
                    <a:pos x="T2" y="T3"/>
                  </a:cxn>
                  <a:cxn ang="0">
                    <a:pos x="T4" y="T5"/>
                  </a:cxn>
                  <a:cxn ang="0">
                    <a:pos x="T6" y="T7"/>
                  </a:cxn>
                  <a:cxn ang="0">
                    <a:pos x="T8" y="T9"/>
                  </a:cxn>
                </a:cxnLst>
                <a:rect l="0" t="0" r="r" b="b"/>
                <a:pathLst>
                  <a:path w="317" h="515">
                    <a:moveTo>
                      <a:pt x="317" y="0"/>
                    </a:moveTo>
                    <a:lnTo>
                      <a:pt x="4" y="515"/>
                    </a:lnTo>
                    <a:lnTo>
                      <a:pt x="0" y="515"/>
                    </a:lnTo>
                    <a:lnTo>
                      <a:pt x="309" y="0"/>
                    </a:lnTo>
                    <a:lnTo>
                      <a:pt x="317" y="0"/>
                    </a:lnTo>
                    <a:close/>
                  </a:path>
                </a:pathLst>
              </a:custGeom>
              <a:solidFill>
                <a:srgbClr val="E1E1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61" name="Freeform 112"/>
              <p:cNvSpPr/>
              <p:nvPr/>
            </p:nvSpPr>
            <p:spPr bwMode="auto">
              <a:xfrm>
                <a:off x="2353" y="1930"/>
                <a:ext cx="317" cy="515"/>
              </a:xfrm>
              <a:custGeom>
                <a:avLst/>
                <a:gdLst>
                  <a:gd name="T0" fmla="*/ 317 w 317"/>
                  <a:gd name="T1" fmla="*/ 0 h 515"/>
                  <a:gd name="T2" fmla="*/ 8 w 317"/>
                  <a:gd name="T3" fmla="*/ 515 h 515"/>
                  <a:gd name="T4" fmla="*/ 0 w 317"/>
                  <a:gd name="T5" fmla="*/ 515 h 515"/>
                  <a:gd name="T6" fmla="*/ 313 w 317"/>
                  <a:gd name="T7" fmla="*/ 0 h 515"/>
                  <a:gd name="T8" fmla="*/ 317 w 317"/>
                  <a:gd name="T9" fmla="*/ 0 h 515"/>
                </a:gdLst>
                <a:ahLst/>
                <a:cxnLst>
                  <a:cxn ang="0">
                    <a:pos x="T0" y="T1"/>
                  </a:cxn>
                  <a:cxn ang="0">
                    <a:pos x="T2" y="T3"/>
                  </a:cxn>
                  <a:cxn ang="0">
                    <a:pos x="T4" y="T5"/>
                  </a:cxn>
                  <a:cxn ang="0">
                    <a:pos x="T6" y="T7"/>
                  </a:cxn>
                  <a:cxn ang="0">
                    <a:pos x="T8" y="T9"/>
                  </a:cxn>
                </a:cxnLst>
                <a:rect l="0" t="0" r="r" b="b"/>
                <a:pathLst>
                  <a:path w="317" h="515">
                    <a:moveTo>
                      <a:pt x="317" y="0"/>
                    </a:moveTo>
                    <a:lnTo>
                      <a:pt x="8" y="515"/>
                    </a:lnTo>
                    <a:lnTo>
                      <a:pt x="0" y="515"/>
                    </a:lnTo>
                    <a:lnTo>
                      <a:pt x="313" y="0"/>
                    </a:lnTo>
                    <a:lnTo>
                      <a:pt x="317" y="0"/>
                    </a:lnTo>
                    <a:close/>
                  </a:path>
                </a:pathLst>
              </a:custGeom>
              <a:solidFill>
                <a:srgbClr val="E1E1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62" name="Freeform 113"/>
              <p:cNvSpPr/>
              <p:nvPr/>
            </p:nvSpPr>
            <p:spPr bwMode="auto">
              <a:xfrm>
                <a:off x="2357" y="1930"/>
                <a:ext cx="320" cy="515"/>
              </a:xfrm>
              <a:custGeom>
                <a:avLst/>
                <a:gdLst>
                  <a:gd name="T0" fmla="*/ 320 w 320"/>
                  <a:gd name="T1" fmla="*/ 0 h 515"/>
                  <a:gd name="T2" fmla="*/ 4 w 320"/>
                  <a:gd name="T3" fmla="*/ 515 h 515"/>
                  <a:gd name="T4" fmla="*/ 0 w 320"/>
                  <a:gd name="T5" fmla="*/ 515 h 515"/>
                  <a:gd name="T6" fmla="*/ 316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6" y="0"/>
                    </a:lnTo>
                    <a:lnTo>
                      <a:pt x="320" y="0"/>
                    </a:lnTo>
                    <a:close/>
                  </a:path>
                </a:pathLst>
              </a:custGeom>
              <a:solidFill>
                <a:srgbClr val="E1E1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63" name="Freeform 114"/>
              <p:cNvSpPr/>
              <p:nvPr/>
            </p:nvSpPr>
            <p:spPr bwMode="auto">
              <a:xfrm>
                <a:off x="2365" y="1930"/>
                <a:ext cx="316" cy="515"/>
              </a:xfrm>
              <a:custGeom>
                <a:avLst/>
                <a:gdLst>
                  <a:gd name="T0" fmla="*/ 316 w 316"/>
                  <a:gd name="T1" fmla="*/ 0 h 515"/>
                  <a:gd name="T2" fmla="*/ 4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4" y="515"/>
                    </a:lnTo>
                    <a:lnTo>
                      <a:pt x="0" y="515"/>
                    </a:lnTo>
                    <a:lnTo>
                      <a:pt x="312" y="0"/>
                    </a:lnTo>
                    <a:lnTo>
                      <a:pt x="316" y="0"/>
                    </a:lnTo>
                    <a:close/>
                  </a:path>
                </a:pathLst>
              </a:custGeom>
              <a:solidFill>
                <a:srgbClr val="E1E0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64" name="Freeform 115"/>
              <p:cNvSpPr/>
              <p:nvPr/>
            </p:nvSpPr>
            <p:spPr bwMode="auto">
              <a:xfrm>
                <a:off x="2369" y="1930"/>
                <a:ext cx="316" cy="515"/>
              </a:xfrm>
              <a:custGeom>
                <a:avLst/>
                <a:gdLst>
                  <a:gd name="T0" fmla="*/ 316 w 316"/>
                  <a:gd name="T1" fmla="*/ 0 h 515"/>
                  <a:gd name="T2" fmla="*/ 7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7" y="515"/>
                    </a:lnTo>
                    <a:lnTo>
                      <a:pt x="0" y="515"/>
                    </a:lnTo>
                    <a:lnTo>
                      <a:pt x="312" y="0"/>
                    </a:lnTo>
                    <a:lnTo>
                      <a:pt x="316" y="0"/>
                    </a:lnTo>
                    <a:close/>
                  </a:path>
                </a:pathLst>
              </a:custGeom>
              <a:solidFill>
                <a:srgbClr val="E1E0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65" name="Freeform 116"/>
              <p:cNvSpPr/>
              <p:nvPr/>
            </p:nvSpPr>
            <p:spPr bwMode="auto">
              <a:xfrm>
                <a:off x="2372" y="1930"/>
                <a:ext cx="320" cy="515"/>
              </a:xfrm>
              <a:custGeom>
                <a:avLst/>
                <a:gdLst>
                  <a:gd name="T0" fmla="*/ 320 w 320"/>
                  <a:gd name="T1" fmla="*/ 0 h 515"/>
                  <a:gd name="T2" fmla="*/ 4 w 320"/>
                  <a:gd name="T3" fmla="*/ 515 h 515"/>
                  <a:gd name="T4" fmla="*/ 0 w 320"/>
                  <a:gd name="T5" fmla="*/ 515 h 515"/>
                  <a:gd name="T6" fmla="*/ 313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3" y="0"/>
                    </a:lnTo>
                    <a:lnTo>
                      <a:pt x="320" y="0"/>
                    </a:lnTo>
                    <a:close/>
                  </a:path>
                </a:pathLst>
              </a:custGeom>
              <a:solidFill>
                <a:srgbClr val="E1E0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66" name="Freeform 117"/>
              <p:cNvSpPr/>
              <p:nvPr/>
            </p:nvSpPr>
            <p:spPr bwMode="auto">
              <a:xfrm>
                <a:off x="2380" y="1930"/>
                <a:ext cx="316" cy="515"/>
              </a:xfrm>
              <a:custGeom>
                <a:avLst/>
                <a:gdLst>
                  <a:gd name="T0" fmla="*/ 316 w 316"/>
                  <a:gd name="T1" fmla="*/ 0 h 515"/>
                  <a:gd name="T2" fmla="*/ 4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4" y="515"/>
                    </a:lnTo>
                    <a:lnTo>
                      <a:pt x="0" y="515"/>
                    </a:lnTo>
                    <a:lnTo>
                      <a:pt x="312" y="0"/>
                    </a:lnTo>
                    <a:lnTo>
                      <a:pt x="316" y="0"/>
                    </a:lnTo>
                    <a:close/>
                  </a:path>
                </a:pathLst>
              </a:custGeom>
              <a:solidFill>
                <a:srgbClr val="E1E0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67" name="Freeform 118"/>
              <p:cNvSpPr/>
              <p:nvPr/>
            </p:nvSpPr>
            <p:spPr bwMode="auto">
              <a:xfrm>
                <a:off x="2384" y="1930"/>
                <a:ext cx="316" cy="515"/>
              </a:xfrm>
              <a:custGeom>
                <a:avLst/>
                <a:gdLst>
                  <a:gd name="T0" fmla="*/ 316 w 316"/>
                  <a:gd name="T1" fmla="*/ 0 h 515"/>
                  <a:gd name="T2" fmla="*/ 7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7" y="515"/>
                    </a:lnTo>
                    <a:lnTo>
                      <a:pt x="0" y="515"/>
                    </a:lnTo>
                    <a:lnTo>
                      <a:pt x="312" y="0"/>
                    </a:lnTo>
                    <a:lnTo>
                      <a:pt x="316" y="0"/>
                    </a:lnTo>
                    <a:close/>
                  </a:path>
                </a:pathLst>
              </a:custGeom>
              <a:solidFill>
                <a:srgbClr val="DFDFD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68" name="Freeform 119"/>
              <p:cNvSpPr/>
              <p:nvPr/>
            </p:nvSpPr>
            <p:spPr bwMode="auto">
              <a:xfrm>
                <a:off x="2388" y="1930"/>
                <a:ext cx="320" cy="515"/>
              </a:xfrm>
              <a:custGeom>
                <a:avLst/>
                <a:gdLst>
                  <a:gd name="T0" fmla="*/ 320 w 320"/>
                  <a:gd name="T1" fmla="*/ 0 h 515"/>
                  <a:gd name="T2" fmla="*/ 7 w 320"/>
                  <a:gd name="T3" fmla="*/ 515 h 515"/>
                  <a:gd name="T4" fmla="*/ 0 w 320"/>
                  <a:gd name="T5" fmla="*/ 515 h 515"/>
                  <a:gd name="T6" fmla="*/ 316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7" y="515"/>
                    </a:lnTo>
                    <a:lnTo>
                      <a:pt x="0" y="515"/>
                    </a:lnTo>
                    <a:lnTo>
                      <a:pt x="316" y="0"/>
                    </a:lnTo>
                    <a:lnTo>
                      <a:pt x="320" y="0"/>
                    </a:lnTo>
                    <a:close/>
                  </a:path>
                </a:pathLst>
              </a:custGeom>
              <a:solidFill>
                <a:srgbClr val="DFDFD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69" name="Freeform 120"/>
              <p:cNvSpPr/>
              <p:nvPr/>
            </p:nvSpPr>
            <p:spPr bwMode="auto">
              <a:xfrm>
                <a:off x="2395" y="1930"/>
                <a:ext cx="320" cy="515"/>
              </a:xfrm>
              <a:custGeom>
                <a:avLst/>
                <a:gdLst>
                  <a:gd name="T0" fmla="*/ 320 w 320"/>
                  <a:gd name="T1" fmla="*/ 0 h 515"/>
                  <a:gd name="T2" fmla="*/ 4 w 320"/>
                  <a:gd name="T3" fmla="*/ 515 h 515"/>
                  <a:gd name="T4" fmla="*/ 0 w 320"/>
                  <a:gd name="T5" fmla="*/ 515 h 515"/>
                  <a:gd name="T6" fmla="*/ 313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3" y="0"/>
                    </a:lnTo>
                    <a:lnTo>
                      <a:pt x="320" y="0"/>
                    </a:lnTo>
                    <a:close/>
                  </a:path>
                </a:pathLst>
              </a:custGeom>
              <a:solidFill>
                <a:srgbClr val="DFDFD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70" name="Freeform 121"/>
              <p:cNvSpPr/>
              <p:nvPr/>
            </p:nvSpPr>
            <p:spPr bwMode="auto">
              <a:xfrm>
                <a:off x="2399" y="1930"/>
                <a:ext cx="316" cy="515"/>
              </a:xfrm>
              <a:custGeom>
                <a:avLst/>
                <a:gdLst>
                  <a:gd name="T0" fmla="*/ 316 w 316"/>
                  <a:gd name="T1" fmla="*/ 0 h 515"/>
                  <a:gd name="T2" fmla="*/ 4 w 316"/>
                  <a:gd name="T3" fmla="*/ 515 h 515"/>
                  <a:gd name="T4" fmla="*/ 0 w 316"/>
                  <a:gd name="T5" fmla="*/ 515 h 515"/>
                  <a:gd name="T6" fmla="*/ 313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4" y="515"/>
                    </a:lnTo>
                    <a:lnTo>
                      <a:pt x="0" y="515"/>
                    </a:lnTo>
                    <a:lnTo>
                      <a:pt x="313" y="0"/>
                    </a:lnTo>
                    <a:lnTo>
                      <a:pt x="316" y="0"/>
                    </a:lnTo>
                    <a:close/>
                  </a:path>
                </a:pathLst>
              </a:custGeom>
              <a:solidFill>
                <a:srgbClr val="DFDFD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71" name="Freeform 122"/>
              <p:cNvSpPr/>
              <p:nvPr/>
            </p:nvSpPr>
            <p:spPr bwMode="auto">
              <a:xfrm>
                <a:off x="2403" y="1930"/>
                <a:ext cx="320" cy="515"/>
              </a:xfrm>
              <a:custGeom>
                <a:avLst/>
                <a:gdLst>
                  <a:gd name="T0" fmla="*/ 320 w 320"/>
                  <a:gd name="T1" fmla="*/ 0 h 515"/>
                  <a:gd name="T2" fmla="*/ 7 w 320"/>
                  <a:gd name="T3" fmla="*/ 515 h 515"/>
                  <a:gd name="T4" fmla="*/ 0 w 320"/>
                  <a:gd name="T5" fmla="*/ 515 h 515"/>
                  <a:gd name="T6" fmla="*/ 316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7" y="515"/>
                    </a:lnTo>
                    <a:lnTo>
                      <a:pt x="0" y="515"/>
                    </a:lnTo>
                    <a:lnTo>
                      <a:pt x="316" y="0"/>
                    </a:lnTo>
                    <a:lnTo>
                      <a:pt x="320" y="0"/>
                    </a:lnTo>
                    <a:close/>
                  </a:path>
                </a:pathLst>
              </a:custGeom>
              <a:solidFill>
                <a:srgbClr val="DFDDD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72" name="Freeform 123"/>
              <p:cNvSpPr/>
              <p:nvPr/>
            </p:nvSpPr>
            <p:spPr bwMode="auto">
              <a:xfrm>
                <a:off x="2410" y="1930"/>
                <a:ext cx="321" cy="515"/>
              </a:xfrm>
              <a:custGeom>
                <a:avLst/>
                <a:gdLst>
                  <a:gd name="T0" fmla="*/ 321 w 321"/>
                  <a:gd name="T1" fmla="*/ 0 h 515"/>
                  <a:gd name="T2" fmla="*/ 4 w 321"/>
                  <a:gd name="T3" fmla="*/ 515 h 515"/>
                  <a:gd name="T4" fmla="*/ 0 w 321"/>
                  <a:gd name="T5" fmla="*/ 515 h 515"/>
                  <a:gd name="T6" fmla="*/ 313 w 321"/>
                  <a:gd name="T7" fmla="*/ 0 h 515"/>
                  <a:gd name="T8" fmla="*/ 321 w 321"/>
                  <a:gd name="T9" fmla="*/ 0 h 515"/>
                </a:gdLst>
                <a:ahLst/>
                <a:cxnLst>
                  <a:cxn ang="0">
                    <a:pos x="T0" y="T1"/>
                  </a:cxn>
                  <a:cxn ang="0">
                    <a:pos x="T2" y="T3"/>
                  </a:cxn>
                  <a:cxn ang="0">
                    <a:pos x="T4" y="T5"/>
                  </a:cxn>
                  <a:cxn ang="0">
                    <a:pos x="T6" y="T7"/>
                  </a:cxn>
                  <a:cxn ang="0">
                    <a:pos x="T8" y="T9"/>
                  </a:cxn>
                </a:cxnLst>
                <a:rect l="0" t="0" r="r" b="b"/>
                <a:pathLst>
                  <a:path w="321" h="515">
                    <a:moveTo>
                      <a:pt x="321" y="0"/>
                    </a:moveTo>
                    <a:lnTo>
                      <a:pt x="4" y="515"/>
                    </a:lnTo>
                    <a:lnTo>
                      <a:pt x="0" y="515"/>
                    </a:lnTo>
                    <a:lnTo>
                      <a:pt x="313" y="0"/>
                    </a:lnTo>
                    <a:lnTo>
                      <a:pt x="321" y="0"/>
                    </a:lnTo>
                    <a:close/>
                  </a:path>
                </a:pathLst>
              </a:custGeom>
              <a:solidFill>
                <a:srgbClr val="DFDDD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73" name="Freeform 124"/>
              <p:cNvSpPr/>
              <p:nvPr/>
            </p:nvSpPr>
            <p:spPr bwMode="auto">
              <a:xfrm>
                <a:off x="2414" y="1930"/>
                <a:ext cx="317" cy="515"/>
              </a:xfrm>
              <a:custGeom>
                <a:avLst/>
                <a:gdLst>
                  <a:gd name="T0" fmla="*/ 317 w 317"/>
                  <a:gd name="T1" fmla="*/ 0 h 515"/>
                  <a:gd name="T2" fmla="*/ 4 w 317"/>
                  <a:gd name="T3" fmla="*/ 515 h 515"/>
                  <a:gd name="T4" fmla="*/ 0 w 317"/>
                  <a:gd name="T5" fmla="*/ 515 h 515"/>
                  <a:gd name="T6" fmla="*/ 313 w 317"/>
                  <a:gd name="T7" fmla="*/ 0 h 515"/>
                  <a:gd name="T8" fmla="*/ 317 w 317"/>
                  <a:gd name="T9" fmla="*/ 0 h 515"/>
                </a:gdLst>
                <a:ahLst/>
                <a:cxnLst>
                  <a:cxn ang="0">
                    <a:pos x="T0" y="T1"/>
                  </a:cxn>
                  <a:cxn ang="0">
                    <a:pos x="T2" y="T3"/>
                  </a:cxn>
                  <a:cxn ang="0">
                    <a:pos x="T4" y="T5"/>
                  </a:cxn>
                  <a:cxn ang="0">
                    <a:pos x="T6" y="T7"/>
                  </a:cxn>
                  <a:cxn ang="0">
                    <a:pos x="T8" y="T9"/>
                  </a:cxn>
                </a:cxnLst>
                <a:rect l="0" t="0" r="r" b="b"/>
                <a:pathLst>
                  <a:path w="317" h="515">
                    <a:moveTo>
                      <a:pt x="317" y="0"/>
                    </a:moveTo>
                    <a:lnTo>
                      <a:pt x="4" y="515"/>
                    </a:lnTo>
                    <a:lnTo>
                      <a:pt x="0" y="515"/>
                    </a:lnTo>
                    <a:lnTo>
                      <a:pt x="313" y="0"/>
                    </a:lnTo>
                    <a:lnTo>
                      <a:pt x="317" y="0"/>
                    </a:lnTo>
                    <a:close/>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74" name="Freeform 125"/>
              <p:cNvSpPr/>
              <p:nvPr/>
            </p:nvSpPr>
            <p:spPr bwMode="auto">
              <a:xfrm>
                <a:off x="2418" y="1930"/>
                <a:ext cx="320" cy="515"/>
              </a:xfrm>
              <a:custGeom>
                <a:avLst/>
                <a:gdLst>
                  <a:gd name="T0" fmla="*/ 320 w 320"/>
                  <a:gd name="T1" fmla="*/ 0 h 515"/>
                  <a:gd name="T2" fmla="*/ 4 w 320"/>
                  <a:gd name="T3" fmla="*/ 515 h 515"/>
                  <a:gd name="T4" fmla="*/ 0 w 320"/>
                  <a:gd name="T5" fmla="*/ 515 h 515"/>
                  <a:gd name="T6" fmla="*/ 313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3" y="0"/>
                    </a:lnTo>
                    <a:lnTo>
                      <a:pt x="320" y="0"/>
                    </a:lnTo>
                    <a:close/>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75" name="Freeform 126"/>
              <p:cNvSpPr/>
              <p:nvPr/>
            </p:nvSpPr>
            <p:spPr bwMode="auto">
              <a:xfrm>
                <a:off x="2422" y="1930"/>
                <a:ext cx="320" cy="515"/>
              </a:xfrm>
              <a:custGeom>
                <a:avLst/>
                <a:gdLst>
                  <a:gd name="T0" fmla="*/ 320 w 320"/>
                  <a:gd name="T1" fmla="*/ 0 h 515"/>
                  <a:gd name="T2" fmla="*/ 8 w 320"/>
                  <a:gd name="T3" fmla="*/ 515 h 515"/>
                  <a:gd name="T4" fmla="*/ 0 w 320"/>
                  <a:gd name="T5" fmla="*/ 515 h 515"/>
                  <a:gd name="T6" fmla="*/ 316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8" y="515"/>
                    </a:lnTo>
                    <a:lnTo>
                      <a:pt x="0" y="515"/>
                    </a:lnTo>
                    <a:lnTo>
                      <a:pt x="316" y="0"/>
                    </a:lnTo>
                    <a:lnTo>
                      <a:pt x="320" y="0"/>
                    </a:lnTo>
                    <a:close/>
                  </a:path>
                </a:pathLst>
              </a:custGeom>
              <a:solidFill>
                <a:srgbClr val="DCDC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76" name="Freeform 127"/>
              <p:cNvSpPr/>
              <p:nvPr/>
            </p:nvSpPr>
            <p:spPr bwMode="auto">
              <a:xfrm>
                <a:off x="2430" y="1930"/>
                <a:ext cx="316" cy="515"/>
              </a:xfrm>
              <a:custGeom>
                <a:avLst/>
                <a:gdLst>
                  <a:gd name="T0" fmla="*/ 316 w 316"/>
                  <a:gd name="T1" fmla="*/ 0 h 515"/>
                  <a:gd name="T2" fmla="*/ 7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7" y="515"/>
                    </a:lnTo>
                    <a:lnTo>
                      <a:pt x="0" y="515"/>
                    </a:lnTo>
                    <a:lnTo>
                      <a:pt x="312" y="0"/>
                    </a:lnTo>
                    <a:lnTo>
                      <a:pt x="316" y="0"/>
                    </a:lnTo>
                    <a:close/>
                  </a:path>
                </a:pathLst>
              </a:custGeom>
              <a:solidFill>
                <a:srgbClr val="DCDC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77" name="Freeform 128"/>
              <p:cNvSpPr/>
              <p:nvPr/>
            </p:nvSpPr>
            <p:spPr bwMode="auto">
              <a:xfrm>
                <a:off x="2437" y="1930"/>
                <a:ext cx="316" cy="515"/>
              </a:xfrm>
              <a:custGeom>
                <a:avLst/>
                <a:gdLst>
                  <a:gd name="T0" fmla="*/ 316 w 316"/>
                  <a:gd name="T1" fmla="*/ 0 h 515"/>
                  <a:gd name="T2" fmla="*/ 4 w 316"/>
                  <a:gd name="T3" fmla="*/ 515 h 515"/>
                  <a:gd name="T4" fmla="*/ 0 w 316"/>
                  <a:gd name="T5" fmla="*/ 515 h 515"/>
                  <a:gd name="T6" fmla="*/ 313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4" y="515"/>
                    </a:lnTo>
                    <a:lnTo>
                      <a:pt x="0" y="515"/>
                    </a:lnTo>
                    <a:lnTo>
                      <a:pt x="313" y="0"/>
                    </a:lnTo>
                    <a:lnTo>
                      <a:pt x="316" y="0"/>
                    </a:lnTo>
                    <a:close/>
                  </a:path>
                </a:pathLst>
              </a:custGeom>
              <a:solidFill>
                <a:srgbClr val="DCDC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78" name="Freeform 129"/>
              <p:cNvSpPr/>
              <p:nvPr/>
            </p:nvSpPr>
            <p:spPr bwMode="auto">
              <a:xfrm>
                <a:off x="2441" y="1930"/>
                <a:ext cx="316" cy="515"/>
              </a:xfrm>
              <a:custGeom>
                <a:avLst/>
                <a:gdLst>
                  <a:gd name="T0" fmla="*/ 316 w 316"/>
                  <a:gd name="T1" fmla="*/ 0 h 515"/>
                  <a:gd name="T2" fmla="*/ 4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4" y="515"/>
                    </a:lnTo>
                    <a:lnTo>
                      <a:pt x="0" y="515"/>
                    </a:lnTo>
                    <a:lnTo>
                      <a:pt x="312" y="0"/>
                    </a:lnTo>
                    <a:lnTo>
                      <a:pt x="316" y="0"/>
                    </a:lnTo>
                    <a:close/>
                  </a:path>
                </a:pathLst>
              </a:custGeom>
              <a:solidFill>
                <a:srgbClr val="DCDC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79" name="Freeform 130"/>
              <p:cNvSpPr/>
              <p:nvPr/>
            </p:nvSpPr>
            <p:spPr bwMode="auto">
              <a:xfrm>
                <a:off x="2445" y="1930"/>
                <a:ext cx="316" cy="515"/>
              </a:xfrm>
              <a:custGeom>
                <a:avLst/>
                <a:gdLst>
                  <a:gd name="T0" fmla="*/ 316 w 316"/>
                  <a:gd name="T1" fmla="*/ 0 h 515"/>
                  <a:gd name="T2" fmla="*/ 4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4" y="515"/>
                    </a:lnTo>
                    <a:lnTo>
                      <a:pt x="0" y="515"/>
                    </a:lnTo>
                    <a:lnTo>
                      <a:pt x="312" y="0"/>
                    </a:lnTo>
                    <a:lnTo>
                      <a:pt x="316" y="0"/>
                    </a:lnTo>
                    <a:close/>
                  </a:path>
                </a:pathLst>
              </a:custGeom>
              <a:solidFill>
                <a:srgbClr val="DCDC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80" name="Freeform 131"/>
              <p:cNvSpPr/>
              <p:nvPr/>
            </p:nvSpPr>
            <p:spPr bwMode="auto">
              <a:xfrm>
                <a:off x="2449" y="1930"/>
                <a:ext cx="320" cy="515"/>
              </a:xfrm>
              <a:custGeom>
                <a:avLst/>
                <a:gdLst>
                  <a:gd name="T0" fmla="*/ 320 w 320"/>
                  <a:gd name="T1" fmla="*/ 0 h 515"/>
                  <a:gd name="T2" fmla="*/ 7 w 320"/>
                  <a:gd name="T3" fmla="*/ 515 h 515"/>
                  <a:gd name="T4" fmla="*/ 0 w 320"/>
                  <a:gd name="T5" fmla="*/ 515 h 515"/>
                  <a:gd name="T6" fmla="*/ 312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7" y="515"/>
                    </a:lnTo>
                    <a:lnTo>
                      <a:pt x="0" y="515"/>
                    </a:lnTo>
                    <a:lnTo>
                      <a:pt x="312" y="0"/>
                    </a:lnTo>
                    <a:lnTo>
                      <a:pt x="320" y="0"/>
                    </a:lnTo>
                    <a:close/>
                  </a:path>
                </a:pathLst>
              </a:custGeom>
              <a:solidFill>
                <a:srgbClr val="DCDC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81" name="Freeform 132"/>
              <p:cNvSpPr/>
              <p:nvPr/>
            </p:nvSpPr>
            <p:spPr bwMode="auto">
              <a:xfrm>
                <a:off x="2456" y="1930"/>
                <a:ext cx="320" cy="515"/>
              </a:xfrm>
              <a:custGeom>
                <a:avLst/>
                <a:gdLst>
                  <a:gd name="T0" fmla="*/ 320 w 320"/>
                  <a:gd name="T1" fmla="*/ 0 h 515"/>
                  <a:gd name="T2" fmla="*/ 4 w 320"/>
                  <a:gd name="T3" fmla="*/ 515 h 515"/>
                  <a:gd name="T4" fmla="*/ 0 w 320"/>
                  <a:gd name="T5" fmla="*/ 515 h 515"/>
                  <a:gd name="T6" fmla="*/ 313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3" y="0"/>
                    </a:lnTo>
                    <a:lnTo>
                      <a:pt x="320" y="0"/>
                    </a:lnTo>
                    <a:close/>
                  </a:path>
                </a:pathLst>
              </a:custGeom>
              <a:solidFill>
                <a:srgbClr val="DCDC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82" name="Freeform 133"/>
              <p:cNvSpPr/>
              <p:nvPr/>
            </p:nvSpPr>
            <p:spPr bwMode="auto">
              <a:xfrm>
                <a:off x="2460" y="1930"/>
                <a:ext cx="320" cy="515"/>
              </a:xfrm>
              <a:custGeom>
                <a:avLst/>
                <a:gdLst>
                  <a:gd name="T0" fmla="*/ 320 w 320"/>
                  <a:gd name="T1" fmla="*/ 0 h 515"/>
                  <a:gd name="T2" fmla="*/ 8 w 320"/>
                  <a:gd name="T3" fmla="*/ 515 h 515"/>
                  <a:gd name="T4" fmla="*/ 0 w 320"/>
                  <a:gd name="T5" fmla="*/ 515 h 515"/>
                  <a:gd name="T6" fmla="*/ 316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8" y="515"/>
                    </a:lnTo>
                    <a:lnTo>
                      <a:pt x="0" y="515"/>
                    </a:lnTo>
                    <a:lnTo>
                      <a:pt x="316" y="0"/>
                    </a:lnTo>
                    <a:lnTo>
                      <a:pt x="320" y="0"/>
                    </a:lnTo>
                    <a:close/>
                  </a:path>
                </a:pathLst>
              </a:custGeom>
              <a:solidFill>
                <a:srgbClr val="DCDC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83" name="Freeform 134"/>
              <p:cNvSpPr/>
              <p:nvPr/>
            </p:nvSpPr>
            <p:spPr bwMode="auto">
              <a:xfrm>
                <a:off x="2468" y="1930"/>
                <a:ext cx="316" cy="515"/>
              </a:xfrm>
              <a:custGeom>
                <a:avLst/>
                <a:gdLst>
                  <a:gd name="T0" fmla="*/ 316 w 316"/>
                  <a:gd name="T1" fmla="*/ 0 h 515"/>
                  <a:gd name="T2" fmla="*/ 3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3" y="515"/>
                    </a:lnTo>
                    <a:lnTo>
                      <a:pt x="0" y="515"/>
                    </a:lnTo>
                    <a:lnTo>
                      <a:pt x="312" y="0"/>
                    </a:lnTo>
                    <a:lnTo>
                      <a:pt x="316" y="0"/>
                    </a:lnTo>
                    <a:close/>
                  </a:path>
                </a:pathLst>
              </a:custGeom>
              <a:solidFill>
                <a:srgbClr val="DBDAD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84" name="Freeform 135"/>
              <p:cNvSpPr/>
              <p:nvPr/>
            </p:nvSpPr>
            <p:spPr bwMode="auto">
              <a:xfrm>
                <a:off x="2471" y="1930"/>
                <a:ext cx="317" cy="515"/>
              </a:xfrm>
              <a:custGeom>
                <a:avLst/>
                <a:gdLst>
                  <a:gd name="T0" fmla="*/ 317 w 317"/>
                  <a:gd name="T1" fmla="*/ 0 h 515"/>
                  <a:gd name="T2" fmla="*/ 4 w 317"/>
                  <a:gd name="T3" fmla="*/ 515 h 515"/>
                  <a:gd name="T4" fmla="*/ 0 w 317"/>
                  <a:gd name="T5" fmla="*/ 515 h 515"/>
                  <a:gd name="T6" fmla="*/ 313 w 317"/>
                  <a:gd name="T7" fmla="*/ 0 h 515"/>
                  <a:gd name="T8" fmla="*/ 317 w 317"/>
                  <a:gd name="T9" fmla="*/ 0 h 515"/>
                </a:gdLst>
                <a:ahLst/>
                <a:cxnLst>
                  <a:cxn ang="0">
                    <a:pos x="T0" y="T1"/>
                  </a:cxn>
                  <a:cxn ang="0">
                    <a:pos x="T2" y="T3"/>
                  </a:cxn>
                  <a:cxn ang="0">
                    <a:pos x="T4" y="T5"/>
                  </a:cxn>
                  <a:cxn ang="0">
                    <a:pos x="T6" y="T7"/>
                  </a:cxn>
                  <a:cxn ang="0">
                    <a:pos x="T8" y="T9"/>
                  </a:cxn>
                </a:cxnLst>
                <a:rect l="0" t="0" r="r" b="b"/>
                <a:pathLst>
                  <a:path w="317" h="515">
                    <a:moveTo>
                      <a:pt x="317" y="0"/>
                    </a:moveTo>
                    <a:lnTo>
                      <a:pt x="4" y="515"/>
                    </a:lnTo>
                    <a:lnTo>
                      <a:pt x="0" y="515"/>
                    </a:lnTo>
                    <a:lnTo>
                      <a:pt x="313" y="0"/>
                    </a:lnTo>
                    <a:lnTo>
                      <a:pt x="317" y="0"/>
                    </a:lnTo>
                    <a:close/>
                  </a:path>
                </a:pathLst>
              </a:custGeom>
              <a:solidFill>
                <a:srgbClr val="DBDAD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85" name="Freeform 136"/>
              <p:cNvSpPr/>
              <p:nvPr/>
            </p:nvSpPr>
            <p:spPr bwMode="auto">
              <a:xfrm>
                <a:off x="2475" y="1930"/>
                <a:ext cx="317" cy="515"/>
              </a:xfrm>
              <a:custGeom>
                <a:avLst/>
                <a:gdLst>
                  <a:gd name="T0" fmla="*/ 317 w 317"/>
                  <a:gd name="T1" fmla="*/ 0 h 515"/>
                  <a:gd name="T2" fmla="*/ 8 w 317"/>
                  <a:gd name="T3" fmla="*/ 515 h 515"/>
                  <a:gd name="T4" fmla="*/ 0 w 317"/>
                  <a:gd name="T5" fmla="*/ 515 h 515"/>
                  <a:gd name="T6" fmla="*/ 313 w 317"/>
                  <a:gd name="T7" fmla="*/ 0 h 515"/>
                  <a:gd name="T8" fmla="*/ 317 w 317"/>
                  <a:gd name="T9" fmla="*/ 0 h 515"/>
                </a:gdLst>
                <a:ahLst/>
                <a:cxnLst>
                  <a:cxn ang="0">
                    <a:pos x="T0" y="T1"/>
                  </a:cxn>
                  <a:cxn ang="0">
                    <a:pos x="T2" y="T3"/>
                  </a:cxn>
                  <a:cxn ang="0">
                    <a:pos x="T4" y="T5"/>
                  </a:cxn>
                  <a:cxn ang="0">
                    <a:pos x="T6" y="T7"/>
                  </a:cxn>
                  <a:cxn ang="0">
                    <a:pos x="T8" y="T9"/>
                  </a:cxn>
                </a:cxnLst>
                <a:rect l="0" t="0" r="r" b="b"/>
                <a:pathLst>
                  <a:path w="317" h="515">
                    <a:moveTo>
                      <a:pt x="317" y="0"/>
                    </a:moveTo>
                    <a:lnTo>
                      <a:pt x="8" y="515"/>
                    </a:lnTo>
                    <a:lnTo>
                      <a:pt x="0" y="515"/>
                    </a:lnTo>
                    <a:lnTo>
                      <a:pt x="313" y="0"/>
                    </a:lnTo>
                    <a:lnTo>
                      <a:pt x="317" y="0"/>
                    </a:lnTo>
                    <a:close/>
                  </a:path>
                </a:pathLst>
              </a:custGeom>
              <a:solidFill>
                <a:srgbClr val="DBDAD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86" name="Freeform 137"/>
              <p:cNvSpPr/>
              <p:nvPr/>
            </p:nvSpPr>
            <p:spPr bwMode="auto">
              <a:xfrm>
                <a:off x="2479" y="1930"/>
                <a:ext cx="320" cy="515"/>
              </a:xfrm>
              <a:custGeom>
                <a:avLst/>
                <a:gdLst>
                  <a:gd name="T0" fmla="*/ 320 w 320"/>
                  <a:gd name="T1" fmla="*/ 0 h 515"/>
                  <a:gd name="T2" fmla="*/ 4 w 320"/>
                  <a:gd name="T3" fmla="*/ 515 h 515"/>
                  <a:gd name="T4" fmla="*/ 0 w 320"/>
                  <a:gd name="T5" fmla="*/ 515 h 515"/>
                  <a:gd name="T6" fmla="*/ 313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3" y="0"/>
                    </a:lnTo>
                    <a:lnTo>
                      <a:pt x="320" y="0"/>
                    </a:lnTo>
                    <a:close/>
                  </a:path>
                </a:pathLst>
              </a:custGeom>
              <a:solidFill>
                <a:srgbClr val="DBDAD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87" name="Freeform 138"/>
              <p:cNvSpPr/>
              <p:nvPr/>
            </p:nvSpPr>
            <p:spPr bwMode="auto">
              <a:xfrm>
                <a:off x="2487" y="1930"/>
                <a:ext cx="316" cy="515"/>
              </a:xfrm>
              <a:custGeom>
                <a:avLst/>
                <a:gdLst>
                  <a:gd name="T0" fmla="*/ 316 w 316"/>
                  <a:gd name="T1" fmla="*/ 0 h 515"/>
                  <a:gd name="T2" fmla="*/ 3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3" y="515"/>
                    </a:lnTo>
                    <a:lnTo>
                      <a:pt x="0" y="515"/>
                    </a:lnTo>
                    <a:lnTo>
                      <a:pt x="312" y="0"/>
                    </a:lnTo>
                    <a:lnTo>
                      <a:pt x="316" y="0"/>
                    </a:lnTo>
                    <a:close/>
                  </a:path>
                </a:pathLst>
              </a:custGeom>
              <a:solidFill>
                <a:srgbClr val="DBDAD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88" name="Freeform 139"/>
              <p:cNvSpPr/>
              <p:nvPr/>
            </p:nvSpPr>
            <p:spPr bwMode="auto">
              <a:xfrm>
                <a:off x="2490" y="1930"/>
                <a:ext cx="321" cy="515"/>
              </a:xfrm>
              <a:custGeom>
                <a:avLst/>
                <a:gdLst>
                  <a:gd name="T0" fmla="*/ 321 w 321"/>
                  <a:gd name="T1" fmla="*/ 0 h 515"/>
                  <a:gd name="T2" fmla="*/ 8 w 321"/>
                  <a:gd name="T3" fmla="*/ 515 h 515"/>
                  <a:gd name="T4" fmla="*/ 0 w 321"/>
                  <a:gd name="T5" fmla="*/ 515 h 515"/>
                  <a:gd name="T6" fmla="*/ 317 w 321"/>
                  <a:gd name="T7" fmla="*/ 0 h 515"/>
                  <a:gd name="T8" fmla="*/ 321 w 321"/>
                  <a:gd name="T9" fmla="*/ 0 h 515"/>
                </a:gdLst>
                <a:ahLst/>
                <a:cxnLst>
                  <a:cxn ang="0">
                    <a:pos x="T0" y="T1"/>
                  </a:cxn>
                  <a:cxn ang="0">
                    <a:pos x="T2" y="T3"/>
                  </a:cxn>
                  <a:cxn ang="0">
                    <a:pos x="T4" y="T5"/>
                  </a:cxn>
                  <a:cxn ang="0">
                    <a:pos x="T6" y="T7"/>
                  </a:cxn>
                  <a:cxn ang="0">
                    <a:pos x="T8" y="T9"/>
                  </a:cxn>
                </a:cxnLst>
                <a:rect l="0" t="0" r="r" b="b"/>
                <a:pathLst>
                  <a:path w="321" h="515">
                    <a:moveTo>
                      <a:pt x="321" y="0"/>
                    </a:moveTo>
                    <a:lnTo>
                      <a:pt x="8" y="515"/>
                    </a:lnTo>
                    <a:lnTo>
                      <a:pt x="0" y="515"/>
                    </a:lnTo>
                    <a:lnTo>
                      <a:pt x="317" y="0"/>
                    </a:lnTo>
                    <a:lnTo>
                      <a:pt x="321" y="0"/>
                    </a:lnTo>
                    <a:close/>
                  </a:path>
                </a:pathLst>
              </a:custGeom>
              <a:solidFill>
                <a:srgbClr val="DBDAD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89" name="Freeform 140"/>
              <p:cNvSpPr/>
              <p:nvPr/>
            </p:nvSpPr>
            <p:spPr bwMode="auto">
              <a:xfrm>
                <a:off x="2498" y="1930"/>
                <a:ext cx="316" cy="515"/>
              </a:xfrm>
              <a:custGeom>
                <a:avLst/>
                <a:gdLst>
                  <a:gd name="T0" fmla="*/ 316 w 316"/>
                  <a:gd name="T1" fmla="*/ 0 h 515"/>
                  <a:gd name="T2" fmla="*/ 4 w 316"/>
                  <a:gd name="T3" fmla="*/ 515 h 515"/>
                  <a:gd name="T4" fmla="*/ 0 w 316"/>
                  <a:gd name="T5" fmla="*/ 515 h 515"/>
                  <a:gd name="T6" fmla="*/ 313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4" y="515"/>
                    </a:lnTo>
                    <a:lnTo>
                      <a:pt x="0" y="515"/>
                    </a:lnTo>
                    <a:lnTo>
                      <a:pt x="313" y="0"/>
                    </a:lnTo>
                    <a:lnTo>
                      <a:pt x="316" y="0"/>
                    </a:ln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90" name="Freeform 141"/>
              <p:cNvSpPr/>
              <p:nvPr/>
            </p:nvSpPr>
            <p:spPr bwMode="auto">
              <a:xfrm>
                <a:off x="2502" y="1930"/>
                <a:ext cx="320" cy="515"/>
              </a:xfrm>
              <a:custGeom>
                <a:avLst/>
                <a:gdLst>
                  <a:gd name="T0" fmla="*/ 320 w 320"/>
                  <a:gd name="T1" fmla="*/ 0 h 515"/>
                  <a:gd name="T2" fmla="*/ 4 w 320"/>
                  <a:gd name="T3" fmla="*/ 515 h 515"/>
                  <a:gd name="T4" fmla="*/ 0 w 320"/>
                  <a:gd name="T5" fmla="*/ 515 h 515"/>
                  <a:gd name="T6" fmla="*/ 312 w 320"/>
                  <a:gd name="T7" fmla="*/ 0 h 515"/>
                  <a:gd name="T8" fmla="*/ 320 w 320"/>
                  <a:gd name="T9" fmla="*/ 0 h 515"/>
                </a:gdLst>
                <a:ahLst/>
                <a:cxnLst>
                  <a:cxn ang="0">
                    <a:pos x="T0" y="T1"/>
                  </a:cxn>
                  <a:cxn ang="0">
                    <a:pos x="T2" y="T3"/>
                  </a:cxn>
                  <a:cxn ang="0">
                    <a:pos x="T4" y="T5"/>
                  </a:cxn>
                  <a:cxn ang="0">
                    <a:pos x="T6" y="T7"/>
                  </a:cxn>
                  <a:cxn ang="0">
                    <a:pos x="T8" y="T9"/>
                  </a:cxn>
                </a:cxnLst>
                <a:rect l="0" t="0" r="r" b="b"/>
                <a:pathLst>
                  <a:path w="320" h="515">
                    <a:moveTo>
                      <a:pt x="320" y="0"/>
                    </a:moveTo>
                    <a:lnTo>
                      <a:pt x="4" y="515"/>
                    </a:lnTo>
                    <a:lnTo>
                      <a:pt x="0" y="515"/>
                    </a:lnTo>
                    <a:lnTo>
                      <a:pt x="312" y="0"/>
                    </a:lnTo>
                    <a:lnTo>
                      <a:pt x="320" y="0"/>
                    </a:lnTo>
                    <a:close/>
                  </a:path>
                </a:pathLst>
              </a:custGeom>
              <a:solidFill>
                <a:srgbClr val="D8D9D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91" name="Freeform 142"/>
              <p:cNvSpPr/>
              <p:nvPr/>
            </p:nvSpPr>
            <p:spPr bwMode="auto">
              <a:xfrm>
                <a:off x="2506" y="1930"/>
                <a:ext cx="316" cy="515"/>
              </a:xfrm>
              <a:custGeom>
                <a:avLst/>
                <a:gdLst>
                  <a:gd name="T0" fmla="*/ 316 w 316"/>
                  <a:gd name="T1" fmla="*/ 0 h 515"/>
                  <a:gd name="T2" fmla="*/ 4 w 316"/>
                  <a:gd name="T3" fmla="*/ 515 h 515"/>
                  <a:gd name="T4" fmla="*/ 0 w 316"/>
                  <a:gd name="T5" fmla="*/ 515 h 515"/>
                  <a:gd name="T6" fmla="*/ 312 w 316"/>
                  <a:gd name="T7" fmla="*/ 0 h 515"/>
                  <a:gd name="T8" fmla="*/ 316 w 316"/>
                  <a:gd name="T9" fmla="*/ 0 h 515"/>
                </a:gdLst>
                <a:ahLst/>
                <a:cxnLst>
                  <a:cxn ang="0">
                    <a:pos x="T0" y="T1"/>
                  </a:cxn>
                  <a:cxn ang="0">
                    <a:pos x="T2" y="T3"/>
                  </a:cxn>
                  <a:cxn ang="0">
                    <a:pos x="T4" y="T5"/>
                  </a:cxn>
                  <a:cxn ang="0">
                    <a:pos x="T6" y="T7"/>
                  </a:cxn>
                  <a:cxn ang="0">
                    <a:pos x="T8" y="T9"/>
                  </a:cxn>
                </a:cxnLst>
                <a:rect l="0" t="0" r="r" b="b"/>
                <a:pathLst>
                  <a:path w="316" h="515">
                    <a:moveTo>
                      <a:pt x="316" y="0"/>
                    </a:moveTo>
                    <a:lnTo>
                      <a:pt x="4" y="515"/>
                    </a:lnTo>
                    <a:lnTo>
                      <a:pt x="0" y="515"/>
                    </a:lnTo>
                    <a:lnTo>
                      <a:pt x="312" y="0"/>
                    </a:lnTo>
                    <a:lnTo>
                      <a:pt x="316" y="0"/>
                    </a:lnTo>
                    <a:close/>
                  </a:path>
                </a:pathLst>
              </a:custGeom>
              <a:solidFill>
                <a:srgbClr val="D8D7D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92" name="Freeform 143"/>
              <p:cNvSpPr/>
              <p:nvPr/>
            </p:nvSpPr>
            <p:spPr bwMode="auto">
              <a:xfrm>
                <a:off x="2510" y="1930"/>
                <a:ext cx="320" cy="515"/>
              </a:xfrm>
              <a:custGeom>
                <a:avLst/>
                <a:gdLst>
                  <a:gd name="T0" fmla="*/ 320 w 320"/>
                  <a:gd name="T1" fmla="*/ 0 h 515"/>
                  <a:gd name="T2" fmla="*/ 7 w 320"/>
                  <a:gd name="T3" fmla="*/ 515 h 515"/>
                  <a:gd name="T4" fmla="*/ 0 w 320"/>
                  <a:gd name="T5" fmla="*/ 515 h 515"/>
                  <a:gd name="T6" fmla="*/ 316 w 320"/>
                  <a:gd name="T7" fmla="*/ 0 h 515"/>
                  <a:gd name="T8" fmla="*/ 316 w 320"/>
                  <a:gd name="T9" fmla="*/ 0 h 515"/>
                  <a:gd name="T10" fmla="*/ 320 w 320"/>
                  <a:gd name="T11" fmla="*/ 0 h 515"/>
                </a:gdLst>
                <a:ahLst/>
                <a:cxnLst>
                  <a:cxn ang="0">
                    <a:pos x="T0" y="T1"/>
                  </a:cxn>
                  <a:cxn ang="0">
                    <a:pos x="T2" y="T3"/>
                  </a:cxn>
                  <a:cxn ang="0">
                    <a:pos x="T4" y="T5"/>
                  </a:cxn>
                  <a:cxn ang="0">
                    <a:pos x="T6" y="T7"/>
                  </a:cxn>
                  <a:cxn ang="0">
                    <a:pos x="T8" y="T9"/>
                  </a:cxn>
                  <a:cxn ang="0">
                    <a:pos x="T10" y="T11"/>
                  </a:cxn>
                </a:cxnLst>
                <a:rect l="0" t="0" r="r" b="b"/>
                <a:pathLst>
                  <a:path w="320" h="515">
                    <a:moveTo>
                      <a:pt x="320" y="0"/>
                    </a:moveTo>
                    <a:lnTo>
                      <a:pt x="7" y="515"/>
                    </a:lnTo>
                    <a:lnTo>
                      <a:pt x="0" y="515"/>
                    </a:lnTo>
                    <a:lnTo>
                      <a:pt x="316" y="0"/>
                    </a:lnTo>
                    <a:lnTo>
                      <a:pt x="316" y="0"/>
                    </a:lnTo>
                    <a:lnTo>
                      <a:pt x="320" y="0"/>
                    </a:lnTo>
                    <a:close/>
                  </a:path>
                </a:pathLst>
              </a:custGeom>
              <a:solidFill>
                <a:srgbClr val="D8D7D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93" name="Freeform 144"/>
              <p:cNvSpPr/>
              <p:nvPr/>
            </p:nvSpPr>
            <p:spPr bwMode="auto">
              <a:xfrm>
                <a:off x="2517" y="1930"/>
                <a:ext cx="316" cy="515"/>
              </a:xfrm>
              <a:custGeom>
                <a:avLst/>
                <a:gdLst>
                  <a:gd name="T0" fmla="*/ 316 w 316"/>
                  <a:gd name="T1" fmla="*/ 0 h 515"/>
                  <a:gd name="T2" fmla="*/ 4 w 316"/>
                  <a:gd name="T3" fmla="*/ 515 h 515"/>
                  <a:gd name="T4" fmla="*/ 0 w 316"/>
                  <a:gd name="T5" fmla="*/ 515 h 515"/>
                  <a:gd name="T6" fmla="*/ 313 w 316"/>
                  <a:gd name="T7" fmla="*/ 0 h 515"/>
                  <a:gd name="T8" fmla="*/ 316 w 316"/>
                  <a:gd name="T9" fmla="*/ 0 h 515"/>
                  <a:gd name="T10" fmla="*/ 316 w 316"/>
                  <a:gd name="T11" fmla="*/ 0 h 515"/>
                </a:gdLst>
                <a:ahLst/>
                <a:cxnLst>
                  <a:cxn ang="0">
                    <a:pos x="T0" y="T1"/>
                  </a:cxn>
                  <a:cxn ang="0">
                    <a:pos x="T2" y="T3"/>
                  </a:cxn>
                  <a:cxn ang="0">
                    <a:pos x="T4" y="T5"/>
                  </a:cxn>
                  <a:cxn ang="0">
                    <a:pos x="T6" y="T7"/>
                  </a:cxn>
                  <a:cxn ang="0">
                    <a:pos x="T8" y="T9"/>
                  </a:cxn>
                  <a:cxn ang="0">
                    <a:pos x="T10" y="T11"/>
                  </a:cxn>
                </a:cxnLst>
                <a:rect l="0" t="0" r="r" b="b"/>
                <a:pathLst>
                  <a:path w="316" h="515">
                    <a:moveTo>
                      <a:pt x="316" y="0"/>
                    </a:moveTo>
                    <a:lnTo>
                      <a:pt x="4" y="515"/>
                    </a:lnTo>
                    <a:lnTo>
                      <a:pt x="0" y="515"/>
                    </a:lnTo>
                    <a:lnTo>
                      <a:pt x="313" y="0"/>
                    </a:lnTo>
                    <a:lnTo>
                      <a:pt x="316" y="0"/>
                    </a:lnTo>
                    <a:lnTo>
                      <a:pt x="316" y="0"/>
                    </a:lnTo>
                    <a:close/>
                  </a:path>
                </a:pathLst>
              </a:custGeom>
              <a:solidFill>
                <a:srgbClr val="D8D7D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94" name="Freeform 145"/>
              <p:cNvSpPr/>
              <p:nvPr/>
            </p:nvSpPr>
            <p:spPr bwMode="auto">
              <a:xfrm>
                <a:off x="2521" y="1933"/>
                <a:ext cx="316" cy="512"/>
              </a:xfrm>
              <a:custGeom>
                <a:avLst/>
                <a:gdLst>
                  <a:gd name="T0" fmla="*/ 316 w 316"/>
                  <a:gd name="T1" fmla="*/ 0 h 512"/>
                  <a:gd name="T2" fmla="*/ 8 w 316"/>
                  <a:gd name="T3" fmla="*/ 512 h 512"/>
                  <a:gd name="T4" fmla="*/ 0 w 316"/>
                  <a:gd name="T5" fmla="*/ 512 h 512"/>
                  <a:gd name="T6" fmla="*/ 312 w 316"/>
                  <a:gd name="T7" fmla="*/ 0 h 512"/>
                  <a:gd name="T8" fmla="*/ 316 w 316"/>
                  <a:gd name="T9" fmla="*/ 0 h 512"/>
                  <a:gd name="T10" fmla="*/ 316 w 316"/>
                  <a:gd name="T11" fmla="*/ 0 h 512"/>
                </a:gdLst>
                <a:ahLst/>
                <a:cxnLst>
                  <a:cxn ang="0">
                    <a:pos x="T0" y="T1"/>
                  </a:cxn>
                  <a:cxn ang="0">
                    <a:pos x="T2" y="T3"/>
                  </a:cxn>
                  <a:cxn ang="0">
                    <a:pos x="T4" y="T5"/>
                  </a:cxn>
                  <a:cxn ang="0">
                    <a:pos x="T6" y="T7"/>
                  </a:cxn>
                  <a:cxn ang="0">
                    <a:pos x="T8" y="T9"/>
                  </a:cxn>
                  <a:cxn ang="0">
                    <a:pos x="T10" y="T11"/>
                  </a:cxn>
                </a:cxnLst>
                <a:rect l="0" t="0" r="r" b="b"/>
                <a:pathLst>
                  <a:path w="316" h="512">
                    <a:moveTo>
                      <a:pt x="316" y="0"/>
                    </a:moveTo>
                    <a:lnTo>
                      <a:pt x="8" y="512"/>
                    </a:lnTo>
                    <a:lnTo>
                      <a:pt x="0" y="512"/>
                    </a:lnTo>
                    <a:lnTo>
                      <a:pt x="312" y="0"/>
                    </a:lnTo>
                    <a:lnTo>
                      <a:pt x="316" y="0"/>
                    </a:lnTo>
                    <a:lnTo>
                      <a:pt x="316" y="0"/>
                    </a:lnTo>
                    <a:close/>
                  </a:path>
                </a:pathLst>
              </a:custGeom>
              <a:solidFill>
                <a:srgbClr val="D8D7D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95" name="Freeform 146"/>
              <p:cNvSpPr/>
              <p:nvPr/>
            </p:nvSpPr>
            <p:spPr bwMode="auto">
              <a:xfrm>
                <a:off x="2529" y="1933"/>
                <a:ext cx="312" cy="512"/>
              </a:xfrm>
              <a:custGeom>
                <a:avLst/>
                <a:gdLst>
                  <a:gd name="T0" fmla="*/ 312 w 312"/>
                  <a:gd name="T1" fmla="*/ 0 h 512"/>
                  <a:gd name="T2" fmla="*/ 3 w 312"/>
                  <a:gd name="T3" fmla="*/ 512 h 512"/>
                  <a:gd name="T4" fmla="*/ 0 w 312"/>
                  <a:gd name="T5" fmla="*/ 512 h 512"/>
                  <a:gd name="T6" fmla="*/ 308 w 312"/>
                  <a:gd name="T7" fmla="*/ 0 h 512"/>
                  <a:gd name="T8" fmla="*/ 308 w 312"/>
                  <a:gd name="T9" fmla="*/ 0 h 512"/>
                  <a:gd name="T10" fmla="*/ 312 w 312"/>
                  <a:gd name="T11" fmla="*/ 0 h 512"/>
                </a:gdLst>
                <a:ahLst/>
                <a:cxnLst>
                  <a:cxn ang="0">
                    <a:pos x="T0" y="T1"/>
                  </a:cxn>
                  <a:cxn ang="0">
                    <a:pos x="T2" y="T3"/>
                  </a:cxn>
                  <a:cxn ang="0">
                    <a:pos x="T4" y="T5"/>
                  </a:cxn>
                  <a:cxn ang="0">
                    <a:pos x="T6" y="T7"/>
                  </a:cxn>
                  <a:cxn ang="0">
                    <a:pos x="T8" y="T9"/>
                  </a:cxn>
                  <a:cxn ang="0">
                    <a:pos x="T10" y="T11"/>
                  </a:cxn>
                </a:cxnLst>
                <a:rect l="0" t="0" r="r" b="b"/>
                <a:pathLst>
                  <a:path w="312" h="512">
                    <a:moveTo>
                      <a:pt x="312" y="0"/>
                    </a:moveTo>
                    <a:lnTo>
                      <a:pt x="3" y="512"/>
                    </a:lnTo>
                    <a:lnTo>
                      <a:pt x="0" y="512"/>
                    </a:lnTo>
                    <a:lnTo>
                      <a:pt x="308" y="0"/>
                    </a:lnTo>
                    <a:lnTo>
                      <a:pt x="308" y="0"/>
                    </a:lnTo>
                    <a:lnTo>
                      <a:pt x="312" y="0"/>
                    </a:lnTo>
                    <a:close/>
                  </a:path>
                </a:pathLst>
              </a:custGeom>
              <a:solidFill>
                <a:srgbClr val="D8D7D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96" name="Freeform 147"/>
              <p:cNvSpPr/>
              <p:nvPr/>
            </p:nvSpPr>
            <p:spPr bwMode="auto">
              <a:xfrm>
                <a:off x="2529" y="1933"/>
                <a:ext cx="316" cy="512"/>
              </a:xfrm>
              <a:custGeom>
                <a:avLst/>
                <a:gdLst>
                  <a:gd name="T0" fmla="*/ 316 w 316"/>
                  <a:gd name="T1" fmla="*/ 4 h 512"/>
                  <a:gd name="T2" fmla="*/ 7 w 316"/>
                  <a:gd name="T3" fmla="*/ 512 h 512"/>
                  <a:gd name="T4" fmla="*/ 0 w 316"/>
                  <a:gd name="T5" fmla="*/ 512 h 512"/>
                  <a:gd name="T6" fmla="*/ 312 w 316"/>
                  <a:gd name="T7" fmla="*/ 0 h 512"/>
                  <a:gd name="T8" fmla="*/ 316 w 316"/>
                  <a:gd name="T9" fmla="*/ 4 h 512"/>
                  <a:gd name="T10" fmla="*/ 316 w 316"/>
                  <a:gd name="T11" fmla="*/ 4 h 512"/>
                </a:gdLst>
                <a:ahLst/>
                <a:cxnLst>
                  <a:cxn ang="0">
                    <a:pos x="T0" y="T1"/>
                  </a:cxn>
                  <a:cxn ang="0">
                    <a:pos x="T2" y="T3"/>
                  </a:cxn>
                  <a:cxn ang="0">
                    <a:pos x="T4" y="T5"/>
                  </a:cxn>
                  <a:cxn ang="0">
                    <a:pos x="T6" y="T7"/>
                  </a:cxn>
                  <a:cxn ang="0">
                    <a:pos x="T8" y="T9"/>
                  </a:cxn>
                  <a:cxn ang="0">
                    <a:pos x="T10" y="T11"/>
                  </a:cxn>
                </a:cxnLst>
                <a:rect l="0" t="0" r="r" b="b"/>
                <a:pathLst>
                  <a:path w="316" h="512">
                    <a:moveTo>
                      <a:pt x="316" y="4"/>
                    </a:moveTo>
                    <a:lnTo>
                      <a:pt x="7" y="512"/>
                    </a:lnTo>
                    <a:lnTo>
                      <a:pt x="0" y="512"/>
                    </a:lnTo>
                    <a:lnTo>
                      <a:pt x="312" y="0"/>
                    </a:lnTo>
                    <a:lnTo>
                      <a:pt x="316" y="4"/>
                    </a:lnTo>
                    <a:lnTo>
                      <a:pt x="316" y="4"/>
                    </a:lnTo>
                    <a:close/>
                  </a:path>
                </a:pathLst>
              </a:custGeom>
              <a:solidFill>
                <a:srgbClr val="D8D7D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97" name="Freeform 148"/>
              <p:cNvSpPr/>
              <p:nvPr/>
            </p:nvSpPr>
            <p:spPr bwMode="auto">
              <a:xfrm>
                <a:off x="2536" y="1937"/>
                <a:ext cx="313" cy="508"/>
              </a:xfrm>
              <a:custGeom>
                <a:avLst/>
                <a:gdLst>
                  <a:gd name="T0" fmla="*/ 313 w 313"/>
                  <a:gd name="T1" fmla="*/ 0 h 508"/>
                  <a:gd name="T2" fmla="*/ 8 w 313"/>
                  <a:gd name="T3" fmla="*/ 508 h 508"/>
                  <a:gd name="T4" fmla="*/ 0 w 313"/>
                  <a:gd name="T5" fmla="*/ 508 h 508"/>
                  <a:gd name="T6" fmla="*/ 309 w 313"/>
                  <a:gd name="T7" fmla="*/ 0 h 508"/>
                  <a:gd name="T8" fmla="*/ 313 w 313"/>
                  <a:gd name="T9" fmla="*/ 0 h 508"/>
                  <a:gd name="T10" fmla="*/ 313 w 313"/>
                  <a:gd name="T11" fmla="*/ 0 h 508"/>
                </a:gdLst>
                <a:ahLst/>
                <a:cxnLst>
                  <a:cxn ang="0">
                    <a:pos x="T0" y="T1"/>
                  </a:cxn>
                  <a:cxn ang="0">
                    <a:pos x="T2" y="T3"/>
                  </a:cxn>
                  <a:cxn ang="0">
                    <a:pos x="T4" y="T5"/>
                  </a:cxn>
                  <a:cxn ang="0">
                    <a:pos x="T6" y="T7"/>
                  </a:cxn>
                  <a:cxn ang="0">
                    <a:pos x="T8" y="T9"/>
                  </a:cxn>
                  <a:cxn ang="0">
                    <a:pos x="T10" y="T11"/>
                  </a:cxn>
                </a:cxnLst>
                <a:rect l="0" t="0" r="r" b="b"/>
                <a:pathLst>
                  <a:path w="313" h="508">
                    <a:moveTo>
                      <a:pt x="313" y="0"/>
                    </a:moveTo>
                    <a:lnTo>
                      <a:pt x="8" y="508"/>
                    </a:lnTo>
                    <a:lnTo>
                      <a:pt x="0" y="508"/>
                    </a:lnTo>
                    <a:lnTo>
                      <a:pt x="309" y="0"/>
                    </a:lnTo>
                    <a:lnTo>
                      <a:pt x="313" y="0"/>
                    </a:lnTo>
                    <a:lnTo>
                      <a:pt x="313" y="0"/>
                    </a:lnTo>
                    <a:close/>
                  </a:path>
                </a:pathLst>
              </a:custGeom>
              <a:solidFill>
                <a:srgbClr val="D8D7D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98" name="Freeform 149"/>
              <p:cNvSpPr/>
              <p:nvPr/>
            </p:nvSpPr>
            <p:spPr bwMode="auto">
              <a:xfrm>
                <a:off x="2544" y="1941"/>
                <a:ext cx="309" cy="504"/>
              </a:xfrm>
              <a:custGeom>
                <a:avLst/>
                <a:gdLst>
                  <a:gd name="T0" fmla="*/ 309 w 309"/>
                  <a:gd name="T1" fmla="*/ 0 h 504"/>
                  <a:gd name="T2" fmla="*/ 4 w 309"/>
                  <a:gd name="T3" fmla="*/ 504 h 504"/>
                  <a:gd name="T4" fmla="*/ 0 w 309"/>
                  <a:gd name="T5" fmla="*/ 504 h 504"/>
                  <a:gd name="T6" fmla="*/ 309 w 309"/>
                  <a:gd name="T7" fmla="*/ 0 h 504"/>
                  <a:gd name="T8" fmla="*/ 309 w 309"/>
                  <a:gd name="T9" fmla="*/ 0 h 504"/>
                  <a:gd name="T10" fmla="*/ 309 w 309"/>
                  <a:gd name="T11" fmla="*/ 0 h 504"/>
                </a:gdLst>
                <a:ahLst/>
                <a:cxnLst>
                  <a:cxn ang="0">
                    <a:pos x="T0" y="T1"/>
                  </a:cxn>
                  <a:cxn ang="0">
                    <a:pos x="T2" y="T3"/>
                  </a:cxn>
                  <a:cxn ang="0">
                    <a:pos x="T4" y="T5"/>
                  </a:cxn>
                  <a:cxn ang="0">
                    <a:pos x="T6" y="T7"/>
                  </a:cxn>
                  <a:cxn ang="0">
                    <a:pos x="T8" y="T9"/>
                  </a:cxn>
                  <a:cxn ang="0">
                    <a:pos x="T10" y="T11"/>
                  </a:cxn>
                </a:cxnLst>
                <a:rect l="0" t="0" r="r" b="b"/>
                <a:pathLst>
                  <a:path w="309" h="504">
                    <a:moveTo>
                      <a:pt x="309" y="0"/>
                    </a:moveTo>
                    <a:lnTo>
                      <a:pt x="4" y="504"/>
                    </a:lnTo>
                    <a:lnTo>
                      <a:pt x="0" y="504"/>
                    </a:lnTo>
                    <a:lnTo>
                      <a:pt x="309" y="0"/>
                    </a:lnTo>
                    <a:lnTo>
                      <a:pt x="309" y="0"/>
                    </a:lnTo>
                    <a:lnTo>
                      <a:pt x="309" y="0"/>
                    </a:lnTo>
                    <a:close/>
                  </a:path>
                </a:pathLst>
              </a:custGeom>
              <a:solidFill>
                <a:srgbClr val="D8D7D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399" name="Freeform 150"/>
              <p:cNvSpPr/>
              <p:nvPr/>
            </p:nvSpPr>
            <p:spPr bwMode="auto">
              <a:xfrm>
                <a:off x="2548" y="1945"/>
                <a:ext cx="308" cy="500"/>
              </a:xfrm>
              <a:custGeom>
                <a:avLst/>
                <a:gdLst>
                  <a:gd name="T0" fmla="*/ 308 w 308"/>
                  <a:gd name="T1" fmla="*/ 0 h 500"/>
                  <a:gd name="T2" fmla="*/ 3 w 308"/>
                  <a:gd name="T3" fmla="*/ 500 h 500"/>
                  <a:gd name="T4" fmla="*/ 0 w 308"/>
                  <a:gd name="T5" fmla="*/ 500 h 500"/>
                  <a:gd name="T6" fmla="*/ 305 w 308"/>
                  <a:gd name="T7" fmla="*/ 0 h 500"/>
                  <a:gd name="T8" fmla="*/ 305 w 308"/>
                  <a:gd name="T9" fmla="*/ 0 h 500"/>
                  <a:gd name="T10" fmla="*/ 308 w 308"/>
                  <a:gd name="T11" fmla="*/ 0 h 500"/>
                </a:gdLst>
                <a:ahLst/>
                <a:cxnLst>
                  <a:cxn ang="0">
                    <a:pos x="T0" y="T1"/>
                  </a:cxn>
                  <a:cxn ang="0">
                    <a:pos x="T2" y="T3"/>
                  </a:cxn>
                  <a:cxn ang="0">
                    <a:pos x="T4" y="T5"/>
                  </a:cxn>
                  <a:cxn ang="0">
                    <a:pos x="T6" y="T7"/>
                  </a:cxn>
                  <a:cxn ang="0">
                    <a:pos x="T8" y="T9"/>
                  </a:cxn>
                  <a:cxn ang="0">
                    <a:pos x="T10" y="T11"/>
                  </a:cxn>
                </a:cxnLst>
                <a:rect l="0" t="0" r="r" b="b"/>
                <a:pathLst>
                  <a:path w="308" h="500">
                    <a:moveTo>
                      <a:pt x="308" y="0"/>
                    </a:moveTo>
                    <a:lnTo>
                      <a:pt x="3" y="500"/>
                    </a:lnTo>
                    <a:lnTo>
                      <a:pt x="0" y="500"/>
                    </a:lnTo>
                    <a:lnTo>
                      <a:pt x="305" y="0"/>
                    </a:lnTo>
                    <a:lnTo>
                      <a:pt x="305" y="0"/>
                    </a:lnTo>
                    <a:lnTo>
                      <a:pt x="308" y="0"/>
                    </a:lnTo>
                    <a:close/>
                  </a:path>
                </a:pathLst>
              </a:custGeom>
              <a:solidFill>
                <a:srgbClr val="D6D5D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00" name="Freeform 151"/>
              <p:cNvSpPr/>
              <p:nvPr/>
            </p:nvSpPr>
            <p:spPr bwMode="auto">
              <a:xfrm>
                <a:off x="2551" y="1945"/>
                <a:ext cx="309" cy="500"/>
              </a:xfrm>
              <a:custGeom>
                <a:avLst/>
                <a:gdLst>
                  <a:gd name="T0" fmla="*/ 309 w 309"/>
                  <a:gd name="T1" fmla="*/ 4 h 500"/>
                  <a:gd name="T2" fmla="*/ 8 w 309"/>
                  <a:gd name="T3" fmla="*/ 500 h 500"/>
                  <a:gd name="T4" fmla="*/ 0 w 309"/>
                  <a:gd name="T5" fmla="*/ 500 h 500"/>
                  <a:gd name="T6" fmla="*/ 305 w 309"/>
                  <a:gd name="T7" fmla="*/ 0 h 500"/>
                  <a:gd name="T8" fmla="*/ 305 w 309"/>
                  <a:gd name="T9" fmla="*/ 0 h 500"/>
                  <a:gd name="T10" fmla="*/ 309 w 309"/>
                  <a:gd name="T11" fmla="*/ 4 h 500"/>
                </a:gdLst>
                <a:ahLst/>
                <a:cxnLst>
                  <a:cxn ang="0">
                    <a:pos x="T0" y="T1"/>
                  </a:cxn>
                  <a:cxn ang="0">
                    <a:pos x="T2" y="T3"/>
                  </a:cxn>
                  <a:cxn ang="0">
                    <a:pos x="T4" y="T5"/>
                  </a:cxn>
                  <a:cxn ang="0">
                    <a:pos x="T6" y="T7"/>
                  </a:cxn>
                  <a:cxn ang="0">
                    <a:pos x="T8" y="T9"/>
                  </a:cxn>
                  <a:cxn ang="0">
                    <a:pos x="T10" y="T11"/>
                  </a:cxn>
                </a:cxnLst>
                <a:rect l="0" t="0" r="r" b="b"/>
                <a:pathLst>
                  <a:path w="309" h="500">
                    <a:moveTo>
                      <a:pt x="309" y="4"/>
                    </a:moveTo>
                    <a:lnTo>
                      <a:pt x="8" y="500"/>
                    </a:lnTo>
                    <a:lnTo>
                      <a:pt x="0" y="500"/>
                    </a:lnTo>
                    <a:lnTo>
                      <a:pt x="305" y="0"/>
                    </a:lnTo>
                    <a:lnTo>
                      <a:pt x="305" y="0"/>
                    </a:lnTo>
                    <a:lnTo>
                      <a:pt x="309" y="4"/>
                    </a:lnTo>
                    <a:close/>
                  </a:path>
                </a:pathLst>
              </a:custGeom>
              <a:solidFill>
                <a:srgbClr val="D6D5D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01" name="Freeform 152"/>
              <p:cNvSpPr/>
              <p:nvPr/>
            </p:nvSpPr>
            <p:spPr bwMode="auto">
              <a:xfrm>
                <a:off x="2559" y="1949"/>
                <a:ext cx="305" cy="496"/>
              </a:xfrm>
              <a:custGeom>
                <a:avLst/>
                <a:gdLst>
                  <a:gd name="T0" fmla="*/ 305 w 305"/>
                  <a:gd name="T1" fmla="*/ 4 h 496"/>
                  <a:gd name="T2" fmla="*/ 4 w 305"/>
                  <a:gd name="T3" fmla="*/ 496 h 496"/>
                  <a:gd name="T4" fmla="*/ 0 w 305"/>
                  <a:gd name="T5" fmla="*/ 496 h 496"/>
                  <a:gd name="T6" fmla="*/ 301 w 305"/>
                  <a:gd name="T7" fmla="*/ 0 h 496"/>
                  <a:gd name="T8" fmla="*/ 301 w 305"/>
                  <a:gd name="T9" fmla="*/ 0 h 496"/>
                  <a:gd name="T10" fmla="*/ 305 w 305"/>
                  <a:gd name="T11" fmla="*/ 4 h 496"/>
                </a:gdLst>
                <a:ahLst/>
                <a:cxnLst>
                  <a:cxn ang="0">
                    <a:pos x="T0" y="T1"/>
                  </a:cxn>
                  <a:cxn ang="0">
                    <a:pos x="T2" y="T3"/>
                  </a:cxn>
                  <a:cxn ang="0">
                    <a:pos x="T4" y="T5"/>
                  </a:cxn>
                  <a:cxn ang="0">
                    <a:pos x="T6" y="T7"/>
                  </a:cxn>
                  <a:cxn ang="0">
                    <a:pos x="T8" y="T9"/>
                  </a:cxn>
                  <a:cxn ang="0">
                    <a:pos x="T10" y="T11"/>
                  </a:cxn>
                </a:cxnLst>
                <a:rect l="0" t="0" r="r" b="b"/>
                <a:pathLst>
                  <a:path w="305" h="496">
                    <a:moveTo>
                      <a:pt x="305" y="4"/>
                    </a:moveTo>
                    <a:lnTo>
                      <a:pt x="4" y="496"/>
                    </a:lnTo>
                    <a:lnTo>
                      <a:pt x="0" y="496"/>
                    </a:lnTo>
                    <a:lnTo>
                      <a:pt x="301" y="0"/>
                    </a:lnTo>
                    <a:lnTo>
                      <a:pt x="301" y="0"/>
                    </a:lnTo>
                    <a:lnTo>
                      <a:pt x="305" y="4"/>
                    </a:lnTo>
                    <a:close/>
                  </a:path>
                </a:pathLst>
              </a:custGeom>
              <a:solidFill>
                <a:srgbClr val="D6D5D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02" name="Freeform 153"/>
              <p:cNvSpPr/>
              <p:nvPr/>
            </p:nvSpPr>
            <p:spPr bwMode="auto">
              <a:xfrm>
                <a:off x="2563" y="1953"/>
                <a:ext cx="301" cy="492"/>
              </a:xfrm>
              <a:custGeom>
                <a:avLst/>
                <a:gdLst>
                  <a:gd name="T0" fmla="*/ 301 w 301"/>
                  <a:gd name="T1" fmla="*/ 3 h 492"/>
                  <a:gd name="T2" fmla="*/ 4 w 301"/>
                  <a:gd name="T3" fmla="*/ 492 h 492"/>
                  <a:gd name="T4" fmla="*/ 0 w 301"/>
                  <a:gd name="T5" fmla="*/ 492 h 492"/>
                  <a:gd name="T6" fmla="*/ 301 w 301"/>
                  <a:gd name="T7" fmla="*/ 0 h 492"/>
                  <a:gd name="T8" fmla="*/ 301 w 301"/>
                  <a:gd name="T9" fmla="*/ 0 h 492"/>
                  <a:gd name="T10" fmla="*/ 301 w 301"/>
                  <a:gd name="T11" fmla="*/ 3 h 492"/>
                </a:gdLst>
                <a:ahLst/>
                <a:cxnLst>
                  <a:cxn ang="0">
                    <a:pos x="T0" y="T1"/>
                  </a:cxn>
                  <a:cxn ang="0">
                    <a:pos x="T2" y="T3"/>
                  </a:cxn>
                  <a:cxn ang="0">
                    <a:pos x="T4" y="T5"/>
                  </a:cxn>
                  <a:cxn ang="0">
                    <a:pos x="T6" y="T7"/>
                  </a:cxn>
                  <a:cxn ang="0">
                    <a:pos x="T8" y="T9"/>
                  </a:cxn>
                  <a:cxn ang="0">
                    <a:pos x="T10" y="T11"/>
                  </a:cxn>
                </a:cxnLst>
                <a:rect l="0" t="0" r="r" b="b"/>
                <a:pathLst>
                  <a:path w="301" h="492">
                    <a:moveTo>
                      <a:pt x="301" y="3"/>
                    </a:moveTo>
                    <a:lnTo>
                      <a:pt x="4" y="492"/>
                    </a:lnTo>
                    <a:lnTo>
                      <a:pt x="0" y="492"/>
                    </a:lnTo>
                    <a:lnTo>
                      <a:pt x="301" y="0"/>
                    </a:lnTo>
                    <a:lnTo>
                      <a:pt x="301" y="0"/>
                    </a:lnTo>
                    <a:lnTo>
                      <a:pt x="301" y="3"/>
                    </a:lnTo>
                    <a:close/>
                  </a:path>
                </a:pathLst>
              </a:custGeom>
              <a:solidFill>
                <a:srgbClr val="D6D5D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03" name="Freeform 154"/>
              <p:cNvSpPr/>
              <p:nvPr/>
            </p:nvSpPr>
            <p:spPr bwMode="auto">
              <a:xfrm>
                <a:off x="2567" y="1956"/>
                <a:ext cx="297" cy="489"/>
              </a:xfrm>
              <a:custGeom>
                <a:avLst/>
                <a:gdLst>
                  <a:gd name="T0" fmla="*/ 297 w 297"/>
                  <a:gd name="T1" fmla="*/ 8 h 489"/>
                  <a:gd name="T2" fmla="*/ 4 w 297"/>
                  <a:gd name="T3" fmla="*/ 489 h 489"/>
                  <a:gd name="T4" fmla="*/ 0 w 297"/>
                  <a:gd name="T5" fmla="*/ 489 h 489"/>
                  <a:gd name="T6" fmla="*/ 297 w 297"/>
                  <a:gd name="T7" fmla="*/ 0 h 489"/>
                  <a:gd name="T8" fmla="*/ 297 w 297"/>
                  <a:gd name="T9" fmla="*/ 4 h 489"/>
                  <a:gd name="T10" fmla="*/ 297 w 297"/>
                  <a:gd name="T11" fmla="*/ 8 h 489"/>
                </a:gdLst>
                <a:ahLst/>
                <a:cxnLst>
                  <a:cxn ang="0">
                    <a:pos x="T0" y="T1"/>
                  </a:cxn>
                  <a:cxn ang="0">
                    <a:pos x="T2" y="T3"/>
                  </a:cxn>
                  <a:cxn ang="0">
                    <a:pos x="T4" y="T5"/>
                  </a:cxn>
                  <a:cxn ang="0">
                    <a:pos x="T6" y="T7"/>
                  </a:cxn>
                  <a:cxn ang="0">
                    <a:pos x="T8" y="T9"/>
                  </a:cxn>
                  <a:cxn ang="0">
                    <a:pos x="T10" y="T11"/>
                  </a:cxn>
                </a:cxnLst>
                <a:rect l="0" t="0" r="r" b="b"/>
                <a:pathLst>
                  <a:path w="297" h="489">
                    <a:moveTo>
                      <a:pt x="297" y="8"/>
                    </a:moveTo>
                    <a:lnTo>
                      <a:pt x="4" y="489"/>
                    </a:lnTo>
                    <a:lnTo>
                      <a:pt x="0" y="489"/>
                    </a:lnTo>
                    <a:lnTo>
                      <a:pt x="297" y="0"/>
                    </a:lnTo>
                    <a:lnTo>
                      <a:pt x="297" y="4"/>
                    </a:lnTo>
                    <a:lnTo>
                      <a:pt x="297" y="8"/>
                    </a:lnTo>
                    <a:close/>
                  </a:path>
                </a:pathLst>
              </a:custGeom>
              <a:solidFill>
                <a:srgbClr val="D6D5D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04" name="Freeform 155"/>
              <p:cNvSpPr/>
              <p:nvPr/>
            </p:nvSpPr>
            <p:spPr bwMode="auto">
              <a:xfrm>
                <a:off x="2574" y="1964"/>
                <a:ext cx="290" cy="481"/>
              </a:xfrm>
              <a:custGeom>
                <a:avLst/>
                <a:gdLst>
                  <a:gd name="T0" fmla="*/ 290 w 290"/>
                  <a:gd name="T1" fmla="*/ 8 h 481"/>
                  <a:gd name="T2" fmla="*/ 4 w 290"/>
                  <a:gd name="T3" fmla="*/ 481 h 481"/>
                  <a:gd name="T4" fmla="*/ 0 w 290"/>
                  <a:gd name="T5" fmla="*/ 481 h 481"/>
                  <a:gd name="T6" fmla="*/ 290 w 290"/>
                  <a:gd name="T7" fmla="*/ 0 h 481"/>
                  <a:gd name="T8" fmla="*/ 290 w 290"/>
                  <a:gd name="T9" fmla="*/ 4 h 481"/>
                  <a:gd name="T10" fmla="*/ 290 w 290"/>
                  <a:gd name="T11" fmla="*/ 8 h 481"/>
                </a:gdLst>
                <a:ahLst/>
                <a:cxnLst>
                  <a:cxn ang="0">
                    <a:pos x="T0" y="T1"/>
                  </a:cxn>
                  <a:cxn ang="0">
                    <a:pos x="T2" y="T3"/>
                  </a:cxn>
                  <a:cxn ang="0">
                    <a:pos x="T4" y="T5"/>
                  </a:cxn>
                  <a:cxn ang="0">
                    <a:pos x="T6" y="T7"/>
                  </a:cxn>
                  <a:cxn ang="0">
                    <a:pos x="T8" y="T9"/>
                  </a:cxn>
                  <a:cxn ang="0">
                    <a:pos x="T10" y="T11"/>
                  </a:cxn>
                </a:cxnLst>
                <a:rect l="0" t="0" r="r" b="b"/>
                <a:pathLst>
                  <a:path w="290" h="481">
                    <a:moveTo>
                      <a:pt x="290" y="8"/>
                    </a:moveTo>
                    <a:lnTo>
                      <a:pt x="4" y="481"/>
                    </a:lnTo>
                    <a:lnTo>
                      <a:pt x="0" y="481"/>
                    </a:lnTo>
                    <a:lnTo>
                      <a:pt x="290" y="0"/>
                    </a:lnTo>
                    <a:lnTo>
                      <a:pt x="290" y="4"/>
                    </a:lnTo>
                    <a:lnTo>
                      <a:pt x="290" y="8"/>
                    </a:lnTo>
                    <a:close/>
                  </a:path>
                </a:pathLst>
              </a:custGeom>
              <a:solidFill>
                <a:srgbClr val="D6D5D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05" name="Freeform 156"/>
              <p:cNvSpPr/>
              <p:nvPr/>
            </p:nvSpPr>
            <p:spPr bwMode="auto">
              <a:xfrm>
                <a:off x="2574" y="1972"/>
                <a:ext cx="290" cy="473"/>
              </a:xfrm>
              <a:custGeom>
                <a:avLst/>
                <a:gdLst>
                  <a:gd name="T0" fmla="*/ 290 w 290"/>
                  <a:gd name="T1" fmla="*/ 7 h 473"/>
                  <a:gd name="T2" fmla="*/ 8 w 290"/>
                  <a:gd name="T3" fmla="*/ 473 h 473"/>
                  <a:gd name="T4" fmla="*/ 0 w 290"/>
                  <a:gd name="T5" fmla="*/ 473 h 473"/>
                  <a:gd name="T6" fmla="*/ 290 w 290"/>
                  <a:gd name="T7" fmla="*/ 0 h 473"/>
                  <a:gd name="T8" fmla="*/ 290 w 290"/>
                  <a:gd name="T9" fmla="*/ 0 h 473"/>
                  <a:gd name="T10" fmla="*/ 290 w 290"/>
                  <a:gd name="T11" fmla="*/ 7 h 473"/>
                </a:gdLst>
                <a:ahLst/>
                <a:cxnLst>
                  <a:cxn ang="0">
                    <a:pos x="T0" y="T1"/>
                  </a:cxn>
                  <a:cxn ang="0">
                    <a:pos x="T2" y="T3"/>
                  </a:cxn>
                  <a:cxn ang="0">
                    <a:pos x="T4" y="T5"/>
                  </a:cxn>
                  <a:cxn ang="0">
                    <a:pos x="T6" y="T7"/>
                  </a:cxn>
                  <a:cxn ang="0">
                    <a:pos x="T8" y="T9"/>
                  </a:cxn>
                  <a:cxn ang="0">
                    <a:pos x="T10" y="T11"/>
                  </a:cxn>
                </a:cxnLst>
                <a:rect l="0" t="0" r="r" b="b"/>
                <a:pathLst>
                  <a:path w="290" h="473">
                    <a:moveTo>
                      <a:pt x="290" y="7"/>
                    </a:moveTo>
                    <a:lnTo>
                      <a:pt x="8" y="473"/>
                    </a:lnTo>
                    <a:lnTo>
                      <a:pt x="0" y="473"/>
                    </a:lnTo>
                    <a:lnTo>
                      <a:pt x="290" y="0"/>
                    </a:lnTo>
                    <a:lnTo>
                      <a:pt x="290" y="0"/>
                    </a:lnTo>
                    <a:lnTo>
                      <a:pt x="290" y="7"/>
                    </a:lnTo>
                    <a:close/>
                  </a:path>
                </a:pathLst>
              </a:custGeom>
              <a:solidFill>
                <a:srgbClr val="D4D4D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06" name="Freeform 157"/>
              <p:cNvSpPr/>
              <p:nvPr/>
            </p:nvSpPr>
            <p:spPr bwMode="auto">
              <a:xfrm>
                <a:off x="2582" y="1979"/>
                <a:ext cx="282" cy="466"/>
              </a:xfrm>
              <a:custGeom>
                <a:avLst/>
                <a:gdLst>
                  <a:gd name="T0" fmla="*/ 282 w 282"/>
                  <a:gd name="T1" fmla="*/ 8 h 466"/>
                  <a:gd name="T2" fmla="*/ 8 w 282"/>
                  <a:gd name="T3" fmla="*/ 466 h 466"/>
                  <a:gd name="T4" fmla="*/ 0 w 282"/>
                  <a:gd name="T5" fmla="*/ 466 h 466"/>
                  <a:gd name="T6" fmla="*/ 282 w 282"/>
                  <a:gd name="T7" fmla="*/ 0 h 466"/>
                  <a:gd name="T8" fmla="*/ 282 w 282"/>
                  <a:gd name="T9" fmla="*/ 8 h 466"/>
                </a:gdLst>
                <a:ahLst/>
                <a:cxnLst>
                  <a:cxn ang="0">
                    <a:pos x="T0" y="T1"/>
                  </a:cxn>
                  <a:cxn ang="0">
                    <a:pos x="T2" y="T3"/>
                  </a:cxn>
                  <a:cxn ang="0">
                    <a:pos x="T4" y="T5"/>
                  </a:cxn>
                  <a:cxn ang="0">
                    <a:pos x="T6" y="T7"/>
                  </a:cxn>
                  <a:cxn ang="0">
                    <a:pos x="T8" y="T9"/>
                  </a:cxn>
                </a:cxnLst>
                <a:rect l="0" t="0" r="r" b="b"/>
                <a:pathLst>
                  <a:path w="282" h="466">
                    <a:moveTo>
                      <a:pt x="282" y="8"/>
                    </a:moveTo>
                    <a:lnTo>
                      <a:pt x="8" y="466"/>
                    </a:lnTo>
                    <a:lnTo>
                      <a:pt x="0" y="466"/>
                    </a:lnTo>
                    <a:lnTo>
                      <a:pt x="282" y="0"/>
                    </a:lnTo>
                    <a:lnTo>
                      <a:pt x="282" y="8"/>
                    </a:lnTo>
                    <a:close/>
                  </a:path>
                </a:pathLst>
              </a:custGeom>
              <a:solidFill>
                <a:srgbClr val="D4D4D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07" name="Freeform 158"/>
              <p:cNvSpPr/>
              <p:nvPr/>
            </p:nvSpPr>
            <p:spPr bwMode="auto">
              <a:xfrm>
                <a:off x="2590" y="1991"/>
                <a:ext cx="274" cy="454"/>
              </a:xfrm>
              <a:custGeom>
                <a:avLst/>
                <a:gdLst>
                  <a:gd name="T0" fmla="*/ 274 w 274"/>
                  <a:gd name="T1" fmla="*/ 7 h 454"/>
                  <a:gd name="T2" fmla="*/ 3 w 274"/>
                  <a:gd name="T3" fmla="*/ 454 h 454"/>
                  <a:gd name="T4" fmla="*/ 0 w 274"/>
                  <a:gd name="T5" fmla="*/ 454 h 454"/>
                  <a:gd name="T6" fmla="*/ 274 w 274"/>
                  <a:gd name="T7" fmla="*/ 0 h 454"/>
                  <a:gd name="T8" fmla="*/ 274 w 274"/>
                  <a:gd name="T9" fmla="*/ 7 h 454"/>
                </a:gdLst>
                <a:ahLst/>
                <a:cxnLst>
                  <a:cxn ang="0">
                    <a:pos x="T0" y="T1"/>
                  </a:cxn>
                  <a:cxn ang="0">
                    <a:pos x="T2" y="T3"/>
                  </a:cxn>
                  <a:cxn ang="0">
                    <a:pos x="T4" y="T5"/>
                  </a:cxn>
                  <a:cxn ang="0">
                    <a:pos x="T6" y="T7"/>
                  </a:cxn>
                  <a:cxn ang="0">
                    <a:pos x="T8" y="T9"/>
                  </a:cxn>
                </a:cxnLst>
                <a:rect l="0" t="0" r="r" b="b"/>
                <a:pathLst>
                  <a:path w="274" h="454">
                    <a:moveTo>
                      <a:pt x="274" y="7"/>
                    </a:moveTo>
                    <a:lnTo>
                      <a:pt x="3" y="454"/>
                    </a:lnTo>
                    <a:lnTo>
                      <a:pt x="0" y="454"/>
                    </a:lnTo>
                    <a:lnTo>
                      <a:pt x="274" y="0"/>
                    </a:lnTo>
                    <a:lnTo>
                      <a:pt x="274" y="7"/>
                    </a:lnTo>
                    <a:close/>
                  </a:path>
                </a:pathLst>
              </a:custGeom>
              <a:solidFill>
                <a:srgbClr val="D4D2D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08" name="Freeform 159"/>
              <p:cNvSpPr/>
              <p:nvPr/>
            </p:nvSpPr>
            <p:spPr bwMode="auto">
              <a:xfrm>
                <a:off x="2590" y="1995"/>
                <a:ext cx="274" cy="450"/>
              </a:xfrm>
              <a:custGeom>
                <a:avLst/>
                <a:gdLst>
                  <a:gd name="T0" fmla="*/ 274 w 274"/>
                  <a:gd name="T1" fmla="*/ 7 h 450"/>
                  <a:gd name="T2" fmla="*/ 7 w 274"/>
                  <a:gd name="T3" fmla="*/ 450 h 450"/>
                  <a:gd name="T4" fmla="*/ 0 w 274"/>
                  <a:gd name="T5" fmla="*/ 450 h 450"/>
                  <a:gd name="T6" fmla="*/ 274 w 274"/>
                  <a:gd name="T7" fmla="*/ 0 h 450"/>
                  <a:gd name="T8" fmla="*/ 274 w 274"/>
                  <a:gd name="T9" fmla="*/ 7 h 450"/>
                </a:gdLst>
                <a:ahLst/>
                <a:cxnLst>
                  <a:cxn ang="0">
                    <a:pos x="T0" y="T1"/>
                  </a:cxn>
                  <a:cxn ang="0">
                    <a:pos x="T2" y="T3"/>
                  </a:cxn>
                  <a:cxn ang="0">
                    <a:pos x="T4" y="T5"/>
                  </a:cxn>
                  <a:cxn ang="0">
                    <a:pos x="T6" y="T7"/>
                  </a:cxn>
                  <a:cxn ang="0">
                    <a:pos x="T8" y="T9"/>
                  </a:cxn>
                </a:cxnLst>
                <a:rect l="0" t="0" r="r" b="b"/>
                <a:pathLst>
                  <a:path w="274" h="450">
                    <a:moveTo>
                      <a:pt x="274" y="7"/>
                    </a:moveTo>
                    <a:lnTo>
                      <a:pt x="7" y="450"/>
                    </a:lnTo>
                    <a:lnTo>
                      <a:pt x="0" y="450"/>
                    </a:lnTo>
                    <a:lnTo>
                      <a:pt x="274" y="0"/>
                    </a:lnTo>
                    <a:lnTo>
                      <a:pt x="274" y="7"/>
                    </a:lnTo>
                    <a:close/>
                  </a:path>
                </a:pathLst>
              </a:custGeom>
              <a:solidFill>
                <a:srgbClr val="D4D2D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09" name="Freeform 160"/>
              <p:cNvSpPr/>
              <p:nvPr/>
            </p:nvSpPr>
            <p:spPr bwMode="auto">
              <a:xfrm>
                <a:off x="2597" y="2002"/>
                <a:ext cx="267" cy="443"/>
              </a:xfrm>
              <a:custGeom>
                <a:avLst/>
                <a:gdLst>
                  <a:gd name="T0" fmla="*/ 267 w 267"/>
                  <a:gd name="T1" fmla="*/ 12 h 443"/>
                  <a:gd name="T2" fmla="*/ 4 w 267"/>
                  <a:gd name="T3" fmla="*/ 443 h 443"/>
                  <a:gd name="T4" fmla="*/ 0 w 267"/>
                  <a:gd name="T5" fmla="*/ 443 h 443"/>
                  <a:gd name="T6" fmla="*/ 267 w 267"/>
                  <a:gd name="T7" fmla="*/ 0 h 443"/>
                  <a:gd name="T8" fmla="*/ 267 w 267"/>
                  <a:gd name="T9" fmla="*/ 12 h 443"/>
                </a:gdLst>
                <a:ahLst/>
                <a:cxnLst>
                  <a:cxn ang="0">
                    <a:pos x="T0" y="T1"/>
                  </a:cxn>
                  <a:cxn ang="0">
                    <a:pos x="T2" y="T3"/>
                  </a:cxn>
                  <a:cxn ang="0">
                    <a:pos x="T4" y="T5"/>
                  </a:cxn>
                  <a:cxn ang="0">
                    <a:pos x="T6" y="T7"/>
                  </a:cxn>
                  <a:cxn ang="0">
                    <a:pos x="T8" y="T9"/>
                  </a:cxn>
                </a:cxnLst>
                <a:rect l="0" t="0" r="r" b="b"/>
                <a:pathLst>
                  <a:path w="267" h="443">
                    <a:moveTo>
                      <a:pt x="267" y="12"/>
                    </a:moveTo>
                    <a:lnTo>
                      <a:pt x="4" y="443"/>
                    </a:lnTo>
                    <a:lnTo>
                      <a:pt x="0" y="443"/>
                    </a:lnTo>
                    <a:lnTo>
                      <a:pt x="267" y="0"/>
                    </a:lnTo>
                    <a:lnTo>
                      <a:pt x="267" y="12"/>
                    </a:lnTo>
                    <a:close/>
                  </a:path>
                </a:pathLst>
              </a:custGeom>
              <a:solidFill>
                <a:srgbClr val="D4D2D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10" name="Freeform 161"/>
              <p:cNvSpPr/>
              <p:nvPr/>
            </p:nvSpPr>
            <p:spPr bwMode="auto">
              <a:xfrm>
                <a:off x="2605" y="2014"/>
                <a:ext cx="259" cy="431"/>
              </a:xfrm>
              <a:custGeom>
                <a:avLst/>
                <a:gdLst>
                  <a:gd name="T0" fmla="*/ 259 w 259"/>
                  <a:gd name="T1" fmla="*/ 7 h 431"/>
                  <a:gd name="T2" fmla="*/ 4 w 259"/>
                  <a:gd name="T3" fmla="*/ 431 h 431"/>
                  <a:gd name="T4" fmla="*/ 0 w 259"/>
                  <a:gd name="T5" fmla="*/ 431 h 431"/>
                  <a:gd name="T6" fmla="*/ 259 w 259"/>
                  <a:gd name="T7" fmla="*/ 0 h 431"/>
                  <a:gd name="T8" fmla="*/ 259 w 259"/>
                  <a:gd name="T9" fmla="*/ 7 h 431"/>
                </a:gdLst>
                <a:ahLst/>
                <a:cxnLst>
                  <a:cxn ang="0">
                    <a:pos x="T0" y="T1"/>
                  </a:cxn>
                  <a:cxn ang="0">
                    <a:pos x="T2" y="T3"/>
                  </a:cxn>
                  <a:cxn ang="0">
                    <a:pos x="T4" y="T5"/>
                  </a:cxn>
                  <a:cxn ang="0">
                    <a:pos x="T6" y="T7"/>
                  </a:cxn>
                  <a:cxn ang="0">
                    <a:pos x="T8" y="T9"/>
                  </a:cxn>
                </a:cxnLst>
                <a:rect l="0" t="0" r="r" b="b"/>
                <a:pathLst>
                  <a:path w="259" h="431">
                    <a:moveTo>
                      <a:pt x="259" y="7"/>
                    </a:moveTo>
                    <a:lnTo>
                      <a:pt x="4" y="431"/>
                    </a:lnTo>
                    <a:lnTo>
                      <a:pt x="0" y="431"/>
                    </a:lnTo>
                    <a:lnTo>
                      <a:pt x="259" y="0"/>
                    </a:lnTo>
                    <a:lnTo>
                      <a:pt x="259" y="7"/>
                    </a:lnTo>
                    <a:close/>
                  </a:path>
                </a:pathLst>
              </a:custGeom>
              <a:solidFill>
                <a:srgbClr val="D4D2D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11" name="Freeform 162"/>
              <p:cNvSpPr/>
              <p:nvPr/>
            </p:nvSpPr>
            <p:spPr bwMode="auto">
              <a:xfrm>
                <a:off x="2609" y="2021"/>
                <a:ext cx="255" cy="424"/>
              </a:xfrm>
              <a:custGeom>
                <a:avLst/>
                <a:gdLst>
                  <a:gd name="T0" fmla="*/ 255 w 255"/>
                  <a:gd name="T1" fmla="*/ 8 h 424"/>
                  <a:gd name="T2" fmla="*/ 3 w 255"/>
                  <a:gd name="T3" fmla="*/ 424 h 424"/>
                  <a:gd name="T4" fmla="*/ 0 w 255"/>
                  <a:gd name="T5" fmla="*/ 424 h 424"/>
                  <a:gd name="T6" fmla="*/ 255 w 255"/>
                  <a:gd name="T7" fmla="*/ 0 h 424"/>
                  <a:gd name="T8" fmla="*/ 255 w 255"/>
                  <a:gd name="T9" fmla="*/ 8 h 424"/>
                </a:gdLst>
                <a:ahLst/>
                <a:cxnLst>
                  <a:cxn ang="0">
                    <a:pos x="T0" y="T1"/>
                  </a:cxn>
                  <a:cxn ang="0">
                    <a:pos x="T2" y="T3"/>
                  </a:cxn>
                  <a:cxn ang="0">
                    <a:pos x="T4" y="T5"/>
                  </a:cxn>
                  <a:cxn ang="0">
                    <a:pos x="T6" y="T7"/>
                  </a:cxn>
                  <a:cxn ang="0">
                    <a:pos x="T8" y="T9"/>
                  </a:cxn>
                </a:cxnLst>
                <a:rect l="0" t="0" r="r" b="b"/>
                <a:pathLst>
                  <a:path w="255" h="424">
                    <a:moveTo>
                      <a:pt x="255" y="8"/>
                    </a:moveTo>
                    <a:lnTo>
                      <a:pt x="3" y="424"/>
                    </a:lnTo>
                    <a:lnTo>
                      <a:pt x="0" y="424"/>
                    </a:lnTo>
                    <a:lnTo>
                      <a:pt x="255" y="0"/>
                    </a:lnTo>
                    <a:lnTo>
                      <a:pt x="255" y="8"/>
                    </a:lnTo>
                    <a:close/>
                  </a:path>
                </a:pathLst>
              </a:custGeom>
              <a:solidFill>
                <a:srgbClr val="D1D1D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12" name="Freeform 163"/>
              <p:cNvSpPr/>
              <p:nvPr/>
            </p:nvSpPr>
            <p:spPr bwMode="auto">
              <a:xfrm>
                <a:off x="2612" y="2029"/>
                <a:ext cx="252" cy="416"/>
              </a:xfrm>
              <a:custGeom>
                <a:avLst/>
                <a:gdLst>
                  <a:gd name="T0" fmla="*/ 252 w 252"/>
                  <a:gd name="T1" fmla="*/ 8 h 416"/>
                  <a:gd name="T2" fmla="*/ 8 w 252"/>
                  <a:gd name="T3" fmla="*/ 416 h 416"/>
                  <a:gd name="T4" fmla="*/ 0 w 252"/>
                  <a:gd name="T5" fmla="*/ 416 h 416"/>
                  <a:gd name="T6" fmla="*/ 252 w 252"/>
                  <a:gd name="T7" fmla="*/ 0 h 416"/>
                  <a:gd name="T8" fmla="*/ 252 w 252"/>
                  <a:gd name="T9" fmla="*/ 8 h 416"/>
                </a:gdLst>
                <a:ahLst/>
                <a:cxnLst>
                  <a:cxn ang="0">
                    <a:pos x="T0" y="T1"/>
                  </a:cxn>
                  <a:cxn ang="0">
                    <a:pos x="T2" y="T3"/>
                  </a:cxn>
                  <a:cxn ang="0">
                    <a:pos x="T4" y="T5"/>
                  </a:cxn>
                  <a:cxn ang="0">
                    <a:pos x="T6" y="T7"/>
                  </a:cxn>
                  <a:cxn ang="0">
                    <a:pos x="T8" y="T9"/>
                  </a:cxn>
                </a:cxnLst>
                <a:rect l="0" t="0" r="r" b="b"/>
                <a:pathLst>
                  <a:path w="252" h="416">
                    <a:moveTo>
                      <a:pt x="252" y="8"/>
                    </a:moveTo>
                    <a:lnTo>
                      <a:pt x="8" y="416"/>
                    </a:lnTo>
                    <a:lnTo>
                      <a:pt x="0" y="416"/>
                    </a:lnTo>
                    <a:lnTo>
                      <a:pt x="252" y="0"/>
                    </a:lnTo>
                    <a:lnTo>
                      <a:pt x="252" y="8"/>
                    </a:lnTo>
                    <a:close/>
                  </a:path>
                </a:pathLst>
              </a:custGeom>
              <a:solidFill>
                <a:srgbClr val="D1D1D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13" name="Freeform 164"/>
              <p:cNvSpPr/>
              <p:nvPr/>
            </p:nvSpPr>
            <p:spPr bwMode="auto">
              <a:xfrm>
                <a:off x="2620" y="2037"/>
                <a:ext cx="244" cy="408"/>
              </a:xfrm>
              <a:custGeom>
                <a:avLst/>
                <a:gdLst>
                  <a:gd name="T0" fmla="*/ 244 w 244"/>
                  <a:gd name="T1" fmla="*/ 7 h 408"/>
                  <a:gd name="T2" fmla="*/ 4 w 244"/>
                  <a:gd name="T3" fmla="*/ 408 h 408"/>
                  <a:gd name="T4" fmla="*/ 0 w 244"/>
                  <a:gd name="T5" fmla="*/ 408 h 408"/>
                  <a:gd name="T6" fmla="*/ 244 w 244"/>
                  <a:gd name="T7" fmla="*/ 0 h 408"/>
                  <a:gd name="T8" fmla="*/ 244 w 244"/>
                  <a:gd name="T9" fmla="*/ 7 h 408"/>
                </a:gdLst>
                <a:ahLst/>
                <a:cxnLst>
                  <a:cxn ang="0">
                    <a:pos x="T0" y="T1"/>
                  </a:cxn>
                  <a:cxn ang="0">
                    <a:pos x="T2" y="T3"/>
                  </a:cxn>
                  <a:cxn ang="0">
                    <a:pos x="T4" y="T5"/>
                  </a:cxn>
                  <a:cxn ang="0">
                    <a:pos x="T6" y="T7"/>
                  </a:cxn>
                  <a:cxn ang="0">
                    <a:pos x="T8" y="T9"/>
                  </a:cxn>
                </a:cxnLst>
                <a:rect l="0" t="0" r="r" b="b"/>
                <a:pathLst>
                  <a:path w="244" h="408">
                    <a:moveTo>
                      <a:pt x="244" y="7"/>
                    </a:moveTo>
                    <a:lnTo>
                      <a:pt x="4" y="408"/>
                    </a:lnTo>
                    <a:lnTo>
                      <a:pt x="0" y="408"/>
                    </a:lnTo>
                    <a:lnTo>
                      <a:pt x="244" y="0"/>
                    </a:lnTo>
                    <a:lnTo>
                      <a:pt x="244" y="7"/>
                    </a:lnTo>
                    <a:close/>
                  </a:path>
                </a:pathLst>
              </a:custGeom>
              <a:solidFill>
                <a:srgbClr val="D1D1D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14" name="Freeform 165"/>
              <p:cNvSpPr/>
              <p:nvPr/>
            </p:nvSpPr>
            <p:spPr bwMode="auto">
              <a:xfrm>
                <a:off x="2624" y="2048"/>
                <a:ext cx="240" cy="397"/>
              </a:xfrm>
              <a:custGeom>
                <a:avLst/>
                <a:gdLst>
                  <a:gd name="T0" fmla="*/ 240 w 240"/>
                  <a:gd name="T1" fmla="*/ 8 h 397"/>
                  <a:gd name="T2" fmla="*/ 4 w 240"/>
                  <a:gd name="T3" fmla="*/ 397 h 397"/>
                  <a:gd name="T4" fmla="*/ 0 w 240"/>
                  <a:gd name="T5" fmla="*/ 397 h 397"/>
                  <a:gd name="T6" fmla="*/ 240 w 240"/>
                  <a:gd name="T7" fmla="*/ 0 h 397"/>
                  <a:gd name="T8" fmla="*/ 240 w 240"/>
                  <a:gd name="T9" fmla="*/ 8 h 397"/>
                </a:gdLst>
                <a:ahLst/>
                <a:cxnLst>
                  <a:cxn ang="0">
                    <a:pos x="T0" y="T1"/>
                  </a:cxn>
                  <a:cxn ang="0">
                    <a:pos x="T2" y="T3"/>
                  </a:cxn>
                  <a:cxn ang="0">
                    <a:pos x="T4" y="T5"/>
                  </a:cxn>
                  <a:cxn ang="0">
                    <a:pos x="T6" y="T7"/>
                  </a:cxn>
                  <a:cxn ang="0">
                    <a:pos x="T8" y="T9"/>
                  </a:cxn>
                </a:cxnLst>
                <a:rect l="0" t="0" r="r" b="b"/>
                <a:pathLst>
                  <a:path w="240" h="397">
                    <a:moveTo>
                      <a:pt x="240" y="8"/>
                    </a:moveTo>
                    <a:lnTo>
                      <a:pt x="4" y="397"/>
                    </a:lnTo>
                    <a:lnTo>
                      <a:pt x="0" y="397"/>
                    </a:lnTo>
                    <a:lnTo>
                      <a:pt x="240" y="0"/>
                    </a:lnTo>
                    <a:lnTo>
                      <a:pt x="240" y="8"/>
                    </a:lnTo>
                    <a:close/>
                  </a:path>
                </a:pathLst>
              </a:custGeom>
              <a:solidFill>
                <a:srgbClr val="D1D1D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15" name="Freeform 166"/>
              <p:cNvSpPr/>
              <p:nvPr/>
            </p:nvSpPr>
            <p:spPr bwMode="auto">
              <a:xfrm>
                <a:off x="2628" y="2052"/>
                <a:ext cx="236" cy="393"/>
              </a:xfrm>
              <a:custGeom>
                <a:avLst/>
                <a:gdLst>
                  <a:gd name="T0" fmla="*/ 236 w 236"/>
                  <a:gd name="T1" fmla="*/ 7 h 393"/>
                  <a:gd name="T2" fmla="*/ 3 w 236"/>
                  <a:gd name="T3" fmla="*/ 393 h 393"/>
                  <a:gd name="T4" fmla="*/ 0 w 236"/>
                  <a:gd name="T5" fmla="*/ 393 h 393"/>
                  <a:gd name="T6" fmla="*/ 236 w 236"/>
                  <a:gd name="T7" fmla="*/ 0 h 393"/>
                  <a:gd name="T8" fmla="*/ 236 w 236"/>
                  <a:gd name="T9" fmla="*/ 7 h 393"/>
                </a:gdLst>
                <a:ahLst/>
                <a:cxnLst>
                  <a:cxn ang="0">
                    <a:pos x="T0" y="T1"/>
                  </a:cxn>
                  <a:cxn ang="0">
                    <a:pos x="T2" y="T3"/>
                  </a:cxn>
                  <a:cxn ang="0">
                    <a:pos x="T4" y="T5"/>
                  </a:cxn>
                  <a:cxn ang="0">
                    <a:pos x="T6" y="T7"/>
                  </a:cxn>
                  <a:cxn ang="0">
                    <a:pos x="T8" y="T9"/>
                  </a:cxn>
                </a:cxnLst>
                <a:rect l="0" t="0" r="r" b="b"/>
                <a:pathLst>
                  <a:path w="236" h="393">
                    <a:moveTo>
                      <a:pt x="236" y="7"/>
                    </a:moveTo>
                    <a:lnTo>
                      <a:pt x="3" y="393"/>
                    </a:lnTo>
                    <a:lnTo>
                      <a:pt x="0" y="393"/>
                    </a:lnTo>
                    <a:lnTo>
                      <a:pt x="236" y="0"/>
                    </a:lnTo>
                    <a:lnTo>
                      <a:pt x="236" y="7"/>
                    </a:lnTo>
                    <a:close/>
                  </a:path>
                </a:pathLst>
              </a:custGeom>
              <a:solidFill>
                <a:srgbClr val="D1D1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16" name="Freeform 167"/>
              <p:cNvSpPr/>
              <p:nvPr/>
            </p:nvSpPr>
            <p:spPr bwMode="auto">
              <a:xfrm>
                <a:off x="2635" y="2059"/>
                <a:ext cx="229" cy="386"/>
              </a:xfrm>
              <a:custGeom>
                <a:avLst/>
                <a:gdLst>
                  <a:gd name="T0" fmla="*/ 229 w 229"/>
                  <a:gd name="T1" fmla="*/ 12 h 386"/>
                  <a:gd name="T2" fmla="*/ 8 w 229"/>
                  <a:gd name="T3" fmla="*/ 386 h 386"/>
                  <a:gd name="T4" fmla="*/ 0 w 229"/>
                  <a:gd name="T5" fmla="*/ 386 h 386"/>
                  <a:gd name="T6" fmla="*/ 229 w 229"/>
                  <a:gd name="T7" fmla="*/ 0 h 386"/>
                  <a:gd name="T8" fmla="*/ 229 w 229"/>
                  <a:gd name="T9" fmla="*/ 12 h 386"/>
                </a:gdLst>
                <a:ahLst/>
                <a:cxnLst>
                  <a:cxn ang="0">
                    <a:pos x="T0" y="T1"/>
                  </a:cxn>
                  <a:cxn ang="0">
                    <a:pos x="T2" y="T3"/>
                  </a:cxn>
                  <a:cxn ang="0">
                    <a:pos x="T4" y="T5"/>
                  </a:cxn>
                  <a:cxn ang="0">
                    <a:pos x="T6" y="T7"/>
                  </a:cxn>
                  <a:cxn ang="0">
                    <a:pos x="T8" y="T9"/>
                  </a:cxn>
                </a:cxnLst>
                <a:rect l="0" t="0" r="r" b="b"/>
                <a:pathLst>
                  <a:path w="229" h="386">
                    <a:moveTo>
                      <a:pt x="229" y="12"/>
                    </a:moveTo>
                    <a:lnTo>
                      <a:pt x="8" y="386"/>
                    </a:lnTo>
                    <a:lnTo>
                      <a:pt x="0" y="386"/>
                    </a:lnTo>
                    <a:lnTo>
                      <a:pt x="229" y="0"/>
                    </a:lnTo>
                    <a:lnTo>
                      <a:pt x="229" y="12"/>
                    </a:lnTo>
                    <a:close/>
                  </a:path>
                </a:pathLst>
              </a:custGeom>
              <a:solidFill>
                <a:srgbClr val="D1D1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17" name="Freeform 168"/>
              <p:cNvSpPr/>
              <p:nvPr/>
            </p:nvSpPr>
            <p:spPr bwMode="auto">
              <a:xfrm>
                <a:off x="2635" y="2071"/>
                <a:ext cx="229" cy="374"/>
              </a:xfrm>
              <a:custGeom>
                <a:avLst/>
                <a:gdLst>
                  <a:gd name="T0" fmla="*/ 229 w 229"/>
                  <a:gd name="T1" fmla="*/ 8 h 374"/>
                  <a:gd name="T2" fmla="*/ 8 w 229"/>
                  <a:gd name="T3" fmla="*/ 374 h 374"/>
                  <a:gd name="T4" fmla="*/ 0 w 229"/>
                  <a:gd name="T5" fmla="*/ 374 h 374"/>
                  <a:gd name="T6" fmla="*/ 229 w 229"/>
                  <a:gd name="T7" fmla="*/ 0 h 374"/>
                  <a:gd name="T8" fmla="*/ 229 w 229"/>
                  <a:gd name="T9" fmla="*/ 8 h 374"/>
                </a:gdLst>
                <a:ahLst/>
                <a:cxnLst>
                  <a:cxn ang="0">
                    <a:pos x="T0" y="T1"/>
                  </a:cxn>
                  <a:cxn ang="0">
                    <a:pos x="T2" y="T3"/>
                  </a:cxn>
                  <a:cxn ang="0">
                    <a:pos x="T4" y="T5"/>
                  </a:cxn>
                  <a:cxn ang="0">
                    <a:pos x="T6" y="T7"/>
                  </a:cxn>
                  <a:cxn ang="0">
                    <a:pos x="T8" y="T9"/>
                  </a:cxn>
                </a:cxnLst>
                <a:rect l="0" t="0" r="r" b="b"/>
                <a:pathLst>
                  <a:path w="229" h="374">
                    <a:moveTo>
                      <a:pt x="229" y="8"/>
                    </a:moveTo>
                    <a:lnTo>
                      <a:pt x="8" y="374"/>
                    </a:lnTo>
                    <a:lnTo>
                      <a:pt x="0" y="374"/>
                    </a:lnTo>
                    <a:lnTo>
                      <a:pt x="229" y="0"/>
                    </a:lnTo>
                    <a:lnTo>
                      <a:pt x="229" y="8"/>
                    </a:lnTo>
                    <a:close/>
                  </a:path>
                </a:pathLst>
              </a:custGeom>
              <a:solidFill>
                <a:srgbClr val="D1D1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18" name="Freeform 169"/>
              <p:cNvSpPr/>
              <p:nvPr/>
            </p:nvSpPr>
            <p:spPr bwMode="auto">
              <a:xfrm>
                <a:off x="2643" y="2079"/>
                <a:ext cx="221" cy="366"/>
              </a:xfrm>
              <a:custGeom>
                <a:avLst/>
                <a:gdLst>
                  <a:gd name="T0" fmla="*/ 221 w 221"/>
                  <a:gd name="T1" fmla="*/ 7 h 366"/>
                  <a:gd name="T2" fmla="*/ 8 w 221"/>
                  <a:gd name="T3" fmla="*/ 366 h 366"/>
                  <a:gd name="T4" fmla="*/ 0 w 221"/>
                  <a:gd name="T5" fmla="*/ 366 h 366"/>
                  <a:gd name="T6" fmla="*/ 221 w 221"/>
                  <a:gd name="T7" fmla="*/ 0 h 366"/>
                  <a:gd name="T8" fmla="*/ 221 w 221"/>
                  <a:gd name="T9" fmla="*/ 7 h 366"/>
                </a:gdLst>
                <a:ahLst/>
                <a:cxnLst>
                  <a:cxn ang="0">
                    <a:pos x="T0" y="T1"/>
                  </a:cxn>
                  <a:cxn ang="0">
                    <a:pos x="T2" y="T3"/>
                  </a:cxn>
                  <a:cxn ang="0">
                    <a:pos x="T4" y="T5"/>
                  </a:cxn>
                  <a:cxn ang="0">
                    <a:pos x="T6" y="T7"/>
                  </a:cxn>
                  <a:cxn ang="0">
                    <a:pos x="T8" y="T9"/>
                  </a:cxn>
                </a:cxnLst>
                <a:rect l="0" t="0" r="r" b="b"/>
                <a:pathLst>
                  <a:path w="221" h="366">
                    <a:moveTo>
                      <a:pt x="221" y="7"/>
                    </a:moveTo>
                    <a:lnTo>
                      <a:pt x="8" y="366"/>
                    </a:lnTo>
                    <a:lnTo>
                      <a:pt x="0" y="366"/>
                    </a:lnTo>
                    <a:lnTo>
                      <a:pt x="221" y="0"/>
                    </a:lnTo>
                    <a:lnTo>
                      <a:pt x="221" y="7"/>
                    </a:lnTo>
                    <a:close/>
                  </a:path>
                </a:pathLst>
              </a:custGeom>
              <a:solidFill>
                <a:srgbClr val="D1D1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19" name="Freeform 170"/>
              <p:cNvSpPr/>
              <p:nvPr/>
            </p:nvSpPr>
            <p:spPr bwMode="auto">
              <a:xfrm>
                <a:off x="2651" y="2086"/>
                <a:ext cx="213" cy="359"/>
              </a:xfrm>
              <a:custGeom>
                <a:avLst/>
                <a:gdLst>
                  <a:gd name="T0" fmla="*/ 213 w 213"/>
                  <a:gd name="T1" fmla="*/ 8 h 359"/>
                  <a:gd name="T2" fmla="*/ 3 w 213"/>
                  <a:gd name="T3" fmla="*/ 359 h 359"/>
                  <a:gd name="T4" fmla="*/ 0 w 213"/>
                  <a:gd name="T5" fmla="*/ 359 h 359"/>
                  <a:gd name="T6" fmla="*/ 213 w 213"/>
                  <a:gd name="T7" fmla="*/ 0 h 359"/>
                  <a:gd name="T8" fmla="*/ 213 w 213"/>
                  <a:gd name="T9" fmla="*/ 8 h 359"/>
                </a:gdLst>
                <a:ahLst/>
                <a:cxnLst>
                  <a:cxn ang="0">
                    <a:pos x="T0" y="T1"/>
                  </a:cxn>
                  <a:cxn ang="0">
                    <a:pos x="T2" y="T3"/>
                  </a:cxn>
                  <a:cxn ang="0">
                    <a:pos x="T4" y="T5"/>
                  </a:cxn>
                  <a:cxn ang="0">
                    <a:pos x="T6" y="T7"/>
                  </a:cxn>
                  <a:cxn ang="0">
                    <a:pos x="T8" y="T9"/>
                  </a:cxn>
                </a:cxnLst>
                <a:rect l="0" t="0" r="r" b="b"/>
                <a:pathLst>
                  <a:path w="213" h="359">
                    <a:moveTo>
                      <a:pt x="213" y="8"/>
                    </a:moveTo>
                    <a:lnTo>
                      <a:pt x="3" y="359"/>
                    </a:lnTo>
                    <a:lnTo>
                      <a:pt x="0" y="359"/>
                    </a:lnTo>
                    <a:lnTo>
                      <a:pt x="213" y="0"/>
                    </a:lnTo>
                    <a:lnTo>
                      <a:pt x="213" y="8"/>
                    </a:lnTo>
                    <a:close/>
                  </a:path>
                </a:pathLst>
              </a:custGeom>
              <a:solidFill>
                <a:srgbClr val="CFCFC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20" name="Freeform 171"/>
              <p:cNvSpPr/>
              <p:nvPr/>
            </p:nvSpPr>
            <p:spPr bwMode="auto">
              <a:xfrm>
                <a:off x="2654" y="2094"/>
                <a:ext cx="210" cy="351"/>
              </a:xfrm>
              <a:custGeom>
                <a:avLst/>
                <a:gdLst>
                  <a:gd name="T0" fmla="*/ 210 w 210"/>
                  <a:gd name="T1" fmla="*/ 8 h 351"/>
                  <a:gd name="T2" fmla="*/ 4 w 210"/>
                  <a:gd name="T3" fmla="*/ 351 h 351"/>
                  <a:gd name="T4" fmla="*/ 0 w 210"/>
                  <a:gd name="T5" fmla="*/ 351 h 351"/>
                  <a:gd name="T6" fmla="*/ 210 w 210"/>
                  <a:gd name="T7" fmla="*/ 0 h 351"/>
                  <a:gd name="T8" fmla="*/ 210 w 210"/>
                  <a:gd name="T9" fmla="*/ 8 h 351"/>
                </a:gdLst>
                <a:ahLst/>
                <a:cxnLst>
                  <a:cxn ang="0">
                    <a:pos x="T0" y="T1"/>
                  </a:cxn>
                  <a:cxn ang="0">
                    <a:pos x="T2" y="T3"/>
                  </a:cxn>
                  <a:cxn ang="0">
                    <a:pos x="T4" y="T5"/>
                  </a:cxn>
                  <a:cxn ang="0">
                    <a:pos x="T6" y="T7"/>
                  </a:cxn>
                  <a:cxn ang="0">
                    <a:pos x="T8" y="T9"/>
                  </a:cxn>
                </a:cxnLst>
                <a:rect l="0" t="0" r="r" b="b"/>
                <a:pathLst>
                  <a:path w="210" h="351">
                    <a:moveTo>
                      <a:pt x="210" y="8"/>
                    </a:moveTo>
                    <a:lnTo>
                      <a:pt x="4" y="351"/>
                    </a:lnTo>
                    <a:lnTo>
                      <a:pt x="0" y="351"/>
                    </a:lnTo>
                    <a:lnTo>
                      <a:pt x="210" y="0"/>
                    </a:lnTo>
                    <a:lnTo>
                      <a:pt x="210" y="8"/>
                    </a:lnTo>
                    <a:close/>
                  </a:path>
                </a:pathLst>
              </a:custGeom>
              <a:solidFill>
                <a:srgbClr val="CFCFC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21" name="Freeform 172"/>
              <p:cNvSpPr/>
              <p:nvPr/>
            </p:nvSpPr>
            <p:spPr bwMode="auto">
              <a:xfrm>
                <a:off x="2658" y="2102"/>
                <a:ext cx="206" cy="343"/>
              </a:xfrm>
              <a:custGeom>
                <a:avLst/>
                <a:gdLst>
                  <a:gd name="T0" fmla="*/ 206 w 206"/>
                  <a:gd name="T1" fmla="*/ 11 h 343"/>
                  <a:gd name="T2" fmla="*/ 8 w 206"/>
                  <a:gd name="T3" fmla="*/ 343 h 343"/>
                  <a:gd name="T4" fmla="*/ 0 w 206"/>
                  <a:gd name="T5" fmla="*/ 343 h 343"/>
                  <a:gd name="T6" fmla="*/ 206 w 206"/>
                  <a:gd name="T7" fmla="*/ 0 h 343"/>
                  <a:gd name="T8" fmla="*/ 206 w 206"/>
                  <a:gd name="T9" fmla="*/ 11 h 343"/>
                </a:gdLst>
                <a:ahLst/>
                <a:cxnLst>
                  <a:cxn ang="0">
                    <a:pos x="T0" y="T1"/>
                  </a:cxn>
                  <a:cxn ang="0">
                    <a:pos x="T2" y="T3"/>
                  </a:cxn>
                  <a:cxn ang="0">
                    <a:pos x="T4" y="T5"/>
                  </a:cxn>
                  <a:cxn ang="0">
                    <a:pos x="T6" y="T7"/>
                  </a:cxn>
                  <a:cxn ang="0">
                    <a:pos x="T8" y="T9"/>
                  </a:cxn>
                </a:cxnLst>
                <a:rect l="0" t="0" r="r" b="b"/>
                <a:pathLst>
                  <a:path w="206" h="343">
                    <a:moveTo>
                      <a:pt x="206" y="11"/>
                    </a:moveTo>
                    <a:lnTo>
                      <a:pt x="8" y="343"/>
                    </a:lnTo>
                    <a:lnTo>
                      <a:pt x="0" y="343"/>
                    </a:lnTo>
                    <a:lnTo>
                      <a:pt x="206" y="0"/>
                    </a:lnTo>
                    <a:lnTo>
                      <a:pt x="206" y="11"/>
                    </a:lnTo>
                    <a:close/>
                  </a:path>
                </a:pathLst>
              </a:custGeom>
              <a:solidFill>
                <a:srgbClr val="CFCFC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22" name="Freeform 173"/>
              <p:cNvSpPr/>
              <p:nvPr/>
            </p:nvSpPr>
            <p:spPr bwMode="auto">
              <a:xfrm>
                <a:off x="2666" y="2113"/>
                <a:ext cx="198" cy="332"/>
              </a:xfrm>
              <a:custGeom>
                <a:avLst/>
                <a:gdLst>
                  <a:gd name="T0" fmla="*/ 198 w 198"/>
                  <a:gd name="T1" fmla="*/ 8 h 332"/>
                  <a:gd name="T2" fmla="*/ 4 w 198"/>
                  <a:gd name="T3" fmla="*/ 332 h 332"/>
                  <a:gd name="T4" fmla="*/ 0 w 198"/>
                  <a:gd name="T5" fmla="*/ 332 h 332"/>
                  <a:gd name="T6" fmla="*/ 198 w 198"/>
                  <a:gd name="T7" fmla="*/ 0 h 332"/>
                  <a:gd name="T8" fmla="*/ 198 w 198"/>
                  <a:gd name="T9" fmla="*/ 8 h 332"/>
                </a:gdLst>
                <a:ahLst/>
                <a:cxnLst>
                  <a:cxn ang="0">
                    <a:pos x="T0" y="T1"/>
                  </a:cxn>
                  <a:cxn ang="0">
                    <a:pos x="T2" y="T3"/>
                  </a:cxn>
                  <a:cxn ang="0">
                    <a:pos x="T4" y="T5"/>
                  </a:cxn>
                  <a:cxn ang="0">
                    <a:pos x="T6" y="T7"/>
                  </a:cxn>
                  <a:cxn ang="0">
                    <a:pos x="T8" y="T9"/>
                  </a:cxn>
                </a:cxnLst>
                <a:rect l="0" t="0" r="r" b="b"/>
                <a:pathLst>
                  <a:path w="198" h="332">
                    <a:moveTo>
                      <a:pt x="198" y="8"/>
                    </a:moveTo>
                    <a:lnTo>
                      <a:pt x="4" y="332"/>
                    </a:lnTo>
                    <a:lnTo>
                      <a:pt x="0" y="332"/>
                    </a:lnTo>
                    <a:lnTo>
                      <a:pt x="198" y="0"/>
                    </a:lnTo>
                    <a:lnTo>
                      <a:pt x="198" y="8"/>
                    </a:lnTo>
                    <a:close/>
                  </a:path>
                </a:pathLst>
              </a:custGeom>
              <a:solidFill>
                <a:srgbClr val="CFCFC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23" name="Freeform 174"/>
              <p:cNvSpPr/>
              <p:nvPr/>
            </p:nvSpPr>
            <p:spPr bwMode="auto">
              <a:xfrm>
                <a:off x="2670" y="2121"/>
                <a:ext cx="194" cy="324"/>
              </a:xfrm>
              <a:custGeom>
                <a:avLst/>
                <a:gdLst>
                  <a:gd name="T0" fmla="*/ 194 w 194"/>
                  <a:gd name="T1" fmla="*/ 7 h 324"/>
                  <a:gd name="T2" fmla="*/ 3 w 194"/>
                  <a:gd name="T3" fmla="*/ 324 h 324"/>
                  <a:gd name="T4" fmla="*/ 0 w 194"/>
                  <a:gd name="T5" fmla="*/ 324 h 324"/>
                  <a:gd name="T6" fmla="*/ 194 w 194"/>
                  <a:gd name="T7" fmla="*/ 0 h 324"/>
                  <a:gd name="T8" fmla="*/ 194 w 194"/>
                  <a:gd name="T9" fmla="*/ 7 h 324"/>
                </a:gdLst>
                <a:ahLst/>
                <a:cxnLst>
                  <a:cxn ang="0">
                    <a:pos x="T0" y="T1"/>
                  </a:cxn>
                  <a:cxn ang="0">
                    <a:pos x="T2" y="T3"/>
                  </a:cxn>
                  <a:cxn ang="0">
                    <a:pos x="T4" y="T5"/>
                  </a:cxn>
                  <a:cxn ang="0">
                    <a:pos x="T6" y="T7"/>
                  </a:cxn>
                  <a:cxn ang="0">
                    <a:pos x="T8" y="T9"/>
                  </a:cxn>
                </a:cxnLst>
                <a:rect l="0" t="0" r="r" b="b"/>
                <a:pathLst>
                  <a:path w="194" h="324">
                    <a:moveTo>
                      <a:pt x="194" y="7"/>
                    </a:moveTo>
                    <a:lnTo>
                      <a:pt x="3" y="324"/>
                    </a:lnTo>
                    <a:lnTo>
                      <a:pt x="0" y="324"/>
                    </a:lnTo>
                    <a:lnTo>
                      <a:pt x="194" y="0"/>
                    </a:lnTo>
                    <a:lnTo>
                      <a:pt x="194" y="7"/>
                    </a:lnTo>
                    <a:close/>
                  </a:path>
                </a:pathLst>
              </a:custGeom>
              <a:solidFill>
                <a:srgbClr val="D0CF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24" name="Freeform 175"/>
              <p:cNvSpPr/>
              <p:nvPr/>
            </p:nvSpPr>
            <p:spPr bwMode="auto">
              <a:xfrm>
                <a:off x="2673" y="2128"/>
                <a:ext cx="191" cy="317"/>
              </a:xfrm>
              <a:custGeom>
                <a:avLst/>
                <a:gdLst>
                  <a:gd name="T0" fmla="*/ 191 w 191"/>
                  <a:gd name="T1" fmla="*/ 8 h 317"/>
                  <a:gd name="T2" fmla="*/ 4 w 191"/>
                  <a:gd name="T3" fmla="*/ 317 h 317"/>
                  <a:gd name="T4" fmla="*/ 0 w 191"/>
                  <a:gd name="T5" fmla="*/ 317 h 317"/>
                  <a:gd name="T6" fmla="*/ 191 w 191"/>
                  <a:gd name="T7" fmla="*/ 0 h 317"/>
                  <a:gd name="T8" fmla="*/ 191 w 191"/>
                  <a:gd name="T9" fmla="*/ 8 h 317"/>
                </a:gdLst>
                <a:ahLst/>
                <a:cxnLst>
                  <a:cxn ang="0">
                    <a:pos x="T0" y="T1"/>
                  </a:cxn>
                  <a:cxn ang="0">
                    <a:pos x="T2" y="T3"/>
                  </a:cxn>
                  <a:cxn ang="0">
                    <a:pos x="T4" y="T5"/>
                  </a:cxn>
                  <a:cxn ang="0">
                    <a:pos x="T6" y="T7"/>
                  </a:cxn>
                  <a:cxn ang="0">
                    <a:pos x="T8" y="T9"/>
                  </a:cxn>
                </a:cxnLst>
                <a:rect l="0" t="0" r="r" b="b"/>
                <a:pathLst>
                  <a:path w="191" h="317">
                    <a:moveTo>
                      <a:pt x="191" y="8"/>
                    </a:moveTo>
                    <a:lnTo>
                      <a:pt x="4" y="317"/>
                    </a:lnTo>
                    <a:lnTo>
                      <a:pt x="0" y="317"/>
                    </a:lnTo>
                    <a:lnTo>
                      <a:pt x="191" y="0"/>
                    </a:lnTo>
                    <a:lnTo>
                      <a:pt x="191" y="8"/>
                    </a:lnTo>
                    <a:close/>
                  </a:path>
                </a:pathLst>
              </a:custGeom>
              <a:solidFill>
                <a:srgbClr val="D0CF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25" name="Freeform 176"/>
              <p:cNvSpPr/>
              <p:nvPr/>
            </p:nvSpPr>
            <p:spPr bwMode="auto">
              <a:xfrm>
                <a:off x="2681" y="2140"/>
                <a:ext cx="183" cy="305"/>
              </a:xfrm>
              <a:custGeom>
                <a:avLst/>
                <a:gdLst>
                  <a:gd name="T0" fmla="*/ 183 w 183"/>
                  <a:gd name="T1" fmla="*/ 7 h 305"/>
                  <a:gd name="T2" fmla="*/ 4 w 183"/>
                  <a:gd name="T3" fmla="*/ 305 h 305"/>
                  <a:gd name="T4" fmla="*/ 0 w 183"/>
                  <a:gd name="T5" fmla="*/ 305 h 305"/>
                  <a:gd name="T6" fmla="*/ 183 w 183"/>
                  <a:gd name="T7" fmla="*/ 0 h 305"/>
                  <a:gd name="T8" fmla="*/ 183 w 183"/>
                  <a:gd name="T9" fmla="*/ 7 h 305"/>
                </a:gdLst>
                <a:ahLst/>
                <a:cxnLst>
                  <a:cxn ang="0">
                    <a:pos x="T0" y="T1"/>
                  </a:cxn>
                  <a:cxn ang="0">
                    <a:pos x="T2" y="T3"/>
                  </a:cxn>
                  <a:cxn ang="0">
                    <a:pos x="T4" y="T5"/>
                  </a:cxn>
                  <a:cxn ang="0">
                    <a:pos x="T6" y="T7"/>
                  </a:cxn>
                  <a:cxn ang="0">
                    <a:pos x="T8" y="T9"/>
                  </a:cxn>
                </a:cxnLst>
                <a:rect l="0" t="0" r="r" b="b"/>
                <a:pathLst>
                  <a:path w="183" h="305">
                    <a:moveTo>
                      <a:pt x="183" y="7"/>
                    </a:moveTo>
                    <a:lnTo>
                      <a:pt x="4" y="305"/>
                    </a:lnTo>
                    <a:lnTo>
                      <a:pt x="0" y="305"/>
                    </a:lnTo>
                    <a:lnTo>
                      <a:pt x="183" y="0"/>
                    </a:lnTo>
                    <a:lnTo>
                      <a:pt x="183" y="7"/>
                    </a:lnTo>
                    <a:close/>
                  </a:path>
                </a:pathLst>
              </a:custGeom>
              <a:solidFill>
                <a:srgbClr val="D0CF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26" name="Freeform 177"/>
              <p:cNvSpPr/>
              <p:nvPr/>
            </p:nvSpPr>
            <p:spPr bwMode="auto">
              <a:xfrm>
                <a:off x="2685" y="2147"/>
                <a:ext cx="179" cy="298"/>
              </a:xfrm>
              <a:custGeom>
                <a:avLst/>
                <a:gdLst>
                  <a:gd name="T0" fmla="*/ 179 w 179"/>
                  <a:gd name="T1" fmla="*/ 8 h 298"/>
                  <a:gd name="T2" fmla="*/ 7 w 179"/>
                  <a:gd name="T3" fmla="*/ 298 h 298"/>
                  <a:gd name="T4" fmla="*/ 0 w 179"/>
                  <a:gd name="T5" fmla="*/ 298 h 298"/>
                  <a:gd name="T6" fmla="*/ 179 w 179"/>
                  <a:gd name="T7" fmla="*/ 0 h 298"/>
                  <a:gd name="T8" fmla="*/ 179 w 179"/>
                  <a:gd name="T9" fmla="*/ 8 h 298"/>
                </a:gdLst>
                <a:ahLst/>
                <a:cxnLst>
                  <a:cxn ang="0">
                    <a:pos x="T0" y="T1"/>
                  </a:cxn>
                  <a:cxn ang="0">
                    <a:pos x="T2" y="T3"/>
                  </a:cxn>
                  <a:cxn ang="0">
                    <a:pos x="T4" y="T5"/>
                  </a:cxn>
                  <a:cxn ang="0">
                    <a:pos x="T6" y="T7"/>
                  </a:cxn>
                  <a:cxn ang="0">
                    <a:pos x="T8" y="T9"/>
                  </a:cxn>
                </a:cxnLst>
                <a:rect l="0" t="0" r="r" b="b"/>
                <a:pathLst>
                  <a:path w="179" h="298">
                    <a:moveTo>
                      <a:pt x="179" y="8"/>
                    </a:moveTo>
                    <a:lnTo>
                      <a:pt x="7" y="298"/>
                    </a:lnTo>
                    <a:lnTo>
                      <a:pt x="0" y="298"/>
                    </a:lnTo>
                    <a:lnTo>
                      <a:pt x="179" y="0"/>
                    </a:lnTo>
                    <a:lnTo>
                      <a:pt x="179" y="8"/>
                    </a:lnTo>
                    <a:close/>
                  </a:path>
                </a:pathLst>
              </a:custGeom>
              <a:solidFill>
                <a:srgbClr val="CDCC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27" name="Freeform 178"/>
              <p:cNvSpPr/>
              <p:nvPr/>
            </p:nvSpPr>
            <p:spPr bwMode="auto">
              <a:xfrm>
                <a:off x="2689" y="2151"/>
                <a:ext cx="175" cy="294"/>
              </a:xfrm>
              <a:custGeom>
                <a:avLst/>
                <a:gdLst>
                  <a:gd name="T0" fmla="*/ 175 w 175"/>
                  <a:gd name="T1" fmla="*/ 12 h 294"/>
                  <a:gd name="T2" fmla="*/ 7 w 175"/>
                  <a:gd name="T3" fmla="*/ 294 h 294"/>
                  <a:gd name="T4" fmla="*/ 0 w 175"/>
                  <a:gd name="T5" fmla="*/ 294 h 294"/>
                  <a:gd name="T6" fmla="*/ 175 w 175"/>
                  <a:gd name="T7" fmla="*/ 0 h 294"/>
                  <a:gd name="T8" fmla="*/ 175 w 175"/>
                  <a:gd name="T9" fmla="*/ 12 h 294"/>
                </a:gdLst>
                <a:ahLst/>
                <a:cxnLst>
                  <a:cxn ang="0">
                    <a:pos x="T0" y="T1"/>
                  </a:cxn>
                  <a:cxn ang="0">
                    <a:pos x="T2" y="T3"/>
                  </a:cxn>
                  <a:cxn ang="0">
                    <a:pos x="T4" y="T5"/>
                  </a:cxn>
                  <a:cxn ang="0">
                    <a:pos x="T6" y="T7"/>
                  </a:cxn>
                  <a:cxn ang="0">
                    <a:pos x="T8" y="T9"/>
                  </a:cxn>
                </a:cxnLst>
                <a:rect l="0" t="0" r="r" b="b"/>
                <a:pathLst>
                  <a:path w="175" h="294">
                    <a:moveTo>
                      <a:pt x="175" y="12"/>
                    </a:moveTo>
                    <a:lnTo>
                      <a:pt x="7" y="294"/>
                    </a:lnTo>
                    <a:lnTo>
                      <a:pt x="0" y="294"/>
                    </a:lnTo>
                    <a:lnTo>
                      <a:pt x="175" y="0"/>
                    </a:lnTo>
                    <a:lnTo>
                      <a:pt x="175" y="12"/>
                    </a:lnTo>
                    <a:close/>
                  </a:path>
                </a:pathLst>
              </a:custGeom>
              <a:solidFill>
                <a:srgbClr val="CDCC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28" name="Freeform 179"/>
              <p:cNvSpPr/>
              <p:nvPr/>
            </p:nvSpPr>
            <p:spPr bwMode="auto">
              <a:xfrm>
                <a:off x="2696" y="2163"/>
                <a:ext cx="168" cy="282"/>
              </a:xfrm>
              <a:custGeom>
                <a:avLst/>
                <a:gdLst>
                  <a:gd name="T0" fmla="*/ 168 w 168"/>
                  <a:gd name="T1" fmla="*/ 7 h 282"/>
                  <a:gd name="T2" fmla="*/ 4 w 168"/>
                  <a:gd name="T3" fmla="*/ 282 h 282"/>
                  <a:gd name="T4" fmla="*/ 0 w 168"/>
                  <a:gd name="T5" fmla="*/ 282 h 282"/>
                  <a:gd name="T6" fmla="*/ 168 w 168"/>
                  <a:gd name="T7" fmla="*/ 0 h 282"/>
                  <a:gd name="T8" fmla="*/ 168 w 168"/>
                  <a:gd name="T9" fmla="*/ 7 h 282"/>
                </a:gdLst>
                <a:ahLst/>
                <a:cxnLst>
                  <a:cxn ang="0">
                    <a:pos x="T0" y="T1"/>
                  </a:cxn>
                  <a:cxn ang="0">
                    <a:pos x="T2" y="T3"/>
                  </a:cxn>
                  <a:cxn ang="0">
                    <a:pos x="T4" y="T5"/>
                  </a:cxn>
                  <a:cxn ang="0">
                    <a:pos x="T6" y="T7"/>
                  </a:cxn>
                  <a:cxn ang="0">
                    <a:pos x="T8" y="T9"/>
                  </a:cxn>
                </a:cxnLst>
                <a:rect l="0" t="0" r="r" b="b"/>
                <a:pathLst>
                  <a:path w="168" h="282">
                    <a:moveTo>
                      <a:pt x="168" y="7"/>
                    </a:moveTo>
                    <a:lnTo>
                      <a:pt x="4" y="282"/>
                    </a:lnTo>
                    <a:lnTo>
                      <a:pt x="0" y="282"/>
                    </a:lnTo>
                    <a:lnTo>
                      <a:pt x="168" y="0"/>
                    </a:lnTo>
                    <a:lnTo>
                      <a:pt x="168" y="7"/>
                    </a:lnTo>
                    <a:close/>
                  </a:path>
                </a:pathLst>
              </a:custGeom>
              <a:solidFill>
                <a:srgbClr val="CDCC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29" name="Freeform 180"/>
              <p:cNvSpPr/>
              <p:nvPr/>
            </p:nvSpPr>
            <p:spPr bwMode="auto">
              <a:xfrm>
                <a:off x="2696" y="2170"/>
                <a:ext cx="168" cy="275"/>
              </a:xfrm>
              <a:custGeom>
                <a:avLst/>
                <a:gdLst>
                  <a:gd name="T0" fmla="*/ 168 w 168"/>
                  <a:gd name="T1" fmla="*/ 8 h 275"/>
                  <a:gd name="T2" fmla="*/ 8 w 168"/>
                  <a:gd name="T3" fmla="*/ 275 h 275"/>
                  <a:gd name="T4" fmla="*/ 0 w 168"/>
                  <a:gd name="T5" fmla="*/ 275 h 275"/>
                  <a:gd name="T6" fmla="*/ 168 w 168"/>
                  <a:gd name="T7" fmla="*/ 0 h 275"/>
                  <a:gd name="T8" fmla="*/ 168 w 168"/>
                  <a:gd name="T9" fmla="*/ 8 h 275"/>
                </a:gdLst>
                <a:ahLst/>
                <a:cxnLst>
                  <a:cxn ang="0">
                    <a:pos x="T0" y="T1"/>
                  </a:cxn>
                  <a:cxn ang="0">
                    <a:pos x="T2" y="T3"/>
                  </a:cxn>
                  <a:cxn ang="0">
                    <a:pos x="T4" y="T5"/>
                  </a:cxn>
                  <a:cxn ang="0">
                    <a:pos x="T6" y="T7"/>
                  </a:cxn>
                  <a:cxn ang="0">
                    <a:pos x="T8" y="T9"/>
                  </a:cxn>
                </a:cxnLst>
                <a:rect l="0" t="0" r="r" b="b"/>
                <a:pathLst>
                  <a:path w="168" h="275">
                    <a:moveTo>
                      <a:pt x="168" y="8"/>
                    </a:moveTo>
                    <a:lnTo>
                      <a:pt x="8" y="275"/>
                    </a:lnTo>
                    <a:lnTo>
                      <a:pt x="0" y="275"/>
                    </a:lnTo>
                    <a:lnTo>
                      <a:pt x="168" y="0"/>
                    </a:lnTo>
                    <a:lnTo>
                      <a:pt x="168" y="8"/>
                    </a:lnTo>
                    <a:close/>
                  </a:path>
                </a:pathLst>
              </a:custGeom>
              <a:solidFill>
                <a:srgbClr val="CDCC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30" name="Freeform 181"/>
              <p:cNvSpPr/>
              <p:nvPr/>
            </p:nvSpPr>
            <p:spPr bwMode="auto">
              <a:xfrm>
                <a:off x="2704" y="2178"/>
                <a:ext cx="160" cy="267"/>
              </a:xfrm>
              <a:custGeom>
                <a:avLst/>
                <a:gdLst>
                  <a:gd name="T0" fmla="*/ 160 w 160"/>
                  <a:gd name="T1" fmla="*/ 8 h 267"/>
                  <a:gd name="T2" fmla="*/ 4 w 160"/>
                  <a:gd name="T3" fmla="*/ 267 h 267"/>
                  <a:gd name="T4" fmla="*/ 0 w 160"/>
                  <a:gd name="T5" fmla="*/ 267 h 267"/>
                  <a:gd name="T6" fmla="*/ 160 w 160"/>
                  <a:gd name="T7" fmla="*/ 0 h 267"/>
                  <a:gd name="T8" fmla="*/ 160 w 160"/>
                  <a:gd name="T9" fmla="*/ 8 h 267"/>
                </a:gdLst>
                <a:ahLst/>
                <a:cxnLst>
                  <a:cxn ang="0">
                    <a:pos x="T0" y="T1"/>
                  </a:cxn>
                  <a:cxn ang="0">
                    <a:pos x="T2" y="T3"/>
                  </a:cxn>
                  <a:cxn ang="0">
                    <a:pos x="T4" y="T5"/>
                  </a:cxn>
                  <a:cxn ang="0">
                    <a:pos x="T6" y="T7"/>
                  </a:cxn>
                  <a:cxn ang="0">
                    <a:pos x="T8" y="T9"/>
                  </a:cxn>
                </a:cxnLst>
                <a:rect l="0" t="0" r="r" b="b"/>
                <a:pathLst>
                  <a:path w="160" h="267">
                    <a:moveTo>
                      <a:pt x="160" y="8"/>
                    </a:moveTo>
                    <a:lnTo>
                      <a:pt x="4" y="267"/>
                    </a:lnTo>
                    <a:lnTo>
                      <a:pt x="0" y="267"/>
                    </a:lnTo>
                    <a:lnTo>
                      <a:pt x="160" y="0"/>
                    </a:lnTo>
                    <a:lnTo>
                      <a:pt x="160" y="8"/>
                    </a:lnTo>
                    <a:close/>
                  </a:path>
                </a:pathLst>
              </a:custGeom>
              <a:solidFill>
                <a:srgbClr val="CDCC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31" name="Freeform 182"/>
              <p:cNvSpPr/>
              <p:nvPr/>
            </p:nvSpPr>
            <p:spPr bwMode="auto">
              <a:xfrm>
                <a:off x="2712" y="2186"/>
                <a:ext cx="152" cy="259"/>
              </a:xfrm>
              <a:custGeom>
                <a:avLst/>
                <a:gdLst>
                  <a:gd name="T0" fmla="*/ 152 w 152"/>
                  <a:gd name="T1" fmla="*/ 7 h 259"/>
                  <a:gd name="T2" fmla="*/ 3 w 152"/>
                  <a:gd name="T3" fmla="*/ 259 h 259"/>
                  <a:gd name="T4" fmla="*/ 0 w 152"/>
                  <a:gd name="T5" fmla="*/ 259 h 259"/>
                  <a:gd name="T6" fmla="*/ 152 w 152"/>
                  <a:gd name="T7" fmla="*/ 0 h 259"/>
                  <a:gd name="T8" fmla="*/ 152 w 152"/>
                  <a:gd name="T9" fmla="*/ 7 h 259"/>
                </a:gdLst>
                <a:ahLst/>
                <a:cxnLst>
                  <a:cxn ang="0">
                    <a:pos x="T0" y="T1"/>
                  </a:cxn>
                  <a:cxn ang="0">
                    <a:pos x="T2" y="T3"/>
                  </a:cxn>
                  <a:cxn ang="0">
                    <a:pos x="T4" y="T5"/>
                  </a:cxn>
                  <a:cxn ang="0">
                    <a:pos x="T6" y="T7"/>
                  </a:cxn>
                  <a:cxn ang="0">
                    <a:pos x="T8" y="T9"/>
                  </a:cxn>
                </a:cxnLst>
                <a:rect l="0" t="0" r="r" b="b"/>
                <a:pathLst>
                  <a:path w="152" h="259">
                    <a:moveTo>
                      <a:pt x="152" y="7"/>
                    </a:moveTo>
                    <a:lnTo>
                      <a:pt x="3" y="259"/>
                    </a:lnTo>
                    <a:lnTo>
                      <a:pt x="0" y="259"/>
                    </a:lnTo>
                    <a:lnTo>
                      <a:pt x="152" y="0"/>
                    </a:lnTo>
                    <a:lnTo>
                      <a:pt x="152" y="7"/>
                    </a:lnTo>
                    <a:close/>
                  </a:path>
                </a:pathLst>
              </a:custGeom>
              <a:solidFill>
                <a:srgbClr val="CDCCC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32" name="Freeform 183"/>
              <p:cNvSpPr/>
              <p:nvPr/>
            </p:nvSpPr>
            <p:spPr bwMode="auto">
              <a:xfrm>
                <a:off x="2715" y="2197"/>
                <a:ext cx="149" cy="248"/>
              </a:xfrm>
              <a:custGeom>
                <a:avLst/>
                <a:gdLst>
                  <a:gd name="T0" fmla="*/ 149 w 149"/>
                  <a:gd name="T1" fmla="*/ 8 h 248"/>
                  <a:gd name="T2" fmla="*/ 4 w 149"/>
                  <a:gd name="T3" fmla="*/ 248 h 248"/>
                  <a:gd name="T4" fmla="*/ 0 w 149"/>
                  <a:gd name="T5" fmla="*/ 248 h 248"/>
                  <a:gd name="T6" fmla="*/ 149 w 149"/>
                  <a:gd name="T7" fmla="*/ 0 h 248"/>
                  <a:gd name="T8" fmla="*/ 149 w 149"/>
                  <a:gd name="T9" fmla="*/ 8 h 248"/>
                </a:gdLst>
                <a:ahLst/>
                <a:cxnLst>
                  <a:cxn ang="0">
                    <a:pos x="T0" y="T1"/>
                  </a:cxn>
                  <a:cxn ang="0">
                    <a:pos x="T2" y="T3"/>
                  </a:cxn>
                  <a:cxn ang="0">
                    <a:pos x="T4" y="T5"/>
                  </a:cxn>
                  <a:cxn ang="0">
                    <a:pos x="T6" y="T7"/>
                  </a:cxn>
                  <a:cxn ang="0">
                    <a:pos x="T8" y="T9"/>
                  </a:cxn>
                </a:cxnLst>
                <a:rect l="0" t="0" r="r" b="b"/>
                <a:pathLst>
                  <a:path w="149" h="248">
                    <a:moveTo>
                      <a:pt x="149" y="8"/>
                    </a:moveTo>
                    <a:lnTo>
                      <a:pt x="4" y="248"/>
                    </a:lnTo>
                    <a:lnTo>
                      <a:pt x="0" y="248"/>
                    </a:lnTo>
                    <a:lnTo>
                      <a:pt x="149" y="0"/>
                    </a:lnTo>
                    <a:lnTo>
                      <a:pt x="149" y="8"/>
                    </a:lnTo>
                    <a:close/>
                  </a:path>
                </a:pathLst>
              </a:custGeom>
              <a:solidFill>
                <a:srgbClr val="CBCCC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33" name="Freeform 184"/>
              <p:cNvSpPr/>
              <p:nvPr/>
            </p:nvSpPr>
            <p:spPr bwMode="auto">
              <a:xfrm>
                <a:off x="2719" y="2205"/>
                <a:ext cx="145" cy="240"/>
              </a:xfrm>
              <a:custGeom>
                <a:avLst/>
                <a:gdLst>
                  <a:gd name="T0" fmla="*/ 145 w 145"/>
                  <a:gd name="T1" fmla="*/ 7 h 240"/>
                  <a:gd name="T2" fmla="*/ 8 w 145"/>
                  <a:gd name="T3" fmla="*/ 240 h 240"/>
                  <a:gd name="T4" fmla="*/ 0 w 145"/>
                  <a:gd name="T5" fmla="*/ 240 h 240"/>
                  <a:gd name="T6" fmla="*/ 145 w 145"/>
                  <a:gd name="T7" fmla="*/ 0 h 240"/>
                  <a:gd name="T8" fmla="*/ 145 w 145"/>
                  <a:gd name="T9" fmla="*/ 7 h 240"/>
                </a:gdLst>
                <a:ahLst/>
                <a:cxnLst>
                  <a:cxn ang="0">
                    <a:pos x="T0" y="T1"/>
                  </a:cxn>
                  <a:cxn ang="0">
                    <a:pos x="T2" y="T3"/>
                  </a:cxn>
                  <a:cxn ang="0">
                    <a:pos x="T4" y="T5"/>
                  </a:cxn>
                  <a:cxn ang="0">
                    <a:pos x="T6" y="T7"/>
                  </a:cxn>
                  <a:cxn ang="0">
                    <a:pos x="T8" y="T9"/>
                  </a:cxn>
                </a:cxnLst>
                <a:rect l="0" t="0" r="r" b="b"/>
                <a:pathLst>
                  <a:path w="145" h="240">
                    <a:moveTo>
                      <a:pt x="145" y="7"/>
                    </a:moveTo>
                    <a:lnTo>
                      <a:pt x="8" y="240"/>
                    </a:lnTo>
                    <a:lnTo>
                      <a:pt x="0" y="240"/>
                    </a:lnTo>
                    <a:lnTo>
                      <a:pt x="145" y="0"/>
                    </a:lnTo>
                    <a:lnTo>
                      <a:pt x="145" y="7"/>
                    </a:lnTo>
                    <a:close/>
                  </a:path>
                </a:pathLst>
              </a:custGeom>
              <a:solidFill>
                <a:srgbClr val="CBCCC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34" name="Freeform 185"/>
              <p:cNvSpPr/>
              <p:nvPr/>
            </p:nvSpPr>
            <p:spPr bwMode="auto">
              <a:xfrm>
                <a:off x="2727" y="2208"/>
                <a:ext cx="137" cy="237"/>
              </a:xfrm>
              <a:custGeom>
                <a:avLst/>
                <a:gdLst>
                  <a:gd name="T0" fmla="*/ 137 w 137"/>
                  <a:gd name="T1" fmla="*/ 8 h 237"/>
                  <a:gd name="T2" fmla="*/ 4 w 137"/>
                  <a:gd name="T3" fmla="*/ 237 h 237"/>
                  <a:gd name="T4" fmla="*/ 0 w 137"/>
                  <a:gd name="T5" fmla="*/ 237 h 237"/>
                  <a:gd name="T6" fmla="*/ 137 w 137"/>
                  <a:gd name="T7" fmla="*/ 0 h 237"/>
                  <a:gd name="T8" fmla="*/ 137 w 137"/>
                  <a:gd name="T9" fmla="*/ 8 h 237"/>
                </a:gdLst>
                <a:ahLst/>
                <a:cxnLst>
                  <a:cxn ang="0">
                    <a:pos x="T0" y="T1"/>
                  </a:cxn>
                  <a:cxn ang="0">
                    <a:pos x="T2" y="T3"/>
                  </a:cxn>
                  <a:cxn ang="0">
                    <a:pos x="T4" y="T5"/>
                  </a:cxn>
                  <a:cxn ang="0">
                    <a:pos x="T6" y="T7"/>
                  </a:cxn>
                  <a:cxn ang="0">
                    <a:pos x="T8" y="T9"/>
                  </a:cxn>
                </a:cxnLst>
                <a:rect l="0" t="0" r="r" b="b"/>
                <a:pathLst>
                  <a:path w="137" h="237">
                    <a:moveTo>
                      <a:pt x="137" y="8"/>
                    </a:moveTo>
                    <a:lnTo>
                      <a:pt x="4" y="237"/>
                    </a:lnTo>
                    <a:lnTo>
                      <a:pt x="0" y="237"/>
                    </a:lnTo>
                    <a:lnTo>
                      <a:pt x="137" y="0"/>
                    </a:lnTo>
                    <a:lnTo>
                      <a:pt x="137" y="8"/>
                    </a:lnTo>
                    <a:close/>
                  </a:path>
                </a:pathLst>
              </a:custGeom>
              <a:solidFill>
                <a:srgbClr val="CBCCC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35" name="Freeform 186"/>
              <p:cNvSpPr/>
              <p:nvPr/>
            </p:nvSpPr>
            <p:spPr bwMode="auto">
              <a:xfrm>
                <a:off x="2731" y="2220"/>
                <a:ext cx="133" cy="225"/>
              </a:xfrm>
              <a:custGeom>
                <a:avLst/>
                <a:gdLst>
                  <a:gd name="T0" fmla="*/ 133 w 133"/>
                  <a:gd name="T1" fmla="*/ 8 h 225"/>
                  <a:gd name="T2" fmla="*/ 3 w 133"/>
                  <a:gd name="T3" fmla="*/ 225 h 225"/>
                  <a:gd name="T4" fmla="*/ 0 w 133"/>
                  <a:gd name="T5" fmla="*/ 225 h 225"/>
                  <a:gd name="T6" fmla="*/ 133 w 133"/>
                  <a:gd name="T7" fmla="*/ 0 h 225"/>
                  <a:gd name="T8" fmla="*/ 133 w 133"/>
                  <a:gd name="T9" fmla="*/ 8 h 225"/>
                </a:gdLst>
                <a:ahLst/>
                <a:cxnLst>
                  <a:cxn ang="0">
                    <a:pos x="T0" y="T1"/>
                  </a:cxn>
                  <a:cxn ang="0">
                    <a:pos x="T2" y="T3"/>
                  </a:cxn>
                  <a:cxn ang="0">
                    <a:pos x="T4" y="T5"/>
                  </a:cxn>
                  <a:cxn ang="0">
                    <a:pos x="T6" y="T7"/>
                  </a:cxn>
                  <a:cxn ang="0">
                    <a:pos x="T8" y="T9"/>
                  </a:cxn>
                </a:cxnLst>
                <a:rect l="0" t="0" r="r" b="b"/>
                <a:pathLst>
                  <a:path w="133" h="225">
                    <a:moveTo>
                      <a:pt x="133" y="8"/>
                    </a:moveTo>
                    <a:lnTo>
                      <a:pt x="3" y="225"/>
                    </a:lnTo>
                    <a:lnTo>
                      <a:pt x="0" y="225"/>
                    </a:lnTo>
                    <a:lnTo>
                      <a:pt x="133" y="0"/>
                    </a:lnTo>
                    <a:lnTo>
                      <a:pt x="133" y="8"/>
                    </a:lnTo>
                    <a:close/>
                  </a:path>
                </a:pathLst>
              </a:custGeom>
              <a:solidFill>
                <a:srgbClr val="CBCCC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36" name="Freeform 187"/>
              <p:cNvSpPr/>
              <p:nvPr/>
            </p:nvSpPr>
            <p:spPr bwMode="auto">
              <a:xfrm>
                <a:off x="2734" y="2228"/>
                <a:ext cx="130" cy="217"/>
              </a:xfrm>
              <a:custGeom>
                <a:avLst/>
                <a:gdLst>
                  <a:gd name="T0" fmla="*/ 130 w 130"/>
                  <a:gd name="T1" fmla="*/ 7 h 217"/>
                  <a:gd name="T2" fmla="*/ 4 w 130"/>
                  <a:gd name="T3" fmla="*/ 217 h 217"/>
                  <a:gd name="T4" fmla="*/ 0 w 130"/>
                  <a:gd name="T5" fmla="*/ 217 h 217"/>
                  <a:gd name="T6" fmla="*/ 130 w 130"/>
                  <a:gd name="T7" fmla="*/ 0 h 217"/>
                  <a:gd name="T8" fmla="*/ 130 w 130"/>
                  <a:gd name="T9" fmla="*/ 7 h 217"/>
                </a:gdLst>
                <a:ahLst/>
                <a:cxnLst>
                  <a:cxn ang="0">
                    <a:pos x="T0" y="T1"/>
                  </a:cxn>
                  <a:cxn ang="0">
                    <a:pos x="T2" y="T3"/>
                  </a:cxn>
                  <a:cxn ang="0">
                    <a:pos x="T4" y="T5"/>
                  </a:cxn>
                  <a:cxn ang="0">
                    <a:pos x="T6" y="T7"/>
                  </a:cxn>
                  <a:cxn ang="0">
                    <a:pos x="T8" y="T9"/>
                  </a:cxn>
                </a:cxnLst>
                <a:rect l="0" t="0" r="r" b="b"/>
                <a:pathLst>
                  <a:path w="130" h="217">
                    <a:moveTo>
                      <a:pt x="130" y="7"/>
                    </a:moveTo>
                    <a:lnTo>
                      <a:pt x="4" y="217"/>
                    </a:lnTo>
                    <a:lnTo>
                      <a:pt x="0" y="217"/>
                    </a:lnTo>
                    <a:lnTo>
                      <a:pt x="130" y="0"/>
                    </a:lnTo>
                    <a:lnTo>
                      <a:pt x="130" y="7"/>
                    </a:lnTo>
                    <a:close/>
                  </a:path>
                </a:pathLst>
              </a:custGeom>
              <a:solidFill>
                <a:srgbClr val="CBCBC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37" name="Freeform 188"/>
              <p:cNvSpPr/>
              <p:nvPr/>
            </p:nvSpPr>
            <p:spPr bwMode="auto">
              <a:xfrm>
                <a:off x="2742" y="2239"/>
                <a:ext cx="122" cy="206"/>
              </a:xfrm>
              <a:custGeom>
                <a:avLst/>
                <a:gdLst>
                  <a:gd name="T0" fmla="*/ 122 w 122"/>
                  <a:gd name="T1" fmla="*/ 8 h 206"/>
                  <a:gd name="T2" fmla="*/ 4 w 122"/>
                  <a:gd name="T3" fmla="*/ 206 h 206"/>
                  <a:gd name="T4" fmla="*/ 0 w 122"/>
                  <a:gd name="T5" fmla="*/ 206 h 206"/>
                  <a:gd name="T6" fmla="*/ 122 w 122"/>
                  <a:gd name="T7" fmla="*/ 0 h 206"/>
                  <a:gd name="T8" fmla="*/ 122 w 122"/>
                  <a:gd name="T9" fmla="*/ 8 h 206"/>
                </a:gdLst>
                <a:ahLst/>
                <a:cxnLst>
                  <a:cxn ang="0">
                    <a:pos x="T0" y="T1"/>
                  </a:cxn>
                  <a:cxn ang="0">
                    <a:pos x="T2" y="T3"/>
                  </a:cxn>
                  <a:cxn ang="0">
                    <a:pos x="T4" y="T5"/>
                  </a:cxn>
                  <a:cxn ang="0">
                    <a:pos x="T6" y="T7"/>
                  </a:cxn>
                  <a:cxn ang="0">
                    <a:pos x="T8" y="T9"/>
                  </a:cxn>
                </a:cxnLst>
                <a:rect l="0" t="0" r="r" b="b"/>
                <a:pathLst>
                  <a:path w="122" h="206">
                    <a:moveTo>
                      <a:pt x="122" y="8"/>
                    </a:moveTo>
                    <a:lnTo>
                      <a:pt x="4" y="206"/>
                    </a:lnTo>
                    <a:lnTo>
                      <a:pt x="0" y="206"/>
                    </a:lnTo>
                    <a:lnTo>
                      <a:pt x="122" y="0"/>
                    </a:lnTo>
                    <a:lnTo>
                      <a:pt x="122" y="8"/>
                    </a:lnTo>
                    <a:close/>
                  </a:path>
                </a:pathLst>
              </a:custGeom>
              <a:solidFill>
                <a:srgbClr val="CBCBC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38" name="Freeform 189"/>
              <p:cNvSpPr/>
              <p:nvPr/>
            </p:nvSpPr>
            <p:spPr bwMode="auto">
              <a:xfrm>
                <a:off x="2746" y="2247"/>
                <a:ext cx="118" cy="198"/>
              </a:xfrm>
              <a:custGeom>
                <a:avLst/>
                <a:gdLst>
                  <a:gd name="T0" fmla="*/ 118 w 118"/>
                  <a:gd name="T1" fmla="*/ 7 h 198"/>
                  <a:gd name="T2" fmla="*/ 7 w 118"/>
                  <a:gd name="T3" fmla="*/ 198 h 198"/>
                  <a:gd name="T4" fmla="*/ 0 w 118"/>
                  <a:gd name="T5" fmla="*/ 198 h 198"/>
                  <a:gd name="T6" fmla="*/ 118 w 118"/>
                  <a:gd name="T7" fmla="*/ 0 h 198"/>
                  <a:gd name="T8" fmla="*/ 118 w 118"/>
                  <a:gd name="T9" fmla="*/ 7 h 198"/>
                </a:gdLst>
                <a:ahLst/>
                <a:cxnLst>
                  <a:cxn ang="0">
                    <a:pos x="T0" y="T1"/>
                  </a:cxn>
                  <a:cxn ang="0">
                    <a:pos x="T2" y="T3"/>
                  </a:cxn>
                  <a:cxn ang="0">
                    <a:pos x="T4" y="T5"/>
                  </a:cxn>
                  <a:cxn ang="0">
                    <a:pos x="T6" y="T7"/>
                  </a:cxn>
                  <a:cxn ang="0">
                    <a:pos x="T8" y="T9"/>
                  </a:cxn>
                </a:cxnLst>
                <a:rect l="0" t="0" r="r" b="b"/>
                <a:pathLst>
                  <a:path w="118" h="198">
                    <a:moveTo>
                      <a:pt x="118" y="7"/>
                    </a:moveTo>
                    <a:lnTo>
                      <a:pt x="7" y="198"/>
                    </a:lnTo>
                    <a:lnTo>
                      <a:pt x="0" y="198"/>
                    </a:lnTo>
                    <a:lnTo>
                      <a:pt x="118" y="0"/>
                    </a:lnTo>
                    <a:lnTo>
                      <a:pt x="118" y="7"/>
                    </a:lnTo>
                    <a:close/>
                  </a:path>
                </a:pathLst>
              </a:custGeom>
              <a:solidFill>
                <a:srgbClr val="CBCBC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39" name="Freeform 190"/>
              <p:cNvSpPr/>
              <p:nvPr/>
            </p:nvSpPr>
            <p:spPr bwMode="auto">
              <a:xfrm>
                <a:off x="2750" y="2254"/>
                <a:ext cx="114" cy="191"/>
              </a:xfrm>
              <a:custGeom>
                <a:avLst/>
                <a:gdLst>
                  <a:gd name="T0" fmla="*/ 114 w 114"/>
                  <a:gd name="T1" fmla="*/ 8 h 191"/>
                  <a:gd name="T2" fmla="*/ 7 w 114"/>
                  <a:gd name="T3" fmla="*/ 191 h 191"/>
                  <a:gd name="T4" fmla="*/ 0 w 114"/>
                  <a:gd name="T5" fmla="*/ 191 h 191"/>
                  <a:gd name="T6" fmla="*/ 114 w 114"/>
                  <a:gd name="T7" fmla="*/ 0 h 191"/>
                  <a:gd name="T8" fmla="*/ 114 w 114"/>
                  <a:gd name="T9" fmla="*/ 8 h 191"/>
                </a:gdLst>
                <a:ahLst/>
                <a:cxnLst>
                  <a:cxn ang="0">
                    <a:pos x="T0" y="T1"/>
                  </a:cxn>
                  <a:cxn ang="0">
                    <a:pos x="T2" y="T3"/>
                  </a:cxn>
                  <a:cxn ang="0">
                    <a:pos x="T4" y="T5"/>
                  </a:cxn>
                  <a:cxn ang="0">
                    <a:pos x="T6" y="T7"/>
                  </a:cxn>
                  <a:cxn ang="0">
                    <a:pos x="T8" y="T9"/>
                  </a:cxn>
                </a:cxnLst>
                <a:rect l="0" t="0" r="r" b="b"/>
                <a:pathLst>
                  <a:path w="114" h="191">
                    <a:moveTo>
                      <a:pt x="114" y="8"/>
                    </a:moveTo>
                    <a:lnTo>
                      <a:pt x="7" y="191"/>
                    </a:lnTo>
                    <a:lnTo>
                      <a:pt x="0" y="191"/>
                    </a:lnTo>
                    <a:lnTo>
                      <a:pt x="114" y="0"/>
                    </a:lnTo>
                    <a:lnTo>
                      <a:pt x="114" y="8"/>
                    </a:lnTo>
                    <a:close/>
                  </a:path>
                </a:pathLst>
              </a:custGeom>
              <a:solidFill>
                <a:srgbClr val="CBCBC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40" name="Freeform 191"/>
              <p:cNvSpPr/>
              <p:nvPr/>
            </p:nvSpPr>
            <p:spPr bwMode="auto">
              <a:xfrm>
                <a:off x="2757" y="2262"/>
                <a:ext cx="107" cy="183"/>
              </a:xfrm>
              <a:custGeom>
                <a:avLst/>
                <a:gdLst>
                  <a:gd name="T0" fmla="*/ 107 w 107"/>
                  <a:gd name="T1" fmla="*/ 11 h 183"/>
                  <a:gd name="T2" fmla="*/ 4 w 107"/>
                  <a:gd name="T3" fmla="*/ 183 h 183"/>
                  <a:gd name="T4" fmla="*/ 0 w 107"/>
                  <a:gd name="T5" fmla="*/ 183 h 183"/>
                  <a:gd name="T6" fmla="*/ 107 w 107"/>
                  <a:gd name="T7" fmla="*/ 0 h 183"/>
                  <a:gd name="T8" fmla="*/ 107 w 107"/>
                  <a:gd name="T9" fmla="*/ 11 h 183"/>
                </a:gdLst>
                <a:ahLst/>
                <a:cxnLst>
                  <a:cxn ang="0">
                    <a:pos x="T0" y="T1"/>
                  </a:cxn>
                  <a:cxn ang="0">
                    <a:pos x="T2" y="T3"/>
                  </a:cxn>
                  <a:cxn ang="0">
                    <a:pos x="T4" y="T5"/>
                  </a:cxn>
                  <a:cxn ang="0">
                    <a:pos x="T6" y="T7"/>
                  </a:cxn>
                  <a:cxn ang="0">
                    <a:pos x="T8" y="T9"/>
                  </a:cxn>
                </a:cxnLst>
                <a:rect l="0" t="0" r="r" b="b"/>
                <a:pathLst>
                  <a:path w="107" h="183">
                    <a:moveTo>
                      <a:pt x="107" y="11"/>
                    </a:moveTo>
                    <a:lnTo>
                      <a:pt x="4" y="183"/>
                    </a:lnTo>
                    <a:lnTo>
                      <a:pt x="0" y="183"/>
                    </a:lnTo>
                    <a:lnTo>
                      <a:pt x="107" y="0"/>
                    </a:lnTo>
                    <a:lnTo>
                      <a:pt x="107" y="11"/>
                    </a:lnTo>
                    <a:close/>
                  </a:path>
                </a:pathLst>
              </a:custGeom>
              <a:solidFill>
                <a:srgbClr val="CBCAC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41" name="Freeform 192"/>
              <p:cNvSpPr/>
              <p:nvPr/>
            </p:nvSpPr>
            <p:spPr bwMode="auto">
              <a:xfrm>
                <a:off x="2757" y="2270"/>
                <a:ext cx="107" cy="175"/>
              </a:xfrm>
              <a:custGeom>
                <a:avLst/>
                <a:gdLst>
                  <a:gd name="T0" fmla="*/ 107 w 107"/>
                  <a:gd name="T1" fmla="*/ 7 h 175"/>
                  <a:gd name="T2" fmla="*/ 8 w 107"/>
                  <a:gd name="T3" fmla="*/ 175 h 175"/>
                  <a:gd name="T4" fmla="*/ 0 w 107"/>
                  <a:gd name="T5" fmla="*/ 175 h 175"/>
                  <a:gd name="T6" fmla="*/ 107 w 107"/>
                  <a:gd name="T7" fmla="*/ 0 h 175"/>
                  <a:gd name="T8" fmla="*/ 107 w 107"/>
                  <a:gd name="T9" fmla="*/ 7 h 175"/>
                </a:gdLst>
                <a:ahLst/>
                <a:cxnLst>
                  <a:cxn ang="0">
                    <a:pos x="T0" y="T1"/>
                  </a:cxn>
                  <a:cxn ang="0">
                    <a:pos x="T2" y="T3"/>
                  </a:cxn>
                  <a:cxn ang="0">
                    <a:pos x="T4" y="T5"/>
                  </a:cxn>
                  <a:cxn ang="0">
                    <a:pos x="T6" y="T7"/>
                  </a:cxn>
                  <a:cxn ang="0">
                    <a:pos x="T8" y="T9"/>
                  </a:cxn>
                </a:cxnLst>
                <a:rect l="0" t="0" r="r" b="b"/>
                <a:pathLst>
                  <a:path w="107" h="175">
                    <a:moveTo>
                      <a:pt x="107" y="7"/>
                    </a:moveTo>
                    <a:lnTo>
                      <a:pt x="8" y="175"/>
                    </a:lnTo>
                    <a:lnTo>
                      <a:pt x="0" y="175"/>
                    </a:lnTo>
                    <a:lnTo>
                      <a:pt x="107" y="0"/>
                    </a:lnTo>
                    <a:lnTo>
                      <a:pt x="107" y="7"/>
                    </a:lnTo>
                    <a:close/>
                  </a:path>
                </a:pathLst>
              </a:custGeom>
              <a:solidFill>
                <a:srgbClr val="CBCAC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42" name="Freeform 193"/>
              <p:cNvSpPr/>
              <p:nvPr/>
            </p:nvSpPr>
            <p:spPr bwMode="auto">
              <a:xfrm>
                <a:off x="2765" y="2277"/>
                <a:ext cx="99" cy="168"/>
              </a:xfrm>
              <a:custGeom>
                <a:avLst/>
                <a:gdLst>
                  <a:gd name="T0" fmla="*/ 99 w 99"/>
                  <a:gd name="T1" fmla="*/ 8 h 168"/>
                  <a:gd name="T2" fmla="*/ 4 w 99"/>
                  <a:gd name="T3" fmla="*/ 168 h 168"/>
                  <a:gd name="T4" fmla="*/ 0 w 99"/>
                  <a:gd name="T5" fmla="*/ 168 h 168"/>
                  <a:gd name="T6" fmla="*/ 99 w 99"/>
                  <a:gd name="T7" fmla="*/ 0 h 168"/>
                  <a:gd name="T8" fmla="*/ 99 w 99"/>
                  <a:gd name="T9" fmla="*/ 8 h 168"/>
                </a:gdLst>
                <a:ahLst/>
                <a:cxnLst>
                  <a:cxn ang="0">
                    <a:pos x="T0" y="T1"/>
                  </a:cxn>
                  <a:cxn ang="0">
                    <a:pos x="T2" y="T3"/>
                  </a:cxn>
                  <a:cxn ang="0">
                    <a:pos x="T4" y="T5"/>
                  </a:cxn>
                  <a:cxn ang="0">
                    <a:pos x="T6" y="T7"/>
                  </a:cxn>
                  <a:cxn ang="0">
                    <a:pos x="T8" y="T9"/>
                  </a:cxn>
                </a:cxnLst>
                <a:rect l="0" t="0" r="r" b="b"/>
                <a:pathLst>
                  <a:path w="99" h="168">
                    <a:moveTo>
                      <a:pt x="99" y="8"/>
                    </a:moveTo>
                    <a:lnTo>
                      <a:pt x="4" y="168"/>
                    </a:lnTo>
                    <a:lnTo>
                      <a:pt x="0" y="168"/>
                    </a:lnTo>
                    <a:lnTo>
                      <a:pt x="99" y="0"/>
                    </a:lnTo>
                    <a:lnTo>
                      <a:pt x="99" y="8"/>
                    </a:lnTo>
                    <a:close/>
                  </a:path>
                </a:pathLst>
              </a:custGeom>
              <a:solidFill>
                <a:srgbClr val="C9C8C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43" name="Freeform 194"/>
              <p:cNvSpPr/>
              <p:nvPr/>
            </p:nvSpPr>
            <p:spPr bwMode="auto">
              <a:xfrm>
                <a:off x="2773" y="2289"/>
                <a:ext cx="91" cy="156"/>
              </a:xfrm>
              <a:custGeom>
                <a:avLst/>
                <a:gdLst>
                  <a:gd name="T0" fmla="*/ 91 w 91"/>
                  <a:gd name="T1" fmla="*/ 7 h 156"/>
                  <a:gd name="T2" fmla="*/ 3 w 91"/>
                  <a:gd name="T3" fmla="*/ 156 h 156"/>
                  <a:gd name="T4" fmla="*/ 0 w 91"/>
                  <a:gd name="T5" fmla="*/ 156 h 156"/>
                  <a:gd name="T6" fmla="*/ 91 w 91"/>
                  <a:gd name="T7" fmla="*/ 0 h 156"/>
                  <a:gd name="T8" fmla="*/ 91 w 91"/>
                  <a:gd name="T9" fmla="*/ 7 h 156"/>
                </a:gdLst>
                <a:ahLst/>
                <a:cxnLst>
                  <a:cxn ang="0">
                    <a:pos x="T0" y="T1"/>
                  </a:cxn>
                  <a:cxn ang="0">
                    <a:pos x="T2" y="T3"/>
                  </a:cxn>
                  <a:cxn ang="0">
                    <a:pos x="T4" y="T5"/>
                  </a:cxn>
                  <a:cxn ang="0">
                    <a:pos x="T6" y="T7"/>
                  </a:cxn>
                  <a:cxn ang="0">
                    <a:pos x="T8" y="T9"/>
                  </a:cxn>
                </a:cxnLst>
                <a:rect l="0" t="0" r="r" b="b"/>
                <a:pathLst>
                  <a:path w="91" h="156">
                    <a:moveTo>
                      <a:pt x="91" y="7"/>
                    </a:moveTo>
                    <a:lnTo>
                      <a:pt x="3" y="156"/>
                    </a:lnTo>
                    <a:lnTo>
                      <a:pt x="0" y="156"/>
                    </a:lnTo>
                    <a:lnTo>
                      <a:pt x="91" y="0"/>
                    </a:lnTo>
                    <a:lnTo>
                      <a:pt x="91" y="7"/>
                    </a:lnTo>
                    <a:close/>
                  </a:path>
                </a:pathLst>
              </a:custGeom>
              <a:solidFill>
                <a:srgbClr val="C9C8C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44" name="Freeform 195"/>
              <p:cNvSpPr/>
              <p:nvPr/>
            </p:nvSpPr>
            <p:spPr bwMode="auto">
              <a:xfrm>
                <a:off x="2776" y="2296"/>
                <a:ext cx="88" cy="149"/>
              </a:xfrm>
              <a:custGeom>
                <a:avLst/>
                <a:gdLst>
                  <a:gd name="T0" fmla="*/ 88 w 88"/>
                  <a:gd name="T1" fmla="*/ 8 h 149"/>
                  <a:gd name="T2" fmla="*/ 4 w 88"/>
                  <a:gd name="T3" fmla="*/ 149 h 149"/>
                  <a:gd name="T4" fmla="*/ 0 w 88"/>
                  <a:gd name="T5" fmla="*/ 149 h 149"/>
                  <a:gd name="T6" fmla="*/ 88 w 88"/>
                  <a:gd name="T7" fmla="*/ 0 h 149"/>
                  <a:gd name="T8" fmla="*/ 88 w 88"/>
                  <a:gd name="T9" fmla="*/ 8 h 149"/>
                </a:gdLst>
                <a:ahLst/>
                <a:cxnLst>
                  <a:cxn ang="0">
                    <a:pos x="T0" y="T1"/>
                  </a:cxn>
                  <a:cxn ang="0">
                    <a:pos x="T2" y="T3"/>
                  </a:cxn>
                  <a:cxn ang="0">
                    <a:pos x="T4" y="T5"/>
                  </a:cxn>
                  <a:cxn ang="0">
                    <a:pos x="T6" y="T7"/>
                  </a:cxn>
                  <a:cxn ang="0">
                    <a:pos x="T8" y="T9"/>
                  </a:cxn>
                </a:cxnLst>
                <a:rect l="0" t="0" r="r" b="b"/>
                <a:pathLst>
                  <a:path w="88" h="149">
                    <a:moveTo>
                      <a:pt x="88" y="8"/>
                    </a:moveTo>
                    <a:lnTo>
                      <a:pt x="4" y="149"/>
                    </a:lnTo>
                    <a:lnTo>
                      <a:pt x="0" y="149"/>
                    </a:lnTo>
                    <a:lnTo>
                      <a:pt x="88" y="0"/>
                    </a:lnTo>
                    <a:lnTo>
                      <a:pt x="88" y="8"/>
                    </a:lnTo>
                    <a:close/>
                  </a:path>
                </a:pathLst>
              </a:custGeom>
              <a:solidFill>
                <a:srgbClr val="C9C8C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45" name="Freeform 196"/>
              <p:cNvSpPr/>
              <p:nvPr/>
            </p:nvSpPr>
            <p:spPr bwMode="auto">
              <a:xfrm>
                <a:off x="2780" y="2300"/>
                <a:ext cx="84" cy="145"/>
              </a:xfrm>
              <a:custGeom>
                <a:avLst/>
                <a:gdLst>
                  <a:gd name="T0" fmla="*/ 84 w 84"/>
                  <a:gd name="T1" fmla="*/ 12 h 145"/>
                  <a:gd name="T2" fmla="*/ 8 w 84"/>
                  <a:gd name="T3" fmla="*/ 145 h 145"/>
                  <a:gd name="T4" fmla="*/ 0 w 84"/>
                  <a:gd name="T5" fmla="*/ 145 h 145"/>
                  <a:gd name="T6" fmla="*/ 84 w 84"/>
                  <a:gd name="T7" fmla="*/ 0 h 145"/>
                  <a:gd name="T8" fmla="*/ 84 w 84"/>
                  <a:gd name="T9" fmla="*/ 12 h 145"/>
                </a:gdLst>
                <a:ahLst/>
                <a:cxnLst>
                  <a:cxn ang="0">
                    <a:pos x="T0" y="T1"/>
                  </a:cxn>
                  <a:cxn ang="0">
                    <a:pos x="T2" y="T3"/>
                  </a:cxn>
                  <a:cxn ang="0">
                    <a:pos x="T4" y="T5"/>
                  </a:cxn>
                  <a:cxn ang="0">
                    <a:pos x="T6" y="T7"/>
                  </a:cxn>
                  <a:cxn ang="0">
                    <a:pos x="T8" y="T9"/>
                  </a:cxn>
                </a:cxnLst>
                <a:rect l="0" t="0" r="r" b="b"/>
                <a:pathLst>
                  <a:path w="84" h="145">
                    <a:moveTo>
                      <a:pt x="84" y="12"/>
                    </a:moveTo>
                    <a:lnTo>
                      <a:pt x="8" y="145"/>
                    </a:lnTo>
                    <a:lnTo>
                      <a:pt x="0" y="145"/>
                    </a:lnTo>
                    <a:lnTo>
                      <a:pt x="84" y="0"/>
                    </a:lnTo>
                    <a:lnTo>
                      <a:pt x="84" y="12"/>
                    </a:lnTo>
                    <a:close/>
                  </a:path>
                </a:pathLst>
              </a:custGeom>
              <a:solidFill>
                <a:srgbClr val="C9C8C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46" name="Freeform 197"/>
              <p:cNvSpPr/>
              <p:nvPr/>
            </p:nvSpPr>
            <p:spPr bwMode="auto">
              <a:xfrm>
                <a:off x="2784" y="2312"/>
                <a:ext cx="80" cy="133"/>
              </a:xfrm>
              <a:custGeom>
                <a:avLst/>
                <a:gdLst>
                  <a:gd name="T0" fmla="*/ 80 w 80"/>
                  <a:gd name="T1" fmla="*/ 7 h 133"/>
                  <a:gd name="T2" fmla="*/ 8 w 80"/>
                  <a:gd name="T3" fmla="*/ 133 h 133"/>
                  <a:gd name="T4" fmla="*/ 0 w 80"/>
                  <a:gd name="T5" fmla="*/ 133 h 133"/>
                  <a:gd name="T6" fmla="*/ 80 w 80"/>
                  <a:gd name="T7" fmla="*/ 0 h 133"/>
                  <a:gd name="T8" fmla="*/ 80 w 80"/>
                  <a:gd name="T9" fmla="*/ 7 h 133"/>
                </a:gdLst>
                <a:ahLst/>
                <a:cxnLst>
                  <a:cxn ang="0">
                    <a:pos x="T0" y="T1"/>
                  </a:cxn>
                  <a:cxn ang="0">
                    <a:pos x="T2" y="T3"/>
                  </a:cxn>
                  <a:cxn ang="0">
                    <a:pos x="T4" y="T5"/>
                  </a:cxn>
                  <a:cxn ang="0">
                    <a:pos x="T6" y="T7"/>
                  </a:cxn>
                  <a:cxn ang="0">
                    <a:pos x="T8" y="T9"/>
                  </a:cxn>
                </a:cxnLst>
                <a:rect l="0" t="0" r="r" b="b"/>
                <a:pathLst>
                  <a:path w="80" h="133">
                    <a:moveTo>
                      <a:pt x="80" y="7"/>
                    </a:moveTo>
                    <a:lnTo>
                      <a:pt x="8" y="133"/>
                    </a:lnTo>
                    <a:lnTo>
                      <a:pt x="0" y="133"/>
                    </a:lnTo>
                    <a:lnTo>
                      <a:pt x="80" y="0"/>
                    </a:lnTo>
                    <a:lnTo>
                      <a:pt x="80" y="7"/>
                    </a:lnTo>
                    <a:close/>
                  </a:path>
                </a:pathLst>
              </a:custGeom>
              <a:solidFill>
                <a:srgbClr val="C9C8C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47" name="Freeform 198"/>
              <p:cNvSpPr/>
              <p:nvPr/>
            </p:nvSpPr>
            <p:spPr bwMode="auto">
              <a:xfrm>
                <a:off x="2788" y="2319"/>
                <a:ext cx="76" cy="126"/>
              </a:xfrm>
              <a:custGeom>
                <a:avLst/>
                <a:gdLst>
                  <a:gd name="T0" fmla="*/ 76 w 76"/>
                  <a:gd name="T1" fmla="*/ 8 h 126"/>
                  <a:gd name="T2" fmla="*/ 7 w 76"/>
                  <a:gd name="T3" fmla="*/ 126 h 126"/>
                  <a:gd name="T4" fmla="*/ 0 w 76"/>
                  <a:gd name="T5" fmla="*/ 126 h 126"/>
                  <a:gd name="T6" fmla="*/ 76 w 76"/>
                  <a:gd name="T7" fmla="*/ 0 h 126"/>
                  <a:gd name="T8" fmla="*/ 76 w 76"/>
                  <a:gd name="T9" fmla="*/ 8 h 126"/>
                </a:gdLst>
                <a:ahLst/>
                <a:cxnLst>
                  <a:cxn ang="0">
                    <a:pos x="T0" y="T1"/>
                  </a:cxn>
                  <a:cxn ang="0">
                    <a:pos x="T2" y="T3"/>
                  </a:cxn>
                  <a:cxn ang="0">
                    <a:pos x="T4" y="T5"/>
                  </a:cxn>
                  <a:cxn ang="0">
                    <a:pos x="T6" y="T7"/>
                  </a:cxn>
                  <a:cxn ang="0">
                    <a:pos x="T8" y="T9"/>
                  </a:cxn>
                </a:cxnLst>
                <a:rect l="0" t="0" r="r" b="b"/>
                <a:pathLst>
                  <a:path w="76" h="126">
                    <a:moveTo>
                      <a:pt x="76" y="8"/>
                    </a:moveTo>
                    <a:lnTo>
                      <a:pt x="7" y="126"/>
                    </a:lnTo>
                    <a:lnTo>
                      <a:pt x="0" y="126"/>
                    </a:lnTo>
                    <a:lnTo>
                      <a:pt x="76" y="0"/>
                    </a:lnTo>
                    <a:lnTo>
                      <a:pt x="76" y="8"/>
                    </a:lnTo>
                    <a:close/>
                  </a:path>
                </a:pathLst>
              </a:custGeom>
              <a:solidFill>
                <a:srgbClr val="C9C8C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48" name="Freeform 199"/>
              <p:cNvSpPr/>
              <p:nvPr/>
            </p:nvSpPr>
            <p:spPr bwMode="auto">
              <a:xfrm>
                <a:off x="2795" y="2331"/>
                <a:ext cx="69" cy="114"/>
              </a:xfrm>
              <a:custGeom>
                <a:avLst/>
                <a:gdLst>
                  <a:gd name="T0" fmla="*/ 69 w 69"/>
                  <a:gd name="T1" fmla="*/ 7 h 114"/>
                  <a:gd name="T2" fmla="*/ 4 w 69"/>
                  <a:gd name="T3" fmla="*/ 114 h 114"/>
                  <a:gd name="T4" fmla="*/ 0 w 69"/>
                  <a:gd name="T5" fmla="*/ 114 h 114"/>
                  <a:gd name="T6" fmla="*/ 69 w 69"/>
                  <a:gd name="T7" fmla="*/ 0 h 114"/>
                  <a:gd name="T8" fmla="*/ 69 w 69"/>
                  <a:gd name="T9" fmla="*/ 7 h 114"/>
                </a:gdLst>
                <a:ahLst/>
                <a:cxnLst>
                  <a:cxn ang="0">
                    <a:pos x="T0" y="T1"/>
                  </a:cxn>
                  <a:cxn ang="0">
                    <a:pos x="T2" y="T3"/>
                  </a:cxn>
                  <a:cxn ang="0">
                    <a:pos x="T4" y="T5"/>
                  </a:cxn>
                  <a:cxn ang="0">
                    <a:pos x="T6" y="T7"/>
                  </a:cxn>
                  <a:cxn ang="0">
                    <a:pos x="T8" y="T9"/>
                  </a:cxn>
                </a:cxnLst>
                <a:rect l="0" t="0" r="r" b="b"/>
                <a:pathLst>
                  <a:path w="69" h="114">
                    <a:moveTo>
                      <a:pt x="69" y="7"/>
                    </a:moveTo>
                    <a:lnTo>
                      <a:pt x="4" y="114"/>
                    </a:lnTo>
                    <a:lnTo>
                      <a:pt x="0" y="114"/>
                    </a:lnTo>
                    <a:lnTo>
                      <a:pt x="69" y="0"/>
                    </a:lnTo>
                    <a:lnTo>
                      <a:pt x="69" y="7"/>
                    </a:lnTo>
                    <a:close/>
                  </a:path>
                </a:pathLst>
              </a:custGeom>
              <a:solidFill>
                <a:srgbClr val="C9C7C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49" name="Freeform 200"/>
              <p:cNvSpPr/>
              <p:nvPr/>
            </p:nvSpPr>
            <p:spPr bwMode="auto">
              <a:xfrm>
                <a:off x="2803" y="2335"/>
                <a:ext cx="61" cy="110"/>
              </a:xfrm>
              <a:custGeom>
                <a:avLst/>
                <a:gdLst>
                  <a:gd name="T0" fmla="*/ 61 w 61"/>
                  <a:gd name="T1" fmla="*/ 7 h 110"/>
                  <a:gd name="T2" fmla="*/ 4 w 61"/>
                  <a:gd name="T3" fmla="*/ 110 h 110"/>
                  <a:gd name="T4" fmla="*/ 0 w 61"/>
                  <a:gd name="T5" fmla="*/ 110 h 110"/>
                  <a:gd name="T6" fmla="*/ 61 w 61"/>
                  <a:gd name="T7" fmla="*/ 0 h 110"/>
                  <a:gd name="T8" fmla="*/ 61 w 61"/>
                  <a:gd name="T9" fmla="*/ 7 h 110"/>
                </a:gdLst>
                <a:ahLst/>
                <a:cxnLst>
                  <a:cxn ang="0">
                    <a:pos x="T0" y="T1"/>
                  </a:cxn>
                  <a:cxn ang="0">
                    <a:pos x="T2" y="T3"/>
                  </a:cxn>
                  <a:cxn ang="0">
                    <a:pos x="T4" y="T5"/>
                  </a:cxn>
                  <a:cxn ang="0">
                    <a:pos x="T6" y="T7"/>
                  </a:cxn>
                  <a:cxn ang="0">
                    <a:pos x="T8" y="T9"/>
                  </a:cxn>
                </a:cxnLst>
                <a:rect l="0" t="0" r="r" b="b"/>
                <a:pathLst>
                  <a:path w="61" h="110">
                    <a:moveTo>
                      <a:pt x="61" y="7"/>
                    </a:moveTo>
                    <a:lnTo>
                      <a:pt x="4" y="110"/>
                    </a:lnTo>
                    <a:lnTo>
                      <a:pt x="0" y="110"/>
                    </a:lnTo>
                    <a:lnTo>
                      <a:pt x="61" y="0"/>
                    </a:lnTo>
                    <a:lnTo>
                      <a:pt x="61" y="7"/>
                    </a:lnTo>
                    <a:close/>
                  </a:path>
                </a:pathLst>
              </a:custGeom>
              <a:solidFill>
                <a:srgbClr val="C9C7C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50" name="Freeform 201"/>
              <p:cNvSpPr/>
              <p:nvPr/>
            </p:nvSpPr>
            <p:spPr bwMode="auto">
              <a:xfrm>
                <a:off x="2807" y="2346"/>
                <a:ext cx="57" cy="99"/>
              </a:xfrm>
              <a:custGeom>
                <a:avLst/>
                <a:gdLst>
                  <a:gd name="T0" fmla="*/ 57 w 57"/>
                  <a:gd name="T1" fmla="*/ 8 h 99"/>
                  <a:gd name="T2" fmla="*/ 7 w 57"/>
                  <a:gd name="T3" fmla="*/ 99 h 99"/>
                  <a:gd name="T4" fmla="*/ 0 w 57"/>
                  <a:gd name="T5" fmla="*/ 99 h 99"/>
                  <a:gd name="T6" fmla="*/ 57 w 57"/>
                  <a:gd name="T7" fmla="*/ 0 h 99"/>
                  <a:gd name="T8" fmla="*/ 57 w 57"/>
                  <a:gd name="T9" fmla="*/ 8 h 99"/>
                </a:gdLst>
                <a:ahLst/>
                <a:cxnLst>
                  <a:cxn ang="0">
                    <a:pos x="T0" y="T1"/>
                  </a:cxn>
                  <a:cxn ang="0">
                    <a:pos x="T2" y="T3"/>
                  </a:cxn>
                  <a:cxn ang="0">
                    <a:pos x="T4" y="T5"/>
                  </a:cxn>
                  <a:cxn ang="0">
                    <a:pos x="T6" y="T7"/>
                  </a:cxn>
                  <a:cxn ang="0">
                    <a:pos x="T8" y="T9"/>
                  </a:cxn>
                </a:cxnLst>
                <a:rect l="0" t="0" r="r" b="b"/>
                <a:pathLst>
                  <a:path w="57" h="99">
                    <a:moveTo>
                      <a:pt x="57" y="8"/>
                    </a:moveTo>
                    <a:lnTo>
                      <a:pt x="7" y="99"/>
                    </a:lnTo>
                    <a:lnTo>
                      <a:pt x="0" y="99"/>
                    </a:lnTo>
                    <a:lnTo>
                      <a:pt x="57" y="0"/>
                    </a:lnTo>
                    <a:lnTo>
                      <a:pt x="57" y="8"/>
                    </a:lnTo>
                    <a:close/>
                  </a:path>
                </a:pathLst>
              </a:custGeom>
              <a:solidFill>
                <a:srgbClr val="C7C7C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51" name="Freeform 202"/>
              <p:cNvSpPr/>
              <p:nvPr/>
            </p:nvSpPr>
            <p:spPr bwMode="auto">
              <a:xfrm>
                <a:off x="2811" y="2354"/>
                <a:ext cx="53" cy="91"/>
              </a:xfrm>
              <a:custGeom>
                <a:avLst/>
                <a:gdLst>
                  <a:gd name="T0" fmla="*/ 53 w 53"/>
                  <a:gd name="T1" fmla="*/ 7 h 91"/>
                  <a:gd name="T2" fmla="*/ 7 w 53"/>
                  <a:gd name="T3" fmla="*/ 91 h 91"/>
                  <a:gd name="T4" fmla="*/ 0 w 53"/>
                  <a:gd name="T5" fmla="*/ 91 h 91"/>
                  <a:gd name="T6" fmla="*/ 53 w 53"/>
                  <a:gd name="T7" fmla="*/ 0 h 91"/>
                  <a:gd name="T8" fmla="*/ 53 w 53"/>
                  <a:gd name="T9" fmla="*/ 7 h 91"/>
                </a:gdLst>
                <a:ahLst/>
                <a:cxnLst>
                  <a:cxn ang="0">
                    <a:pos x="T0" y="T1"/>
                  </a:cxn>
                  <a:cxn ang="0">
                    <a:pos x="T2" y="T3"/>
                  </a:cxn>
                  <a:cxn ang="0">
                    <a:pos x="T4" y="T5"/>
                  </a:cxn>
                  <a:cxn ang="0">
                    <a:pos x="T6" y="T7"/>
                  </a:cxn>
                  <a:cxn ang="0">
                    <a:pos x="T8" y="T9"/>
                  </a:cxn>
                </a:cxnLst>
                <a:rect l="0" t="0" r="r" b="b"/>
                <a:pathLst>
                  <a:path w="53" h="91">
                    <a:moveTo>
                      <a:pt x="53" y="7"/>
                    </a:moveTo>
                    <a:lnTo>
                      <a:pt x="7" y="91"/>
                    </a:lnTo>
                    <a:lnTo>
                      <a:pt x="0" y="91"/>
                    </a:lnTo>
                    <a:lnTo>
                      <a:pt x="53" y="0"/>
                    </a:lnTo>
                    <a:lnTo>
                      <a:pt x="53" y="7"/>
                    </a:lnTo>
                    <a:close/>
                  </a:path>
                </a:pathLst>
              </a:custGeom>
              <a:solidFill>
                <a:srgbClr val="C7C7C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52" name="Freeform 203"/>
              <p:cNvSpPr/>
              <p:nvPr/>
            </p:nvSpPr>
            <p:spPr bwMode="auto">
              <a:xfrm>
                <a:off x="2818" y="2361"/>
                <a:ext cx="46" cy="84"/>
              </a:xfrm>
              <a:custGeom>
                <a:avLst/>
                <a:gdLst>
                  <a:gd name="T0" fmla="*/ 46 w 46"/>
                  <a:gd name="T1" fmla="*/ 12 h 84"/>
                  <a:gd name="T2" fmla="*/ 4 w 46"/>
                  <a:gd name="T3" fmla="*/ 84 h 84"/>
                  <a:gd name="T4" fmla="*/ 0 w 46"/>
                  <a:gd name="T5" fmla="*/ 84 h 84"/>
                  <a:gd name="T6" fmla="*/ 46 w 46"/>
                  <a:gd name="T7" fmla="*/ 0 h 84"/>
                  <a:gd name="T8" fmla="*/ 46 w 46"/>
                  <a:gd name="T9" fmla="*/ 12 h 84"/>
                </a:gdLst>
                <a:ahLst/>
                <a:cxnLst>
                  <a:cxn ang="0">
                    <a:pos x="T0" y="T1"/>
                  </a:cxn>
                  <a:cxn ang="0">
                    <a:pos x="T2" y="T3"/>
                  </a:cxn>
                  <a:cxn ang="0">
                    <a:pos x="T4" y="T5"/>
                  </a:cxn>
                  <a:cxn ang="0">
                    <a:pos x="T6" y="T7"/>
                  </a:cxn>
                  <a:cxn ang="0">
                    <a:pos x="T8" y="T9"/>
                  </a:cxn>
                </a:cxnLst>
                <a:rect l="0" t="0" r="r" b="b"/>
                <a:pathLst>
                  <a:path w="46" h="84">
                    <a:moveTo>
                      <a:pt x="46" y="12"/>
                    </a:moveTo>
                    <a:lnTo>
                      <a:pt x="4" y="84"/>
                    </a:lnTo>
                    <a:lnTo>
                      <a:pt x="0" y="84"/>
                    </a:lnTo>
                    <a:lnTo>
                      <a:pt x="46" y="0"/>
                    </a:lnTo>
                    <a:lnTo>
                      <a:pt x="46" y="12"/>
                    </a:lnTo>
                    <a:close/>
                  </a:path>
                </a:pathLst>
              </a:custGeom>
              <a:solidFill>
                <a:srgbClr val="C7C7C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53" name="Freeform 204"/>
              <p:cNvSpPr/>
              <p:nvPr/>
            </p:nvSpPr>
            <p:spPr bwMode="auto">
              <a:xfrm>
                <a:off x="2822" y="2369"/>
                <a:ext cx="42" cy="76"/>
              </a:xfrm>
              <a:custGeom>
                <a:avLst/>
                <a:gdLst>
                  <a:gd name="T0" fmla="*/ 42 w 42"/>
                  <a:gd name="T1" fmla="*/ 8 h 76"/>
                  <a:gd name="T2" fmla="*/ 4 w 42"/>
                  <a:gd name="T3" fmla="*/ 76 h 76"/>
                  <a:gd name="T4" fmla="*/ 0 w 42"/>
                  <a:gd name="T5" fmla="*/ 76 h 76"/>
                  <a:gd name="T6" fmla="*/ 42 w 42"/>
                  <a:gd name="T7" fmla="*/ 0 h 76"/>
                  <a:gd name="T8" fmla="*/ 42 w 42"/>
                  <a:gd name="T9" fmla="*/ 8 h 76"/>
                </a:gdLst>
                <a:ahLst/>
                <a:cxnLst>
                  <a:cxn ang="0">
                    <a:pos x="T0" y="T1"/>
                  </a:cxn>
                  <a:cxn ang="0">
                    <a:pos x="T2" y="T3"/>
                  </a:cxn>
                  <a:cxn ang="0">
                    <a:pos x="T4" y="T5"/>
                  </a:cxn>
                  <a:cxn ang="0">
                    <a:pos x="T6" y="T7"/>
                  </a:cxn>
                  <a:cxn ang="0">
                    <a:pos x="T8" y="T9"/>
                  </a:cxn>
                </a:cxnLst>
                <a:rect l="0" t="0" r="r" b="b"/>
                <a:pathLst>
                  <a:path w="42" h="76">
                    <a:moveTo>
                      <a:pt x="42" y="8"/>
                    </a:moveTo>
                    <a:lnTo>
                      <a:pt x="4" y="76"/>
                    </a:lnTo>
                    <a:lnTo>
                      <a:pt x="0" y="76"/>
                    </a:lnTo>
                    <a:lnTo>
                      <a:pt x="42" y="0"/>
                    </a:lnTo>
                    <a:lnTo>
                      <a:pt x="42" y="8"/>
                    </a:lnTo>
                    <a:close/>
                  </a:path>
                </a:pathLst>
              </a:custGeom>
              <a:solidFill>
                <a:srgbClr val="C7C7C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grpSp>
        <p:sp>
          <p:nvSpPr>
            <p:cNvPr id="454" name="Freeform 206"/>
            <p:cNvSpPr/>
            <p:nvPr/>
          </p:nvSpPr>
          <p:spPr bwMode="auto">
            <a:xfrm>
              <a:off x="3047873" y="1749637"/>
              <a:ext cx="45244" cy="80963"/>
            </a:xfrm>
            <a:custGeom>
              <a:avLst/>
              <a:gdLst>
                <a:gd name="T0" fmla="*/ 38 w 38"/>
                <a:gd name="T1" fmla="*/ 7 h 68"/>
                <a:gd name="T2" fmla="*/ 4 w 38"/>
                <a:gd name="T3" fmla="*/ 68 h 68"/>
                <a:gd name="T4" fmla="*/ 4 w 38"/>
                <a:gd name="T5" fmla="*/ 68 h 68"/>
                <a:gd name="T6" fmla="*/ 0 w 38"/>
                <a:gd name="T7" fmla="*/ 68 h 68"/>
                <a:gd name="T8" fmla="*/ 0 w 38"/>
                <a:gd name="T9" fmla="*/ 68 h 68"/>
                <a:gd name="T10" fmla="*/ 38 w 38"/>
                <a:gd name="T11" fmla="*/ 0 h 68"/>
                <a:gd name="T12" fmla="*/ 38 w 38"/>
                <a:gd name="T13" fmla="*/ 7 h 68"/>
              </a:gdLst>
              <a:ahLst/>
              <a:cxnLst>
                <a:cxn ang="0">
                  <a:pos x="T0" y="T1"/>
                </a:cxn>
                <a:cxn ang="0">
                  <a:pos x="T2" y="T3"/>
                </a:cxn>
                <a:cxn ang="0">
                  <a:pos x="T4" y="T5"/>
                </a:cxn>
                <a:cxn ang="0">
                  <a:pos x="T6" y="T7"/>
                </a:cxn>
                <a:cxn ang="0">
                  <a:pos x="T8" y="T9"/>
                </a:cxn>
                <a:cxn ang="0">
                  <a:pos x="T10" y="T11"/>
                </a:cxn>
                <a:cxn ang="0">
                  <a:pos x="T12" y="T13"/>
                </a:cxn>
              </a:cxnLst>
              <a:rect l="0" t="0" r="r" b="b"/>
              <a:pathLst>
                <a:path w="38" h="68">
                  <a:moveTo>
                    <a:pt x="38" y="7"/>
                  </a:moveTo>
                  <a:lnTo>
                    <a:pt x="4" y="68"/>
                  </a:lnTo>
                  <a:lnTo>
                    <a:pt x="4" y="68"/>
                  </a:lnTo>
                  <a:lnTo>
                    <a:pt x="0" y="68"/>
                  </a:lnTo>
                  <a:lnTo>
                    <a:pt x="0" y="68"/>
                  </a:lnTo>
                  <a:lnTo>
                    <a:pt x="38" y="0"/>
                  </a:lnTo>
                  <a:lnTo>
                    <a:pt x="38" y="7"/>
                  </a:lnTo>
                  <a:close/>
                </a:path>
              </a:pathLst>
            </a:custGeom>
            <a:solidFill>
              <a:srgbClr val="C7C7C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55" name="Freeform 207"/>
            <p:cNvSpPr/>
            <p:nvPr/>
          </p:nvSpPr>
          <p:spPr bwMode="auto">
            <a:xfrm>
              <a:off x="3056207" y="1762734"/>
              <a:ext cx="36909" cy="67866"/>
            </a:xfrm>
            <a:custGeom>
              <a:avLst/>
              <a:gdLst>
                <a:gd name="T0" fmla="*/ 31 w 31"/>
                <a:gd name="T1" fmla="*/ 8 h 57"/>
                <a:gd name="T2" fmla="*/ 4 w 31"/>
                <a:gd name="T3" fmla="*/ 57 h 57"/>
                <a:gd name="T4" fmla="*/ 0 w 31"/>
                <a:gd name="T5" fmla="*/ 57 h 57"/>
                <a:gd name="T6" fmla="*/ 0 w 31"/>
                <a:gd name="T7" fmla="*/ 57 h 57"/>
                <a:gd name="T8" fmla="*/ 31 w 31"/>
                <a:gd name="T9" fmla="*/ 0 h 57"/>
                <a:gd name="T10" fmla="*/ 31 w 31"/>
                <a:gd name="T11" fmla="*/ 8 h 57"/>
              </a:gdLst>
              <a:ahLst/>
              <a:cxnLst>
                <a:cxn ang="0">
                  <a:pos x="T0" y="T1"/>
                </a:cxn>
                <a:cxn ang="0">
                  <a:pos x="T2" y="T3"/>
                </a:cxn>
                <a:cxn ang="0">
                  <a:pos x="T4" y="T5"/>
                </a:cxn>
                <a:cxn ang="0">
                  <a:pos x="T6" y="T7"/>
                </a:cxn>
                <a:cxn ang="0">
                  <a:pos x="T8" y="T9"/>
                </a:cxn>
                <a:cxn ang="0">
                  <a:pos x="T10" y="T11"/>
                </a:cxn>
              </a:cxnLst>
              <a:rect l="0" t="0" r="r" b="b"/>
              <a:pathLst>
                <a:path w="31" h="57">
                  <a:moveTo>
                    <a:pt x="31" y="8"/>
                  </a:moveTo>
                  <a:lnTo>
                    <a:pt x="4" y="57"/>
                  </a:lnTo>
                  <a:lnTo>
                    <a:pt x="0" y="57"/>
                  </a:lnTo>
                  <a:lnTo>
                    <a:pt x="0" y="57"/>
                  </a:lnTo>
                  <a:lnTo>
                    <a:pt x="31" y="0"/>
                  </a:lnTo>
                  <a:lnTo>
                    <a:pt x="31" y="8"/>
                  </a:lnTo>
                  <a:close/>
                </a:path>
              </a:pathLst>
            </a:custGeom>
            <a:solidFill>
              <a:srgbClr val="C7C7C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56" name="Freeform 208"/>
            <p:cNvSpPr/>
            <p:nvPr/>
          </p:nvSpPr>
          <p:spPr bwMode="auto">
            <a:xfrm>
              <a:off x="3060969" y="1772260"/>
              <a:ext cx="32147" cy="54769"/>
            </a:xfrm>
            <a:custGeom>
              <a:avLst/>
              <a:gdLst>
                <a:gd name="T0" fmla="*/ 27 w 27"/>
                <a:gd name="T1" fmla="*/ 7 h 46"/>
                <a:gd name="T2" fmla="*/ 8 w 27"/>
                <a:gd name="T3" fmla="*/ 42 h 46"/>
                <a:gd name="T4" fmla="*/ 4 w 27"/>
                <a:gd name="T5" fmla="*/ 46 h 46"/>
                <a:gd name="T6" fmla="*/ 0 w 27"/>
                <a:gd name="T7" fmla="*/ 46 h 46"/>
                <a:gd name="T8" fmla="*/ 27 w 27"/>
                <a:gd name="T9" fmla="*/ 0 h 46"/>
                <a:gd name="T10" fmla="*/ 27 w 27"/>
                <a:gd name="T11" fmla="*/ 7 h 46"/>
              </a:gdLst>
              <a:ahLst/>
              <a:cxnLst>
                <a:cxn ang="0">
                  <a:pos x="T0" y="T1"/>
                </a:cxn>
                <a:cxn ang="0">
                  <a:pos x="T2" y="T3"/>
                </a:cxn>
                <a:cxn ang="0">
                  <a:pos x="T4" y="T5"/>
                </a:cxn>
                <a:cxn ang="0">
                  <a:pos x="T6" y="T7"/>
                </a:cxn>
                <a:cxn ang="0">
                  <a:pos x="T8" y="T9"/>
                </a:cxn>
                <a:cxn ang="0">
                  <a:pos x="T10" y="T11"/>
                </a:cxn>
              </a:cxnLst>
              <a:rect l="0" t="0" r="r" b="b"/>
              <a:pathLst>
                <a:path w="27" h="46">
                  <a:moveTo>
                    <a:pt x="27" y="7"/>
                  </a:moveTo>
                  <a:lnTo>
                    <a:pt x="8" y="42"/>
                  </a:lnTo>
                  <a:lnTo>
                    <a:pt x="4" y="46"/>
                  </a:lnTo>
                  <a:lnTo>
                    <a:pt x="0" y="46"/>
                  </a:lnTo>
                  <a:lnTo>
                    <a:pt x="27" y="0"/>
                  </a:lnTo>
                  <a:lnTo>
                    <a:pt x="27" y="7"/>
                  </a:lnTo>
                  <a:close/>
                </a:path>
              </a:pathLst>
            </a:custGeom>
            <a:solidFill>
              <a:srgbClr val="C5C4C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57" name="Freeform 209"/>
            <p:cNvSpPr/>
            <p:nvPr/>
          </p:nvSpPr>
          <p:spPr bwMode="auto">
            <a:xfrm>
              <a:off x="3070494" y="1780594"/>
              <a:ext cx="22622" cy="46435"/>
            </a:xfrm>
            <a:custGeom>
              <a:avLst/>
              <a:gdLst>
                <a:gd name="T0" fmla="*/ 19 w 19"/>
                <a:gd name="T1" fmla="*/ 12 h 39"/>
                <a:gd name="T2" fmla="*/ 8 w 19"/>
                <a:gd name="T3" fmla="*/ 31 h 39"/>
                <a:gd name="T4" fmla="*/ 4 w 19"/>
                <a:gd name="T5" fmla="*/ 35 h 39"/>
                <a:gd name="T6" fmla="*/ 0 w 19"/>
                <a:gd name="T7" fmla="*/ 39 h 39"/>
                <a:gd name="T8" fmla="*/ 19 w 19"/>
                <a:gd name="T9" fmla="*/ 0 h 39"/>
                <a:gd name="T10" fmla="*/ 19 w 19"/>
                <a:gd name="T11" fmla="*/ 0 h 39"/>
                <a:gd name="T12" fmla="*/ 19 w 19"/>
                <a:gd name="T13" fmla="*/ 4 h 39"/>
                <a:gd name="T14" fmla="*/ 19 w 19"/>
                <a:gd name="T15" fmla="*/ 1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9">
                  <a:moveTo>
                    <a:pt x="19" y="12"/>
                  </a:moveTo>
                  <a:lnTo>
                    <a:pt x="8" y="31"/>
                  </a:lnTo>
                  <a:lnTo>
                    <a:pt x="4" y="35"/>
                  </a:lnTo>
                  <a:lnTo>
                    <a:pt x="0" y="39"/>
                  </a:lnTo>
                  <a:lnTo>
                    <a:pt x="19" y="0"/>
                  </a:lnTo>
                  <a:lnTo>
                    <a:pt x="19" y="0"/>
                  </a:lnTo>
                  <a:lnTo>
                    <a:pt x="19" y="4"/>
                  </a:lnTo>
                  <a:lnTo>
                    <a:pt x="19" y="12"/>
                  </a:lnTo>
                  <a:close/>
                </a:path>
              </a:pathLst>
            </a:custGeom>
            <a:solidFill>
              <a:srgbClr val="C5C4C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58" name="Freeform 210"/>
            <p:cNvSpPr/>
            <p:nvPr/>
          </p:nvSpPr>
          <p:spPr bwMode="auto">
            <a:xfrm>
              <a:off x="3080019" y="1794881"/>
              <a:ext cx="13097" cy="27385"/>
            </a:xfrm>
            <a:custGeom>
              <a:avLst/>
              <a:gdLst>
                <a:gd name="T0" fmla="*/ 0 w 11"/>
                <a:gd name="T1" fmla="*/ 23 h 23"/>
                <a:gd name="T2" fmla="*/ 11 w 11"/>
                <a:gd name="T3" fmla="*/ 0 h 23"/>
                <a:gd name="T4" fmla="*/ 11 w 11"/>
                <a:gd name="T5" fmla="*/ 7 h 23"/>
                <a:gd name="T6" fmla="*/ 7 w 11"/>
                <a:gd name="T7" fmla="*/ 11 h 23"/>
                <a:gd name="T8" fmla="*/ 3 w 11"/>
                <a:gd name="T9" fmla="*/ 15 h 23"/>
                <a:gd name="T10" fmla="*/ 0 w 11"/>
                <a:gd name="T11" fmla="*/ 23 h 23"/>
              </a:gdLst>
              <a:ahLst/>
              <a:cxnLst>
                <a:cxn ang="0">
                  <a:pos x="T0" y="T1"/>
                </a:cxn>
                <a:cxn ang="0">
                  <a:pos x="T2" y="T3"/>
                </a:cxn>
                <a:cxn ang="0">
                  <a:pos x="T4" y="T5"/>
                </a:cxn>
                <a:cxn ang="0">
                  <a:pos x="T6" y="T7"/>
                </a:cxn>
                <a:cxn ang="0">
                  <a:pos x="T8" y="T9"/>
                </a:cxn>
                <a:cxn ang="0">
                  <a:pos x="T10" y="T11"/>
                </a:cxn>
              </a:cxnLst>
              <a:rect l="0" t="0" r="r" b="b"/>
              <a:pathLst>
                <a:path w="11" h="23">
                  <a:moveTo>
                    <a:pt x="0" y="23"/>
                  </a:moveTo>
                  <a:lnTo>
                    <a:pt x="11" y="0"/>
                  </a:lnTo>
                  <a:lnTo>
                    <a:pt x="11" y="7"/>
                  </a:lnTo>
                  <a:lnTo>
                    <a:pt x="7" y="11"/>
                  </a:lnTo>
                  <a:lnTo>
                    <a:pt x="3" y="15"/>
                  </a:lnTo>
                  <a:lnTo>
                    <a:pt x="0" y="23"/>
                  </a:lnTo>
                  <a:close/>
                </a:path>
              </a:pathLst>
            </a:custGeom>
            <a:solidFill>
              <a:srgbClr val="C5C4C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59" name="Freeform 211"/>
            <p:cNvSpPr/>
            <p:nvPr/>
          </p:nvSpPr>
          <p:spPr bwMode="auto">
            <a:xfrm>
              <a:off x="1682226" y="1872272"/>
              <a:ext cx="471488" cy="400050"/>
            </a:xfrm>
            <a:custGeom>
              <a:avLst/>
              <a:gdLst>
                <a:gd name="T0" fmla="*/ 34 w 396"/>
                <a:gd name="T1" fmla="*/ 0 h 336"/>
                <a:gd name="T2" fmla="*/ 0 w 396"/>
                <a:gd name="T3" fmla="*/ 302 h 336"/>
                <a:gd name="T4" fmla="*/ 4 w 396"/>
                <a:gd name="T5" fmla="*/ 305 h 336"/>
                <a:gd name="T6" fmla="*/ 15 w 396"/>
                <a:gd name="T7" fmla="*/ 317 h 336"/>
                <a:gd name="T8" fmla="*/ 23 w 396"/>
                <a:gd name="T9" fmla="*/ 324 h 336"/>
                <a:gd name="T10" fmla="*/ 30 w 396"/>
                <a:gd name="T11" fmla="*/ 328 h 336"/>
                <a:gd name="T12" fmla="*/ 38 w 396"/>
                <a:gd name="T13" fmla="*/ 332 h 336"/>
                <a:gd name="T14" fmla="*/ 42 w 396"/>
                <a:gd name="T15" fmla="*/ 336 h 336"/>
                <a:gd name="T16" fmla="*/ 57 w 396"/>
                <a:gd name="T17" fmla="*/ 336 h 336"/>
                <a:gd name="T18" fmla="*/ 95 w 396"/>
                <a:gd name="T19" fmla="*/ 336 h 336"/>
                <a:gd name="T20" fmla="*/ 145 w 396"/>
                <a:gd name="T21" fmla="*/ 336 h 336"/>
                <a:gd name="T22" fmla="*/ 206 w 396"/>
                <a:gd name="T23" fmla="*/ 336 h 336"/>
                <a:gd name="T24" fmla="*/ 267 w 396"/>
                <a:gd name="T25" fmla="*/ 336 h 336"/>
                <a:gd name="T26" fmla="*/ 320 w 396"/>
                <a:gd name="T27" fmla="*/ 336 h 336"/>
                <a:gd name="T28" fmla="*/ 347 w 396"/>
                <a:gd name="T29" fmla="*/ 336 h 336"/>
                <a:gd name="T30" fmla="*/ 366 w 396"/>
                <a:gd name="T31" fmla="*/ 332 h 336"/>
                <a:gd name="T32" fmla="*/ 385 w 396"/>
                <a:gd name="T33" fmla="*/ 332 h 336"/>
                <a:gd name="T34" fmla="*/ 396 w 396"/>
                <a:gd name="T35" fmla="*/ 328 h 336"/>
                <a:gd name="T36" fmla="*/ 392 w 396"/>
                <a:gd name="T37" fmla="*/ 324 h 336"/>
                <a:gd name="T38" fmla="*/ 388 w 396"/>
                <a:gd name="T39" fmla="*/ 317 h 336"/>
                <a:gd name="T40" fmla="*/ 385 w 396"/>
                <a:gd name="T41" fmla="*/ 309 h 336"/>
                <a:gd name="T42" fmla="*/ 381 w 396"/>
                <a:gd name="T43" fmla="*/ 302 h 336"/>
                <a:gd name="T44" fmla="*/ 381 w 396"/>
                <a:gd name="T45" fmla="*/ 294 h 336"/>
                <a:gd name="T46" fmla="*/ 381 w 396"/>
                <a:gd name="T47" fmla="*/ 282 h 336"/>
                <a:gd name="T48" fmla="*/ 377 w 396"/>
                <a:gd name="T49" fmla="*/ 275 h 336"/>
                <a:gd name="T50" fmla="*/ 377 w 396"/>
                <a:gd name="T51" fmla="*/ 263 h 336"/>
                <a:gd name="T52" fmla="*/ 381 w 396"/>
                <a:gd name="T53" fmla="*/ 229 h 336"/>
                <a:gd name="T54" fmla="*/ 381 w 396"/>
                <a:gd name="T55" fmla="*/ 210 h 336"/>
                <a:gd name="T56" fmla="*/ 369 w 396"/>
                <a:gd name="T57" fmla="*/ 206 h 336"/>
                <a:gd name="T58" fmla="*/ 335 w 396"/>
                <a:gd name="T59" fmla="*/ 191 h 336"/>
                <a:gd name="T60" fmla="*/ 282 w 396"/>
                <a:gd name="T61" fmla="*/ 164 h 336"/>
                <a:gd name="T62" fmla="*/ 225 w 396"/>
                <a:gd name="T63" fmla="*/ 137 h 336"/>
                <a:gd name="T64" fmla="*/ 194 w 396"/>
                <a:gd name="T65" fmla="*/ 118 h 336"/>
                <a:gd name="T66" fmla="*/ 164 w 396"/>
                <a:gd name="T67" fmla="*/ 103 h 336"/>
                <a:gd name="T68" fmla="*/ 133 w 396"/>
                <a:gd name="T69" fmla="*/ 84 h 336"/>
                <a:gd name="T70" fmla="*/ 106 w 396"/>
                <a:gd name="T71" fmla="*/ 68 h 336"/>
                <a:gd name="T72" fmla="*/ 95 w 396"/>
                <a:gd name="T73" fmla="*/ 57 h 336"/>
                <a:gd name="T74" fmla="*/ 84 w 396"/>
                <a:gd name="T75" fmla="*/ 49 h 336"/>
                <a:gd name="T76" fmla="*/ 72 w 396"/>
                <a:gd name="T77" fmla="*/ 42 h 336"/>
                <a:gd name="T78" fmla="*/ 61 w 396"/>
                <a:gd name="T79" fmla="*/ 30 h 336"/>
                <a:gd name="T80" fmla="*/ 53 w 396"/>
                <a:gd name="T81" fmla="*/ 23 h 336"/>
                <a:gd name="T82" fmla="*/ 45 w 396"/>
                <a:gd name="T83" fmla="*/ 15 h 336"/>
                <a:gd name="T84" fmla="*/ 38 w 396"/>
                <a:gd name="T85" fmla="*/ 7 h 336"/>
                <a:gd name="T86" fmla="*/ 34 w 396"/>
                <a:gd name="T8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336">
                  <a:moveTo>
                    <a:pt x="34" y="0"/>
                  </a:moveTo>
                  <a:lnTo>
                    <a:pt x="0" y="302"/>
                  </a:lnTo>
                  <a:lnTo>
                    <a:pt x="4" y="305"/>
                  </a:lnTo>
                  <a:lnTo>
                    <a:pt x="15" y="317"/>
                  </a:lnTo>
                  <a:lnTo>
                    <a:pt x="23" y="324"/>
                  </a:lnTo>
                  <a:lnTo>
                    <a:pt x="30" y="328"/>
                  </a:lnTo>
                  <a:lnTo>
                    <a:pt x="38" y="332"/>
                  </a:lnTo>
                  <a:lnTo>
                    <a:pt x="42" y="336"/>
                  </a:lnTo>
                  <a:lnTo>
                    <a:pt x="57" y="336"/>
                  </a:lnTo>
                  <a:lnTo>
                    <a:pt x="95" y="336"/>
                  </a:lnTo>
                  <a:lnTo>
                    <a:pt x="145" y="336"/>
                  </a:lnTo>
                  <a:lnTo>
                    <a:pt x="206" y="336"/>
                  </a:lnTo>
                  <a:lnTo>
                    <a:pt x="267" y="336"/>
                  </a:lnTo>
                  <a:lnTo>
                    <a:pt x="320" y="336"/>
                  </a:lnTo>
                  <a:lnTo>
                    <a:pt x="347" y="336"/>
                  </a:lnTo>
                  <a:lnTo>
                    <a:pt x="366" y="332"/>
                  </a:lnTo>
                  <a:lnTo>
                    <a:pt x="385" y="332"/>
                  </a:lnTo>
                  <a:lnTo>
                    <a:pt x="396" y="328"/>
                  </a:lnTo>
                  <a:lnTo>
                    <a:pt x="392" y="324"/>
                  </a:lnTo>
                  <a:lnTo>
                    <a:pt x="388" y="317"/>
                  </a:lnTo>
                  <a:lnTo>
                    <a:pt x="385" y="309"/>
                  </a:lnTo>
                  <a:lnTo>
                    <a:pt x="381" y="302"/>
                  </a:lnTo>
                  <a:lnTo>
                    <a:pt x="381" y="294"/>
                  </a:lnTo>
                  <a:lnTo>
                    <a:pt x="381" y="282"/>
                  </a:lnTo>
                  <a:lnTo>
                    <a:pt x="377" y="275"/>
                  </a:lnTo>
                  <a:lnTo>
                    <a:pt x="377" y="263"/>
                  </a:lnTo>
                  <a:lnTo>
                    <a:pt x="381" y="229"/>
                  </a:lnTo>
                  <a:lnTo>
                    <a:pt x="381" y="210"/>
                  </a:lnTo>
                  <a:lnTo>
                    <a:pt x="369" y="206"/>
                  </a:lnTo>
                  <a:lnTo>
                    <a:pt x="335" y="191"/>
                  </a:lnTo>
                  <a:lnTo>
                    <a:pt x="282" y="164"/>
                  </a:lnTo>
                  <a:lnTo>
                    <a:pt x="225" y="137"/>
                  </a:lnTo>
                  <a:lnTo>
                    <a:pt x="194" y="118"/>
                  </a:lnTo>
                  <a:lnTo>
                    <a:pt x="164" y="103"/>
                  </a:lnTo>
                  <a:lnTo>
                    <a:pt x="133" y="84"/>
                  </a:lnTo>
                  <a:lnTo>
                    <a:pt x="106" y="68"/>
                  </a:lnTo>
                  <a:lnTo>
                    <a:pt x="95" y="57"/>
                  </a:lnTo>
                  <a:lnTo>
                    <a:pt x="84" y="49"/>
                  </a:lnTo>
                  <a:lnTo>
                    <a:pt x="72" y="42"/>
                  </a:lnTo>
                  <a:lnTo>
                    <a:pt x="61" y="30"/>
                  </a:lnTo>
                  <a:lnTo>
                    <a:pt x="53" y="23"/>
                  </a:lnTo>
                  <a:lnTo>
                    <a:pt x="45" y="15"/>
                  </a:lnTo>
                  <a:lnTo>
                    <a:pt x="38" y="7"/>
                  </a:lnTo>
                  <a:lnTo>
                    <a:pt x="34" y="0"/>
                  </a:lnTo>
                  <a:close/>
                </a:path>
              </a:pathLst>
            </a:custGeom>
            <a:solidFill>
              <a:srgbClr val="ED7D31"/>
            </a:solidFill>
            <a:ln>
              <a:noFill/>
            </a:ln>
          </p:spPr>
          <p:txBody>
            <a:bodyPr vert="horz" wrap="square" lIns="68580" tIns="34290" rIns="68580" bIns="34290" numCol="1" anchor="t" anchorCtr="0" compatLnSpc="1"/>
            <a:lstStyle/>
            <a:p>
              <a:endParaRPr lang="zh-CN" altLang="en-US" sz="1015">
                <a:cs typeface="+mn-ea"/>
              </a:endParaRPr>
            </a:p>
          </p:txBody>
        </p:sp>
        <p:sp>
          <p:nvSpPr>
            <p:cNvPr id="460" name="Freeform 212"/>
            <p:cNvSpPr/>
            <p:nvPr/>
          </p:nvSpPr>
          <p:spPr bwMode="auto">
            <a:xfrm>
              <a:off x="1564354" y="1085268"/>
              <a:ext cx="1297781" cy="1104900"/>
            </a:xfrm>
            <a:custGeom>
              <a:avLst/>
              <a:gdLst>
                <a:gd name="T0" fmla="*/ 224 w 1090"/>
                <a:gd name="T1" fmla="*/ 244 h 928"/>
                <a:gd name="T2" fmla="*/ 129 w 1090"/>
                <a:gd name="T3" fmla="*/ 271 h 928"/>
                <a:gd name="T4" fmla="*/ 87 w 1090"/>
                <a:gd name="T5" fmla="*/ 302 h 928"/>
                <a:gd name="T6" fmla="*/ 83 w 1090"/>
                <a:gd name="T7" fmla="*/ 351 h 928"/>
                <a:gd name="T8" fmla="*/ 68 w 1090"/>
                <a:gd name="T9" fmla="*/ 393 h 928"/>
                <a:gd name="T10" fmla="*/ 53 w 1090"/>
                <a:gd name="T11" fmla="*/ 435 h 928"/>
                <a:gd name="T12" fmla="*/ 26 w 1090"/>
                <a:gd name="T13" fmla="*/ 470 h 928"/>
                <a:gd name="T14" fmla="*/ 7 w 1090"/>
                <a:gd name="T15" fmla="*/ 516 h 928"/>
                <a:gd name="T16" fmla="*/ 0 w 1090"/>
                <a:gd name="T17" fmla="*/ 561 h 928"/>
                <a:gd name="T18" fmla="*/ 15 w 1090"/>
                <a:gd name="T19" fmla="*/ 607 h 928"/>
                <a:gd name="T20" fmla="*/ 57 w 1090"/>
                <a:gd name="T21" fmla="*/ 657 h 928"/>
                <a:gd name="T22" fmla="*/ 80 w 1090"/>
                <a:gd name="T23" fmla="*/ 680 h 928"/>
                <a:gd name="T24" fmla="*/ 80 w 1090"/>
                <a:gd name="T25" fmla="*/ 630 h 928"/>
                <a:gd name="T26" fmla="*/ 99 w 1090"/>
                <a:gd name="T27" fmla="*/ 592 h 928"/>
                <a:gd name="T28" fmla="*/ 106 w 1090"/>
                <a:gd name="T29" fmla="*/ 561 h 928"/>
                <a:gd name="T30" fmla="*/ 141 w 1090"/>
                <a:gd name="T31" fmla="*/ 558 h 928"/>
                <a:gd name="T32" fmla="*/ 179 w 1090"/>
                <a:gd name="T33" fmla="*/ 619 h 928"/>
                <a:gd name="T34" fmla="*/ 213 w 1090"/>
                <a:gd name="T35" fmla="*/ 626 h 928"/>
                <a:gd name="T36" fmla="*/ 255 w 1090"/>
                <a:gd name="T37" fmla="*/ 584 h 928"/>
                <a:gd name="T38" fmla="*/ 335 w 1090"/>
                <a:gd name="T39" fmla="*/ 607 h 928"/>
                <a:gd name="T40" fmla="*/ 366 w 1090"/>
                <a:gd name="T41" fmla="*/ 653 h 928"/>
                <a:gd name="T42" fmla="*/ 434 w 1090"/>
                <a:gd name="T43" fmla="*/ 645 h 928"/>
                <a:gd name="T44" fmla="*/ 491 w 1090"/>
                <a:gd name="T45" fmla="*/ 684 h 928"/>
                <a:gd name="T46" fmla="*/ 514 w 1090"/>
                <a:gd name="T47" fmla="*/ 764 h 928"/>
                <a:gd name="T48" fmla="*/ 499 w 1090"/>
                <a:gd name="T49" fmla="*/ 848 h 928"/>
                <a:gd name="T50" fmla="*/ 514 w 1090"/>
                <a:gd name="T51" fmla="*/ 875 h 928"/>
                <a:gd name="T52" fmla="*/ 628 w 1090"/>
                <a:gd name="T53" fmla="*/ 917 h 928"/>
                <a:gd name="T54" fmla="*/ 640 w 1090"/>
                <a:gd name="T55" fmla="*/ 905 h 928"/>
                <a:gd name="T56" fmla="*/ 590 w 1090"/>
                <a:gd name="T57" fmla="*/ 657 h 928"/>
                <a:gd name="T58" fmla="*/ 560 w 1090"/>
                <a:gd name="T59" fmla="*/ 435 h 928"/>
                <a:gd name="T60" fmla="*/ 632 w 1090"/>
                <a:gd name="T61" fmla="*/ 447 h 928"/>
                <a:gd name="T62" fmla="*/ 689 w 1090"/>
                <a:gd name="T63" fmla="*/ 439 h 928"/>
                <a:gd name="T64" fmla="*/ 811 w 1090"/>
                <a:gd name="T65" fmla="*/ 412 h 928"/>
                <a:gd name="T66" fmla="*/ 861 w 1090"/>
                <a:gd name="T67" fmla="*/ 397 h 928"/>
                <a:gd name="T68" fmla="*/ 907 w 1090"/>
                <a:gd name="T69" fmla="*/ 367 h 928"/>
                <a:gd name="T70" fmla="*/ 968 w 1090"/>
                <a:gd name="T71" fmla="*/ 389 h 928"/>
                <a:gd name="T72" fmla="*/ 983 w 1090"/>
                <a:gd name="T73" fmla="*/ 412 h 928"/>
                <a:gd name="T74" fmla="*/ 1002 w 1090"/>
                <a:gd name="T75" fmla="*/ 401 h 928"/>
                <a:gd name="T76" fmla="*/ 1036 w 1090"/>
                <a:gd name="T77" fmla="*/ 401 h 928"/>
                <a:gd name="T78" fmla="*/ 1025 w 1090"/>
                <a:gd name="T79" fmla="*/ 363 h 928"/>
                <a:gd name="T80" fmla="*/ 1063 w 1090"/>
                <a:gd name="T81" fmla="*/ 355 h 928"/>
                <a:gd name="T82" fmla="*/ 1078 w 1090"/>
                <a:gd name="T83" fmla="*/ 347 h 928"/>
                <a:gd name="T84" fmla="*/ 1010 w 1090"/>
                <a:gd name="T85" fmla="*/ 328 h 928"/>
                <a:gd name="T86" fmla="*/ 1025 w 1090"/>
                <a:gd name="T87" fmla="*/ 305 h 928"/>
                <a:gd name="T88" fmla="*/ 991 w 1090"/>
                <a:gd name="T89" fmla="*/ 313 h 928"/>
                <a:gd name="T90" fmla="*/ 876 w 1090"/>
                <a:gd name="T91" fmla="*/ 325 h 928"/>
                <a:gd name="T92" fmla="*/ 743 w 1090"/>
                <a:gd name="T93" fmla="*/ 328 h 928"/>
                <a:gd name="T94" fmla="*/ 682 w 1090"/>
                <a:gd name="T95" fmla="*/ 332 h 928"/>
                <a:gd name="T96" fmla="*/ 640 w 1090"/>
                <a:gd name="T97" fmla="*/ 325 h 928"/>
                <a:gd name="T98" fmla="*/ 575 w 1090"/>
                <a:gd name="T99" fmla="*/ 309 h 928"/>
                <a:gd name="T100" fmla="*/ 541 w 1090"/>
                <a:gd name="T101" fmla="*/ 263 h 928"/>
                <a:gd name="T102" fmla="*/ 507 w 1090"/>
                <a:gd name="T103" fmla="*/ 233 h 928"/>
                <a:gd name="T104" fmla="*/ 388 w 1090"/>
                <a:gd name="T105" fmla="*/ 221 h 928"/>
                <a:gd name="T106" fmla="*/ 423 w 1090"/>
                <a:gd name="T107" fmla="*/ 172 h 928"/>
                <a:gd name="T108" fmla="*/ 446 w 1090"/>
                <a:gd name="T109" fmla="*/ 137 h 928"/>
                <a:gd name="T110" fmla="*/ 446 w 1090"/>
                <a:gd name="T111" fmla="*/ 65 h 928"/>
                <a:gd name="T112" fmla="*/ 426 w 1090"/>
                <a:gd name="T113" fmla="*/ 19 h 928"/>
                <a:gd name="T114" fmla="*/ 377 w 1090"/>
                <a:gd name="T115" fmla="*/ 0 h 928"/>
                <a:gd name="T116" fmla="*/ 293 w 1090"/>
                <a:gd name="T117" fmla="*/ 38 h 928"/>
                <a:gd name="T118" fmla="*/ 285 w 1090"/>
                <a:gd name="T119" fmla="*/ 95 h 928"/>
                <a:gd name="T120" fmla="*/ 274 w 1090"/>
                <a:gd name="T121" fmla="*/ 126 h 928"/>
                <a:gd name="T122" fmla="*/ 282 w 1090"/>
                <a:gd name="T123" fmla="*/ 206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0" h="928">
                  <a:moveTo>
                    <a:pt x="274" y="214"/>
                  </a:moveTo>
                  <a:lnTo>
                    <a:pt x="270" y="218"/>
                  </a:lnTo>
                  <a:lnTo>
                    <a:pt x="259" y="225"/>
                  </a:lnTo>
                  <a:lnTo>
                    <a:pt x="251" y="233"/>
                  </a:lnTo>
                  <a:lnTo>
                    <a:pt x="244" y="237"/>
                  </a:lnTo>
                  <a:lnTo>
                    <a:pt x="236" y="240"/>
                  </a:lnTo>
                  <a:lnTo>
                    <a:pt x="232" y="244"/>
                  </a:lnTo>
                  <a:lnTo>
                    <a:pt x="224" y="244"/>
                  </a:lnTo>
                  <a:lnTo>
                    <a:pt x="213" y="248"/>
                  </a:lnTo>
                  <a:lnTo>
                    <a:pt x="202" y="252"/>
                  </a:lnTo>
                  <a:lnTo>
                    <a:pt x="194" y="256"/>
                  </a:lnTo>
                  <a:lnTo>
                    <a:pt x="186" y="260"/>
                  </a:lnTo>
                  <a:lnTo>
                    <a:pt x="179" y="260"/>
                  </a:lnTo>
                  <a:lnTo>
                    <a:pt x="167" y="263"/>
                  </a:lnTo>
                  <a:lnTo>
                    <a:pt x="152" y="267"/>
                  </a:lnTo>
                  <a:lnTo>
                    <a:pt x="129" y="271"/>
                  </a:lnTo>
                  <a:lnTo>
                    <a:pt x="114" y="275"/>
                  </a:lnTo>
                  <a:lnTo>
                    <a:pt x="110" y="275"/>
                  </a:lnTo>
                  <a:lnTo>
                    <a:pt x="106" y="279"/>
                  </a:lnTo>
                  <a:lnTo>
                    <a:pt x="99" y="279"/>
                  </a:lnTo>
                  <a:lnTo>
                    <a:pt x="95" y="286"/>
                  </a:lnTo>
                  <a:lnTo>
                    <a:pt x="91" y="290"/>
                  </a:lnTo>
                  <a:lnTo>
                    <a:pt x="87" y="298"/>
                  </a:lnTo>
                  <a:lnTo>
                    <a:pt x="87" y="302"/>
                  </a:lnTo>
                  <a:lnTo>
                    <a:pt x="87" y="309"/>
                  </a:lnTo>
                  <a:lnTo>
                    <a:pt x="87" y="321"/>
                  </a:lnTo>
                  <a:lnTo>
                    <a:pt x="87" y="336"/>
                  </a:lnTo>
                  <a:lnTo>
                    <a:pt x="87" y="344"/>
                  </a:lnTo>
                  <a:lnTo>
                    <a:pt x="87" y="347"/>
                  </a:lnTo>
                  <a:lnTo>
                    <a:pt x="87" y="351"/>
                  </a:lnTo>
                  <a:lnTo>
                    <a:pt x="83" y="351"/>
                  </a:lnTo>
                  <a:lnTo>
                    <a:pt x="83" y="351"/>
                  </a:lnTo>
                  <a:lnTo>
                    <a:pt x="80" y="355"/>
                  </a:lnTo>
                  <a:lnTo>
                    <a:pt x="76" y="355"/>
                  </a:lnTo>
                  <a:lnTo>
                    <a:pt x="76" y="359"/>
                  </a:lnTo>
                  <a:lnTo>
                    <a:pt x="72" y="363"/>
                  </a:lnTo>
                  <a:lnTo>
                    <a:pt x="68" y="370"/>
                  </a:lnTo>
                  <a:lnTo>
                    <a:pt x="68" y="378"/>
                  </a:lnTo>
                  <a:lnTo>
                    <a:pt x="68" y="386"/>
                  </a:lnTo>
                  <a:lnTo>
                    <a:pt x="68" y="393"/>
                  </a:lnTo>
                  <a:lnTo>
                    <a:pt x="64" y="397"/>
                  </a:lnTo>
                  <a:lnTo>
                    <a:pt x="64" y="401"/>
                  </a:lnTo>
                  <a:lnTo>
                    <a:pt x="61" y="405"/>
                  </a:lnTo>
                  <a:lnTo>
                    <a:pt x="57" y="409"/>
                  </a:lnTo>
                  <a:lnTo>
                    <a:pt x="57" y="412"/>
                  </a:lnTo>
                  <a:lnTo>
                    <a:pt x="53" y="420"/>
                  </a:lnTo>
                  <a:lnTo>
                    <a:pt x="53" y="432"/>
                  </a:lnTo>
                  <a:lnTo>
                    <a:pt x="53" y="435"/>
                  </a:lnTo>
                  <a:lnTo>
                    <a:pt x="53" y="439"/>
                  </a:lnTo>
                  <a:lnTo>
                    <a:pt x="49" y="443"/>
                  </a:lnTo>
                  <a:lnTo>
                    <a:pt x="49" y="447"/>
                  </a:lnTo>
                  <a:lnTo>
                    <a:pt x="42" y="451"/>
                  </a:lnTo>
                  <a:lnTo>
                    <a:pt x="38" y="458"/>
                  </a:lnTo>
                  <a:lnTo>
                    <a:pt x="34" y="462"/>
                  </a:lnTo>
                  <a:lnTo>
                    <a:pt x="30" y="466"/>
                  </a:lnTo>
                  <a:lnTo>
                    <a:pt x="26" y="470"/>
                  </a:lnTo>
                  <a:lnTo>
                    <a:pt x="26" y="477"/>
                  </a:lnTo>
                  <a:lnTo>
                    <a:pt x="23" y="481"/>
                  </a:lnTo>
                  <a:lnTo>
                    <a:pt x="23" y="489"/>
                  </a:lnTo>
                  <a:lnTo>
                    <a:pt x="23" y="500"/>
                  </a:lnTo>
                  <a:lnTo>
                    <a:pt x="23" y="508"/>
                  </a:lnTo>
                  <a:lnTo>
                    <a:pt x="15" y="512"/>
                  </a:lnTo>
                  <a:lnTo>
                    <a:pt x="11" y="516"/>
                  </a:lnTo>
                  <a:lnTo>
                    <a:pt x="7" y="516"/>
                  </a:lnTo>
                  <a:lnTo>
                    <a:pt x="3" y="519"/>
                  </a:lnTo>
                  <a:lnTo>
                    <a:pt x="3" y="523"/>
                  </a:lnTo>
                  <a:lnTo>
                    <a:pt x="0" y="527"/>
                  </a:lnTo>
                  <a:lnTo>
                    <a:pt x="0" y="531"/>
                  </a:lnTo>
                  <a:lnTo>
                    <a:pt x="0" y="535"/>
                  </a:lnTo>
                  <a:lnTo>
                    <a:pt x="0" y="550"/>
                  </a:lnTo>
                  <a:lnTo>
                    <a:pt x="0" y="554"/>
                  </a:lnTo>
                  <a:lnTo>
                    <a:pt x="0" y="561"/>
                  </a:lnTo>
                  <a:lnTo>
                    <a:pt x="3" y="577"/>
                  </a:lnTo>
                  <a:lnTo>
                    <a:pt x="3" y="584"/>
                  </a:lnTo>
                  <a:lnTo>
                    <a:pt x="7" y="596"/>
                  </a:lnTo>
                  <a:lnTo>
                    <a:pt x="7" y="600"/>
                  </a:lnTo>
                  <a:lnTo>
                    <a:pt x="7" y="600"/>
                  </a:lnTo>
                  <a:lnTo>
                    <a:pt x="11" y="603"/>
                  </a:lnTo>
                  <a:lnTo>
                    <a:pt x="11" y="603"/>
                  </a:lnTo>
                  <a:lnTo>
                    <a:pt x="15" y="607"/>
                  </a:lnTo>
                  <a:lnTo>
                    <a:pt x="23" y="611"/>
                  </a:lnTo>
                  <a:lnTo>
                    <a:pt x="30" y="619"/>
                  </a:lnTo>
                  <a:lnTo>
                    <a:pt x="38" y="626"/>
                  </a:lnTo>
                  <a:lnTo>
                    <a:pt x="42" y="634"/>
                  </a:lnTo>
                  <a:lnTo>
                    <a:pt x="49" y="642"/>
                  </a:lnTo>
                  <a:lnTo>
                    <a:pt x="53" y="645"/>
                  </a:lnTo>
                  <a:lnTo>
                    <a:pt x="53" y="653"/>
                  </a:lnTo>
                  <a:lnTo>
                    <a:pt x="57" y="657"/>
                  </a:lnTo>
                  <a:lnTo>
                    <a:pt x="57" y="661"/>
                  </a:lnTo>
                  <a:lnTo>
                    <a:pt x="61" y="668"/>
                  </a:lnTo>
                  <a:lnTo>
                    <a:pt x="64" y="672"/>
                  </a:lnTo>
                  <a:lnTo>
                    <a:pt x="68" y="676"/>
                  </a:lnTo>
                  <a:lnTo>
                    <a:pt x="76" y="680"/>
                  </a:lnTo>
                  <a:lnTo>
                    <a:pt x="80" y="680"/>
                  </a:lnTo>
                  <a:lnTo>
                    <a:pt x="83" y="684"/>
                  </a:lnTo>
                  <a:lnTo>
                    <a:pt x="80" y="680"/>
                  </a:lnTo>
                  <a:lnTo>
                    <a:pt x="80" y="676"/>
                  </a:lnTo>
                  <a:lnTo>
                    <a:pt x="76" y="672"/>
                  </a:lnTo>
                  <a:lnTo>
                    <a:pt x="76" y="665"/>
                  </a:lnTo>
                  <a:lnTo>
                    <a:pt x="76" y="657"/>
                  </a:lnTo>
                  <a:lnTo>
                    <a:pt x="76" y="649"/>
                  </a:lnTo>
                  <a:lnTo>
                    <a:pt x="80" y="638"/>
                  </a:lnTo>
                  <a:lnTo>
                    <a:pt x="80" y="630"/>
                  </a:lnTo>
                  <a:lnTo>
                    <a:pt x="80" y="630"/>
                  </a:lnTo>
                  <a:lnTo>
                    <a:pt x="80" y="623"/>
                  </a:lnTo>
                  <a:lnTo>
                    <a:pt x="83" y="615"/>
                  </a:lnTo>
                  <a:lnTo>
                    <a:pt x="83" y="607"/>
                  </a:lnTo>
                  <a:lnTo>
                    <a:pt x="87" y="603"/>
                  </a:lnTo>
                  <a:lnTo>
                    <a:pt x="87" y="600"/>
                  </a:lnTo>
                  <a:lnTo>
                    <a:pt x="91" y="596"/>
                  </a:lnTo>
                  <a:lnTo>
                    <a:pt x="95" y="596"/>
                  </a:lnTo>
                  <a:lnTo>
                    <a:pt x="99" y="592"/>
                  </a:lnTo>
                  <a:lnTo>
                    <a:pt x="106" y="592"/>
                  </a:lnTo>
                  <a:lnTo>
                    <a:pt x="110" y="592"/>
                  </a:lnTo>
                  <a:lnTo>
                    <a:pt x="118" y="596"/>
                  </a:lnTo>
                  <a:lnTo>
                    <a:pt x="114" y="588"/>
                  </a:lnTo>
                  <a:lnTo>
                    <a:pt x="110" y="580"/>
                  </a:lnTo>
                  <a:lnTo>
                    <a:pt x="110" y="577"/>
                  </a:lnTo>
                  <a:lnTo>
                    <a:pt x="110" y="569"/>
                  </a:lnTo>
                  <a:lnTo>
                    <a:pt x="106" y="561"/>
                  </a:lnTo>
                  <a:lnTo>
                    <a:pt x="106" y="558"/>
                  </a:lnTo>
                  <a:lnTo>
                    <a:pt x="106" y="554"/>
                  </a:lnTo>
                  <a:lnTo>
                    <a:pt x="110" y="550"/>
                  </a:lnTo>
                  <a:lnTo>
                    <a:pt x="114" y="546"/>
                  </a:lnTo>
                  <a:lnTo>
                    <a:pt x="118" y="546"/>
                  </a:lnTo>
                  <a:lnTo>
                    <a:pt x="129" y="546"/>
                  </a:lnTo>
                  <a:lnTo>
                    <a:pt x="141" y="546"/>
                  </a:lnTo>
                  <a:lnTo>
                    <a:pt x="141" y="558"/>
                  </a:lnTo>
                  <a:lnTo>
                    <a:pt x="141" y="577"/>
                  </a:lnTo>
                  <a:lnTo>
                    <a:pt x="141" y="592"/>
                  </a:lnTo>
                  <a:lnTo>
                    <a:pt x="141" y="600"/>
                  </a:lnTo>
                  <a:lnTo>
                    <a:pt x="144" y="603"/>
                  </a:lnTo>
                  <a:lnTo>
                    <a:pt x="160" y="607"/>
                  </a:lnTo>
                  <a:lnTo>
                    <a:pt x="167" y="611"/>
                  </a:lnTo>
                  <a:lnTo>
                    <a:pt x="175" y="615"/>
                  </a:lnTo>
                  <a:lnTo>
                    <a:pt x="179" y="619"/>
                  </a:lnTo>
                  <a:lnTo>
                    <a:pt x="183" y="623"/>
                  </a:lnTo>
                  <a:lnTo>
                    <a:pt x="186" y="626"/>
                  </a:lnTo>
                  <a:lnTo>
                    <a:pt x="190" y="626"/>
                  </a:lnTo>
                  <a:lnTo>
                    <a:pt x="198" y="626"/>
                  </a:lnTo>
                  <a:lnTo>
                    <a:pt x="202" y="630"/>
                  </a:lnTo>
                  <a:lnTo>
                    <a:pt x="209" y="630"/>
                  </a:lnTo>
                  <a:lnTo>
                    <a:pt x="213" y="630"/>
                  </a:lnTo>
                  <a:lnTo>
                    <a:pt x="213" y="626"/>
                  </a:lnTo>
                  <a:lnTo>
                    <a:pt x="213" y="619"/>
                  </a:lnTo>
                  <a:lnTo>
                    <a:pt x="217" y="611"/>
                  </a:lnTo>
                  <a:lnTo>
                    <a:pt x="224" y="603"/>
                  </a:lnTo>
                  <a:lnTo>
                    <a:pt x="232" y="600"/>
                  </a:lnTo>
                  <a:lnTo>
                    <a:pt x="236" y="592"/>
                  </a:lnTo>
                  <a:lnTo>
                    <a:pt x="240" y="588"/>
                  </a:lnTo>
                  <a:lnTo>
                    <a:pt x="247" y="588"/>
                  </a:lnTo>
                  <a:lnTo>
                    <a:pt x="255" y="584"/>
                  </a:lnTo>
                  <a:lnTo>
                    <a:pt x="266" y="584"/>
                  </a:lnTo>
                  <a:lnTo>
                    <a:pt x="274" y="584"/>
                  </a:lnTo>
                  <a:lnTo>
                    <a:pt x="289" y="584"/>
                  </a:lnTo>
                  <a:lnTo>
                    <a:pt x="301" y="588"/>
                  </a:lnTo>
                  <a:lnTo>
                    <a:pt x="308" y="592"/>
                  </a:lnTo>
                  <a:lnTo>
                    <a:pt x="320" y="600"/>
                  </a:lnTo>
                  <a:lnTo>
                    <a:pt x="327" y="603"/>
                  </a:lnTo>
                  <a:lnTo>
                    <a:pt x="335" y="607"/>
                  </a:lnTo>
                  <a:lnTo>
                    <a:pt x="339" y="615"/>
                  </a:lnTo>
                  <a:lnTo>
                    <a:pt x="346" y="619"/>
                  </a:lnTo>
                  <a:lnTo>
                    <a:pt x="350" y="626"/>
                  </a:lnTo>
                  <a:lnTo>
                    <a:pt x="358" y="638"/>
                  </a:lnTo>
                  <a:lnTo>
                    <a:pt x="362" y="645"/>
                  </a:lnTo>
                  <a:lnTo>
                    <a:pt x="366" y="653"/>
                  </a:lnTo>
                  <a:lnTo>
                    <a:pt x="366" y="657"/>
                  </a:lnTo>
                  <a:lnTo>
                    <a:pt x="366" y="653"/>
                  </a:lnTo>
                  <a:lnTo>
                    <a:pt x="377" y="649"/>
                  </a:lnTo>
                  <a:lnTo>
                    <a:pt x="381" y="649"/>
                  </a:lnTo>
                  <a:lnTo>
                    <a:pt x="388" y="645"/>
                  </a:lnTo>
                  <a:lnTo>
                    <a:pt x="400" y="645"/>
                  </a:lnTo>
                  <a:lnTo>
                    <a:pt x="407" y="642"/>
                  </a:lnTo>
                  <a:lnTo>
                    <a:pt x="415" y="642"/>
                  </a:lnTo>
                  <a:lnTo>
                    <a:pt x="426" y="642"/>
                  </a:lnTo>
                  <a:lnTo>
                    <a:pt x="434" y="645"/>
                  </a:lnTo>
                  <a:lnTo>
                    <a:pt x="446" y="645"/>
                  </a:lnTo>
                  <a:lnTo>
                    <a:pt x="457" y="653"/>
                  </a:lnTo>
                  <a:lnTo>
                    <a:pt x="468" y="657"/>
                  </a:lnTo>
                  <a:lnTo>
                    <a:pt x="472" y="661"/>
                  </a:lnTo>
                  <a:lnTo>
                    <a:pt x="476" y="668"/>
                  </a:lnTo>
                  <a:lnTo>
                    <a:pt x="484" y="672"/>
                  </a:lnTo>
                  <a:lnTo>
                    <a:pt x="487" y="676"/>
                  </a:lnTo>
                  <a:lnTo>
                    <a:pt x="491" y="684"/>
                  </a:lnTo>
                  <a:lnTo>
                    <a:pt x="495" y="691"/>
                  </a:lnTo>
                  <a:lnTo>
                    <a:pt x="499" y="695"/>
                  </a:lnTo>
                  <a:lnTo>
                    <a:pt x="503" y="703"/>
                  </a:lnTo>
                  <a:lnTo>
                    <a:pt x="507" y="714"/>
                  </a:lnTo>
                  <a:lnTo>
                    <a:pt x="510" y="729"/>
                  </a:lnTo>
                  <a:lnTo>
                    <a:pt x="510" y="741"/>
                  </a:lnTo>
                  <a:lnTo>
                    <a:pt x="514" y="752"/>
                  </a:lnTo>
                  <a:lnTo>
                    <a:pt x="514" y="764"/>
                  </a:lnTo>
                  <a:lnTo>
                    <a:pt x="510" y="775"/>
                  </a:lnTo>
                  <a:lnTo>
                    <a:pt x="507" y="798"/>
                  </a:lnTo>
                  <a:lnTo>
                    <a:pt x="503" y="814"/>
                  </a:lnTo>
                  <a:lnTo>
                    <a:pt x="499" y="825"/>
                  </a:lnTo>
                  <a:lnTo>
                    <a:pt x="499" y="829"/>
                  </a:lnTo>
                  <a:lnTo>
                    <a:pt x="499" y="833"/>
                  </a:lnTo>
                  <a:lnTo>
                    <a:pt x="499" y="844"/>
                  </a:lnTo>
                  <a:lnTo>
                    <a:pt x="499" y="848"/>
                  </a:lnTo>
                  <a:lnTo>
                    <a:pt x="495" y="856"/>
                  </a:lnTo>
                  <a:lnTo>
                    <a:pt x="495" y="859"/>
                  </a:lnTo>
                  <a:lnTo>
                    <a:pt x="491" y="863"/>
                  </a:lnTo>
                  <a:lnTo>
                    <a:pt x="484" y="871"/>
                  </a:lnTo>
                  <a:lnTo>
                    <a:pt x="480" y="871"/>
                  </a:lnTo>
                  <a:lnTo>
                    <a:pt x="484" y="871"/>
                  </a:lnTo>
                  <a:lnTo>
                    <a:pt x="495" y="871"/>
                  </a:lnTo>
                  <a:lnTo>
                    <a:pt x="514" y="875"/>
                  </a:lnTo>
                  <a:lnTo>
                    <a:pt x="533" y="875"/>
                  </a:lnTo>
                  <a:lnTo>
                    <a:pt x="548" y="878"/>
                  </a:lnTo>
                  <a:lnTo>
                    <a:pt x="560" y="882"/>
                  </a:lnTo>
                  <a:lnTo>
                    <a:pt x="571" y="886"/>
                  </a:lnTo>
                  <a:lnTo>
                    <a:pt x="587" y="894"/>
                  </a:lnTo>
                  <a:lnTo>
                    <a:pt x="602" y="901"/>
                  </a:lnTo>
                  <a:lnTo>
                    <a:pt x="617" y="909"/>
                  </a:lnTo>
                  <a:lnTo>
                    <a:pt x="628" y="917"/>
                  </a:lnTo>
                  <a:lnTo>
                    <a:pt x="644" y="928"/>
                  </a:lnTo>
                  <a:lnTo>
                    <a:pt x="648" y="928"/>
                  </a:lnTo>
                  <a:lnTo>
                    <a:pt x="651" y="928"/>
                  </a:lnTo>
                  <a:lnTo>
                    <a:pt x="651" y="928"/>
                  </a:lnTo>
                  <a:lnTo>
                    <a:pt x="648" y="924"/>
                  </a:lnTo>
                  <a:lnTo>
                    <a:pt x="644" y="917"/>
                  </a:lnTo>
                  <a:lnTo>
                    <a:pt x="640" y="913"/>
                  </a:lnTo>
                  <a:lnTo>
                    <a:pt x="640" y="905"/>
                  </a:lnTo>
                  <a:lnTo>
                    <a:pt x="636" y="882"/>
                  </a:lnTo>
                  <a:lnTo>
                    <a:pt x="628" y="852"/>
                  </a:lnTo>
                  <a:lnTo>
                    <a:pt x="621" y="810"/>
                  </a:lnTo>
                  <a:lnTo>
                    <a:pt x="613" y="772"/>
                  </a:lnTo>
                  <a:lnTo>
                    <a:pt x="606" y="729"/>
                  </a:lnTo>
                  <a:lnTo>
                    <a:pt x="598" y="699"/>
                  </a:lnTo>
                  <a:lnTo>
                    <a:pt x="594" y="676"/>
                  </a:lnTo>
                  <a:lnTo>
                    <a:pt x="590" y="657"/>
                  </a:lnTo>
                  <a:lnTo>
                    <a:pt x="587" y="626"/>
                  </a:lnTo>
                  <a:lnTo>
                    <a:pt x="579" y="592"/>
                  </a:lnTo>
                  <a:lnTo>
                    <a:pt x="571" y="550"/>
                  </a:lnTo>
                  <a:lnTo>
                    <a:pt x="564" y="512"/>
                  </a:lnTo>
                  <a:lnTo>
                    <a:pt x="560" y="477"/>
                  </a:lnTo>
                  <a:lnTo>
                    <a:pt x="556" y="451"/>
                  </a:lnTo>
                  <a:lnTo>
                    <a:pt x="556" y="435"/>
                  </a:lnTo>
                  <a:lnTo>
                    <a:pt x="560" y="435"/>
                  </a:lnTo>
                  <a:lnTo>
                    <a:pt x="567" y="439"/>
                  </a:lnTo>
                  <a:lnTo>
                    <a:pt x="575" y="439"/>
                  </a:lnTo>
                  <a:lnTo>
                    <a:pt x="583" y="439"/>
                  </a:lnTo>
                  <a:lnTo>
                    <a:pt x="598" y="439"/>
                  </a:lnTo>
                  <a:lnTo>
                    <a:pt x="606" y="439"/>
                  </a:lnTo>
                  <a:lnTo>
                    <a:pt x="609" y="443"/>
                  </a:lnTo>
                  <a:lnTo>
                    <a:pt x="625" y="443"/>
                  </a:lnTo>
                  <a:lnTo>
                    <a:pt x="632" y="447"/>
                  </a:lnTo>
                  <a:lnTo>
                    <a:pt x="644" y="447"/>
                  </a:lnTo>
                  <a:lnTo>
                    <a:pt x="651" y="447"/>
                  </a:lnTo>
                  <a:lnTo>
                    <a:pt x="659" y="443"/>
                  </a:lnTo>
                  <a:lnTo>
                    <a:pt x="667" y="443"/>
                  </a:lnTo>
                  <a:lnTo>
                    <a:pt x="674" y="439"/>
                  </a:lnTo>
                  <a:lnTo>
                    <a:pt x="678" y="439"/>
                  </a:lnTo>
                  <a:lnTo>
                    <a:pt x="682" y="439"/>
                  </a:lnTo>
                  <a:lnTo>
                    <a:pt x="689" y="439"/>
                  </a:lnTo>
                  <a:lnTo>
                    <a:pt x="697" y="435"/>
                  </a:lnTo>
                  <a:lnTo>
                    <a:pt x="716" y="432"/>
                  </a:lnTo>
                  <a:lnTo>
                    <a:pt x="743" y="428"/>
                  </a:lnTo>
                  <a:lnTo>
                    <a:pt x="758" y="424"/>
                  </a:lnTo>
                  <a:lnTo>
                    <a:pt x="773" y="420"/>
                  </a:lnTo>
                  <a:lnTo>
                    <a:pt x="789" y="420"/>
                  </a:lnTo>
                  <a:lnTo>
                    <a:pt x="800" y="416"/>
                  </a:lnTo>
                  <a:lnTo>
                    <a:pt x="811" y="412"/>
                  </a:lnTo>
                  <a:lnTo>
                    <a:pt x="823" y="409"/>
                  </a:lnTo>
                  <a:lnTo>
                    <a:pt x="834" y="409"/>
                  </a:lnTo>
                  <a:lnTo>
                    <a:pt x="842" y="409"/>
                  </a:lnTo>
                  <a:lnTo>
                    <a:pt x="850" y="409"/>
                  </a:lnTo>
                  <a:lnTo>
                    <a:pt x="857" y="409"/>
                  </a:lnTo>
                  <a:lnTo>
                    <a:pt x="861" y="405"/>
                  </a:lnTo>
                  <a:lnTo>
                    <a:pt x="861" y="405"/>
                  </a:lnTo>
                  <a:lnTo>
                    <a:pt x="861" y="397"/>
                  </a:lnTo>
                  <a:lnTo>
                    <a:pt x="861" y="393"/>
                  </a:lnTo>
                  <a:lnTo>
                    <a:pt x="865" y="393"/>
                  </a:lnTo>
                  <a:lnTo>
                    <a:pt x="872" y="386"/>
                  </a:lnTo>
                  <a:lnTo>
                    <a:pt x="880" y="382"/>
                  </a:lnTo>
                  <a:lnTo>
                    <a:pt x="891" y="374"/>
                  </a:lnTo>
                  <a:lnTo>
                    <a:pt x="895" y="370"/>
                  </a:lnTo>
                  <a:lnTo>
                    <a:pt x="899" y="367"/>
                  </a:lnTo>
                  <a:lnTo>
                    <a:pt x="907" y="367"/>
                  </a:lnTo>
                  <a:lnTo>
                    <a:pt x="910" y="367"/>
                  </a:lnTo>
                  <a:lnTo>
                    <a:pt x="918" y="370"/>
                  </a:lnTo>
                  <a:lnTo>
                    <a:pt x="926" y="370"/>
                  </a:lnTo>
                  <a:lnTo>
                    <a:pt x="933" y="374"/>
                  </a:lnTo>
                  <a:lnTo>
                    <a:pt x="945" y="382"/>
                  </a:lnTo>
                  <a:lnTo>
                    <a:pt x="952" y="386"/>
                  </a:lnTo>
                  <a:lnTo>
                    <a:pt x="960" y="389"/>
                  </a:lnTo>
                  <a:lnTo>
                    <a:pt x="968" y="389"/>
                  </a:lnTo>
                  <a:lnTo>
                    <a:pt x="975" y="393"/>
                  </a:lnTo>
                  <a:lnTo>
                    <a:pt x="987" y="393"/>
                  </a:lnTo>
                  <a:lnTo>
                    <a:pt x="991" y="393"/>
                  </a:lnTo>
                  <a:lnTo>
                    <a:pt x="991" y="397"/>
                  </a:lnTo>
                  <a:lnTo>
                    <a:pt x="987" y="405"/>
                  </a:lnTo>
                  <a:lnTo>
                    <a:pt x="983" y="409"/>
                  </a:lnTo>
                  <a:lnTo>
                    <a:pt x="983" y="412"/>
                  </a:lnTo>
                  <a:lnTo>
                    <a:pt x="983" y="412"/>
                  </a:lnTo>
                  <a:lnTo>
                    <a:pt x="983" y="412"/>
                  </a:lnTo>
                  <a:lnTo>
                    <a:pt x="987" y="412"/>
                  </a:lnTo>
                  <a:lnTo>
                    <a:pt x="987" y="412"/>
                  </a:lnTo>
                  <a:lnTo>
                    <a:pt x="991" y="412"/>
                  </a:lnTo>
                  <a:lnTo>
                    <a:pt x="998" y="412"/>
                  </a:lnTo>
                  <a:lnTo>
                    <a:pt x="1002" y="409"/>
                  </a:lnTo>
                  <a:lnTo>
                    <a:pt x="1002" y="405"/>
                  </a:lnTo>
                  <a:lnTo>
                    <a:pt x="1002" y="401"/>
                  </a:lnTo>
                  <a:lnTo>
                    <a:pt x="1002" y="397"/>
                  </a:lnTo>
                  <a:lnTo>
                    <a:pt x="1013" y="405"/>
                  </a:lnTo>
                  <a:lnTo>
                    <a:pt x="1029" y="409"/>
                  </a:lnTo>
                  <a:lnTo>
                    <a:pt x="1032" y="409"/>
                  </a:lnTo>
                  <a:lnTo>
                    <a:pt x="1032" y="409"/>
                  </a:lnTo>
                  <a:lnTo>
                    <a:pt x="1036" y="405"/>
                  </a:lnTo>
                  <a:lnTo>
                    <a:pt x="1036" y="401"/>
                  </a:lnTo>
                  <a:lnTo>
                    <a:pt x="1036" y="401"/>
                  </a:lnTo>
                  <a:lnTo>
                    <a:pt x="1036" y="397"/>
                  </a:lnTo>
                  <a:lnTo>
                    <a:pt x="1036" y="393"/>
                  </a:lnTo>
                  <a:lnTo>
                    <a:pt x="1032" y="389"/>
                  </a:lnTo>
                  <a:lnTo>
                    <a:pt x="1032" y="386"/>
                  </a:lnTo>
                  <a:lnTo>
                    <a:pt x="1029" y="382"/>
                  </a:lnTo>
                  <a:lnTo>
                    <a:pt x="1029" y="378"/>
                  </a:lnTo>
                  <a:lnTo>
                    <a:pt x="1029" y="370"/>
                  </a:lnTo>
                  <a:lnTo>
                    <a:pt x="1025" y="363"/>
                  </a:lnTo>
                  <a:lnTo>
                    <a:pt x="1025" y="359"/>
                  </a:lnTo>
                  <a:lnTo>
                    <a:pt x="1025" y="355"/>
                  </a:lnTo>
                  <a:lnTo>
                    <a:pt x="1025" y="355"/>
                  </a:lnTo>
                  <a:lnTo>
                    <a:pt x="1029" y="355"/>
                  </a:lnTo>
                  <a:lnTo>
                    <a:pt x="1032" y="355"/>
                  </a:lnTo>
                  <a:lnTo>
                    <a:pt x="1036" y="355"/>
                  </a:lnTo>
                  <a:lnTo>
                    <a:pt x="1048" y="355"/>
                  </a:lnTo>
                  <a:lnTo>
                    <a:pt x="1063" y="355"/>
                  </a:lnTo>
                  <a:lnTo>
                    <a:pt x="1082" y="359"/>
                  </a:lnTo>
                  <a:lnTo>
                    <a:pt x="1086" y="359"/>
                  </a:lnTo>
                  <a:lnTo>
                    <a:pt x="1090" y="359"/>
                  </a:lnTo>
                  <a:lnTo>
                    <a:pt x="1090" y="355"/>
                  </a:lnTo>
                  <a:lnTo>
                    <a:pt x="1090" y="355"/>
                  </a:lnTo>
                  <a:lnTo>
                    <a:pt x="1086" y="351"/>
                  </a:lnTo>
                  <a:lnTo>
                    <a:pt x="1086" y="351"/>
                  </a:lnTo>
                  <a:lnTo>
                    <a:pt x="1078" y="347"/>
                  </a:lnTo>
                  <a:lnTo>
                    <a:pt x="1059" y="347"/>
                  </a:lnTo>
                  <a:lnTo>
                    <a:pt x="1040" y="340"/>
                  </a:lnTo>
                  <a:lnTo>
                    <a:pt x="1021" y="336"/>
                  </a:lnTo>
                  <a:lnTo>
                    <a:pt x="1017" y="336"/>
                  </a:lnTo>
                  <a:lnTo>
                    <a:pt x="1017" y="332"/>
                  </a:lnTo>
                  <a:lnTo>
                    <a:pt x="1013" y="332"/>
                  </a:lnTo>
                  <a:lnTo>
                    <a:pt x="1013" y="332"/>
                  </a:lnTo>
                  <a:lnTo>
                    <a:pt x="1010" y="328"/>
                  </a:lnTo>
                  <a:lnTo>
                    <a:pt x="1010" y="328"/>
                  </a:lnTo>
                  <a:lnTo>
                    <a:pt x="1010" y="325"/>
                  </a:lnTo>
                  <a:lnTo>
                    <a:pt x="1010" y="321"/>
                  </a:lnTo>
                  <a:lnTo>
                    <a:pt x="1017" y="317"/>
                  </a:lnTo>
                  <a:lnTo>
                    <a:pt x="1025" y="313"/>
                  </a:lnTo>
                  <a:lnTo>
                    <a:pt x="1025" y="309"/>
                  </a:lnTo>
                  <a:lnTo>
                    <a:pt x="1029" y="309"/>
                  </a:lnTo>
                  <a:lnTo>
                    <a:pt x="1025" y="305"/>
                  </a:lnTo>
                  <a:lnTo>
                    <a:pt x="1025" y="305"/>
                  </a:lnTo>
                  <a:lnTo>
                    <a:pt x="1021" y="302"/>
                  </a:lnTo>
                  <a:lnTo>
                    <a:pt x="1017" y="302"/>
                  </a:lnTo>
                  <a:lnTo>
                    <a:pt x="1013" y="302"/>
                  </a:lnTo>
                  <a:lnTo>
                    <a:pt x="1010" y="305"/>
                  </a:lnTo>
                  <a:lnTo>
                    <a:pt x="1002" y="309"/>
                  </a:lnTo>
                  <a:lnTo>
                    <a:pt x="994" y="313"/>
                  </a:lnTo>
                  <a:lnTo>
                    <a:pt x="991" y="313"/>
                  </a:lnTo>
                  <a:lnTo>
                    <a:pt x="991" y="313"/>
                  </a:lnTo>
                  <a:lnTo>
                    <a:pt x="975" y="313"/>
                  </a:lnTo>
                  <a:lnTo>
                    <a:pt x="956" y="317"/>
                  </a:lnTo>
                  <a:lnTo>
                    <a:pt x="941" y="317"/>
                  </a:lnTo>
                  <a:lnTo>
                    <a:pt x="933" y="321"/>
                  </a:lnTo>
                  <a:lnTo>
                    <a:pt x="918" y="321"/>
                  </a:lnTo>
                  <a:lnTo>
                    <a:pt x="899" y="325"/>
                  </a:lnTo>
                  <a:lnTo>
                    <a:pt x="876" y="325"/>
                  </a:lnTo>
                  <a:lnTo>
                    <a:pt x="869" y="325"/>
                  </a:lnTo>
                  <a:lnTo>
                    <a:pt x="861" y="325"/>
                  </a:lnTo>
                  <a:lnTo>
                    <a:pt x="846" y="325"/>
                  </a:lnTo>
                  <a:lnTo>
                    <a:pt x="834" y="328"/>
                  </a:lnTo>
                  <a:lnTo>
                    <a:pt x="811" y="328"/>
                  </a:lnTo>
                  <a:lnTo>
                    <a:pt x="785" y="328"/>
                  </a:lnTo>
                  <a:lnTo>
                    <a:pt x="758" y="328"/>
                  </a:lnTo>
                  <a:lnTo>
                    <a:pt x="743" y="328"/>
                  </a:lnTo>
                  <a:lnTo>
                    <a:pt x="728" y="332"/>
                  </a:lnTo>
                  <a:lnTo>
                    <a:pt x="712" y="336"/>
                  </a:lnTo>
                  <a:lnTo>
                    <a:pt x="697" y="336"/>
                  </a:lnTo>
                  <a:lnTo>
                    <a:pt x="693" y="336"/>
                  </a:lnTo>
                  <a:lnTo>
                    <a:pt x="693" y="336"/>
                  </a:lnTo>
                  <a:lnTo>
                    <a:pt x="689" y="336"/>
                  </a:lnTo>
                  <a:lnTo>
                    <a:pt x="686" y="336"/>
                  </a:lnTo>
                  <a:lnTo>
                    <a:pt x="682" y="332"/>
                  </a:lnTo>
                  <a:lnTo>
                    <a:pt x="674" y="328"/>
                  </a:lnTo>
                  <a:lnTo>
                    <a:pt x="670" y="325"/>
                  </a:lnTo>
                  <a:lnTo>
                    <a:pt x="663" y="321"/>
                  </a:lnTo>
                  <a:lnTo>
                    <a:pt x="659" y="321"/>
                  </a:lnTo>
                  <a:lnTo>
                    <a:pt x="659" y="325"/>
                  </a:lnTo>
                  <a:lnTo>
                    <a:pt x="655" y="325"/>
                  </a:lnTo>
                  <a:lnTo>
                    <a:pt x="651" y="325"/>
                  </a:lnTo>
                  <a:lnTo>
                    <a:pt x="640" y="325"/>
                  </a:lnTo>
                  <a:lnTo>
                    <a:pt x="632" y="321"/>
                  </a:lnTo>
                  <a:lnTo>
                    <a:pt x="625" y="321"/>
                  </a:lnTo>
                  <a:lnTo>
                    <a:pt x="617" y="317"/>
                  </a:lnTo>
                  <a:lnTo>
                    <a:pt x="606" y="317"/>
                  </a:lnTo>
                  <a:lnTo>
                    <a:pt x="598" y="321"/>
                  </a:lnTo>
                  <a:lnTo>
                    <a:pt x="594" y="317"/>
                  </a:lnTo>
                  <a:lnTo>
                    <a:pt x="583" y="313"/>
                  </a:lnTo>
                  <a:lnTo>
                    <a:pt x="575" y="309"/>
                  </a:lnTo>
                  <a:lnTo>
                    <a:pt x="567" y="302"/>
                  </a:lnTo>
                  <a:lnTo>
                    <a:pt x="564" y="298"/>
                  </a:lnTo>
                  <a:lnTo>
                    <a:pt x="564" y="298"/>
                  </a:lnTo>
                  <a:lnTo>
                    <a:pt x="560" y="290"/>
                  </a:lnTo>
                  <a:lnTo>
                    <a:pt x="556" y="286"/>
                  </a:lnTo>
                  <a:lnTo>
                    <a:pt x="552" y="279"/>
                  </a:lnTo>
                  <a:lnTo>
                    <a:pt x="548" y="271"/>
                  </a:lnTo>
                  <a:lnTo>
                    <a:pt x="541" y="263"/>
                  </a:lnTo>
                  <a:lnTo>
                    <a:pt x="537" y="256"/>
                  </a:lnTo>
                  <a:lnTo>
                    <a:pt x="533" y="252"/>
                  </a:lnTo>
                  <a:lnTo>
                    <a:pt x="533" y="248"/>
                  </a:lnTo>
                  <a:lnTo>
                    <a:pt x="529" y="244"/>
                  </a:lnTo>
                  <a:lnTo>
                    <a:pt x="526" y="244"/>
                  </a:lnTo>
                  <a:lnTo>
                    <a:pt x="522" y="240"/>
                  </a:lnTo>
                  <a:lnTo>
                    <a:pt x="518" y="237"/>
                  </a:lnTo>
                  <a:lnTo>
                    <a:pt x="507" y="233"/>
                  </a:lnTo>
                  <a:lnTo>
                    <a:pt x="503" y="233"/>
                  </a:lnTo>
                  <a:lnTo>
                    <a:pt x="415" y="229"/>
                  </a:lnTo>
                  <a:lnTo>
                    <a:pt x="411" y="229"/>
                  </a:lnTo>
                  <a:lnTo>
                    <a:pt x="400" y="229"/>
                  </a:lnTo>
                  <a:lnTo>
                    <a:pt x="396" y="229"/>
                  </a:lnTo>
                  <a:lnTo>
                    <a:pt x="392" y="225"/>
                  </a:lnTo>
                  <a:lnTo>
                    <a:pt x="392" y="225"/>
                  </a:lnTo>
                  <a:lnTo>
                    <a:pt x="388" y="221"/>
                  </a:lnTo>
                  <a:lnTo>
                    <a:pt x="392" y="214"/>
                  </a:lnTo>
                  <a:lnTo>
                    <a:pt x="396" y="202"/>
                  </a:lnTo>
                  <a:lnTo>
                    <a:pt x="400" y="195"/>
                  </a:lnTo>
                  <a:lnTo>
                    <a:pt x="400" y="191"/>
                  </a:lnTo>
                  <a:lnTo>
                    <a:pt x="404" y="183"/>
                  </a:lnTo>
                  <a:lnTo>
                    <a:pt x="407" y="179"/>
                  </a:lnTo>
                  <a:lnTo>
                    <a:pt x="415" y="176"/>
                  </a:lnTo>
                  <a:lnTo>
                    <a:pt x="423" y="172"/>
                  </a:lnTo>
                  <a:lnTo>
                    <a:pt x="426" y="172"/>
                  </a:lnTo>
                  <a:lnTo>
                    <a:pt x="430" y="168"/>
                  </a:lnTo>
                  <a:lnTo>
                    <a:pt x="434" y="164"/>
                  </a:lnTo>
                  <a:lnTo>
                    <a:pt x="438" y="156"/>
                  </a:lnTo>
                  <a:lnTo>
                    <a:pt x="442" y="153"/>
                  </a:lnTo>
                  <a:lnTo>
                    <a:pt x="446" y="145"/>
                  </a:lnTo>
                  <a:lnTo>
                    <a:pt x="446" y="141"/>
                  </a:lnTo>
                  <a:lnTo>
                    <a:pt x="446" y="137"/>
                  </a:lnTo>
                  <a:lnTo>
                    <a:pt x="446" y="134"/>
                  </a:lnTo>
                  <a:lnTo>
                    <a:pt x="446" y="130"/>
                  </a:lnTo>
                  <a:lnTo>
                    <a:pt x="446" y="118"/>
                  </a:lnTo>
                  <a:lnTo>
                    <a:pt x="449" y="95"/>
                  </a:lnTo>
                  <a:lnTo>
                    <a:pt x="449" y="88"/>
                  </a:lnTo>
                  <a:lnTo>
                    <a:pt x="449" y="80"/>
                  </a:lnTo>
                  <a:lnTo>
                    <a:pt x="449" y="72"/>
                  </a:lnTo>
                  <a:lnTo>
                    <a:pt x="446" y="65"/>
                  </a:lnTo>
                  <a:lnTo>
                    <a:pt x="442" y="57"/>
                  </a:lnTo>
                  <a:lnTo>
                    <a:pt x="438" y="49"/>
                  </a:lnTo>
                  <a:lnTo>
                    <a:pt x="434" y="46"/>
                  </a:lnTo>
                  <a:lnTo>
                    <a:pt x="430" y="38"/>
                  </a:lnTo>
                  <a:lnTo>
                    <a:pt x="430" y="34"/>
                  </a:lnTo>
                  <a:lnTo>
                    <a:pt x="430" y="27"/>
                  </a:lnTo>
                  <a:lnTo>
                    <a:pt x="430" y="23"/>
                  </a:lnTo>
                  <a:lnTo>
                    <a:pt x="426" y="19"/>
                  </a:lnTo>
                  <a:lnTo>
                    <a:pt x="426" y="15"/>
                  </a:lnTo>
                  <a:lnTo>
                    <a:pt x="423" y="11"/>
                  </a:lnTo>
                  <a:lnTo>
                    <a:pt x="419" y="7"/>
                  </a:lnTo>
                  <a:lnTo>
                    <a:pt x="415" y="7"/>
                  </a:lnTo>
                  <a:lnTo>
                    <a:pt x="407" y="4"/>
                  </a:lnTo>
                  <a:lnTo>
                    <a:pt x="400" y="0"/>
                  </a:lnTo>
                  <a:lnTo>
                    <a:pt x="388" y="0"/>
                  </a:lnTo>
                  <a:lnTo>
                    <a:pt x="377" y="0"/>
                  </a:lnTo>
                  <a:lnTo>
                    <a:pt x="354" y="4"/>
                  </a:lnTo>
                  <a:lnTo>
                    <a:pt x="335" y="7"/>
                  </a:lnTo>
                  <a:lnTo>
                    <a:pt x="324" y="11"/>
                  </a:lnTo>
                  <a:lnTo>
                    <a:pt x="316" y="11"/>
                  </a:lnTo>
                  <a:lnTo>
                    <a:pt x="316" y="15"/>
                  </a:lnTo>
                  <a:lnTo>
                    <a:pt x="308" y="19"/>
                  </a:lnTo>
                  <a:lnTo>
                    <a:pt x="301" y="27"/>
                  </a:lnTo>
                  <a:lnTo>
                    <a:pt x="293" y="38"/>
                  </a:lnTo>
                  <a:lnTo>
                    <a:pt x="289" y="42"/>
                  </a:lnTo>
                  <a:lnTo>
                    <a:pt x="285" y="49"/>
                  </a:lnTo>
                  <a:lnTo>
                    <a:pt x="282" y="53"/>
                  </a:lnTo>
                  <a:lnTo>
                    <a:pt x="282" y="61"/>
                  </a:lnTo>
                  <a:lnTo>
                    <a:pt x="278" y="72"/>
                  </a:lnTo>
                  <a:lnTo>
                    <a:pt x="282" y="80"/>
                  </a:lnTo>
                  <a:lnTo>
                    <a:pt x="282" y="88"/>
                  </a:lnTo>
                  <a:lnTo>
                    <a:pt x="285" y="95"/>
                  </a:lnTo>
                  <a:lnTo>
                    <a:pt x="282" y="99"/>
                  </a:lnTo>
                  <a:lnTo>
                    <a:pt x="278" y="103"/>
                  </a:lnTo>
                  <a:lnTo>
                    <a:pt x="274" y="107"/>
                  </a:lnTo>
                  <a:lnTo>
                    <a:pt x="274" y="111"/>
                  </a:lnTo>
                  <a:lnTo>
                    <a:pt x="270" y="114"/>
                  </a:lnTo>
                  <a:lnTo>
                    <a:pt x="270" y="118"/>
                  </a:lnTo>
                  <a:lnTo>
                    <a:pt x="270" y="122"/>
                  </a:lnTo>
                  <a:lnTo>
                    <a:pt x="274" y="126"/>
                  </a:lnTo>
                  <a:lnTo>
                    <a:pt x="278" y="141"/>
                  </a:lnTo>
                  <a:lnTo>
                    <a:pt x="282" y="149"/>
                  </a:lnTo>
                  <a:lnTo>
                    <a:pt x="282" y="156"/>
                  </a:lnTo>
                  <a:lnTo>
                    <a:pt x="285" y="176"/>
                  </a:lnTo>
                  <a:lnTo>
                    <a:pt x="285" y="187"/>
                  </a:lnTo>
                  <a:lnTo>
                    <a:pt x="282" y="198"/>
                  </a:lnTo>
                  <a:lnTo>
                    <a:pt x="282" y="202"/>
                  </a:lnTo>
                  <a:lnTo>
                    <a:pt x="282" y="206"/>
                  </a:lnTo>
                  <a:lnTo>
                    <a:pt x="278" y="210"/>
                  </a:lnTo>
                  <a:lnTo>
                    <a:pt x="274" y="214"/>
                  </a:lnTo>
                  <a:close/>
                </a:path>
              </a:pathLst>
            </a:custGeom>
            <a:solidFill>
              <a:srgbClr val="ED7D31"/>
            </a:solidFill>
            <a:ln>
              <a:noFill/>
            </a:ln>
          </p:spPr>
          <p:txBody>
            <a:bodyPr vert="horz" wrap="square" lIns="68580" tIns="34290" rIns="68580" bIns="34290" numCol="1" anchor="t" anchorCtr="0" compatLnSpc="1"/>
            <a:lstStyle/>
            <a:p>
              <a:endParaRPr lang="zh-CN" altLang="en-US" sz="1015">
                <a:cs typeface="+mn-ea"/>
              </a:endParaRPr>
            </a:p>
          </p:txBody>
        </p:sp>
        <p:sp>
          <p:nvSpPr>
            <p:cNvPr id="461" name="Freeform 213"/>
            <p:cNvSpPr/>
            <p:nvPr/>
          </p:nvSpPr>
          <p:spPr bwMode="auto">
            <a:xfrm>
              <a:off x="1885823" y="1335300"/>
              <a:ext cx="254794" cy="545306"/>
            </a:xfrm>
            <a:custGeom>
              <a:avLst/>
              <a:gdLst>
                <a:gd name="T0" fmla="*/ 12 w 214"/>
                <a:gd name="T1" fmla="*/ 0 h 458"/>
                <a:gd name="T2" fmla="*/ 15 w 214"/>
                <a:gd name="T3" fmla="*/ 11 h 458"/>
                <a:gd name="T4" fmla="*/ 23 w 214"/>
                <a:gd name="T5" fmla="*/ 23 h 458"/>
                <a:gd name="T6" fmla="*/ 35 w 214"/>
                <a:gd name="T7" fmla="*/ 34 h 458"/>
                <a:gd name="T8" fmla="*/ 46 w 214"/>
                <a:gd name="T9" fmla="*/ 42 h 458"/>
                <a:gd name="T10" fmla="*/ 69 w 214"/>
                <a:gd name="T11" fmla="*/ 57 h 458"/>
                <a:gd name="T12" fmla="*/ 96 w 214"/>
                <a:gd name="T13" fmla="*/ 50 h 458"/>
                <a:gd name="T14" fmla="*/ 115 w 214"/>
                <a:gd name="T15" fmla="*/ 30 h 458"/>
                <a:gd name="T16" fmla="*/ 118 w 214"/>
                <a:gd name="T17" fmla="*/ 19 h 458"/>
                <a:gd name="T18" fmla="*/ 118 w 214"/>
                <a:gd name="T19" fmla="*/ 15 h 458"/>
                <a:gd name="T20" fmla="*/ 122 w 214"/>
                <a:gd name="T21" fmla="*/ 27 h 458"/>
                <a:gd name="T22" fmla="*/ 141 w 214"/>
                <a:gd name="T23" fmla="*/ 107 h 458"/>
                <a:gd name="T24" fmla="*/ 172 w 214"/>
                <a:gd name="T25" fmla="*/ 222 h 458"/>
                <a:gd name="T26" fmla="*/ 195 w 214"/>
                <a:gd name="T27" fmla="*/ 302 h 458"/>
                <a:gd name="T28" fmla="*/ 210 w 214"/>
                <a:gd name="T29" fmla="*/ 340 h 458"/>
                <a:gd name="T30" fmla="*/ 214 w 214"/>
                <a:gd name="T31" fmla="*/ 363 h 458"/>
                <a:gd name="T32" fmla="*/ 214 w 214"/>
                <a:gd name="T33" fmla="*/ 382 h 458"/>
                <a:gd name="T34" fmla="*/ 206 w 214"/>
                <a:gd name="T35" fmla="*/ 405 h 458"/>
                <a:gd name="T36" fmla="*/ 206 w 214"/>
                <a:gd name="T37" fmla="*/ 458 h 458"/>
                <a:gd name="T38" fmla="*/ 187 w 214"/>
                <a:gd name="T39" fmla="*/ 443 h 458"/>
                <a:gd name="T40" fmla="*/ 164 w 214"/>
                <a:gd name="T41" fmla="*/ 435 h 458"/>
                <a:gd name="T42" fmla="*/ 149 w 214"/>
                <a:gd name="T43" fmla="*/ 432 h 458"/>
                <a:gd name="T44" fmla="*/ 134 w 214"/>
                <a:gd name="T45" fmla="*/ 432 h 458"/>
                <a:gd name="T46" fmla="*/ 134 w 214"/>
                <a:gd name="T47" fmla="*/ 378 h 458"/>
                <a:gd name="T48" fmla="*/ 130 w 214"/>
                <a:gd name="T49" fmla="*/ 321 h 458"/>
                <a:gd name="T50" fmla="*/ 122 w 214"/>
                <a:gd name="T51" fmla="*/ 222 h 458"/>
                <a:gd name="T52" fmla="*/ 107 w 214"/>
                <a:gd name="T53" fmla="*/ 153 h 458"/>
                <a:gd name="T54" fmla="*/ 103 w 214"/>
                <a:gd name="T55" fmla="*/ 122 h 458"/>
                <a:gd name="T56" fmla="*/ 99 w 214"/>
                <a:gd name="T57" fmla="*/ 107 h 458"/>
                <a:gd name="T58" fmla="*/ 96 w 214"/>
                <a:gd name="T59" fmla="*/ 95 h 458"/>
                <a:gd name="T60" fmla="*/ 92 w 214"/>
                <a:gd name="T61" fmla="*/ 84 h 458"/>
                <a:gd name="T62" fmla="*/ 80 w 214"/>
                <a:gd name="T63" fmla="*/ 65 h 458"/>
                <a:gd name="T64" fmla="*/ 76 w 214"/>
                <a:gd name="T65" fmla="*/ 65 h 458"/>
                <a:gd name="T66" fmla="*/ 69 w 214"/>
                <a:gd name="T67" fmla="*/ 69 h 458"/>
                <a:gd name="T68" fmla="*/ 65 w 214"/>
                <a:gd name="T69" fmla="*/ 73 h 458"/>
                <a:gd name="T70" fmla="*/ 65 w 214"/>
                <a:gd name="T71" fmla="*/ 80 h 458"/>
                <a:gd name="T72" fmla="*/ 69 w 214"/>
                <a:gd name="T73" fmla="*/ 95 h 458"/>
                <a:gd name="T74" fmla="*/ 65 w 214"/>
                <a:gd name="T75" fmla="*/ 103 h 458"/>
                <a:gd name="T76" fmla="*/ 61 w 214"/>
                <a:gd name="T77" fmla="*/ 115 h 458"/>
                <a:gd name="T78" fmla="*/ 61 w 214"/>
                <a:gd name="T79" fmla="*/ 134 h 458"/>
                <a:gd name="T80" fmla="*/ 57 w 214"/>
                <a:gd name="T81" fmla="*/ 168 h 458"/>
                <a:gd name="T82" fmla="*/ 57 w 214"/>
                <a:gd name="T83" fmla="*/ 260 h 458"/>
                <a:gd name="T84" fmla="*/ 57 w 214"/>
                <a:gd name="T85" fmla="*/ 355 h 458"/>
                <a:gd name="T86" fmla="*/ 57 w 214"/>
                <a:gd name="T87" fmla="*/ 393 h 458"/>
                <a:gd name="T88" fmla="*/ 50 w 214"/>
                <a:gd name="T89" fmla="*/ 382 h 458"/>
                <a:gd name="T90" fmla="*/ 46 w 214"/>
                <a:gd name="T91" fmla="*/ 332 h 458"/>
                <a:gd name="T92" fmla="*/ 42 w 214"/>
                <a:gd name="T93" fmla="*/ 256 h 458"/>
                <a:gd name="T94" fmla="*/ 31 w 214"/>
                <a:gd name="T95" fmla="*/ 187 h 458"/>
                <a:gd name="T96" fmla="*/ 23 w 214"/>
                <a:gd name="T97" fmla="*/ 145 h 458"/>
                <a:gd name="T98" fmla="*/ 12 w 214"/>
                <a:gd name="T99" fmla="*/ 92 h 458"/>
                <a:gd name="T100" fmla="*/ 0 w 214"/>
                <a:gd name="T101" fmla="*/ 42 h 458"/>
                <a:gd name="T102" fmla="*/ 0 w 214"/>
                <a:gd name="T103" fmla="*/ 23 h 458"/>
                <a:gd name="T104" fmla="*/ 0 w 214"/>
                <a:gd name="T105" fmla="*/ 11 h 458"/>
                <a:gd name="T106" fmla="*/ 8 w 214"/>
                <a:gd name="T107" fmla="*/ 4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4" h="458">
                  <a:moveTo>
                    <a:pt x="12" y="0"/>
                  </a:moveTo>
                  <a:lnTo>
                    <a:pt x="12" y="0"/>
                  </a:lnTo>
                  <a:lnTo>
                    <a:pt x="12" y="4"/>
                  </a:lnTo>
                  <a:lnTo>
                    <a:pt x="15" y="11"/>
                  </a:lnTo>
                  <a:lnTo>
                    <a:pt x="19" y="19"/>
                  </a:lnTo>
                  <a:lnTo>
                    <a:pt x="23" y="23"/>
                  </a:lnTo>
                  <a:lnTo>
                    <a:pt x="27" y="27"/>
                  </a:lnTo>
                  <a:lnTo>
                    <a:pt x="35" y="34"/>
                  </a:lnTo>
                  <a:lnTo>
                    <a:pt x="38" y="38"/>
                  </a:lnTo>
                  <a:lnTo>
                    <a:pt x="46" y="42"/>
                  </a:lnTo>
                  <a:lnTo>
                    <a:pt x="57" y="50"/>
                  </a:lnTo>
                  <a:lnTo>
                    <a:pt x="69" y="57"/>
                  </a:lnTo>
                  <a:lnTo>
                    <a:pt x="84" y="61"/>
                  </a:lnTo>
                  <a:lnTo>
                    <a:pt x="96" y="50"/>
                  </a:lnTo>
                  <a:lnTo>
                    <a:pt x="107" y="38"/>
                  </a:lnTo>
                  <a:lnTo>
                    <a:pt x="115" y="30"/>
                  </a:lnTo>
                  <a:lnTo>
                    <a:pt x="118" y="27"/>
                  </a:lnTo>
                  <a:lnTo>
                    <a:pt x="118" y="19"/>
                  </a:lnTo>
                  <a:lnTo>
                    <a:pt x="118" y="15"/>
                  </a:lnTo>
                  <a:lnTo>
                    <a:pt x="118" y="15"/>
                  </a:lnTo>
                  <a:lnTo>
                    <a:pt x="118" y="15"/>
                  </a:lnTo>
                  <a:lnTo>
                    <a:pt x="122" y="27"/>
                  </a:lnTo>
                  <a:lnTo>
                    <a:pt x="130" y="61"/>
                  </a:lnTo>
                  <a:lnTo>
                    <a:pt x="141" y="107"/>
                  </a:lnTo>
                  <a:lnTo>
                    <a:pt x="156" y="160"/>
                  </a:lnTo>
                  <a:lnTo>
                    <a:pt x="172" y="222"/>
                  </a:lnTo>
                  <a:lnTo>
                    <a:pt x="191" y="275"/>
                  </a:lnTo>
                  <a:lnTo>
                    <a:pt x="195" y="302"/>
                  </a:lnTo>
                  <a:lnTo>
                    <a:pt x="202" y="321"/>
                  </a:lnTo>
                  <a:lnTo>
                    <a:pt x="210" y="340"/>
                  </a:lnTo>
                  <a:lnTo>
                    <a:pt x="214" y="355"/>
                  </a:lnTo>
                  <a:lnTo>
                    <a:pt x="214" y="363"/>
                  </a:lnTo>
                  <a:lnTo>
                    <a:pt x="214" y="374"/>
                  </a:lnTo>
                  <a:lnTo>
                    <a:pt x="214" y="382"/>
                  </a:lnTo>
                  <a:lnTo>
                    <a:pt x="210" y="393"/>
                  </a:lnTo>
                  <a:lnTo>
                    <a:pt x="206" y="405"/>
                  </a:lnTo>
                  <a:lnTo>
                    <a:pt x="202" y="413"/>
                  </a:lnTo>
                  <a:lnTo>
                    <a:pt x="206" y="458"/>
                  </a:lnTo>
                  <a:lnTo>
                    <a:pt x="202" y="455"/>
                  </a:lnTo>
                  <a:lnTo>
                    <a:pt x="187" y="443"/>
                  </a:lnTo>
                  <a:lnTo>
                    <a:pt x="176" y="439"/>
                  </a:lnTo>
                  <a:lnTo>
                    <a:pt x="164" y="435"/>
                  </a:lnTo>
                  <a:lnTo>
                    <a:pt x="156" y="432"/>
                  </a:lnTo>
                  <a:lnTo>
                    <a:pt x="149" y="432"/>
                  </a:lnTo>
                  <a:lnTo>
                    <a:pt x="141" y="432"/>
                  </a:lnTo>
                  <a:lnTo>
                    <a:pt x="134" y="432"/>
                  </a:lnTo>
                  <a:lnTo>
                    <a:pt x="134" y="405"/>
                  </a:lnTo>
                  <a:lnTo>
                    <a:pt x="134" y="378"/>
                  </a:lnTo>
                  <a:lnTo>
                    <a:pt x="134" y="351"/>
                  </a:lnTo>
                  <a:lnTo>
                    <a:pt x="130" y="321"/>
                  </a:lnTo>
                  <a:lnTo>
                    <a:pt x="126" y="271"/>
                  </a:lnTo>
                  <a:lnTo>
                    <a:pt x="122" y="222"/>
                  </a:lnTo>
                  <a:lnTo>
                    <a:pt x="115" y="183"/>
                  </a:lnTo>
                  <a:lnTo>
                    <a:pt x="107" y="153"/>
                  </a:lnTo>
                  <a:lnTo>
                    <a:pt x="103" y="130"/>
                  </a:lnTo>
                  <a:lnTo>
                    <a:pt x="103" y="122"/>
                  </a:lnTo>
                  <a:lnTo>
                    <a:pt x="99" y="118"/>
                  </a:lnTo>
                  <a:lnTo>
                    <a:pt x="99" y="107"/>
                  </a:lnTo>
                  <a:lnTo>
                    <a:pt x="99" y="99"/>
                  </a:lnTo>
                  <a:lnTo>
                    <a:pt x="96" y="95"/>
                  </a:lnTo>
                  <a:lnTo>
                    <a:pt x="96" y="88"/>
                  </a:lnTo>
                  <a:lnTo>
                    <a:pt x="92" y="84"/>
                  </a:lnTo>
                  <a:lnTo>
                    <a:pt x="88" y="73"/>
                  </a:lnTo>
                  <a:lnTo>
                    <a:pt x="80" y="65"/>
                  </a:lnTo>
                  <a:lnTo>
                    <a:pt x="76" y="65"/>
                  </a:lnTo>
                  <a:lnTo>
                    <a:pt x="76" y="65"/>
                  </a:lnTo>
                  <a:lnTo>
                    <a:pt x="73" y="65"/>
                  </a:lnTo>
                  <a:lnTo>
                    <a:pt x="69" y="69"/>
                  </a:lnTo>
                  <a:lnTo>
                    <a:pt x="69" y="69"/>
                  </a:lnTo>
                  <a:lnTo>
                    <a:pt x="65" y="73"/>
                  </a:lnTo>
                  <a:lnTo>
                    <a:pt x="65" y="76"/>
                  </a:lnTo>
                  <a:lnTo>
                    <a:pt x="65" y="80"/>
                  </a:lnTo>
                  <a:lnTo>
                    <a:pt x="65" y="92"/>
                  </a:lnTo>
                  <a:lnTo>
                    <a:pt x="69" y="95"/>
                  </a:lnTo>
                  <a:lnTo>
                    <a:pt x="69" y="99"/>
                  </a:lnTo>
                  <a:lnTo>
                    <a:pt x="65" y="103"/>
                  </a:lnTo>
                  <a:lnTo>
                    <a:pt x="65" y="107"/>
                  </a:lnTo>
                  <a:lnTo>
                    <a:pt x="61" y="115"/>
                  </a:lnTo>
                  <a:lnTo>
                    <a:pt x="61" y="122"/>
                  </a:lnTo>
                  <a:lnTo>
                    <a:pt x="61" y="134"/>
                  </a:lnTo>
                  <a:lnTo>
                    <a:pt x="57" y="149"/>
                  </a:lnTo>
                  <a:lnTo>
                    <a:pt x="57" y="168"/>
                  </a:lnTo>
                  <a:lnTo>
                    <a:pt x="57" y="210"/>
                  </a:lnTo>
                  <a:lnTo>
                    <a:pt x="57" y="260"/>
                  </a:lnTo>
                  <a:lnTo>
                    <a:pt x="57" y="309"/>
                  </a:lnTo>
                  <a:lnTo>
                    <a:pt x="57" y="355"/>
                  </a:lnTo>
                  <a:lnTo>
                    <a:pt x="57" y="382"/>
                  </a:lnTo>
                  <a:lnTo>
                    <a:pt x="57" y="393"/>
                  </a:lnTo>
                  <a:lnTo>
                    <a:pt x="50" y="390"/>
                  </a:lnTo>
                  <a:lnTo>
                    <a:pt x="50" y="382"/>
                  </a:lnTo>
                  <a:lnTo>
                    <a:pt x="50" y="363"/>
                  </a:lnTo>
                  <a:lnTo>
                    <a:pt x="46" y="332"/>
                  </a:lnTo>
                  <a:lnTo>
                    <a:pt x="46" y="298"/>
                  </a:lnTo>
                  <a:lnTo>
                    <a:pt x="42" y="256"/>
                  </a:lnTo>
                  <a:lnTo>
                    <a:pt x="35" y="210"/>
                  </a:lnTo>
                  <a:lnTo>
                    <a:pt x="31" y="187"/>
                  </a:lnTo>
                  <a:lnTo>
                    <a:pt x="27" y="168"/>
                  </a:lnTo>
                  <a:lnTo>
                    <a:pt x="23" y="145"/>
                  </a:lnTo>
                  <a:lnTo>
                    <a:pt x="19" y="126"/>
                  </a:lnTo>
                  <a:lnTo>
                    <a:pt x="12" y="92"/>
                  </a:lnTo>
                  <a:lnTo>
                    <a:pt x="4" y="65"/>
                  </a:lnTo>
                  <a:lnTo>
                    <a:pt x="0" y="42"/>
                  </a:lnTo>
                  <a:lnTo>
                    <a:pt x="0" y="30"/>
                  </a:lnTo>
                  <a:lnTo>
                    <a:pt x="0" y="23"/>
                  </a:lnTo>
                  <a:lnTo>
                    <a:pt x="0" y="19"/>
                  </a:lnTo>
                  <a:lnTo>
                    <a:pt x="0" y="11"/>
                  </a:lnTo>
                  <a:lnTo>
                    <a:pt x="0" y="11"/>
                  </a:lnTo>
                  <a:lnTo>
                    <a:pt x="8" y="4"/>
                  </a:lnTo>
                  <a:lnTo>
                    <a:pt x="12"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62" name="Freeform 214"/>
            <p:cNvSpPr/>
            <p:nvPr/>
          </p:nvSpPr>
          <p:spPr bwMode="auto">
            <a:xfrm>
              <a:off x="2557335" y="1475793"/>
              <a:ext cx="54769" cy="77391"/>
            </a:xfrm>
            <a:custGeom>
              <a:avLst/>
              <a:gdLst>
                <a:gd name="T0" fmla="*/ 23 w 46"/>
                <a:gd name="T1" fmla="*/ 0 h 65"/>
                <a:gd name="T2" fmla="*/ 23 w 46"/>
                <a:gd name="T3" fmla="*/ 8 h 65"/>
                <a:gd name="T4" fmla="*/ 27 w 46"/>
                <a:gd name="T5" fmla="*/ 23 h 65"/>
                <a:gd name="T6" fmla="*/ 27 w 46"/>
                <a:gd name="T7" fmla="*/ 35 h 65"/>
                <a:gd name="T8" fmla="*/ 31 w 46"/>
                <a:gd name="T9" fmla="*/ 42 h 65"/>
                <a:gd name="T10" fmla="*/ 35 w 46"/>
                <a:gd name="T11" fmla="*/ 46 h 65"/>
                <a:gd name="T12" fmla="*/ 38 w 46"/>
                <a:gd name="T13" fmla="*/ 50 h 65"/>
                <a:gd name="T14" fmla="*/ 38 w 46"/>
                <a:gd name="T15" fmla="*/ 54 h 65"/>
                <a:gd name="T16" fmla="*/ 46 w 46"/>
                <a:gd name="T17" fmla="*/ 54 h 65"/>
                <a:gd name="T18" fmla="*/ 38 w 46"/>
                <a:gd name="T19" fmla="*/ 58 h 65"/>
                <a:gd name="T20" fmla="*/ 35 w 46"/>
                <a:gd name="T21" fmla="*/ 58 h 65"/>
                <a:gd name="T22" fmla="*/ 27 w 46"/>
                <a:gd name="T23" fmla="*/ 61 h 65"/>
                <a:gd name="T24" fmla="*/ 19 w 46"/>
                <a:gd name="T25" fmla="*/ 65 h 65"/>
                <a:gd name="T26" fmla="*/ 12 w 46"/>
                <a:gd name="T27" fmla="*/ 65 h 65"/>
                <a:gd name="T28" fmla="*/ 4 w 46"/>
                <a:gd name="T29" fmla="*/ 65 h 65"/>
                <a:gd name="T30" fmla="*/ 4 w 46"/>
                <a:gd name="T31" fmla="*/ 58 h 65"/>
                <a:gd name="T32" fmla="*/ 0 w 46"/>
                <a:gd name="T33" fmla="*/ 39 h 65"/>
                <a:gd name="T34" fmla="*/ 0 w 46"/>
                <a:gd name="T35" fmla="*/ 27 h 65"/>
                <a:gd name="T36" fmla="*/ 0 w 46"/>
                <a:gd name="T37" fmla="*/ 16 h 65"/>
                <a:gd name="T38" fmla="*/ 0 w 46"/>
                <a:gd name="T39" fmla="*/ 12 h 65"/>
                <a:gd name="T40" fmla="*/ 4 w 46"/>
                <a:gd name="T41" fmla="*/ 8 h 65"/>
                <a:gd name="T42" fmla="*/ 4 w 46"/>
                <a:gd name="T43" fmla="*/ 4 h 65"/>
                <a:gd name="T44" fmla="*/ 8 w 46"/>
                <a:gd name="T45" fmla="*/ 4 h 65"/>
                <a:gd name="T46" fmla="*/ 23 w 46"/>
                <a:gd name="T47" fmla="*/ 0 h 65"/>
                <a:gd name="T48" fmla="*/ 23 w 46"/>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65">
                  <a:moveTo>
                    <a:pt x="23" y="0"/>
                  </a:moveTo>
                  <a:lnTo>
                    <a:pt x="23" y="8"/>
                  </a:lnTo>
                  <a:lnTo>
                    <a:pt x="27" y="23"/>
                  </a:lnTo>
                  <a:lnTo>
                    <a:pt x="27" y="35"/>
                  </a:lnTo>
                  <a:lnTo>
                    <a:pt x="31" y="42"/>
                  </a:lnTo>
                  <a:lnTo>
                    <a:pt x="35" y="46"/>
                  </a:lnTo>
                  <a:lnTo>
                    <a:pt x="38" y="50"/>
                  </a:lnTo>
                  <a:lnTo>
                    <a:pt x="38" y="54"/>
                  </a:lnTo>
                  <a:lnTo>
                    <a:pt x="46" y="54"/>
                  </a:lnTo>
                  <a:lnTo>
                    <a:pt x="38" y="58"/>
                  </a:lnTo>
                  <a:lnTo>
                    <a:pt x="35" y="58"/>
                  </a:lnTo>
                  <a:lnTo>
                    <a:pt x="27" y="61"/>
                  </a:lnTo>
                  <a:lnTo>
                    <a:pt x="19" y="65"/>
                  </a:lnTo>
                  <a:lnTo>
                    <a:pt x="12" y="65"/>
                  </a:lnTo>
                  <a:lnTo>
                    <a:pt x="4" y="65"/>
                  </a:lnTo>
                  <a:lnTo>
                    <a:pt x="4" y="58"/>
                  </a:lnTo>
                  <a:lnTo>
                    <a:pt x="0" y="39"/>
                  </a:lnTo>
                  <a:lnTo>
                    <a:pt x="0" y="27"/>
                  </a:lnTo>
                  <a:lnTo>
                    <a:pt x="0" y="16"/>
                  </a:lnTo>
                  <a:lnTo>
                    <a:pt x="0" y="12"/>
                  </a:lnTo>
                  <a:lnTo>
                    <a:pt x="4" y="8"/>
                  </a:lnTo>
                  <a:lnTo>
                    <a:pt x="4" y="4"/>
                  </a:lnTo>
                  <a:lnTo>
                    <a:pt x="8" y="4"/>
                  </a:lnTo>
                  <a:lnTo>
                    <a:pt x="23" y="0"/>
                  </a:lnTo>
                  <a:lnTo>
                    <a:pt x="23"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63" name="Freeform 215"/>
            <p:cNvSpPr/>
            <p:nvPr/>
          </p:nvSpPr>
          <p:spPr bwMode="auto">
            <a:xfrm>
              <a:off x="2744263" y="1512703"/>
              <a:ext cx="8334" cy="17860"/>
            </a:xfrm>
            <a:custGeom>
              <a:avLst/>
              <a:gdLst>
                <a:gd name="T0" fmla="*/ 0 w 7"/>
                <a:gd name="T1" fmla="*/ 4 h 15"/>
                <a:gd name="T2" fmla="*/ 0 w 7"/>
                <a:gd name="T3" fmla="*/ 4 h 15"/>
                <a:gd name="T4" fmla="*/ 3 w 7"/>
                <a:gd name="T5" fmla="*/ 0 h 15"/>
                <a:gd name="T6" fmla="*/ 3 w 7"/>
                <a:gd name="T7" fmla="*/ 0 h 15"/>
                <a:gd name="T8" fmla="*/ 3 w 7"/>
                <a:gd name="T9" fmla="*/ 0 h 15"/>
                <a:gd name="T10" fmla="*/ 7 w 7"/>
                <a:gd name="T11" fmla="*/ 0 h 15"/>
                <a:gd name="T12" fmla="*/ 7 w 7"/>
                <a:gd name="T13" fmla="*/ 0 h 15"/>
                <a:gd name="T14" fmla="*/ 7 w 7"/>
                <a:gd name="T15" fmla="*/ 0 h 15"/>
                <a:gd name="T16" fmla="*/ 7 w 7"/>
                <a:gd name="T17" fmla="*/ 4 h 15"/>
                <a:gd name="T18" fmla="*/ 7 w 7"/>
                <a:gd name="T19" fmla="*/ 8 h 15"/>
                <a:gd name="T20" fmla="*/ 7 w 7"/>
                <a:gd name="T21" fmla="*/ 11 h 15"/>
                <a:gd name="T22" fmla="*/ 7 w 7"/>
                <a:gd name="T23" fmla="*/ 11 h 15"/>
                <a:gd name="T24" fmla="*/ 7 w 7"/>
                <a:gd name="T25" fmla="*/ 15 h 15"/>
                <a:gd name="T26" fmla="*/ 7 w 7"/>
                <a:gd name="T27" fmla="*/ 11 h 15"/>
                <a:gd name="T28" fmla="*/ 3 w 7"/>
                <a:gd name="T29" fmla="*/ 11 h 15"/>
                <a:gd name="T30" fmla="*/ 3 w 7"/>
                <a:gd name="T31" fmla="*/ 11 h 15"/>
                <a:gd name="T32" fmla="*/ 3 w 7"/>
                <a:gd name="T33" fmla="*/ 8 h 15"/>
                <a:gd name="T34" fmla="*/ 0 w 7"/>
                <a:gd name="T35" fmla="*/ 8 h 15"/>
                <a:gd name="T36" fmla="*/ 0 w 7"/>
                <a:gd name="T37"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15">
                  <a:moveTo>
                    <a:pt x="0" y="4"/>
                  </a:moveTo>
                  <a:lnTo>
                    <a:pt x="0" y="4"/>
                  </a:lnTo>
                  <a:lnTo>
                    <a:pt x="3" y="0"/>
                  </a:lnTo>
                  <a:lnTo>
                    <a:pt x="3" y="0"/>
                  </a:lnTo>
                  <a:lnTo>
                    <a:pt x="3" y="0"/>
                  </a:lnTo>
                  <a:lnTo>
                    <a:pt x="7" y="0"/>
                  </a:lnTo>
                  <a:lnTo>
                    <a:pt x="7" y="0"/>
                  </a:lnTo>
                  <a:lnTo>
                    <a:pt x="7" y="0"/>
                  </a:lnTo>
                  <a:lnTo>
                    <a:pt x="7" y="4"/>
                  </a:lnTo>
                  <a:lnTo>
                    <a:pt x="7" y="8"/>
                  </a:lnTo>
                  <a:lnTo>
                    <a:pt x="7" y="11"/>
                  </a:lnTo>
                  <a:lnTo>
                    <a:pt x="7" y="11"/>
                  </a:lnTo>
                  <a:lnTo>
                    <a:pt x="7" y="15"/>
                  </a:lnTo>
                  <a:lnTo>
                    <a:pt x="7" y="11"/>
                  </a:lnTo>
                  <a:lnTo>
                    <a:pt x="3" y="11"/>
                  </a:lnTo>
                  <a:lnTo>
                    <a:pt x="3" y="11"/>
                  </a:lnTo>
                  <a:lnTo>
                    <a:pt x="3" y="8"/>
                  </a:lnTo>
                  <a:lnTo>
                    <a:pt x="0" y="8"/>
                  </a:lnTo>
                  <a:lnTo>
                    <a:pt x="0" y="4"/>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64" name="Freeform 216"/>
            <p:cNvSpPr/>
            <p:nvPr/>
          </p:nvSpPr>
          <p:spPr bwMode="auto">
            <a:xfrm>
              <a:off x="2770457" y="1530562"/>
              <a:ext cx="4763" cy="9525"/>
            </a:xfrm>
            <a:custGeom>
              <a:avLst/>
              <a:gdLst>
                <a:gd name="T0" fmla="*/ 0 w 4"/>
                <a:gd name="T1" fmla="*/ 4 h 8"/>
                <a:gd name="T2" fmla="*/ 0 w 4"/>
                <a:gd name="T3" fmla="*/ 4 h 8"/>
                <a:gd name="T4" fmla="*/ 4 w 4"/>
                <a:gd name="T5" fmla="*/ 0 h 8"/>
                <a:gd name="T6" fmla="*/ 4 w 4"/>
                <a:gd name="T7" fmla="*/ 0 h 8"/>
                <a:gd name="T8" fmla="*/ 4 w 4"/>
                <a:gd name="T9" fmla="*/ 0 h 8"/>
                <a:gd name="T10" fmla="*/ 4 w 4"/>
                <a:gd name="T11" fmla="*/ 0 h 8"/>
                <a:gd name="T12" fmla="*/ 4 w 4"/>
                <a:gd name="T13" fmla="*/ 0 h 8"/>
                <a:gd name="T14" fmla="*/ 4 w 4"/>
                <a:gd name="T15" fmla="*/ 4 h 8"/>
                <a:gd name="T16" fmla="*/ 4 w 4"/>
                <a:gd name="T17" fmla="*/ 8 h 8"/>
                <a:gd name="T18" fmla="*/ 0 w 4"/>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8">
                  <a:moveTo>
                    <a:pt x="0" y="4"/>
                  </a:moveTo>
                  <a:lnTo>
                    <a:pt x="0" y="4"/>
                  </a:lnTo>
                  <a:lnTo>
                    <a:pt x="4" y="0"/>
                  </a:lnTo>
                  <a:lnTo>
                    <a:pt x="4" y="0"/>
                  </a:lnTo>
                  <a:lnTo>
                    <a:pt x="4" y="0"/>
                  </a:lnTo>
                  <a:lnTo>
                    <a:pt x="4" y="0"/>
                  </a:lnTo>
                  <a:lnTo>
                    <a:pt x="4" y="0"/>
                  </a:lnTo>
                  <a:lnTo>
                    <a:pt x="4" y="4"/>
                  </a:lnTo>
                  <a:lnTo>
                    <a:pt x="4" y="8"/>
                  </a:lnTo>
                  <a:lnTo>
                    <a:pt x="0" y="4"/>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65" name="Freeform 217"/>
            <p:cNvSpPr/>
            <p:nvPr/>
          </p:nvSpPr>
          <p:spPr bwMode="auto">
            <a:xfrm>
              <a:off x="1640554" y="1785356"/>
              <a:ext cx="164306" cy="132160"/>
            </a:xfrm>
            <a:custGeom>
              <a:avLst/>
              <a:gdLst>
                <a:gd name="T0" fmla="*/ 27 w 138"/>
                <a:gd name="T1" fmla="*/ 99 h 111"/>
                <a:gd name="T2" fmla="*/ 46 w 138"/>
                <a:gd name="T3" fmla="*/ 103 h 111"/>
                <a:gd name="T4" fmla="*/ 54 w 138"/>
                <a:gd name="T5" fmla="*/ 103 h 111"/>
                <a:gd name="T6" fmla="*/ 61 w 138"/>
                <a:gd name="T7" fmla="*/ 103 h 111"/>
                <a:gd name="T8" fmla="*/ 69 w 138"/>
                <a:gd name="T9" fmla="*/ 96 h 111"/>
                <a:gd name="T10" fmla="*/ 77 w 138"/>
                <a:gd name="T11" fmla="*/ 99 h 111"/>
                <a:gd name="T12" fmla="*/ 84 w 138"/>
                <a:gd name="T13" fmla="*/ 107 h 111"/>
                <a:gd name="T14" fmla="*/ 92 w 138"/>
                <a:gd name="T15" fmla="*/ 111 h 111"/>
                <a:gd name="T16" fmla="*/ 100 w 138"/>
                <a:gd name="T17" fmla="*/ 111 h 111"/>
                <a:gd name="T18" fmla="*/ 107 w 138"/>
                <a:gd name="T19" fmla="*/ 107 h 111"/>
                <a:gd name="T20" fmla="*/ 119 w 138"/>
                <a:gd name="T21" fmla="*/ 99 h 111"/>
                <a:gd name="T22" fmla="*/ 122 w 138"/>
                <a:gd name="T23" fmla="*/ 92 h 111"/>
                <a:gd name="T24" fmla="*/ 130 w 138"/>
                <a:gd name="T25" fmla="*/ 80 h 111"/>
                <a:gd name="T26" fmla="*/ 138 w 138"/>
                <a:gd name="T27" fmla="*/ 69 h 111"/>
                <a:gd name="T28" fmla="*/ 138 w 138"/>
                <a:gd name="T29" fmla="*/ 57 h 111"/>
                <a:gd name="T30" fmla="*/ 138 w 138"/>
                <a:gd name="T31" fmla="*/ 46 h 111"/>
                <a:gd name="T32" fmla="*/ 138 w 138"/>
                <a:gd name="T33" fmla="*/ 35 h 111"/>
                <a:gd name="T34" fmla="*/ 130 w 138"/>
                <a:gd name="T35" fmla="*/ 27 h 111"/>
                <a:gd name="T36" fmla="*/ 119 w 138"/>
                <a:gd name="T37" fmla="*/ 19 h 111"/>
                <a:gd name="T38" fmla="*/ 107 w 138"/>
                <a:gd name="T39" fmla="*/ 15 h 111"/>
                <a:gd name="T40" fmla="*/ 88 w 138"/>
                <a:gd name="T41" fmla="*/ 12 h 111"/>
                <a:gd name="T42" fmla="*/ 77 w 138"/>
                <a:gd name="T43" fmla="*/ 12 h 111"/>
                <a:gd name="T44" fmla="*/ 69 w 138"/>
                <a:gd name="T45" fmla="*/ 12 h 111"/>
                <a:gd name="T46" fmla="*/ 61 w 138"/>
                <a:gd name="T47" fmla="*/ 8 h 111"/>
                <a:gd name="T48" fmla="*/ 54 w 138"/>
                <a:gd name="T49" fmla="*/ 8 h 111"/>
                <a:gd name="T50" fmla="*/ 42 w 138"/>
                <a:gd name="T51" fmla="*/ 4 h 111"/>
                <a:gd name="T52" fmla="*/ 31 w 138"/>
                <a:gd name="T53" fmla="*/ 0 h 111"/>
                <a:gd name="T54" fmla="*/ 19 w 138"/>
                <a:gd name="T55" fmla="*/ 4 h 111"/>
                <a:gd name="T56" fmla="*/ 12 w 138"/>
                <a:gd name="T57" fmla="*/ 12 h 111"/>
                <a:gd name="T58" fmla="*/ 4 w 138"/>
                <a:gd name="T59" fmla="*/ 23 h 111"/>
                <a:gd name="T60" fmla="*/ 0 w 138"/>
                <a:gd name="T61" fmla="*/ 42 h 111"/>
                <a:gd name="T62" fmla="*/ 0 w 138"/>
                <a:gd name="T63" fmla="*/ 57 h 111"/>
                <a:gd name="T64" fmla="*/ 4 w 138"/>
                <a:gd name="T65" fmla="*/ 69 h 111"/>
                <a:gd name="T66" fmla="*/ 12 w 138"/>
                <a:gd name="T67" fmla="*/ 84 h 111"/>
                <a:gd name="T68" fmla="*/ 23 w 138"/>
                <a:gd name="T69" fmla="*/ 9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 h="111">
                  <a:moveTo>
                    <a:pt x="23" y="96"/>
                  </a:moveTo>
                  <a:lnTo>
                    <a:pt x="27" y="99"/>
                  </a:lnTo>
                  <a:lnTo>
                    <a:pt x="42" y="103"/>
                  </a:lnTo>
                  <a:lnTo>
                    <a:pt x="46" y="103"/>
                  </a:lnTo>
                  <a:lnTo>
                    <a:pt x="50" y="103"/>
                  </a:lnTo>
                  <a:lnTo>
                    <a:pt x="54" y="103"/>
                  </a:lnTo>
                  <a:lnTo>
                    <a:pt x="58" y="103"/>
                  </a:lnTo>
                  <a:lnTo>
                    <a:pt x="61" y="103"/>
                  </a:lnTo>
                  <a:lnTo>
                    <a:pt x="65" y="99"/>
                  </a:lnTo>
                  <a:lnTo>
                    <a:pt x="69" y="96"/>
                  </a:lnTo>
                  <a:lnTo>
                    <a:pt x="73" y="92"/>
                  </a:lnTo>
                  <a:lnTo>
                    <a:pt x="77" y="99"/>
                  </a:lnTo>
                  <a:lnTo>
                    <a:pt x="80" y="103"/>
                  </a:lnTo>
                  <a:lnTo>
                    <a:pt x="84" y="107"/>
                  </a:lnTo>
                  <a:lnTo>
                    <a:pt x="88" y="111"/>
                  </a:lnTo>
                  <a:lnTo>
                    <a:pt x="92" y="111"/>
                  </a:lnTo>
                  <a:lnTo>
                    <a:pt x="96" y="111"/>
                  </a:lnTo>
                  <a:lnTo>
                    <a:pt x="100" y="111"/>
                  </a:lnTo>
                  <a:lnTo>
                    <a:pt x="103" y="107"/>
                  </a:lnTo>
                  <a:lnTo>
                    <a:pt x="107" y="107"/>
                  </a:lnTo>
                  <a:lnTo>
                    <a:pt x="111" y="103"/>
                  </a:lnTo>
                  <a:lnTo>
                    <a:pt x="119" y="99"/>
                  </a:lnTo>
                  <a:lnTo>
                    <a:pt x="119" y="96"/>
                  </a:lnTo>
                  <a:lnTo>
                    <a:pt x="122" y="92"/>
                  </a:lnTo>
                  <a:lnTo>
                    <a:pt x="126" y="88"/>
                  </a:lnTo>
                  <a:lnTo>
                    <a:pt x="130" y="80"/>
                  </a:lnTo>
                  <a:lnTo>
                    <a:pt x="134" y="77"/>
                  </a:lnTo>
                  <a:lnTo>
                    <a:pt x="138" y="69"/>
                  </a:lnTo>
                  <a:lnTo>
                    <a:pt x="138" y="65"/>
                  </a:lnTo>
                  <a:lnTo>
                    <a:pt x="138" y="57"/>
                  </a:lnTo>
                  <a:lnTo>
                    <a:pt x="138" y="54"/>
                  </a:lnTo>
                  <a:lnTo>
                    <a:pt x="138" y="46"/>
                  </a:lnTo>
                  <a:lnTo>
                    <a:pt x="138" y="42"/>
                  </a:lnTo>
                  <a:lnTo>
                    <a:pt x="138" y="35"/>
                  </a:lnTo>
                  <a:lnTo>
                    <a:pt x="134" y="31"/>
                  </a:lnTo>
                  <a:lnTo>
                    <a:pt x="130" y="27"/>
                  </a:lnTo>
                  <a:lnTo>
                    <a:pt x="126" y="23"/>
                  </a:lnTo>
                  <a:lnTo>
                    <a:pt x="119" y="19"/>
                  </a:lnTo>
                  <a:lnTo>
                    <a:pt x="115" y="15"/>
                  </a:lnTo>
                  <a:lnTo>
                    <a:pt x="107" y="15"/>
                  </a:lnTo>
                  <a:lnTo>
                    <a:pt x="96" y="15"/>
                  </a:lnTo>
                  <a:lnTo>
                    <a:pt x="88" y="12"/>
                  </a:lnTo>
                  <a:lnTo>
                    <a:pt x="77" y="15"/>
                  </a:lnTo>
                  <a:lnTo>
                    <a:pt x="77" y="12"/>
                  </a:lnTo>
                  <a:lnTo>
                    <a:pt x="73" y="12"/>
                  </a:lnTo>
                  <a:lnTo>
                    <a:pt x="69" y="12"/>
                  </a:lnTo>
                  <a:lnTo>
                    <a:pt x="65" y="8"/>
                  </a:lnTo>
                  <a:lnTo>
                    <a:pt x="61" y="8"/>
                  </a:lnTo>
                  <a:lnTo>
                    <a:pt x="58" y="8"/>
                  </a:lnTo>
                  <a:lnTo>
                    <a:pt x="54" y="8"/>
                  </a:lnTo>
                  <a:lnTo>
                    <a:pt x="50" y="4"/>
                  </a:lnTo>
                  <a:lnTo>
                    <a:pt x="42" y="4"/>
                  </a:lnTo>
                  <a:lnTo>
                    <a:pt x="39" y="0"/>
                  </a:lnTo>
                  <a:lnTo>
                    <a:pt x="31" y="0"/>
                  </a:lnTo>
                  <a:lnTo>
                    <a:pt x="23" y="4"/>
                  </a:lnTo>
                  <a:lnTo>
                    <a:pt x="19" y="4"/>
                  </a:lnTo>
                  <a:lnTo>
                    <a:pt x="16" y="8"/>
                  </a:lnTo>
                  <a:lnTo>
                    <a:pt x="12" y="12"/>
                  </a:lnTo>
                  <a:lnTo>
                    <a:pt x="8" y="15"/>
                  </a:lnTo>
                  <a:lnTo>
                    <a:pt x="4" y="23"/>
                  </a:lnTo>
                  <a:lnTo>
                    <a:pt x="0" y="35"/>
                  </a:lnTo>
                  <a:lnTo>
                    <a:pt x="0" y="42"/>
                  </a:lnTo>
                  <a:lnTo>
                    <a:pt x="0" y="50"/>
                  </a:lnTo>
                  <a:lnTo>
                    <a:pt x="0" y="57"/>
                  </a:lnTo>
                  <a:lnTo>
                    <a:pt x="0" y="65"/>
                  </a:lnTo>
                  <a:lnTo>
                    <a:pt x="4" y="69"/>
                  </a:lnTo>
                  <a:lnTo>
                    <a:pt x="4" y="77"/>
                  </a:lnTo>
                  <a:lnTo>
                    <a:pt x="12" y="84"/>
                  </a:lnTo>
                  <a:lnTo>
                    <a:pt x="16" y="92"/>
                  </a:lnTo>
                  <a:lnTo>
                    <a:pt x="23" y="96"/>
                  </a:lnTo>
                  <a:lnTo>
                    <a:pt x="23" y="96"/>
                  </a:lnTo>
                  <a:close/>
                </a:path>
              </a:pathLst>
            </a:custGeom>
            <a:solidFill>
              <a:srgbClr val="F4B183"/>
            </a:solidFill>
            <a:ln>
              <a:noFill/>
            </a:ln>
          </p:spPr>
          <p:txBody>
            <a:bodyPr vert="horz" wrap="square" lIns="68580" tIns="34290" rIns="68580" bIns="34290" numCol="1" anchor="t" anchorCtr="0" compatLnSpc="1"/>
            <a:lstStyle/>
            <a:p>
              <a:endParaRPr lang="zh-CN" altLang="en-US" sz="1015">
                <a:cs typeface="+mn-ea"/>
              </a:endParaRPr>
            </a:p>
          </p:txBody>
        </p:sp>
        <p:sp>
          <p:nvSpPr>
            <p:cNvPr id="466" name="Freeform 218"/>
            <p:cNvSpPr/>
            <p:nvPr/>
          </p:nvSpPr>
          <p:spPr bwMode="auto">
            <a:xfrm>
              <a:off x="1759616" y="1799644"/>
              <a:ext cx="26194" cy="45244"/>
            </a:xfrm>
            <a:custGeom>
              <a:avLst/>
              <a:gdLst>
                <a:gd name="T0" fmla="*/ 0 w 22"/>
                <a:gd name="T1" fmla="*/ 7 h 38"/>
                <a:gd name="T2" fmla="*/ 0 w 22"/>
                <a:gd name="T3" fmla="*/ 7 h 38"/>
                <a:gd name="T4" fmla="*/ 0 w 22"/>
                <a:gd name="T5" fmla="*/ 3 h 38"/>
                <a:gd name="T6" fmla="*/ 3 w 22"/>
                <a:gd name="T7" fmla="*/ 3 h 38"/>
                <a:gd name="T8" fmla="*/ 7 w 22"/>
                <a:gd name="T9" fmla="*/ 0 h 38"/>
                <a:gd name="T10" fmla="*/ 15 w 22"/>
                <a:gd name="T11" fmla="*/ 7 h 38"/>
                <a:gd name="T12" fmla="*/ 19 w 22"/>
                <a:gd name="T13" fmla="*/ 15 h 38"/>
                <a:gd name="T14" fmla="*/ 22 w 22"/>
                <a:gd name="T15" fmla="*/ 23 h 38"/>
                <a:gd name="T16" fmla="*/ 22 w 22"/>
                <a:gd name="T17" fmla="*/ 26 h 38"/>
                <a:gd name="T18" fmla="*/ 15 w 22"/>
                <a:gd name="T19" fmla="*/ 38 h 38"/>
                <a:gd name="T20" fmla="*/ 0 w 22"/>
                <a:gd name="T21"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8">
                  <a:moveTo>
                    <a:pt x="0" y="7"/>
                  </a:moveTo>
                  <a:lnTo>
                    <a:pt x="0" y="7"/>
                  </a:lnTo>
                  <a:lnTo>
                    <a:pt x="0" y="3"/>
                  </a:lnTo>
                  <a:lnTo>
                    <a:pt x="3" y="3"/>
                  </a:lnTo>
                  <a:lnTo>
                    <a:pt x="7" y="0"/>
                  </a:lnTo>
                  <a:lnTo>
                    <a:pt x="15" y="7"/>
                  </a:lnTo>
                  <a:lnTo>
                    <a:pt x="19" y="15"/>
                  </a:lnTo>
                  <a:lnTo>
                    <a:pt x="22" y="23"/>
                  </a:lnTo>
                  <a:lnTo>
                    <a:pt x="22" y="26"/>
                  </a:lnTo>
                  <a:lnTo>
                    <a:pt x="15" y="38"/>
                  </a:lnTo>
                  <a:lnTo>
                    <a:pt x="0" y="7"/>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67" name="Freeform 219"/>
            <p:cNvSpPr/>
            <p:nvPr/>
          </p:nvSpPr>
          <p:spPr bwMode="auto">
            <a:xfrm>
              <a:off x="1659604" y="1785356"/>
              <a:ext cx="45244" cy="82154"/>
            </a:xfrm>
            <a:custGeom>
              <a:avLst/>
              <a:gdLst>
                <a:gd name="T0" fmla="*/ 0 w 38"/>
                <a:gd name="T1" fmla="*/ 57 h 69"/>
                <a:gd name="T2" fmla="*/ 0 w 38"/>
                <a:gd name="T3" fmla="*/ 54 h 69"/>
                <a:gd name="T4" fmla="*/ 0 w 38"/>
                <a:gd name="T5" fmla="*/ 46 h 69"/>
                <a:gd name="T6" fmla="*/ 0 w 38"/>
                <a:gd name="T7" fmla="*/ 35 h 69"/>
                <a:gd name="T8" fmla="*/ 3 w 38"/>
                <a:gd name="T9" fmla="*/ 23 h 69"/>
                <a:gd name="T10" fmla="*/ 3 w 38"/>
                <a:gd name="T11" fmla="*/ 19 h 69"/>
                <a:gd name="T12" fmla="*/ 7 w 38"/>
                <a:gd name="T13" fmla="*/ 15 h 69"/>
                <a:gd name="T14" fmla="*/ 11 w 38"/>
                <a:gd name="T15" fmla="*/ 8 h 69"/>
                <a:gd name="T16" fmla="*/ 15 w 38"/>
                <a:gd name="T17" fmla="*/ 4 h 69"/>
                <a:gd name="T18" fmla="*/ 19 w 38"/>
                <a:gd name="T19" fmla="*/ 4 h 69"/>
                <a:gd name="T20" fmla="*/ 23 w 38"/>
                <a:gd name="T21" fmla="*/ 0 h 69"/>
                <a:gd name="T22" fmla="*/ 30 w 38"/>
                <a:gd name="T23" fmla="*/ 4 h 69"/>
                <a:gd name="T24" fmla="*/ 38 w 38"/>
                <a:gd name="T25" fmla="*/ 4 h 69"/>
                <a:gd name="T26" fmla="*/ 30 w 38"/>
                <a:gd name="T27" fmla="*/ 8 h 69"/>
                <a:gd name="T28" fmla="*/ 26 w 38"/>
                <a:gd name="T29" fmla="*/ 12 h 69"/>
                <a:gd name="T30" fmla="*/ 23 w 38"/>
                <a:gd name="T31" fmla="*/ 19 h 69"/>
                <a:gd name="T32" fmla="*/ 19 w 38"/>
                <a:gd name="T33" fmla="*/ 23 h 69"/>
                <a:gd name="T34" fmla="*/ 19 w 38"/>
                <a:gd name="T35" fmla="*/ 27 h 69"/>
                <a:gd name="T36" fmla="*/ 19 w 38"/>
                <a:gd name="T37" fmla="*/ 31 h 69"/>
                <a:gd name="T38" fmla="*/ 19 w 38"/>
                <a:gd name="T39" fmla="*/ 38 h 69"/>
                <a:gd name="T40" fmla="*/ 19 w 38"/>
                <a:gd name="T41" fmla="*/ 42 h 69"/>
                <a:gd name="T42" fmla="*/ 23 w 38"/>
                <a:gd name="T43" fmla="*/ 54 h 69"/>
                <a:gd name="T44" fmla="*/ 26 w 38"/>
                <a:gd name="T45" fmla="*/ 61 h 69"/>
                <a:gd name="T46" fmla="*/ 30 w 38"/>
                <a:gd name="T47" fmla="*/ 65 h 69"/>
                <a:gd name="T48" fmla="*/ 34 w 38"/>
                <a:gd name="T49" fmla="*/ 69 h 69"/>
                <a:gd name="T50" fmla="*/ 26 w 38"/>
                <a:gd name="T51" fmla="*/ 69 h 69"/>
                <a:gd name="T52" fmla="*/ 19 w 38"/>
                <a:gd name="T53" fmla="*/ 65 h 69"/>
                <a:gd name="T54" fmla="*/ 15 w 38"/>
                <a:gd name="T55" fmla="*/ 65 h 69"/>
                <a:gd name="T56" fmla="*/ 7 w 38"/>
                <a:gd name="T57" fmla="*/ 65 h 69"/>
                <a:gd name="T58" fmla="*/ 3 w 38"/>
                <a:gd name="T59" fmla="*/ 61 h 69"/>
                <a:gd name="T60" fmla="*/ 0 w 38"/>
                <a:gd name="T61" fmla="*/ 5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69">
                  <a:moveTo>
                    <a:pt x="0" y="57"/>
                  </a:moveTo>
                  <a:lnTo>
                    <a:pt x="0" y="54"/>
                  </a:lnTo>
                  <a:lnTo>
                    <a:pt x="0" y="46"/>
                  </a:lnTo>
                  <a:lnTo>
                    <a:pt x="0" y="35"/>
                  </a:lnTo>
                  <a:lnTo>
                    <a:pt x="3" y="23"/>
                  </a:lnTo>
                  <a:lnTo>
                    <a:pt x="3" y="19"/>
                  </a:lnTo>
                  <a:lnTo>
                    <a:pt x="7" y="15"/>
                  </a:lnTo>
                  <a:lnTo>
                    <a:pt x="11" y="8"/>
                  </a:lnTo>
                  <a:lnTo>
                    <a:pt x="15" y="4"/>
                  </a:lnTo>
                  <a:lnTo>
                    <a:pt x="19" y="4"/>
                  </a:lnTo>
                  <a:lnTo>
                    <a:pt x="23" y="0"/>
                  </a:lnTo>
                  <a:lnTo>
                    <a:pt x="30" y="4"/>
                  </a:lnTo>
                  <a:lnTo>
                    <a:pt x="38" y="4"/>
                  </a:lnTo>
                  <a:lnTo>
                    <a:pt x="30" y="8"/>
                  </a:lnTo>
                  <a:lnTo>
                    <a:pt x="26" y="12"/>
                  </a:lnTo>
                  <a:lnTo>
                    <a:pt x="23" y="19"/>
                  </a:lnTo>
                  <a:lnTo>
                    <a:pt x="19" y="23"/>
                  </a:lnTo>
                  <a:lnTo>
                    <a:pt x="19" y="27"/>
                  </a:lnTo>
                  <a:lnTo>
                    <a:pt x="19" y="31"/>
                  </a:lnTo>
                  <a:lnTo>
                    <a:pt x="19" y="38"/>
                  </a:lnTo>
                  <a:lnTo>
                    <a:pt x="19" y="42"/>
                  </a:lnTo>
                  <a:lnTo>
                    <a:pt x="23" y="54"/>
                  </a:lnTo>
                  <a:lnTo>
                    <a:pt x="26" y="61"/>
                  </a:lnTo>
                  <a:lnTo>
                    <a:pt x="30" y="65"/>
                  </a:lnTo>
                  <a:lnTo>
                    <a:pt x="34" y="69"/>
                  </a:lnTo>
                  <a:lnTo>
                    <a:pt x="26" y="69"/>
                  </a:lnTo>
                  <a:lnTo>
                    <a:pt x="19" y="65"/>
                  </a:lnTo>
                  <a:lnTo>
                    <a:pt x="15" y="65"/>
                  </a:lnTo>
                  <a:lnTo>
                    <a:pt x="7" y="65"/>
                  </a:lnTo>
                  <a:lnTo>
                    <a:pt x="3" y="61"/>
                  </a:lnTo>
                  <a:lnTo>
                    <a:pt x="0" y="57"/>
                  </a:lnTo>
                  <a:close/>
                </a:path>
              </a:pathLst>
            </a:custGeom>
            <a:solidFill>
              <a:srgbClr val="ED7D31"/>
            </a:solidFill>
            <a:ln>
              <a:noFill/>
            </a:ln>
          </p:spPr>
          <p:txBody>
            <a:bodyPr vert="horz" wrap="square" lIns="68580" tIns="34290" rIns="68580" bIns="34290" numCol="1" anchor="t" anchorCtr="0" compatLnSpc="1"/>
            <a:lstStyle/>
            <a:p>
              <a:endParaRPr lang="zh-CN" altLang="en-US" sz="1015">
                <a:cs typeface="+mn-ea"/>
              </a:endParaRPr>
            </a:p>
          </p:txBody>
        </p:sp>
        <p:sp>
          <p:nvSpPr>
            <p:cNvPr id="468" name="Freeform 220"/>
            <p:cNvSpPr/>
            <p:nvPr/>
          </p:nvSpPr>
          <p:spPr bwMode="auto">
            <a:xfrm>
              <a:off x="1922733" y="2158022"/>
              <a:ext cx="431006" cy="219075"/>
            </a:xfrm>
            <a:custGeom>
              <a:avLst/>
              <a:gdLst>
                <a:gd name="T0" fmla="*/ 179 w 362"/>
                <a:gd name="T1" fmla="*/ 8 h 184"/>
                <a:gd name="T2" fmla="*/ 179 w 362"/>
                <a:gd name="T3" fmla="*/ 19 h 184"/>
                <a:gd name="T4" fmla="*/ 179 w 362"/>
                <a:gd name="T5" fmla="*/ 27 h 184"/>
                <a:gd name="T6" fmla="*/ 183 w 362"/>
                <a:gd name="T7" fmla="*/ 39 h 184"/>
                <a:gd name="T8" fmla="*/ 190 w 362"/>
                <a:gd name="T9" fmla="*/ 54 h 184"/>
                <a:gd name="T10" fmla="*/ 206 w 362"/>
                <a:gd name="T11" fmla="*/ 65 h 184"/>
                <a:gd name="T12" fmla="*/ 225 w 362"/>
                <a:gd name="T13" fmla="*/ 81 h 184"/>
                <a:gd name="T14" fmla="*/ 263 w 362"/>
                <a:gd name="T15" fmla="*/ 96 h 184"/>
                <a:gd name="T16" fmla="*/ 305 w 362"/>
                <a:gd name="T17" fmla="*/ 111 h 184"/>
                <a:gd name="T18" fmla="*/ 335 w 362"/>
                <a:gd name="T19" fmla="*/ 119 h 184"/>
                <a:gd name="T20" fmla="*/ 354 w 362"/>
                <a:gd name="T21" fmla="*/ 126 h 184"/>
                <a:gd name="T22" fmla="*/ 347 w 362"/>
                <a:gd name="T23" fmla="*/ 138 h 184"/>
                <a:gd name="T24" fmla="*/ 305 w 362"/>
                <a:gd name="T25" fmla="*/ 153 h 184"/>
                <a:gd name="T26" fmla="*/ 251 w 362"/>
                <a:gd name="T27" fmla="*/ 180 h 184"/>
                <a:gd name="T28" fmla="*/ 240 w 362"/>
                <a:gd name="T29" fmla="*/ 184 h 184"/>
                <a:gd name="T30" fmla="*/ 236 w 362"/>
                <a:gd name="T31" fmla="*/ 172 h 184"/>
                <a:gd name="T32" fmla="*/ 228 w 362"/>
                <a:gd name="T33" fmla="*/ 165 h 184"/>
                <a:gd name="T34" fmla="*/ 221 w 362"/>
                <a:gd name="T35" fmla="*/ 153 h 184"/>
                <a:gd name="T36" fmla="*/ 206 w 362"/>
                <a:gd name="T37" fmla="*/ 146 h 184"/>
                <a:gd name="T38" fmla="*/ 186 w 362"/>
                <a:gd name="T39" fmla="*/ 138 h 184"/>
                <a:gd name="T40" fmla="*/ 160 w 362"/>
                <a:gd name="T41" fmla="*/ 130 h 184"/>
                <a:gd name="T42" fmla="*/ 114 w 362"/>
                <a:gd name="T43" fmla="*/ 126 h 184"/>
                <a:gd name="T44" fmla="*/ 76 w 362"/>
                <a:gd name="T45" fmla="*/ 126 h 184"/>
                <a:gd name="T46" fmla="*/ 61 w 362"/>
                <a:gd name="T47" fmla="*/ 123 h 184"/>
                <a:gd name="T48" fmla="*/ 45 w 362"/>
                <a:gd name="T49" fmla="*/ 119 h 184"/>
                <a:gd name="T50" fmla="*/ 30 w 362"/>
                <a:gd name="T51" fmla="*/ 111 h 184"/>
                <a:gd name="T52" fmla="*/ 19 w 362"/>
                <a:gd name="T53" fmla="*/ 96 h 184"/>
                <a:gd name="T54" fmla="*/ 7 w 362"/>
                <a:gd name="T55" fmla="*/ 73 h 184"/>
                <a:gd name="T56" fmla="*/ 4 w 362"/>
                <a:gd name="T57" fmla="*/ 54 h 184"/>
                <a:gd name="T58" fmla="*/ 23 w 362"/>
                <a:gd name="T59" fmla="*/ 39 h 184"/>
                <a:gd name="T60" fmla="*/ 49 w 362"/>
                <a:gd name="T61" fmla="*/ 19 h 184"/>
                <a:gd name="T62" fmla="*/ 65 w 362"/>
                <a:gd name="T6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 h="184">
                  <a:moveTo>
                    <a:pt x="179" y="8"/>
                  </a:moveTo>
                  <a:lnTo>
                    <a:pt x="179" y="8"/>
                  </a:lnTo>
                  <a:lnTo>
                    <a:pt x="179" y="16"/>
                  </a:lnTo>
                  <a:lnTo>
                    <a:pt x="179" y="19"/>
                  </a:lnTo>
                  <a:lnTo>
                    <a:pt x="179" y="23"/>
                  </a:lnTo>
                  <a:lnTo>
                    <a:pt x="179" y="27"/>
                  </a:lnTo>
                  <a:lnTo>
                    <a:pt x="183" y="35"/>
                  </a:lnTo>
                  <a:lnTo>
                    <a:pt x="183" y="39"/>
                  </a:lnTo>
                  <a:lnTo>
                    <a:pt x="186" y="46"/>
                  </a:lnTo>
                  <a:lnTo>
                    <a:pt x="190" y="54"/>
                  </a:lnTo>
                  <a:lnTo>
                    <a:pt x="198" y="62"/>
                  </a:lnTo>
                  <a:lnTo>
                    <a:pt x="206" y="65"/>
                  </a:lnTo>
                  <a:lnTo>
                    <a:pt x="213" y="73"/>
                  </a:lnTo>
                  <a:lnTo>
                    <a:pt x="225" y="81"/>
                  </a:lnTo>
                  <a:lnTo>
                    <a:pt x="236" y="84"/>
                  </a:lnTo>
                  <a:lnTo>
                    <a:pt x="263" y="96"/>
                  </a:lnTo>
                  <a:lnTo>
                    <a:pt x="286" y="104"/>
                  </a:lnTo>
                  <a:lnTo>
                    <a:pt x="305" y="111"/>
                  </a:lnTo>
                  <a:lnTo>
                    <a:pt x="320" y="115"/>
                  </a:lnTo>
                  <a:lnTo>
                    <a:pt x="335" y="119"/>
                  </a:lnTo>
                  <a:lnTo>
                    <a:pt x="347" y="123"/>
                  </a:lnTo>
                  <a:lnTo>
                    <a:pt x="354" y="126"/>
                  </a:lnTo>
                  <a:lnTo>
                    <a:pt x="362" y="134"/>
                  </a:lnTo>
                  <a:lnTo>
                    <a:pt x="347" y="138"/>
                  </a:lnTo>
                  <a:lnTo>
                    <a:pt x="327" y="146"/>
                  </a:lnTo>
                  <a:lnTo>
                    <a:pt x="305" y="153"/>
                  </a:lnTo>
                  <a:lnTo>
                    <a:pt x="286" y="165"/>
                  </a:lnTo>
                  <a:lnTo>
                    <a:pt x="251" y="180"/>
                  </a:lnTo>
                  <a:lnTo>
                    <a:pt x="240" y="184"/>
                  </a:lnTo>
                  <a:lnTo>
                    <a:pt x="240" y="184"/>
                  </a:lnTo>
                  <a:lnTo>
                    <a:pt x="236" y="176"/>
                  </a:lnTo>
                  <a:lnTo>
                    <a:pt x="236" y="172"/>
                  </a:lnTo>
                  <a:lnTo>
                    <a:pt x="232" y="168"/>
                  </a:lnTo>
                  <a:lnTo>
                    <a:pt x="228" y="165"/>
                  </a:lnTo>
                  <a:lnTo>
                    <a:pt x="225" y="161"/>
                  </a:lnTo>
                  <a:lnTo>
                    <a:pt x="221" y="153"/>
                  </a:lnTo>
                  <a:lnTo>
                    <a:pt x="213" y="149"/>
                  </a:lnTo>
                  <a:lnTo>
                    <a:pt x="206" y="146"/>
                  </a:lnTo>
                  <a:lnTo>
                    <a:pt x="198" y="142"/>
                  </a:lnTo>
                  <a:lnTo>
                    <a:pt x="186" y="138"/>
                  </a:lnTo>
                  <a:lnTo>
                    <a:pt x="175" y="134"/>
                  </a:lnTo>
                  <a:lnTo>
                    <a:pt x="160" y="130"/>
                  </a:lnTo>
                  <a:lnTo>
                    <a:pt x="145" y="130"/>
                  </a:lnTo>
                  <a:lnTo>
                    <a:pt x="114" y="126"/>
                  </a:lnTo>
                  <a:lnTo>
                    <a:pt x="87" y="126"/>
                  </a:lnTo>
                  <a:lnTo>
                    <a:pt x="76" y="126"/>
                  </a:lnTo>
                  <a:lnTo>
                    <a:pt x="68" y="126"/>
                  </a:lnTo>
                  <a:lnTo>
                    <a:pt x="61" y="123"/>
                  </a:lnTo>
                  <a:lnTo>
                    <a:pt x="53" y="123"/>
                  </a:lnTo>
                  <a:lnTo>
                    <a:pt x="45" y="119"/>
                  </a:lnTo>
                  <a:lnTo>
                    <a:pt x="38" y="115"/>
                  </a:lnTo>
                  <a:lnTo>
                    <a:pt x="30" y="111"/>
                  </a:lnTo>
                  <a:lnTo>
                    <a:pt x="26" y="104"/>
                  </a:lnTo>
                  <a:lnTo>
                    <a:pt x="19" y="96"/>
                  </a:lnTo>
                  <a:lnTo>
                    <a:pt x="15" y="84"/>
                  </a:lnTo>
                  <a:lnTo>
                    <a:pt x="7" y="73"/>
                  </a:lnTo>
                  <a:lnTo>
                    <a:pt x="0" y="62"/>
                  </a:lnTo>
                  <a:lnTo>
                    <a:pt x="4" y="54"/>
                  </a:lnTo>
                  <a:lnTo>
                    <a:pt x="11" y="46"/>
                  </a:lnTo>
                  <a:lnTo>
                    <a:pt x="23" y="39"/>
                  </a:lnTo>
                  <a:lnTo>
                    <a:pt x="30" y="31"/>
                  </a:lnTo>
                  <a:lnTo>
                    <a:pt x="49" y="19"/>
                  </a:lnTo>
                  <a:lnTo>
                    <a:pt x="57" y="16"/>
                  </a:lnTo>
                  <a:lnTo>
                    <a:pt x="65" y="0"/>
                  </a:lnTo>
                  <a:lnTo>
                    <a:pt x="179" y="8"/>
                  </a:lnTo>
                  <a:close/>
                </a:path>
              </a:pathLst>
            </a:custGeom>
            <a:solidFill>
              <a:srgbClr val="F4B183"/>
            </a:solidFill>
            <a:ln>
              <a:noFill/>
            </a:ln>
          </p:spPr>
          <p:txBody>
            <a:bodyPr vert="horz" wrap="square" lIns="68580" tIns="34290" rIns="68580" bIns="34290" numCol="1" anchor="t" anchorCtr="0" compatLnSpc="1"/>
            <a:lstStyle/>
            <a:p>
              <a:endParaRPr lang="zh-CN" altLang="en-US" sz="1015">
                <a:cs typeface="+mn-ea"/>
              </a:endParaRPr>
            </a:p>
          </p:txBody>
        </p:sp>
        <p:sp>
          <p:nvSpPr>
            <p:cNvPr id="469" name="Freeform 221"/>
            <p:cNvSpPr/>
            <p:nvPr/>
          </p:nvSpPr>
          <p:spPr bwMode="auto">
            <a:xfrm>
              <a:off x="2789507" y="2180643"/>
              <a:ext cx="389334" cy="496491"/>
            </a:xfrm>
            <a:custGeom>
              <a:avLst/>
              <a:gdLst>
                <a:gd name="T0" fmla="*/ 38 w 327"/>
                <a:gd name="T1" fmla="*/ 31 h 417"/>
                <a:gd name="T2" fmla="*/ 57 w 327"/>
                <a:gd name="T3" fmla="*/ 20 h 417"/>
                <a:gd name="T4" fmla="*/ 76 w 327"/>
                <a:gd name="T5" fmla="*/ 12 h 417"/>
                <a:gd name="T6" fmla="*/ 99 w 327"/>
                <a:gd name="T7" fmla="*/ 4 h 417"/>
                <a:gd name="T8" fmla="*/ 125 w 327"/>
                <a:gd name="T9" fmla="*/ 0 h 417"/>
                <a:gd name="T10" fmla="*/ 152 w 327"/>
                <a:gd name="T11" fmla="*/ 0 h 417"/>
                <a:gd name="T12" fmla="*/ 167 w 327"/>
                <a:gd name="T13" fmla="*/ 4 h 417"/>
                <a:gd name="T14" fmla="*/ 186 w 327"/>
                <a:gd name="T15" fmla="*/ 12 h 417"/>
                <a:gd name="T16" fmla="*/ 205 w 327"/>
                <a:gd name="T17" fmla="*/ 20 h 417"/>
                <a:gd name="T18" fmla="*/ 217 w 327"/>
                <a:gd name="T19" fmla="*/ 31 h 417"/>
                <a:gd name="T20" fmla="*/ 224 w 327"/>
                <a:gd name="T21" fmla="*/ 46 h 417"/>
                <a:gd name="T22" fmla="*/ 232 w 327"/>
                <a:gd name="T23" fmla="*/ 62 h 417"/>
                <a:gd name="T24" fmla="*/ 251 w 327"/>
                <a:gd name="T25" fmla="*/ 77 h 417"/>
                <a:gd name="T26" fmla="*/ 266 w 327"/>
                <a:gd name="T27" fmla="*/ 85 h 417"/>
                <a:gd name="T28" fmla="*/ 301 w 327"/>
                <a:gd name="T29" fmla="*/ 96 h 417"/>
                <a:gd name="T30" fmla="*/ 316 w 327"/>
                <a:gd name="T31" fmla="*/ 104 h 417"/>
                <a:gd name="T32" fmla="*/ 324 w 327"/>
                <a:gd name="T33" fmla="*/ 107 h 417"/>
                <a:gd name="T34" fmla="*/ 324 w 327"/>
                <a:gd name="T35" fmla="*/ 127 h 417"/>
                <a:gd name="T36" fmla="*/ 324 w 327"/>
                <a:gd name="T37" fmla="*/ 211 h 417"/>
                <a:gd name="T38" fmla="*/ 324 w 327"/>
                <a:gd name="T39" fmla="*/ 321 h 417"/>
                <a:gd name="T40" fmla="*/ 327 w 327"/>
                <a:gd name="T41" fmla="*/ 405 h 417"/>
                <a:gd name="T42" fmla="*/ 327 w 327"/>
                <a:gd name="T43" fmla="*/ 409 h 417"/>
                <a:gd name="T44" fmla="*/ 324 w 327"/>
                <a:gd name="T45" fmla="*/ 375 h 417"/>
                <a:gd name="T46" fmla="*/ 316 w 327"/>
                <a:gd name="T47" fmla="*/ 329 h 417"/>
                <a:gd name="T48" fmla="*/ 308 w 327"/>
                <a:gd name="T49" fmla="*/ 295 h 417"/>
                <a:gd name="T50" fmla="*/ 297 w 327"/>
                <a:gd name="T51" fmla="*/ 260 h 417"/>
                <a:gd name="T52" fmla="*/ 274 w 327"/>
                <a:gd name="T53" fmla="*/ 222 h 417"/>
                <a:gd name="T54" fmla="*/ 129 w 327"/>
                <a:gd name="T55" fmla="*/ 146 h 417"/>
                <a:gd name="T56" fmla="*/ 7 w 327"/>
                <a:gd name="T57" fmla="*/ 88 h 417"/>
                <a:gd name="T58" fmla="*/ 22 w 327"/>
                <a:gd name="T59" fmla="*/ 62 h 417"/>
                <a:gd name="T60" fmla="*/ 30 w 327"/>
                <a:gd name="T61" fmla="*/ 50 h 417"/>
                <a:gd name="T62" fmla="*/ 34 w 327"/>
                <a:gd name="T63" fmla="*/ 3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7" h="417">
                  <a:moveTo>
                    <a:pt x="34" y="31"/>
                  </a:moveTo>
                  <a:lnTo>
                    <a:pt x="38" y="31"/>
                  </a:lnTo>
                  <a:lnTo>
                    <a:pt x="49" y="23"/>
                  </a:lnTo>
                  <a:lnTo>
                    <a:pt x="57" y="20"/>
                  </a:lnTo>
                  <a:lnTo>
                    <a:pt x="64" y="16"/>
                  </a:lnTo>
                  <a:lnTo>
                    <a:pt x="76" y="12"/>
                  </a:lnTo>
                  <a:lnTo>
                    <a:pt x="87" y="8"/>
                  </a:lnTo>
                  <a:lnTo>
                    <a:pt x="99" y="4"/>
                  </a:lnTo>
                  <a:lnTo>
                    <a:pt x="114" y="0"/>
                  </a:lnTo>
                  <a:lnTo>
                    <a:pt x="125" y="0"/>
                  </a:lnTo>
                  <a:lnTo>
                    <a:pt x="144" y="0"/>
                  </a:lnTo>
                  <a:lnTo>
                    <a:pt x="152" y="0"/>
                  </a:lnTo>
                  <a:lnTo>
                    <a:pt x="160" y="4"/>
                  </a:lnTo>
                  <a:lnTo>
                    <a:pt x="167" y="4"/>
                  </a:lnTo>
                  <a:lnTo>
                    <a:pt x="179" y="8"/>
                  </a:lnTo>
                  <a:lnTo>
                    <a:pt x="186" y="12"/>
                  </a:lnTo>
                  <a:lnTo>
                    <a:pt x="198" y="16"/>
                  </a:lnTo>
                  <a:lnTo>
                    <a:pt x="205" y="20"/>
                  </a:lnTo>
                  <a:lnTo>
                    <a:pt x="217" y="23"/>
                  </a:lnTo>
                  <a:lnTo>
                    <a:pt x="217" y="31"/>
                  </a:lnTo>
                  <a:lnTo>
                    <a:pt x="221" y="39"/>
                  </a:lnTo>
                  <a:lnTo>
                    <a:pt x="224" y="46"/>
                  </a:lnTo>
                  <a:lnTo>
                    <a:pt x="224" y="54"/>
                  </a:lnTo>
                  <a:lnTo>
                    <a:pt x="232" y="62"/>
                  </a:lnTo>
                  <a:lnTo>
                    <a:pt x="240" y="69"/>
                  </a:lnTo>
                  <a:lnTo>
                    <a:pt x="251" y="77"/>
                  </a:lnTo>
                  <a:lnTo>
                    <a:pt x="255" y="81"/>
                  </a:lnTo>
                  <a:lnTo>
                    <a:pt x="266" y="85"/>
                  </a:lnTo>
                  <a:lnTo>
                    <a:pt x="289" y="92"/>
                  </a:lnTo>
                  <a:lnTo>
                    <a:pt x="301" y="96"/>
                  </a:lnTo>
                  <a:lnTo>
                    <a:pt x="312" y="100"/>
                  </a:lnTo>
                  <a:lnTo>
                    <a:pt x="316" y="104"/>
                  </a:lnTo>
                  <a:lnTo>
                    <a:pt x="320" y="107"/>
                  </a:lnTo>
                  <a:lnTo>
                    <a:pt x="324" y="107"/>
                  </a:lnTo>
                  <a:lnTo>
                    <a:pt x="324" y="111"/>
                  </a:lnTo>
                  <a:lnTo>
                    <a:pt x="324" y="127"/>
                  </a:lnTo>
                  <a:lnTo>
                    <a:pt x="324" y="161"/>
                  </a:lnTo>
                  <a:lnTo>
                    <a:pt x="324" y="211"/>
                  </a:lnTo>
                  <a:lnTo>
                    <a:pt x="324" y="268"/>
                  </a:lnTo>
                  <a:lnTo>
                    <a:pt x="324" y="321"/>
                  </a:lnTo>
                  <a:lnTo>
                    <a:pt x="327" y="371"/>
                  </a:lnTo>
                  <a:lnTo>
                    <a:pt x="327" y="405"/>
                  </a:lnTo>
                  <a:lnTo>
                    <a:pt x="327" y="417"/>
                  </a:lnTo>
                  <a:lnTo>
                    <a:pt x="327" y="409"/>
                  </a:lnTo>
                  <a:lnTo>
                    <a:pt x="327" y="398"/>
                  </a:lnTo>
                  <a:lnTo>
                    <a:pt x="324" y="375"/>
                  </a:lnTo>
                  <a:lnTo>
                    <a:pt x="320" y="344"/>
                  </a:lnTo>
                  <a:lnTo>
                    <a:pt x="316" y="329"/>
                  </a:lnTo>
                  <a:lnTo>
                    <a:pt x="312" y="314"/>
                  </a:lnTo>
                  <a:lnTo>
                    <a:pt x="308" y="295"/>
                  </a:lnTo>
                  <a:lnTo>
                    <a:pt x="305" y="279"/>
                  </a:lnTo>
                  <a:lnTo>
                    <a:pt x="297" y="260"/>
                  </a:lnTo>
                  <a:lnTo>
                    <a:pt x="285" y="241"/>
                  </a:lnTo>
                  <a:lnTo>
                    <a:pt x="274" y="222"/>
                  </a:lnTo>
                  <a:lnTo>
                    <a:pt x="263" y="207"/>
                  </a:lnTo>
                  <a:lnTo>
                    <a:pt x="129" y="146"/>
                  </a:lnTo>
                  <a:lnTo>
                    <a:pt x="0" y="92"/>
                  </a:lnTo>
                  <a:lnTo>
                    <a:pt x="7" y="88"/>
                  </a:lnTo>
                  <a:lnTo>
                    <a:pt x="19" y="73"/>
                  </a:lnTo>
                  <a:lnTo>
                    <a:pt x="22" y="62"/>
                  </a:lnTo>
                  <a:lnTo>
                    <a:pt x="30" y="54"/>
                  </a:lnTo>
                  <a:lnTo>
                    <a:pt x="30" y="50"/>
                  </a:lnTo>
                  <a:lnTo>
                    <a:pt x="34" y="43"/>
                  </a:lnTo>
                  <a:lnTo>
                    <a:pt x="34" y="39"/>
                  </a:lnTo>
                  <a:lnTo>
                    <a:pt x="34" y="31"/>
                  </a:lnTo>
                  <a:close/>
                </a:path>
              </a:pathLst>
            </a:custGeom>
            <a:solidFill>
              <a:srgbClr val="24222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70" name="Freeform 222"/>
            <p:cNvSpPr/>
            <p:nvPr/>
          </p:nvSpPr>
          <p:spPr bwMode="auto">
            <a:xfrm>
              <a:off x="815451" y="1725825"/>
              <a:ext cx="2363390" cy="951310"/>
            </a:xfrm>
            <a:custGeom>
              <a:avLst/>
              <a:gdLst>
                <a:gd name="T0" fmla="*/ 107 w 1985"/>
                <a:gd name="T1" fmla="*/ 111 h 799"/>
                <a:gd name="T2" fmla="*/ 156 w 1985"/>
                <a:gd name="T3" fmla="*/ 73 h 799"/>
                <a:gd name="T4" fmla="*/ 244 w 1985"/>
                <a:gd name="T5" fmla="*/ 58 h 799"/>
                <a:gd name="T6" fmla="*/ 301 w 1985"/>
                <a:gd name="T7" fmla="*/ 77 h 799"/>
                <a:gd name="T8" fmla="*/ 339 w 1985"/>
                <a:gd name="T9" fmla="*/ 172 h 799"/>
                <a:gd name="T10" fmla="*/ 331 w 1985"/>
                <a:gd name="T11" fmla="*/ 291 h 799"/>
                <a:gd name="T12" fmla="*/ 324 w 1985"/>
                <a:gd name="T13" fmla="*/ 379 h 799"/>
                <a:gd name="T14" fmla="*/ 354 w 1985"/>
                <a:gd name="T15" fmla="*/ 337 h 799"/>
                <a:gd name="T16" fmla="*/ 430 w 1985"/>
                <a:gd name="T17" fmla="*/ 237 h 799"/>
                <a:gd name="T18" fmla="*/ 526 w 1985"/>
                <a:gd name="T19" fmla="*/ 207 h 799"/>
                <a:gd name="T20" fmla="*/ 606 w 1985"/>
                <a:gd name="T21" fmla="*/ 214 h 799"/>
                <a:gd name="T22" fmla="*/ 693 w 1985"/>
                <a:gd name="T23" fmla="*/ 314 h 799"/>
                <a:gd name="T24" fmla="*/ 728 w 1985"/>
                <a:gd name="T25" fmla="*/ 432 h 799"/>
                <a:gd name="T26" fmla="*/ 762 w 1985"/>
                <a:gd name="T27" fmla="*/ 470 h 799"/>
                <a:gd name="T28" fmla="*/ 789 w 1985"/>
                <a:gd name="T29" fmla="*/ 352 h 799"/>
                <a:gd name="T30" fmla="*/ 758 w 1985"/>
                <a:gd name="T31" fmla="*/ 245 h 799"/>
                <a:gd name="T32" fmla="*/ 770 w 1985"/>
                <a:gd name="T33" fmla="*/ 157 h 799"/>
                <a:gd name="T34" fmla="*/ 808 w 1985"/>
                <a:gd name="T35" fmla="*/ 81 h 799"/>
                <a:gd name="T36" fmla="*/ 876 w 1985"/>
                <a:gd name="T37" fmla="*/ 42 h 799"/>
                <a:gd name="T38" fmla="*/ 964 w 1985"/>
                <a:gd name="T39" fmla="*/ 73 h 799"/>
                <a:gd name="T40" fmla="*/ 998 w 1985"/>
                <a:gd name="T41" fmla="*/ 134 h 799"/>
                <a:gd name="T42" fmla="*/ 1002 w 1985"/>
                <a:gd name="T43" fmla="*/ 260 h 799"/>
                <a:gd name="T44" fmla="*/ 983 w 1985"/>
                <a:gd name="T45" fmla="*/ 310 h 799"/>
                <a:gd name="T46" fmla="*/ 937 w 1985"/>
                <a:gd name="T47" fmla="*/ 371 h 799"/>
                <a:gd name="T48" fmla="*/ 937 w 1985"/>
                <a:gd name="T49" fmla="*/ 444 h 799"/>
                <a:gd name="T50" fmla="*/ 987 w 1985"/>
                <a:gd name="T51" fmla="*/ 489 h 799"/>
                <a:gd name="T52" fmla="*/ 1101 w 1985"/>
                <a:gd name="T53" fmla="*/ 493 h 799"/>
                <a:gd name="T54" fmla="*/ 1166 w 1985"/>
                <a:gd name="T55" fmla="*/ 531 h 799"/>
                <a:gd name="T56" fmla="*/ 1315 w 1985"/>
                <a:gd name="T57" fmla="*/ 482 h 799"/>
                <a:gd name="T58" fmla="*/ 1357 w 1985"/>
                <a:gd name="T59" fmla="*/ 451 h 799"/>
                <a:gd name="T60" fmla="*/ 1372 w 1985"/>
                <a:gd name="T61" fmla="*/ 382 h 799"/>
                <a:gd name="T62" fmla="*/ 1318 w 1985"/>
                <a:gd name="T63" fmla="*/ 279 h 799"/>
                <a:gd name="T64" fmla="*/ 1322 w 1985"/>
                <a:gd name="T65" fmla="*/ 245 h 799"/>
                <a:gd name="T66" fmla="*/ 1311 w 1985"/>
                <a:gd name="T67" fmla="*/ 142 h 799"/>
                <a:gd name="T68" fmla="*/ 1334 w 1985"/>
                <a:gd name="T69" fmla="*/ 65 h 799"/>
                <a:gd name="T70" fmla="*/ 1410 w 1985"/>
                <a:gd name="T71" fmla="*/ 8 h 799"/>
                <a:gd name="T72" fmla="*/ 1498 w 1985"/>
                <a:gd name="T73" fmla="*/ 8 h 799"/>
                <a:gd name="T74" fmla="*/ 1562 w 1985"/>
                <a:gd name="T75" fmla="*/ 69 h 799"/>
                <a:gd name="T76" fmla="*/ 1608 w 1985"/>
                <a:gd name="T77" fmla="*/ 195 h 799"/>
                <a:gd name="T78" fmla="*/ 1612 w 1985"/>
                <a:gd name="T79" fmla="*/ 249 h 799"/>
                <a:gd name="T80" fmla="*/ 1600 w 1985"/>
                <a:gd name="T81" fmla="*/ 375 h 799"/>
                <a:gd name="T82" fmla="*/ 1642 w 1985"/>
                <a:gd name="T83" fmla="*/ 474 h 799"/>
                <a:gd name="T84" fmla="*/ 1680 w 1985"/>
                <a:gd name="T85" fmla="*/ 451 h 799"/>
                <a:gd name="T86" fmla="*/ 1669 w 1985"/>
                <a:gd name="T87" fmla="*/ 371 h 799"/>
                <a:gd name="T88" fmla="*/ 1639 w 1985"/>
                <a:gd name="T89" fmla="*/ 295 h 799"/>
                <a:gd name="T90" fmla="*/ 1639 w 1985"/>
                <a:gd name="T91" fmla="*/ 199 h 799"/>
                <a:gd name="T92" fmla="*/ 1669 w 1985"/>
                <a:gd name="T93" fmla="*/ 111 h 799"/>
                <a:gd name="T94" fmla="*/ 1738 w 1985"/>
                <a:gd name="T95" fmla="*/ 69 h 799"/>
                <a:gd name="T96" fmla="*/ 1810 w 1985"/>
                <a:gd name="T97" fmla="*/ 73 h 799"/>
                <a:gd name="T98" fmla="*/ 1879 w 1985"/>
                <a:gd name="T99" fmla="*/ 127 h 799"/>
                <a:gd name="T100" fmla="*/ 1902 w 1985"/>
                <a:gd name="T101" fmla="*/ 207 h 799"/>
                <a:gd name="T102" fmla="*/ 1913 w 1985"/>
                <a:gd name="T103" fmla="*/ 272 h 799"/>
                <a:gd name="T104" fmla="*/ 1879 w 1985"/>
                <a:gd name="T105" fmla="*/ 337 h 799"/>
                <a:gd name="T106" fmla="*/ 1875 w 1985"/>
                <a:gd name="T107" fmla="*/ 398 h 799"/>
                <a:gd name="T108" fmla="*/ 1894 w 1985"/>
                <a:gd name="T109" fmla="*/ 455 h 799"/>
                <a:gd name="T110" fmla="*/ 0 w 1985"/>
                <a:gd name="T111" fmla="*/ 799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85" h="799">
                  <a:moveTo>
                    <a:pt x="0" y="115"/>
                  </a:moveTo>
                  <a:lnTo>
                    <a:pt x="7" y="111"/>
                  </a:lnTo>
                  <a:lnTo>
                    <a:pt x="30" y="107"/>
                  </a:lnTo>
                  <a:lnTo>
                    <a:pt x="49" y="107"/>
                  </a:lnTo>
                  <a:lnTo>
                    <a:pt x="72" y="107"/>
                  </a:lnTo>
                  <a:lnTo>
                    <a:pt x="80" y="107"/>
                  </a:lnTo>
                  <a:lnTo>
                    <a:pt x="91" y="107"/>
                  </a:lnTo>
                  <a:lnTo>
                    <a:pt x="107" y="111"/>
                  </a:lnTo>
                  <a:lnTo>
                    <a:pt x="118" y="115"/>
                  </a:lnTo>
                  <a:lnTo>
                    <a:pt x="126" y="107"/>
                  </a:lnTo>
                  <a:lnTo>
                    <a:pt x="129" y="100"/>
                  </a:lnTo>
                  <a:lnTo>
                    <a:pt x="133" y="92"/>
                  </a:lnTo>
                  <a:lnTo>
                    <a:pt x="141" y="88"/>
                  </a:lnTo>
                  <a:lnTo>
                    <a:pt x="145" y="81"/>
                  </a:lnTo>
                  <a:lnTo>
                    <a:pt x="152" y="77"/>
                  </a:lnTo>
                  <a:lnTo>
                    <a:pt x="156" y="73"/>
                  </a:lnTo>
                  <a:lnTo>
                    <a:pt x="164" y="69"/>
                  </a:lnTo>
                  <a:lnTo>
                    <a:pt x="175" y="65"/>
                  </a:lnTo>
                  <a:lnTo>
                    <a:pt x="187" y="62"/>
                  </a:lnTo>
                  <a:lnTo>
                    <a:pt x="202" y="58"/>
                  </a:lnTo>
                  <a:lnTo>
                    <a:pt x="213" y="58"/>
                  </a:lnTo>
                  <a:lnTo>
                    <a:pt x="225" y="58"/>
                  </a:lnTo>
                  <a:lnTo>
                    <a:pt x="236" y="58"/>
                  </a:lnTo>
                  <a:lnTo>
                    <a:pt x="244" y="58"/>
                  </a:lnTo>
                  <a:lnTo>
                    <a:pt x="255" y="58"/>
                  </a:lnTo>
                  <a:lnTo>
                    <a:pt x="267" y="62"/>
                  </a:lnTo>
                  <a:lnTo>
                    <a:pt x="270" y="62"/>
                  </a:lnTo>
                  <a:lnTo>
                    <a:pt x="274" y="65"/>
                  </a:lnTo>
                  <a:lnTo>
                    <a:pt x="282" y="65"/>
                  </a:lnTo>
                  <a:lnTo>
                    <a:pt x="289" y="69"/>
                  </a:lnTo>
                  <a:lnTo>
                    <a:pt x="293" y="73"/>
                  </a:lnTo>
                  <a:lnTo>
                    <a:pt x="301" y="77"/>
                  </a:lnTo>
                  <a:lnTo>
                    <a:pt x="309" y="85"/>
                  </a:lnTo>
                  <a:lnTo>
                    <a:pt x="312" y="92"/>
                  </a:lnTo>
                  <a:lnTo>
                    <a:pt x="320" y="100"/>
                  </a:lnTo>
                  <a:lnTo>
                    <a:pt x="324" y="111"/>
                  </a:lnTo>
                  <a:lnTo>
                    <a:pt x="331" y="123"/>
                  </a:lnTo>
                  <a:lnTo>
                    <a:pt x="335" y="138"/>
                  </a:lnTo>
                  <a:lnTo>
                    <a:pt x="335" y="153"/>
                  </a:lnTo>
                  <a:lnTo>
                    <a:pt x="339" y="172"/>
                  </a:lnTo>
                  <a:lnTo>
                    <a:pt x="335" y="191"/>
                  </a:lnTo>
                  <a:lnTo>
                    <a:pt x="339" y="218"/>
                  </a:lnTo>
                  <a:lnTo>
                    <a:pt x="339" y="237"/>
                  </a:lnTo>
                  <a:lnTo>
                    <a:pt x="339" y="253"/>
                  </a:lnTo>
                  <a:lnTo>
                    <a:pt x="335" y="264"/>
                  </a:lnTo>
                  <a:lnTo>
                    <a:pt x="335" y="279"/>
                  </a:lnTo>
                  <a:lnTo>
                    <a:pt x="331" y="283"/>
                  </a:lnTo>
                  <a:lnTo>
                    <a:pt x="331" y="291"/>
                  </a:lnTo>
                  <a:lnTo>
                    <a:pt x="335" y="306"/>
                  </a:lnTo>
                  <a:lnTo>
                    <a:pt x="335" y="318"/>
                  </a:lnTo>
                  <a:lnTo>
                    <a:pt x="335" y="325"/>
                  </a:lnTo>
                  <a:lnTo>
                    <a:pt x="335" y="337"/>
                  </a:lnTo>
                  <a:lnTo>
                    <a:pt x="331" y="344"/>
                  </a:lnTo>
                  <a:lnTo>
                    <a:pt x="328" y="360"/>
                  </a:lnTo>
                  <a:lnTo>
                    <a:pt x="324" y="371"/>
                  </a:lnTo>
                  <a:lnTo>
                    <a:pt x="324" y="379"/>
                  </a:lnTo>
                  <a:lnTo>
                    <a:pt x="324" y="386"/>
                  </a:lnTo>
                  <a:lnTo>
                    <a:pt x="328" y="398"/>
                  </a:lnTo>
                  <a:lnTo>
                    <a:pt x="331" y="405"/>
                  </a:lnTo>
                  <a:lnTo>
                    <a:pt x="335" y="390"/>
                  </a:lnTo>
                  <a:lnTo>
                    <a:pt x="339" y="375"/>
                  </a:lnTo>
                  <a:lnTo>
                    <a:pt x="343" y="363"/>
                  </a:lnTo>
                  <a:lnTo>
                    <a:pt x="347" y="348"/>
                  </a:lnTo>
                  <a:lnTo>
                    <a:pt x="354" y="337"/>
                  </a:lnTo>
                  <a:lnTo>
                    <a:pt x="358" y="325"/>
                  </a:lnTo>
                  <a:lnTo>
                    <a:pt x="366" y="314"/>
                  </a:lnTo>
                  <a:lnTo>
                    <a:pt x="369" y="302"/>
                  </a:lnTo>
                  <a:lnTo>
                    <a:pt x="381" y="287"/>
                  </a:lnTo>
                  <a:lnTo>
                    <a:pt x="392" y="272"/>
                  </a:lnTo>
                  <a:lnTo>
                    <a:pt x="404" y="256"/>
                  </a:lnTo>
                  <a:lnTo>
                    <a:pt x="419" y="245"/>
                  </a:lnTo>
                  <a:lnTo>
                    <a:pt x="430" y="237"/>
                  </a:lnTo>
                  <a:lnTo>
                    <a:pt x="438" y="230"/>
                  </a:lnTo>
                  <a:lnTo>
                    <a:pt x="450" y="222"/>
                  </a:lnTo>
                  <a:lnTo>
                    <a:pt x="457" y="218"/>
                  </a:lnTo>
                  <a:lnTo>
                    <a:pt x="469" y="214"/>
                  </a:lnTo>
                  <a:lnTo>
                    <a:pt x="472" y="214"/>
                  </a:lnTo>
                  <a:lnTo>
                    <a:pt x="484" y="211"/>
                  </a:lnTo>
                  <a:lnTo>
                    <a:pt x="507" y="207"/>
                  </a:lnTo>
                  <a:lnTo>
                    <a:pt x="526" y="207"/>
                  </a:lnTo>
                  <a:lnTo>
                    <a:pt x="545" y="207"/>
                  </a:lnTo>
                  <a:lnTo>
                    <a:pt x="556" y="207"/>
                  </a:lnTo>
                  <a:lnTo>
                    <a:pt x="568" y="207"/>
                  </a:lnTo>
                  <a:lnTo>
                    <a:pt x="575" y="207"/>
                  </a:lnTo>
                  <a:lnTo>
                    <a:pt x="587" y="207"/>
                  </a:lnTo>
                  <a:lnTo>
                    <a:pt x="594" y="211"/>
                  </a:lnTo>
                  <a:lnTo>
                    <a:pt x="598" y="211"/>
                  </a:lnTo>
                  <a:lnTo>
                    <a:pt x="606" y="214"/>
                  </a:lnTo>
                  <a:lnTo>
                    <a:pt x="613" y="218"/>
                  </a:lnTo>
                  <a:lnTo>
                    <a:pt x="625" y="226"/>
                  </a:lnTo>
                  <a:lnTo>
                    <a:pt x="636" y="237"/>
                  </a:lnTo>
                  <a:lnTo>
                    <a:pt x="648" y="249"/>
                  </a:lnTo>
                  <a:lnTo>
                    <a:pt x="659" y="264"/>
                  </a:lnTo>
                  <a:lnTo>
                    <a:pt x="671" y="279"/>
                  </a:lnTo>
                  <a:lnTo>
                    <a:pt x="682" y="295"/>
                  </a:lnTo>
                  <a:lnTo>
                    <a:pt x="693" y="314"/>
                  </a:lnTo>
                  <a:lnTo>
                    <a:pt x="701" y="333"/>
                  </a:lnTo>
                  <a:lnTo>
                    <a:pt x="709" y="348"/>
                  </a:lnTo>
                  <a:lnTo>
                    <a:pt x="716" y="367"/>
                  </a:lnTo>
                  <a:lnTo>
                    <a:pt x="720" y="386"/>
                  </a:lnTo>
                  <a:lnTo>
                    <a:pt x="724" y="405"/>
                  </a:lnTo>
                  <a:lnTo>
                    <a:pt x="728" y="417"/>
                  </a:lnTo>
                  <a:lnTo>
                    <a:pt x="728" y="425"/>
                  </a:lnTo>
                  <a:lnTo>
                    <a:pt x="728" y="432"/>
                  </a:lnTo>
                  <a:lnTo>
                    <a:pt x="728" y="444"/>
                  </a:lnTo>
                  <a:lnTo>
                    <a:pt x="724" y="459"/>
                  </a:lnTo>
                  <a:lnTo>
                    <a:pt x="720" y="467"/>
                  </a:lnTo>
                  <a:lnTo>
                    <a:pt x="728" y="467"/>
                  </a:lnTo>
                  <a:lnTo>
                    <a:pt x="739" y="470"/>
                  </a:lnTo>
                  <a:lnTo>
                    <a:pt x="751" y="470"/>
                  </a:lnTo>
                  <a:lnTo>
                    <a:pt x="762" y="470"/>
                  </a:lnTo>
                  <a:lnTo>
                    <a:pt x="762" y="470"/>
                  </a:lnTo>
                  <a:lnTo>
                    <a:pt x="766" y="467"/>
                  </a:lnTo>
                  <a:lnTo>
                    <a:pt x="766" y="459"/>
                  </a:lnTo>
                  <a:lnTo>
                    <a:pt x="766" y="451"/>
                  </a:lnTo>
                  <a:lnTo>
                    <a:pt x="770" y="432"/>
                  </a:lnTo>
                  <a:lnTo>
                    <a:pt x="777" y="413"/>
                  </a:lnTo>
                  <a:lnTo>
                    <a:pt x="781" y="390"/>
                  </a:lnTo>
                  <a:lnTo>
                    <a:pt x="785" y="367"/>
                  </a:lnTo>
                  <a:lnTo>
                    <a:pt x="789" y="352"/>
                  </a:lnTo>
                  <a:lnTo>
                    <a:pt x="793" y="340"/>
                  </a:lnTo>
                  <a:lnTo>
                    <a:pt x="785" y="325"/>
                  </a:lnTo>
                  <a:lnTo>
                    <a:pt x="777" y="306"/>
                  </a:lnTo>
                  <a:lnTo>
                    <a:pt x="773" y="291"/>
                  </a:lnTo>
                  <a:lnTo>
                    <a:pt x="770" y="283"/>
                  </a:lnTo>
                  <a:lnTo>
                    <a:pt x="766" y="276"/>
                  </a:lnTo>
                  <a:lnTo>
                    <a:pt x="762" y="256"/>
                  </a:lnTo>
                  <a:lnTo>
                    <a:pt x="758" y="245"/>
                  </a:lnTo>
                  <a:lnTo>
                    <a:pt x="758" y="234"/>
                  </a:lnTo>
                  <a:lnTo>
                    <a:pt x="758" y="226"/>
                  </a:lnTo>
                  <a:lnTo>
                    <a:pt x="758" y="218"/>
                  </a:lnTo>
                  <a:lnTo>
                    <a:pt x="762" y="211"/>
                  </a:lnTo>
                  <a:lnTo>
                    <a:pt x="766" y="207"/>
                  </a:lnTo>
                  <a:lnTo>
                    <a:pt x="766" y="188"/>
                  </a:lnTo>
                  <a:lnTo>
                    <a:pt x="770" y="169"/>
                  </a:lnTo>
                  <a:lnTo>
                    <a:pt x="770" y="157"/>
                  </a:lnTo>
                  <a:lnTo>
                    <a:pt x="773" y="146"/>
                  </a:lnTo>
                  <a:lnTo>
                    <a:pt x="773" y="134"/>
                  </a:lnTo>
                  <a:lnTo>
                    <a:pt x="777" y="123"/>
                  </a:lnTo>
                  <a:lnTo>
                    <a:pt x="785" y="111"/>
                  </a:lnTo>
                  <a:lnTo>
                    <a:pt x="793" y="100"/>
                  </a:lnTo>
                  <a:lnTo>
                    <a:pt x="796" y="96"/>
                  </a:lnTo>
                  <a:lnTo>
                    <a:pt x="800" y="88"/>
                  </a:lnTo>
                  <a:lnTo>
                    <a:pt x="808" y="81"/>
                  </a:lnTo>
                  <a:lnTo>
                    <a:pt x="812" y="77"/>
                  </a:lnTo>
                  <a:lnTo>
                    <a:pt x="819" y="73"/>
                  </a:lnTo>
                  <a:lnTo>
                    <a:pt x="827" y="65"/>
                  </a:lnTo>
                  <a:lnTo>
                    <a:pt x="834" y="62"/>
                  </a:lnTo>
                  <a:lnTo>
                    <a:pt x="846" y="58"/>
                  </a:lnTo>
                  <a:lnTo>
                    <a:pt x="853" y="54"/>
                  </a:lnTo>
                  <a:lnTo>
                    <a:pt x="865" y="46"/>
                  </a:lnTo>
                  <a:lnTo>
                    <a:pt x="876" y="42"/>
                  </a:lnTo>
                  <a:lnTo>
                    <a:pt x="892" y="39"/>
                  </a:lnTo>
                  <a:lnTo>
                    <a:pt x="903" y="42"/>
                  </a:lnTo>
                  <a:lnTo>
                    <a:pt x="918" y="46"/>
                  </a:lnTo>
                  <a:lnTo>
                    <a:pt x="926" y="50"/>
                  </a:lnTo>
                  <a:lnTo>
                    <a:pt x="937" y="54"/>
                  </a:lnTo>
                  <a:lnTo>
                    <a:pt x="949" y="58"/>
                  </a:lnTo>
                  <a:lnTo>
                    <a:pt x="956" y="65"/>
                  </a:lnTo>
                  <a:lnTo>
                    <a:pt x="964" y="73"/>
                  </a:lnTo>
                  <a:lnTo>
                    <a:pt x="972" y="77"/>
                  </a:lnTo>
                  <a:lnTo>
                    <a:pt x="975" y="85"/>
                  </a:lnTo>
                  <a:lnTo>
                    <a:pt x="983" y="92"/>
                  </a:lnTo>
                  <a:lnTo>
                    <a:pt x="987" y="100"/>
                  </a:lnTo>
                  <a:lnTo>
                    <a:pt x="991" y="107"/>
                  </a:lnTo>
                  <a:lnTo>
                    <a:pt x="995" y="115"/>
                  </a:lnTo>
                  <a:lnTo>
                    <a:pt x="998" y="127"/>
                  </a:lnTo>
                  <a:lnTo>
                    <a:pt x="998" y="134"/>
                  </a:lnTo>
                  <a:lnTo>
                    <a:pt x="1002" y="142"/>
                  </a:lnTo>
                  <a:lnTo>
                    <a:pt x="1002" y="157"/>
                  </a:lnTo>
                  <a:lnTo>
                    <a:pt x="1006" y="176"/>
                  </a:lnTo>
                  <a:lnTo>
                    <a:pt x="1002" y="191"/>
                  </a:lnTo>
                  <a:lnTo>
                    <a:pt x="1002" y="207"/>
                  </a:lnTo>
                  <a:lnTo>
                    <a:pt x="998" y="230"/>
                  </a:lnTo>
                  <a:lnTo>
                    <a:pt x="998" y="245"/>
                  </a:lnTo>
                  <a:lnTo>
                    <a:pt x="1002" y="260"/>
                  </a:lnTo>
                  <a:lnTo>
                    <a:pt x="1002" y="276"/>
                  </a:lnTo>
                  <a:lnTo>
                    <a:pt x="1002" y="279"/>
                  </a:lnTo>
                  <a:lnTo>
                    <a:pt x="1002" y="283"/>
                  </a:lnTo>
                  <a:lnTo>
                    <a:pt x="998" y="287"/>
                  </a:lnTo>
                  <a:lnTo>
                    <a:pt x="998" y="295"/>
                  </a:lnTo>
                  <a:lnTo>
                    <a:pt x="995" y="298"/>
                  </a:lnTo>
                  <a:lnTo>
                    <a:pt x="991" y="306"/>
                  </a:lnTo>
                  <a:lnTo>
                    <a:pt x="983" y="310"/>
                  </a:lnTo>
                  <a:lnTo>
                    <a:pt x="975" y="318"/>
                  </a:lnTo>
                  <a:lnTo>
                    <a:pt x="968" y="325"/>
                  </a:lnTo>
                  <a:lnTo>
                    <a:pt x="960" y="333"/>
                  </a:lnTo>
                  <a:lnTo>
                    <a:pt x="956" y="337"/>
                  </a:lnTo>
                  <a:lnTo>
                    <a:pt x="949" y="348"/>
                  </a:lnTo>
                  <a:lnTo>
                    <a:pt x="945" y="356"/>
                  </a:lnTo>
                  <a:lnTo>
                    <a:pt x="941" y="363"/>
                  </a:lnTo>
                  <a:lnTo>
                    <a:pt x="937" y="371"/>
                  </a:lnTo>
                  <a:lnTo>
                    <a:pt x="934" y="382"/>
                  </a:lnTo>
                  <a:lnTo>
                    <a:pt x="934" y="390"/>
                  </a:lnTo>
                  <a:lnTo>
                    <a:pt x="930" y="398"/>
                  </a:lnTo>
                  <a:lnTo>
                    <a:pt x="930" y="409"/>
                  </a:lnTo>
                  <a:lnTo>
                    <a:pt x="934" y="417"/>
                  </a:lnTo>
                  <a:lnTo>
                    <a:pt x="934" y="425"/>
                  </a:lnTo>
                  <a:lnTo>
                    <a:pt x="934" y="432"/>
                  </a:lnTo>
                  <a:lnTo>
                    <a:pt x="937" y="444"/>
                  </a:lnTo>
                  <a:lnTo>
                    <a:pt x="941" y="451"/>
                  </a:lnTo>
                  <a:lnTo>
                    <a:pt x="945" y="455"/>
                  </a:lnTo>
                  <a:lnTo>
                    <a:pt x="949" y="463"/>
                  </a:lnTo>
                  <a:lnTo>
                    <a:pt x="956" y="467"/>
                  </a:lnTo>
                  <a:lnTo>
                    <a:pt x="960" y="474"/>
                  </a:lnTo>
                  <a:lnTo>
                    <a:pt x="968" y="482"/>
                  </a:lnTo>
                  <a:lnTo>
                    <a:pt x="979" y="486"/>
                  </a:lnTo>
                  <a:lnTo>
                    <a:pt x="987" y="489"/>
                  </a:lnTo>
                  <a:lnTo>
                    <a:pt x="998" y="489"/>
                  </a:lnTo>
                  <a:lnTo>
                    <a:pt x="1006" y="489"/>
                  </a:lnTo>
                  <a:lnTo>
                    <a:pt x="1010" y="493"/>
                  </a:lnTo>
                  <a:lnTo>
                    <a:pt x="1021" y="489"/>
                  </a:lnTo>
                  <a:lnTo>
                    <a:pt x="1036" y="489"/>
                  </a:lnTo>
                  <a:lnTo>
                    <a:pt x="1059" y="493"/>
                  </a:lnTo>
                  <a:lnTo>
                    <a:pt x="1086" y="493"/>
                  </a:lnTo>
                  <a:lnTo>
                    <a:pt x="1101" y="493"/>
                  </a:lnTo>
                  <a:lnTo>
                    <a:pt x="1113" y="497"/>
                  </a:lnTo>
                  <a:lnTo>
                    <a:pt x="1124" y="501"/>
                  </a:lnTo>
                  <a:lnTo>
                    <a:pt x="1139" y="505"/>
                  </a:lnTo>
                  <a:lnTo>
                    <a:pt x="1147" y="512"/>
                  </a:lnTo>
                  <a:lnTo>
                    <a:pt x="1158" y="520"/>
                  </a:lnTo>
                  <a:lnTo>
                    <a:pt x="1162" y="524"/>
                  </a:lnTo>
                  <a:lnTo>
                    <a:pt x="1166" y="528"/>
                  </a:lnTo>
                  <a:lnTo>
                    <a:pt x="1166" y="531"/>
                  </a:lnTo>
                  <a:lnTo>
                    <a:pt x="1170" y="535"/>
                  </a:lnTo>
                  <a:lnTo>
                    <a:pt x="1189" y="528"/>
                  </a:lnTo>
                  <a:lnTo>
                    <a:pt x="1212" y="520"/>
                  </a:lnTo>
                  <a:lnTo>
                    <a:pt x="1238" y="512"/>
                  </a:lnTo>
                  <a:lnTo>
                    <a:pt x="1261" y="501"/>
                  </a:lnTo>
                  <a:lnTo>
                    <a:pt x="1284" y="493"/>
                  </a:lnTo>
                  <a:lnTo>
                    <a:pt x="1299" y="486"/>
                  </a:lnTo>
                  <a:lnTo>
                    <a:pt x="1315" y="482"/>
                  </a:lnTo>
                  <a:lnTo>
                    <a:pt x="1318" y="478"/>
                  </a:lnTo>
                  <a:lnTo>
                    <a:pt x="1322" y="478"/>
                  </a:lnTo>
                  <a:lnTo>
                    <a:pt x="1326" y="474"/>
                  </a:lnTo>
                  <a:lnTo>
                    <a:pt x="1334" y="474"/>
                  </a:lnTo>
                  <a:lnTo>
                    <a:pt x="1345" y="467"/>
                  </a:lnTo>
                  <a:lnTo>
                    <a:pt x="1349" y="463"/>
                  </a:lnTo>
                  <a:lnTo>
                    <a:pt x="1353" y="459"/>
                  </a:lnTo>
                  <a:lnTo>
                    <a:pt x="1357" y="451"/>
                  </a:lnTo>
                  <a:lnTo>
                    <a:pt x="1364" y="447"/>
                  </a:lnTo>
                  <a:lnTo>
                    <a:pt x="1368" y="440"/>
                  </a:lnTo>
                  <a:lnTo>
                    <a:pt x="1372" y="432"/>
                  </a:lnTo>
                  <a:lnTo>
                    <a:pt x="1372" y="421"/>
                  </a:lnTo>
                  <a:lnTo>
                    <a:pt x="1376" y="409"/>
                  </a:lnTo>
                  <a:lnTo>
                    <a:pt x="1376" y="402"/>
                  </a:lnTo>
                  <a:lnTo>
                    <a:pt x="1376" y="394"/>
                  </a:lnTo>
                  <a:lnTo>
                    <a:pt x="1372" y="382"/>
                  </a:lnTo>
                  <a:lnTo>
                    <a:pt x="1372" y="375"/>
                  </a:lnTo>
                  <a:lnTo>
                    <a:pt x="1364" y="363"/>
                  </a:lnTo>
                  <a:lnTo>
                    <a:pt x="1360" y="348"/>
                  </a:lnTo>
                  <a:lnTo>
                    <a:pt x="1353" y="333"/>
                  </a:lnTo>
                  <a:lnTo>
                    <a:pt x="1349" y="329"/>
                  </a:lnTo>
                  <a:lnTo>
                    <a:pt x="1341" y="318"/>
                  </a:lnTo>
                  <a:lnTo>
                    <a:pt x="1322" y="287"/>
                  </a:lnTo>
                  <a:lnTo>
                    <a:pt x="1318" y="279"/>
                  </a:lnTo>
                  <a:lnTo>
                    <a:pt x="1318" y="272"/>
                  </a:lnTo>
                  <a:lnTo>
                    <a:pt x="1315" y="268"/>
                  </a:lnTo>
                  <a:lnTo>
                    <a:pt x="1315" y="260"/>
                  </a:lnTo>
                  <a:lnTo>
                    <a:pt x="1315" y="256"/>
                  </a:lnTo>
                  <a:lnTo>
                    <a:pt x="1315" y="249"/>
                  </a:lnTo>
                  <a:lnTo>
                    <a:pt x="1315" y="249"/>
                  </a:lnTo>
                  <a:lnTo>
                    <a:pt x="1318" y="249"/>
                  </a:lnTo>
                  <a:lnTo>
                    <a:pt x="1322" y="245"/>
                  </a:lnTo>
                  <a:lnTo>
                    <a:pt x="1322" y="245"/>
                  </a:lnTo>
                  <a:lnTo>
                    <a:pt x="1318" y="230"/>
                  </a:lnTo>
                  <a:lnTo>
                    <a:pt x="1315" y="211"/>
                  </a:lnTo>
                  <a:lnTo>
                    <a:pt x="1311" y="195"/>
                  </a:lnTo>
                  <a:lnTo>
                    <a:pt x="1311" y="184"/>
                  </a:lnTo>
                  <a:lnTo>
                    <a:pt x="1307" y="169"/>
                  </a:lnTo>
                  <a:lnTo>
                    <a:pt x="1307" y="153"/>
                  </a:lnTo>
                  <a:lnTo>
                    <a:pt x="1311" y="142"/>
                  </a:lnTo>
                  <a:lnTo>
                    <a:pt x="1311" y="130"/>
                  </a:lnTo>
                  <a:lnTo>
                    <a:pt x="1311" y="119"/>
                  </a:lnTo>
                  <a:lnTo>
                    <a:pt x="1315" y="107"/>
                  </a:lnTo>
                  <a:lnTo>
                    <a:pt x="1318" y="100"/>
                  </a:lnTo>
                  <a:lnTo>
                    <a:pt x="1322" y="88"/>
                  </a:lnTo>
                  <a:lnTo>
                    <a:pt x="1326" y="81"/>
                  </a:lnTo>
                  <a:lnTo>
                    <a:pt x="1330" y="73"/>
                  </a:lnTo>
                  <a:lnTo>
                    <a:pt x="1334" y="65"/>
                  </a:lnTo>
                  <a:lnTo>
                    <a:pt x="1341" y="58"/>
                  </a:lnTo>
                  <a:lnTo>
                    <a:pt x="1353" y="46"/>
                  </a:lnTo>
                  <a:lnTo>
                    <a:pt x="1360" y="35"/>
                  </a:lnTo>
                  <a:lnTo>
                    <a:pt x="1372" y="27"/>
                  </a:lnTo>
                  <a:lnTo>
                    <a:pt x="1383" y="20"/>
                  </a:lnTo>
                  <a:lnTo>
                    <a:pt x="1398" y="12"/>
                  </a:lnTo>
                  <a:lnTo>
                    <a:pt x="1402" y="8"/>
                  </a:lnTo>
                  <a:lnTo>
                    <a:pt x="1410" y="8"/>
                  </a:lnTo>
                  <a:lnTo>
                    <a:pt x="1429" y="4"/>
                  </a:lnTo>
                  <a:lnTo>
                    <a:pt x="1444" y="0"/>
                  </a:lnTo>
                  <a:lnTo>
                    <a:pt x="1456" y="0"/>
                  </a:lnTo>
                  <a:lnTo>
                    <a:pt x="1467" y="4"/>
                  </a:lnTo>
                  <a:lnTo>
                    <a:pt x="1475" y="4"/>
                  </a:lnTo>
                  <a:lnTo>
                    <a:pt x="1482" y="4"/>
                  </a:lnTo>
                  <a:lnTo>
                    <a:pt x="1490" y="8"/>
                  </a:lnTo>
                  <a:lnTo>
                    <a:pt x="1498" y="8"/>
                  </a:lnTo>
                  <a:lnTo>
                    <a:pt x="1509" y="12"/>
                  </a:lnTo>
                  <a:lnTo>
                    <a:pt x="1517" y="20"/>
                  </a:lnTo>
                  <a:lnTo>
                    <a:pt x="1524" y="23"/>
                  </a:lnTo>
                  <a:lnTo>
                    <a:pt x="1532" y="31"/>
                  </a:lnTo>
                  <a:lnTo>
                    <a:pt x="1539" y="39"/>
                  </a:lnTo>
                  <a:lnTo>
                    <a:pt x="1551" y="46"/>
                  </a:lnTo>
                  <a:lnTo>
                    <a:pt x="1555" y="58"/>
                  </a:lnTo>
                  <a:lnTo>
                    <a:pt x="1562" y="69"/>
                  </a:lnTo>
                  <a:lnTo>
                    <a:pt x="1570" y="81"/>
                  </a:lnTo>
                  <a:lnTo>
                    <a:pt x="1578" y="96"/>
                  </a:lnTo>
                  <a:lnTo>
                    <a:pt x="1585" y="111"/>
                  </a:lnTo>
                  <a:lnTo>
                    <a:pt x="1589" y="130"/>
                  </a:lnTo>
                  <a:lnTo>
                    <a:pt x="1593" y="149"/>
                  </a:lnTo>
                  <a:lnTo>
                    <a:pt x="1597" y="169"/>
                  </a:lnTo>
                  <a:lnTo>
                    <a:pt x="1600" y="191"/>
                  </a:lnTo>
                  <a:lnTo>
                    <a:pt x="1608" y="195"/>
                  </a:lnTo>
                  <a:lnTo>
                    <a:pt x="1612" y="199"/>
                  </a:lnTo>
                  <a:lnTo>
                    <a:pt x="1616" y="203"/>
                  </a:lnTo>
                  <a:lnTo>
                    <a:pt x="1616" y="207"/>
                  </a:lnTo>
                  <a:lnTo>
                    <a:pt x="1616" y="214"/>
                  </a:lnTo>
                  <a:lnTo>
                    <a:pt x="1616" y="222"/>
                  </a:lnTo>
                  <a:lnTo>
                    <a:pt x="1616" y="230"/>
                  </a:lnTo>
                  <a:lnTo>
                    <a:pt x="1616" y="234"/>
                  </a:lnTo>
                  <a:lnTo>
                    <a:pt x="1612" y="249"/>
                  </a:lnTo>
                  <a:lnTo>
                    <a:pt x="1604" y="260"/>
                  </a:lnTo>
                  <a:lnTo>
                    <a:pt x="1600" y="268"/>
                  </a:lnTo>
                  <a:lnTo>
                    <a:pt x="1600" y="268"/>
                  </a:lnTo>
                  <a:lnTo>
                    <a:pt x="1597" y="283"/>
                  </a:lnTo>
                  <a:lnTo>
                    <a:pt x="1597" y="321"/>
                  </a:lnTo>
                  <a:lnTo>
                    <a:pt x="1597" y="344"/>
                  </a:lnTo>
                  <a:lnTo>
                    <a:pt x="1600" y="367"/>
                  </a:lnTo>
                  <a:lnTo>
                    <a:pt x="1600" y="375"/>
                  </a:lnTo>
                  <a:lnTo>
                    <a:pt x="1600" y="386"/>
                  </a:lnTo>
                  <a:lnTo>
                    <a:pt x="1604" y="394"/>
                  </a:lnTo>
                  <a:lnTo>
                    <a:pt x="1604" y="402"/>
                  </a:lnTo>
                  <a:lnTo>
                    <a:pt x="1616" y="428"/>
                  </a:lnTo>
                  <a:lnTo>
                    <a:pt x="1627" y="455"/>
                  </a:lnTo>
                  <a:lnTo>
                    <a:pt x="1635" y="463"/>
                  </a:lnTo>
                  <a:lnTo>
                    <a:pt x="1639" y="474"/>
                  </a:lnTo>
                  <a:lnTo>
                    <a:pt x="1642" y="474"/>
                  </a:lnTo>
                  <a:lnTo>
                    <a:pt x="1642" y="478"/>
                  </a:lnTo>
                  <a:lnTo>
                    <a:pt x="1646" y="478"/>
                  </a:lnTo>
                  <a:lnTo>
                    <a:pt x="1646" y="478"/>
                  </a:lnTo>
                  <a:lnTo>
                    <a:pt x="1650" y="478"/>
                  </a:lnTo>
                  <a:lnTo>
                    <a:pt x="1658" y="474"/>
                  </a:lnTo>
                  <a:lnTo>
                    <a:pt x="1665" y="467"/>
                  </a:lnTo>
                  <a:lnTo>
                    <a:pt x="1673" y="459"/>
                  </a:lnTo>
                  <a:lnTo>
                    <a:pt x="1680" y="451"/>
                  </a:lnTo>
                  <a:lnTo>
                    <a:pt x="1688" y="440"/>
                  </a:lnTo>
                  <a:lnTo>
                    <a:pt x="1688" y="436"/>
                  </a:lnTo>
                  <a:lnTo>
                    <a:pt x="1692" y="432"/>
                  </a:lnTo>
                  <a:lnTo>
                    <a:pt x="1692" y="425"/>
                  </a:lnTo>
                  <a:lnTo>
                    <a:pt x="1692" y="421"/>
                  </a:lnTo>
                  <a:lnTo>
                    <a:pt x="1677" y="390"/>
                  </a:lnTo>
                  <a:lnTo>
                    <a:pt x="1673" y="382"/>
                  </a:lnTo>
                  <a:lnTo>
                    <a:pt x="1669" y="371"/>
                  </a:lnTo>
                  <a:lnTo>
                    <a:pt x="1661" y="356"/>
                  </a:lnTo>
                  <a:lnTo>
                    <a:pt x="1658" y="344"/>
                  </a:lnTo>
                  <a:lnTo>
                    <a:pt x="1654" y="337"/>
                  </a:lnTo>
                  <a:lnTo>
                    <a:pt x="1650" y="321"/>
                  </a:lnTo>
                  <a:lnTo>
                    <a:pt x="1646" y="314"/>
                  </a:lnTo>
                  <a:lnTo>
                    <a:pt x="1642" y="306"/>
                  </a:lnTo>
                  <a:lnTo>
                    <a:pt x="1642" y="302"/>
                  </a:lnTo>
                  <a:lnTo>
                    <a:pt x="1639" y="295"/>
                  </a:lnTo>
                  <a:lnTo>
                    <a:pt x="1639" y="283"/>
                  </a:lnTo>
                  <a:lnTo>
                    <a:pt x="1642" y="264"/>
                  </a:lnTo>
                  <a:lnTo>
                    <a:pt x="1642" y="249"/>
                  </a:lnTo>
                  <a:lnTo>
                    <a:pt x="1642" y="245"/>
                  </a:lnTo>
                  <a:lnTo>
                    <a:pt x="1642" y="237"/>
                  </a:lnTo>
                  <a:lnTo>
                    <a:pt x="1642" y="222"/>
                  </a:lnTo>
                  <a:lnTo>
                    <a:pt x="1639" y="211"/>
                  </a:lnTo>
                  <a:lnTo>
                    <a:pt x="1639" y="199"/>
                  </a:lnTo>
                  <a:lnTo>
                    <a:pt x="1642" y="184"/>
                  </a:lnTo>
                  <a:lnTo>
                    <a:pt x="1642" y="169"/>
                  </a:lnTo>
                  <a:lnTo>
                    <a:pt x="1646" y="153"/>
                  </a:lnTo>
                  <a:lnTo>
                    <a:pt x="1654" y="138"/>
                  </a:lnTo>
                  <a:lnTo>
                    <a:pt x="1658" y="134"/>
                  </a:lnTo>
                  <a:lnTo>
                    <a:pt x="1661" y="127"/>
                  </a:lnTo>
                  <a:lnTo>
                    <a:pt x="1665" y="119"/>
                  </a:lnTo>
                  <a:lnTo>
                    <a:pt x="1669" y="111"/>
                  </a:lnTo>
                  <a:lnTo>
                    <a:pt x="1677" y="104"/>
                  </a:lnTo>
                  <a:lnTo>
                    <a:pt x="1684" y="100"/>
                  </a:lnTo>
                  <a:lnTo>
                    <a:pt x="1692" y="92"/>
                  </a:lnTo>
                  <a:lnTo>
                    <a:pt x="1700" y="88"/>
                  </a:lnTo>
                  <a:lnTo>
                    <a:pt x="1707" y="81"/>
                  </a:lnTo>
                  <a:lnTo>
                    <a:pt x="1719" y="77"/>
                  </a:lnTo>
                  <a:lnTo>
                    <a:pt x="1726" y="73"/>
                  </a:lnTo>
                  <a:lnTo>
                    <a:pt x="1738" y="69"/>
                  </a:lnTo>
                  <a:lnTo>
                    <a:pt x="1749" y="69"/>
                  </a:lnTo>
                  <a:lnTo>
                    <a:pt x="1761" y="65"/>
                  </a:lnTo>
                  <a:lnTo>
                    <a:pt x="1768" y="65"/>
                  </a:lnTo>
                  <a:lnTo>
                    <a:pt x="1780" y="65"/>
                  </a:lnTo>
                  <a:lnTo>
                    <a:pt x="1787" y="69"/>
                  </a:lnTo>
                  <a:lnTo>
                    <a:pt x="1795" y="69"/>
                  </a:lnTo>
                  <a:lnTo>
                    <a:pt x="1806" y="69"/>
                  </a:lnTo>
                  <a:lnTo>
                    <a:pt x="1810" y="73"/>
                  </a:lnTo>
                  <a:lnTo>
                    <a:pt x="1818" y="77"/>
                  </a:lnTo>
                  <a:lnTo>
                    <a:pt x="1825" y="77"/>
                  </a:lnTo>
                  <a:lnTo>
                    <a:pt x="1833" y="81"/>
                  </a:lnTo>
                  <a:lnTo>
                    <a:pt x="1841" y="85"/>
                  </a:lnTo>
                  <a:lnTo>
                    <a:pt x="1852" y="96"/>
                  </a:lnTo>
                  <a:lnTo>
                    <a:pt x="1860" y="104"/>
                  </a:lnTo>
                  <a:lnTo>
                    <a:pt x="1871" y="115"/>
                  </a:lnTo>
                  <a:lnTo>
                    <a:pt x="1879" y="127"/>
                  </a:lnTo>
                  <a:lnTo>
                    <a:pt x="1882" y="138"/>
                  </a:lnTo>
                  <a:lnTo>
                    <a:pt x="1890" y="149"/>
                  </a:lnTo>
                  <a:lnTo>
                    <a:pt x="1894" y="165"/>
                  </a:lnTo>
                  <a:lnTo>
                    <a:pt x="1898" y="172"/>
                  </a:lnTo>
                  <a:lnTo>
                    <a:pt x="1898" y="184"/>
                  </a:lnTo>
                  <a:lnTo>
                    <a:pt x="1902" y="195"/>
                  </a:lnTo>
                  <a:lnTo>
                    <a:pt x="1902" y="203"/>
                  </a:lnTo>
                  <a:lnTo>
                    <a:pt x="1902" y="207"/>
                  </a:lnTo>
                  <a:lnTo>
                    <a:pt x="1902" y="211"/>
                  </a:lnTo>
                  <a:lnTo>
                    <a:pt x="1902" y="218"/>
                  </a:lnTo>
                  <a:lnTo>
                    <a:pt x="1902" y="226"/>
                  </a:lnTo>
                  <a:lnTo>
                    <a:pt x="1902" y="234"/>
                  </a:lnTo>
                  <a:lnTo>
                    <a:pt x="1905" y="237"/>
                  </a:lnTo>
                  <a:lnTo>
                    <a:pt x="1905" y="245"/>
                  </a:lnTo>
                  <a:lnTo>
                    <a:pt x="1909" y="256"/>
                  </a:lnTo>
                  <a:lnTo>
                    <a:pt x="1913" y="272"/>
                  </a:lnTo>
                  <a:lnTo>
                    <a:pt x="1909" y="276"/>
                  </a:lnTo>
                  <a:lnTo>
                    <a:pt x="1909" y="283"/>
                  </a:lnTo>
                  <a:lnTo>
                    <a:pt x="1905" y="287"/>
                  </a:lnTo>
                  <a:lnTo>
                    <a:pt x="1902" y="295"/>
                  </a:lnTo>
                  <a:lnTo>
                    <a:pt x="1898" y="302"/>
                  </a:lnTo>
                  <a:lnTo>
                    <a:pt x="1890" y="314"/>
                  </a:lnTo>
                  <a:lnTo>
                    <a:pt x="1882" y="325"/>
                  </a:lnTo>
                  <a:lnTo>
                    <a:pt x="1879" y="337"/>
                  </a:lnTo>
                  <a:lnTo>
                    <a:pt x="1879" y="340"/>
                  </a:lnTo>
                  <a:lnTo>
                    <a:pt x="1875" y="348"/>
                  </a:lnTo>
                  <a:lnTo>
                    <a:pt x="1875" y="356"/>
                  </a:lnTo>
                  <a:lnTo>
                    <a:pt x="1879" y="360"/>
                  </a:lnTo>
                  <a:lnTo>
                    <a:pt x="1875" y="367"/>
                  </a:lnTo>
                  <a:lnTo>
                    <a:pt x="1875" y="371"/>
                  </a:lnTo>
                  <a:lnTo>
                    <a:pt x="1875" y="382"/>
                  </a:lnTo>
                  <a:lnTo>
                    <a:pt x="1875" y="398"/>
                  </a:lnTo>
                  <a:lnTo>
                    <a:pt x="1871" y="405"/>
                  </a:lnTo>
                  <a:lnTo>
                    <a:pt x="1871" y="405"/>
                  </a:lnTo>
                  <a:lnTo>
                    <a:pt x="1875" y="417"/>
                  </a:lnTo>
                  <a:lnTo>
                    <a:pt x="1879" y="432"/>
                  </a:lnTo>
                  <a:lnTo>
                    <a:pt x="1882" y="444"/>
                  </a:lnTo>
                  <a:lnTo>
                    <a:pt x="1886" y="451"/>
                  </a:lnTo>
                  <a:lnTo>
                    <a:pt x="1890" y="455"/>
                  </a:lnTo>
                  <a:lnTo>
                    <a:pt x="1894" y="455"/>
                  </a:lnTo>
                  <a:lnTo>
                    <a:pt x="1894" y="459"/>
                  </a:lnTo>
                  <a:lnTo>
                    <a:pt x="1898" y="459"/>
                  </a:lnTo>
                  <a:lnTo>
                    <a:pt x="1913" y="463"/>
                  </a:lnTo>
                  <a:lnTo>
                    <a:pt x="1943" y="474"/>
                  </a:lnTo>
                  <a:lnTo>
                    <a:pt x="1970" y="482"/>
                  </a:lnTo>
                  <a:lnTo>
                    <a:pt x="1985" y="486"/>
                  </a:lnTo>
                  <a:lnTo>
                    <a:pt x="1982" y="799"/>
                  </a:lnTo>
                  <a:lnTo>
                    <a:pt x="0" y="799"/>
                  </a:lnTo>
                  <a:lnTo>
                    <a:pt x="0" y="115"/>
                  </a:lnTo>
                  <a:close/>
                </a:path>
              </a:pathLst>
            </a:custGeom>
            <a:solidFill>
              <a:srgbClr val="ED7D31"/>
            </a:solidFill>
            <a:ln>
              <a:noFill/>
            </a:ln>
          </p:spPr>
          <p:txBody>
            <a:bodyPr vert="horz" wrap="square" lIns="68580" tIns="34290" rIns="68580" bIns="34290" numCol="1" anchor="t" anchorCtr="0" compatLnSpc="1"/>
            <a:lstStyle/>
            <a:p>
              <a:endParaRPr lang="zh-CN" altLang="en-US" sz="1015">
                <a:cs typeface="+mn-ea"/>
              </a:endParaRPr>
            </a:p>
          </p:txBody>
        </p:sp>
        <p:sp>
          <p:nvSpPr>
            <p:cNvPr id="471" name="Freeform 223"/>
            <p:cNvSpPr/>
            <p:nvPr/>
          </p:nvSpPr>
          <p:spPr bwMode="auto">
            <a:xfrm>
              <a:off x="1632219" y="2281847"/>
              <a:ext cx="584597" cy="395288"/>
            </a:xfrm>
            <a:custGeom>
              <a:avLst/>
              <a:gdLst>
                <a:gd name="T0" fmla="*/ 30 w 491"/>
                <a:gd name="T1" fmla="*/ 30 h 332"/>
                <a:gd name="T2" fmla="*/ 15 w 491"/>
                <a:gd name="T3" fmla="*/ 114 h 332"/>
                <a:gd name="T4" fmla="*/ 0 w 491"/>
                <a:gd name="T5" fmla="*/ 171 h 332"/>
                <a:gd name="T6" fmla="*/ 0 w 491"/>
                <a:gd name="T7" fmla="*/ 198 h 332"/>
                <a:gd name="T8" fmla="*/ 11 w 491"/>
                <a:gd name="T9" fmla="*/ 221 h 332"/>
                <a:gd name="T10" fmla="*/ 30 w 491"/>
                <a:gd name="T11" fmla="*/ 233 h 332"/>
                <a:gd name="T12" fmla="*/ 84 w 491"/>
                <a:gd name="T13" fmla="*/ 248 h 332"/>
                <a:gd name="T14" fmla="*/ 148 w 491"/>
                <a:gd name="T15" fmla="*/ 278 h 332"/>
                <a:gd name="T16" fmla="*/ 167 w 491"/>
                <a:gd name="T17" fmla="*/ 298 h 332"/>
                <a:gd name="T18" fmla="*/ 183 w 491"/>
                <a:gd name="T19" fmla="*/ 324 h 332"/>
                <a:gd name="T20" fmla="*/ 187 w 491"/>
                <a:gd name="T21" fmla="*/ 332 h 332"/>
                <a:gd name="T22" fmla="*/ 309 w 491"/>
                <a:gd name="T23" fmla="*/ 278 h 332"/>
                <a:gd name="T24" fmla="*/ 328 w 491"/>
                <a:gd name="T25" fmla="*/ 229 h 332"/>
                <a:gd name="T26" fmla="*/ 343 w 491"/>
                <a:gd name="T27" fmla="*/ 206 h 332"/>
                <a:gd name="T28" fmla="*/ 377 w 491"/>
                <a:gd name="T29" fmla="*/ 156 h 332"/>
                <a:gd name="T30" fmla="*/ 411 w 491"/>
                <a:gd name="T31" fmla="*/ 118 h 332"/>
                <a:gd name="T32" fmla="*/ 446 w 491"/>
                <a:gd name="T33" fmla="*/ 95 h 332"/>
                <a:gd name="T34" fmla="*/ 491 w 491"/>
                <a:gd name="T35" fmla="*/ 76 h 332"/>
                <a:gd name="T36" fmla="*/ 488 w 491"/>
                <a:gd name="T37" fmla="*/ 57 h 332"/>
                <a:gd name="T38" fmla="*/ 469 w 491"/>
                <a:gd name="T39" fmla="*/ 42 h 332"/>
                <a:gd name="T40" fmla="*/ 423 w 491"/>
                <a:gd name="T41" fmla="*/ 26 h 332"/>
                <a:gd name="T42" fmla="*/ 381 w 491"/>
                <a:gd name="T43" fmla="*/ 22 h 332"/>
                <a:gd name="T44" fmla="*/ 328 w 491"/>
                <a:gd name="T45" fmla="*/ 22 h 332"/>
                <a:gd name="T46" fmla="*/ 293 w 491"/>
                <a:gd name="T47" fmla="*/ 19 h 332"/>
                <a:gd name="T48" fmla="*/ 274 w 491"/>
                <a:gd name="T49" fmla="*/ 11 h 332"/>
                <a:gd name="T50" fmla="*/ 270 w 491"/>
                <a:gd name="T51" fmla="*/ 11 h 332"/>
                <a:gd name="T52" fmla="*/ 259 w 491"/>
                <a:gd name="T53" fmla="*/ 30 h 332"/>
                <a:gd name="T54" fmla="*/ 251 w 491"/>
                <a:gd name="T55" fmla="*/ 80 h 332"/>
                <a:gd name="T56" fmla="*/ 248 w 491"/>
                <a:gd name="T57" fmla="*/ 110 h 332"/>
                <a:gd name="T58" fmla="*/ 236 w 491"/>
                <a:gd name="T59" fmla="*/ 141 h 332"/>
                <a:gd name="T60" fmla="*/ 225 w 491"/>
                <a:gd name="T61" fmla="*/ 171 h 332"/>
                <a:gd name="T62" fmla="*/ 221 w 491"/>
                <a:gd name="T63" fmla="*/ 194 h 332"/>
                <a:gd name="T64" fmla="*/ 217 w 491"/>
                <a:gd name="T65" fmla="*/ 206 h 332"/>
                <a:gd name="T66" fmla="*/ 217 w 491"/>
                <a:gd name="T67" fmla="*/ 206 h 332"/>
                <a:gd name="T68" fmla="*/ 206 w 491"/>
                <a:gd name="T69" fmla="*/ 164 h 332"/>
                <a:gd name="T70" fmla="*/ 198 w 491"/>
                <a:gd name="T71" fmla="*/ 183 h 332"/>
                <a:gd name="T72" fmla="*/ 198 w 491"/>
                <a:gd name="T73" fmla="*/ 225 h 332"/>
                <a:gd name="T74" fmla="*/ 202 w 491"/>
                <a:gd name="T75" fmla="*/ 248 h 332"/>
                <a:gd name="T76" fmla="*/ 206 w 491"/>
                <a:gd name="T77" fmla="*/ 267 h 332"/>
                <a:gd name="T78" fmla="*/ 202 w 491"/>
                <a:gd name="T79" fmla="*/ 282 h 332"/>
                <a:gd name="T80" fmla="*/ 187 w 491"/>
                <a:gd name="T81" fmla="*/ 294 h 332"/>
                <a:gd name="T82" fmla="*/ 175 w 491"/>
                <a:gd name="T83" fmla="*/ 290 h 332"/>
                <a:gd name="T84" fmla="*/ 133 w 491"/>
                <a:gd name="T85" fmla="*/ 259 h 332"/>
                <a:gd name="T86" fmla="*/ 95 w 491"/>
                <a:gd name="T87" fmla="*/ 229 h 332"/>
                <a:gd name="T88" fmla="*/ 84 w 491"/>
                <a:gd name="T89" fmla="*/ 213 h 332"/>
                <a:gd name="T90" fmla="*/ 84 w 491"/>
                <a:gd name="T91" fmla="*/ 171 h 332"/>
                <a:gd name="T92" fmla="*/ 80 w 491"/>
                <a:gd name="T93" fmla="*/ 114 h 332"/>
                <a:gd name="T94" fmla="*/ 76 w 491"/>
                <a:gd name="T95" fmla="*/ 114 h 332"/>
                <a:gd name="T96" fmla="*/ 72 w 491"/>
                <a:gd name="T97" fmla="*/ 126 h 332"/>
                <a:gd name="T98" fmla="*/ 61 w 491"/>
                <a:gd name="T99" fmla="*/ 129 h 332"/>
                <a:gd name="T100" fmla="*/ 53 w 491"/>
                <a:gd name="T101" fmla="*/ 129 h 332"/>
                <a:gd name="T102" fmla="*/ 46 w 491"/>
                <a:gd name="T103" fmla="*/ 118 h 332"/>
                <a:gd name="T104" fmla="*/ 46 w 491"/>
                <a:gd name="T105" fmla="*/ 99 h 332"/>
                <a:gd name="T106" fmla="*/ 68 w 491"/>
                <a:gd name="T107" fmla="*/ 22 h 332"/>
                <a:gd name="T108" fmla="*/ 34 w 491"/>
                <a:gd name="T109"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1" h="332">
                  <a:moveTo>
                    <a:pt x="34" y="0"/>
                  </a:moveTo>
                  <a:lnTo>
                    <a:pt x="34" y="7"/>
                  </a:lnTo>
                  <a:lnTo>
                    <a:pt x="30" y="30"/>
                  </a:lnTo>
                  <a:lnTo>
                    <a:pt x="23" y="57"/>
                  </a:lnTo>
                  <a:lnTo>
                    <a:pt x="19" y="84"/>
                  </a:lnTo>
                  <a:lnTo>
                    <a:pt x="15" y="114"/>
                  </a:lnTo>
                  <a:lnTo>
                    <a:pt x="7" y="141"/>
                  </a:lnTo>
                  <a:lnTo>
                    <a:pt x="4" y="156"/>
                  </a:lnTo>
                  <a:lnTo>
                    <a:pt x="0" y="171"/>
                  </a:lnTo>
                  <a:lnTo>
                    <a:pt x="0" y="183"/>
                  </a:lnTo>
                  <a:lnTo>
                    <a:pt x="0" y="191"/>
                  </a:lnTo>
                  <a:lnTo>
                    <a:pt x="0" y="198"/>
                  </a:lnTo>
                  <a:lnTo>
                    <a:pt x="4" y="206"/>
                  </a:lnTo>
                  <a:lnTo>
                    <a:pt x="7" y="213"/>
                  </a:lnTo>
                  <a:lnTo>
                    <a:pt x="11" y="221"/>
                  </a:lnTo>
                  <a:lnTo>
                    <a:pt x="19" y="229"/>
                  </a:lnTo>
                  <a:lnTo>
                    <a:pt x="23" y="233"/>
                  </a:lnTo>
                  <a:lnTo>
                    <a:pt x="30" y="233"/>
                  </a:lnTo>
                  <a:lnTo>
                    <a:pt x="49" y="236"/>
                  </a:lnTo>
                  <a:lnTo>
                    <a:pt x="65" y="244"/>
                  </a:lnTo>
                  <a:lnTo>
                    <a:pt x="84" y="248"/>
                  </a:lnTo>
                  <a:lnTo>
                    <a:pt x="110" y="259"/>
                  </a:lnTo>
                  <a:lnTo>
                    <a:pt x="137" y="271"/>
                  </a:lnTo>
                  <a:lnTo>
                    <a:pt x="148" y="278"/>
                  </a:lnTo>
                  <a:lnTo>
                    <a:pt x="156" y="286"/>
                  </a:lnTo>
                  <a:lnTo>
                    <a:pt x="164" y="290"/>
                  </a:lnTo>
                  <a:lnTo>
                    <a:pt x="167" y="298"/>
                  </a:lnTo>
                  <a:lnTo>
                    <a:pt x="175" y="305"/>
                  </a:lnTo>
                  <a:lnTo>
                    <a:pt x="183" y="317"/>
                  </a:lnTo>
                  <a:lnTo>
                    <a:pt x="183" y="324"/>
                  </a:lnTo>
                  <a:lnTo>
                    <a:pt x="187" y="328"/>
                  </a:lnTo>
                  <a:lnTo>
                    <a:pt x="187" y="328"/>
                  </a:lnTo>
                  <a:lnTo>
                    <a:pt x="187" y="332"/>
                  </a:lnTo>
                  <a:lnTo>
                    <a:pt x="301" y="328"/>
                  </a:lnTo>
                  <a:lnTo>
                    <a:pt x="305" y="317"/>
                  </a:lnTo>
                  <a:lnTo>
                    <a:pt x="309" y="278"/>
                  </a:lnTo>
                  <a:lnTo>
                    <a:pt x="316" y="259"/>
                  </a:lnTo>
                  <a:lnTo>
                    <a:pt x="324" y="236"/>
                  </a:lnTo>
                  <a:lnTo>
                    <a:pt x="328" y="229"/>
                  </a:lnTo>
                  <a:lnTo>
                    <a:pt x="331" y="217"/>
                  </a:lnTo>
                  <a:lnTo>
                    <a:pt x="339" y="210"/>
                  </a:lnTo>
                  <a:lnTo>
                    <a:pt x="343" y="206"/>
                  </a:lnTo>
                  <a:lnTo>
                    <a:pt x="354" y="191"/>
                  </a:lnTo>
                  <a:lnTo>
                    <a:pt x="366" y="175"/>
                  </a:lnTo>
                  <a:lnTo>
                    <a:pt x="377" y="156"/>
                  </a:lnTo>
                  <a:lnTo>
                    <a:pt x="392" y="137"/>
                  </a:lnTo>
                  <a:lnTo>
                    <a:pt x="404" y="129"/>
                  </a:lnTo>
                  <a:lnTo>
                    <a:pt x="411" y="118"/>
                  </a:lnTo>
                  <a:lnTo>
                    <a:pt x="423" y="110"/>
                  </a:lnTo>
                  <a:lnTo>
                    <a:pt x="434" y="103"/>
                  </a:lnTo>
                  <a:lnTo>
                    <a:pt x="446" y="95"/>
                  </a:lnTo>
                  <a:lnTo>
                    <a:pt x="461" y="87"/>
                  </a:lnTo>
                  <a:lnTo>
                    <a:pt x="476" y="80"/>
                  </a:lnTo>
                  <a:lnTo>
                    <a:pt x="491" y="76"/>
                  </a:lnTo>
                  <a:lnTo>
                    <a:pt x="491" y="68"/>
                  </a:lnTo>
                  <a:lnTo>
                    <a:pt x="491" y="61"/>
                  </a:lnTo>
                  <a:lnTo>
                    <a:pt x="488" y="57"/>
                  </a:lnTo>
                  <a:lnTo>
                    <a:pt x="480" y="49"/>
                  </a:lnTo>
                  <a:lnTo>
                    <a:pt x="472" y="45"/>
                  </a:lnTo>
                  <a:lnTo>
                    <a:pt x="469" y="42"/>
                  </a:lnTo>
                  <a:lnTo>
                    <a:pt x="461" y="38"/>
                  </a:lnTo>
                  <a:lnTo>
                    <a:pt x="450" y="34"/>
                  </a:lnTo>
                  <a:lnTo>
                    <a:pt x="423" y="26"/>
                  </a:lnTo>
                  <a:lnTo>
                    <a:pt x="408" y="22"/>
                  </a:lnTo>
                  <a:lnTo>
                    <a:pt x="400" y="22"/>
                  </a:lnTo>
                  <a:lnTo>
                    <a:pt x="381" y="22"/>
                  </a:lnTo>
                  <a:lnTo>
                    <a:pt x="366" y="22"/>
                  </a:lnTo>
                  <a:lnTo>
                    <a:pt x="347" y="22"/>
                  </a:lnTo>
                  <a:lnTo>
                    <a:pt x="328" y="22"/>
                  </a:lnTo>
                  <a:lnTo>
                    <a:pt x="305" y="19"/>
                  </a:lnTo>
                  <a:lnTo>
                    <a:pt x="297" y="22"/>
                  </a:lnTo>
                  <a:lnTo>
                    <a:pt x="293" y="19"/>
                  </a:lnTo>
                  <a:lnTo>
                    <a:pt x="286" y="19"/>
                  </a:lnTo>
                  <a:lnTo>
                    <a:pt x="282" y="15"/>
                  </a:lnTo>
                  <a:lnTo>
                    <a:pt x="274" y="11"/>
                  </a:lnTo>
                  <a:lnTo>
                    <a:pt x="270" y="7"/>
                  </a:lnTo>
                  <a:lnTo>
                    <a:pt x="270" y="7"/>
                  </a:lnTo>
                  <a:lnTo>
                    <a:pt x="270" y="11"/>
                  </a:lnTo>
                  <a:lnTo>
                    <a:pt x="267" y="15"/>
                  </a:lnTo>
                  <a:lnTo>
                    <a:pt x="263" y="19"/>
                  </a:lnTo>
                  <a:lnTo>
                    <a:pt x="259" y="30"/>
                  </a:lnTo>
                  <a:lnTo>
                    <a:pt x="255" y="42"/>
                  </a:lnTo>
                  <a:lnTo>
                    <a:pt x="251" y="57"/>
                  </a:lnTo>
                  <a:lnTo>
                    <a:pt x="251" y="80"/>
                  </a:lnTo>
                  <a:lnTo>
                    <a:pt x="251" y="91"/>
                  </a:lnTo>
                  <a:lnTo>
                    <a:pt x="251" y="99"/>
                  </a:lnTo>
                  <a:lnTo>
                    <a:pt x="248" y="110"/>
                  </a:lnTo>
                  <a:lnTo>
                    <a:pt x="248" y="118"/>
                  </a:lnTo>
                  <a:lnTo>
                    <a:pt x="244" y="129"/>
                  </a:lnTo>
                  <a:lnTo>
                    <a:pt x="236" y="141"/>
                  </a:lnTo>
                  <a:lnTo>
                    <a:pt x="232" y="152"/>
                  </a:lnTo>
                  <a:lnTo>
                    <a:pt x="228" y="164"/>
                  </a:lnTo>
                  <a:lnTo>
                    <a:pt x="225" y="171"/>
                  </a:lnTo>
                  <a:lnTo>
                    <a:pt x="225" y="175"/>
                  </a:lnTo>
                  <a:lnTo>
                    <a:pt x="221" y="183"/>
                  </a:lnTo>
                  <a:lnTo>
                    <a:pt x="221" y="194"/>
                  </a:lnTo>
                  <a:lnTo>
                    <a:pt x="221" y="198"/>
                  </a:lnTo>
                  <a:lnTo>
                    <a:pt x="221" y="202"/>
                  </a:lnTo>
                  <a:lnTo>
                    <a:pt x="217" y="206"/>
                  </a:lnTo>
                  <a:lnTo>
                    <a:pt x="217" y="206"/>
                  </a:lnTo>
                  <a:lnTo>
                    <a:pt x="217" y="206"/>
                  </a:lnTo>
                  <a:lnTo>
                    <a:pt x="217" y="206"/>
                  </a:lnTo>
                  <a:lnTo>
                    <a:pt x="213" y="198"/>
                  </a:lnTo>
                  <a:lnTo>
                    <a:pt x="209" y="187"/>
                  </a:lnTo>
                  <a:lnTo>
                    <a:pt x="206" y="164"/>
                  </a:lnTo>
                  <a:lnTo>
                    <a:pt x="202" y="149"/>
                  </a:lnTo>
                  <a:lnTo>
                    <a:pt x="198" y="160"/>
                  </a:lnTo>
                  <a:lnTo>
                    <a:pt x="198" y="183"/>
                  </a:lnTo>
                  <a:lnTo>
                    <a:pt x="194" y="198"/>
                  </a:lnTo>
                  <a:lnTo>
                    <a:pt x="194" y="217"/>
                  </a:lnTo>
                  <a:lnTo>
                    <a:pt x="198" y="225"/>
                  </a:lnTo>
                  <a:lnTo>
                    <a:pt x="198" y="233"/>
                  </a:lnTo>
                  <a:lnTo>
                    <a:pt x="198" y="240"/>
                  </a:lnTo>
                  <a:lnTo>
                    <a:pt x="202" y="248"/>
                  </a:lnTo>
                  <a:lnTo>
                    <a:pt x="206" y="255"/>
                  </a:lnTo>
                  <a:lnTo>
                    <a:pt x="206" y="263"/>
                  </a:lnTo>
                  <a:lnTo>
                    <a:pt x="206" y="267"/>
                  </a:lnTo>
                  <a:lnTo>
                    <a:pt x="206" y="275"/>
                  </a:lnTo>
                  <a:lnTo>
                    <a:pt x="202" y="278"/>
                  </a:lnTo>
                  <a:lnTo>
                    <a:pt x="202" y="282"/>
                  </a:lnTo>
                  <a:lnTo>
                    <a:pt x="198" y="286"/>
                  </a:lnTo>
                  <a:lnTo>
                    <a:pt x="198" y="290"/>
                  </a:lnTo>
                  <a:lnTo>
                    <a:pt x="187" y="294"/>
                  </a:lnTo>
                  <a:lnTo>
                    <a:pt x="187" y="298"/>
                  </a:lnTo>
                  <a:lnTo>
                    <a:pt x="183" y="294"/>
                  </a:lnTo>
                  <a:lnTo>
                    <a:pt x="175" y="290"/>
                  </a:lnTo>
                  <a:lnTo>
                    <a:pt x="164" y="278"/>
                  </a:lnTo>
                  <a:lnTo>
                    <a:pt x="148" y="271"/>
                  </a:lnTo>
                  <a:lnTo>
                    <a:pt x="133" y="259"/>
                  </a:lnTo>
                  <a:lnTo>
                    <a:pt x="114" y="248"/>
                  </a:lnTo>
                  <a:lnTo>
                    <a:pt x="103" y="236"/>
                  </a:lnTo>
                  <a:lnTo>
                    <a:pt x="95" y="229"/>
                  </a:lnTo>
                  <a:lnTo>
                    <a:pt x="87" y="225"/>
                  </a:lnTo>
                  <a:lnTo>
                    <a:pt x="87" y="221"/>
                  </a:lnTo>
                  <a:lnTo>
                    <a:pt x="84" y="213"/>
                  </a:lnTo>
                  <a:lnTo>
                    <a:pt x="84" y="210"/>
                  </a:lnTo>
                  <a:lnTo>
                    <a:pt x="84" y="194"/>
                  </a:lnTo>
                  <a:lnTo>
                    <a:pt x="84" y="171"/>
                  </a:lnTo>
                  <a:lnTo>
                    <a:pt x="80" y="145"/>
                  </a:lnTo>
                  <a:lnTo>
                    <a:pt x="80" y="122"/>
                  </a:lnTo>
                  <a:lnTo>
                    <a:pt x="80" y="114"/>
                  </a:lnTo>
                  <a:lnTo>
                    <a:pt x="80" y="110"/>
                  </a:lnTo>
                  <a:lnTo>
                    <a:pt x="76" y="110"/>
                  </a:lnTo>
                  <a:lnTo>
                    <a:pt x="76" y="114"/>
                  </a:lnTo>
                  <a:lnTo>
                    <a:pt x="76" y="118"/>
                  </a:lnTo>
                  <a:lnTo>
                    <a:pt x="72" y="122"/>
                  </a:lnTo>
                  <a:lnTo>
                    <a:pt x="72" y="126"/>
                  </a:lnTo>
                  <a:lnTo>
                    <a:pt x="68" y="129"/>
                  </a:lnTo>
                  <a:lnTo>
                    <a:pt x="65" y="129"/>
                  </a:lnTo>
                  <a:lnTo>
                    <a:pt x="61" y="129"/>
                  </a:lnTo>
                  <a:lnTo>
                    <a:pt x="57" y="129"/>
                  </a:lnTo>
                  <a:lnTo>
                    <a:pt x="53" y="129"/>
                  </a:lnTo>
                  <a:lnTo>
                    <a:pt x="53" y="129"/>
                  </a:lnTo>
                  <a:lnTo>
                    <a:pt x="49" y="126"/>
                  </a:lnTo>
                  <a:lnTo>
                    <a:pt x="46" y="122"/>
                  </a:lnTo>
                  <a:lnTo>
                    <a:pt x="46" y="118"/>
                  </a:lnTo>
                  <a:lnTo>
                    <a:pt x="46" y="114"/>
                  </a:lnTo>
                  <a:lnTo>
                    <a:pt x="46" y="107"/>
                  </a:lnTo>
                  <a:lnTo>
                    <a:pt x="46" y="99"/>
                  </a:lnTo>
                  <a:lnTo>
                    <a:pt x="49" y="87"/>
                  </a:lnTo>
                  <a:lnTo>
                    <a:pt x="57" y="53"/>
                  </a:lnTo>
                  <a:lnTo>
                    <a:pt x="68" y="22"/>
                  </a:lnTo>
                  <a:lnTo>
                    <a:pt x="72" y="3"/>
                  </a:lnTo>
                  <a:lnTo>
                    <a:pt x="76" y="0"/>
                  </a:lnTo>
                  <a:lnTo>
                    <a:pt x="34" y="0"/>
                  </a:lnTo>
                  <a:close/>
                </a:path>
              </a:pathLst>
            </a:custGeom>
            <a:solidFill>
              <a:srgbClr val="C55A11"/>
            </a:solidFill>
            <a:ln>
              <a:noFill/>
            </a:ln>
          </p:spPr>
          <p:txBody>
            <a:bodyPr vert="horz" wrap="square" lIns="68580" tIns="34290" rIns="68580" bIns="34290" numCol="1" anchor="t" anchorCtr="0" compatLnSpc="1"/>
            <a:lstStyle/>
            <a:p>
              <a:endParaRPr lang="zh-CN" altLang="en-US" sz="1015">
                <a:cs typeface="+mn-ea"/>
              </a:endParaRPr>
            </a:p>
          </p:txBody>
        </p:sp>
        <p:sp>
          <p:nvSpPr>
            <p:cNvPr id="472" name="Freeform 224"/>
            <p:cNvSpPr/>
            <p:nvPr/>
          </p:nvSpPr>
          <p:spPr bwMode="auto">
            <a:xfrm>
              <a:off x="1800098" y="2049675"/>
              <a:ext cx="77390" cy="35719"/>
            </a:xfrm>
            <a:custGeom>
              <a:avLst/>
              <a:gdLst>
                <a:gd name="T0" fmla="*/ 4 w 65"/>
                <a:gd name="T1" fmla="*/ 4 h 30"/>
                <a:gd name="T2" fmla="*/ 11 w 65"/>
                <a:gd name="T3" fmla="*/ 4 h 30"/>
                <a:gd name="T4" fmla="*/ 26 w 65"/>
                <a:gd name="T5" fmla="*/ 0 h 30"/>
                <a:gd name="T6" fmla="*/ 34 w 65"/>
                <a:gd name="T7" fmla="*/ 0 h 30"/>
                <a:gd name="T8" fmla="*/ 38 w 65"/>
                <a:gd name="T9" fmla="*/ 0 h 30"/>
                <a:gd name="T10" fmla="*/ 42 w 65"/>
                <a:gd name="T11" fmla="*/ 0 h 30"/>
                <a:gd name="T12" fmla="*/ 46 w 65"/>
                <a:gd name="T13" fmla="*/ 4 h 30"/>
                <a:gd name="T14" fmla="*/ 49 w 65"/>
                <a:gd name="T15" fmla="*/ 4 h 30"/>
                <a:gd name="T16" fmla="*/ 53 w 65"/>
                <a:gd name="T17" fmla="*/ 7 h 30"/>
                <a:gd name="T18" fmla="*/ 57 w 65"/>
                <a:gd name="T19" fmla="*/ 11 h 30"/>
                <a:gd name="T20" fmla="*/ 61 w 65"/>
                <a:gd name="T21" fmla="*/ 19 h 30"/>
                <a:gd name="T22" fmla="*/ 61 w 65"/>
                <a:gd name="T23" fmla="*/ 23 h 30"/>
                <a:gd name="T24" fmla="*/ 65 w 65"/>
                <a:gd name="T25" fmla="*/ 26 h 30"/>
                <a:gd name="T26" fmla="*/ 65 w 65"/>
                <a:gd name="T27" fmla="*/ 30 h 30"/>
                <a:gd name="T28" fmla="*/ 61 w 65"/>
                <a:gd name="T29" fmla="*/ 30 h 30"/>
                <a:gd name="T30" fmla="*/ 57 w 65"/>
                <a:gd name="T31" fmla="*/ 30 h 30"/>
                <a:gd name="T32" fmla="*/ 57 w 65"/>
                <a:gd name="T33" fmla="*/ 30 h 30"/>
                <a:gd name="T34" fmla="*/ 53 w 65"/>
                <a:gd name="T35" fmla="*/ 26 h 30"/>
                <a:gd name="T36" fmla="*/ 42 w 65"/>
                <a:gd name="T37" fmla="*/ 19 h 30"/>
                <a:gd name="T38" fmla="*/ 34 w 65"/>
                <a:gd name="T39" fmla="*/ 19 h 30"/>
                <a:gd name="T40" fmla="*/ 26 w 65"/>
                <a:gd name="T41" fmla="*/ 19 h 30"/>
                <a:gd name="T42" fmla="*/ 23 w 65"/>
                <a:gd name="T43" fmla="*/ 19 h 30"/>
                <a:gd name="T44" fmla="*/ 15 w 65"/>
                <a:gd name="T45" fmla="*/ 19 h 30"/>
                <a:gd name="T46" fmla="*/ 11 w 65"/>
                <a:gd name="T47" fmla="*/ 19 h 30"/>
                <a:gd name="T48" fmla="*/ 7 w 65"/>
                <a:gd name="T49" fmla="*/ 23 h 30"/>
                <a:gd name="T50" fmla="*/ 0 w 65"/>
                <a:gd name="T51" fmla="*/ 19 h 30"/>
                <a:gd name="T52" fmla="*/ 0 w 65"/>
                <a:gd name="T53" fmla="*/ 19 h 30"/>
                <a:gd name="T54" fmla="*/ 0 w 65"/>
                <a:gd name="T55" fmla="*/ 15 h 30"/>
                <a:gd name="T56" fmla="*/ 0 w 65"/>
                <a:gd name="T57" fmla="*/ 11 h 30"/>
                <a:gd name="T58" fmla="*/ 4 w 65"/>
                <a:gd name="T59" fmla="*/ 7 h 30"/>
                <a:gd name="T60" fmla="*/ 4 w 65"/>
                <a:gd name="T6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5" h="30">
                  <a:moveTo>
                    <a:pt x="4" y="4"/>
                  </a:moveTo>
                  <a:lnTo>
                    <a:pt x="11" y="4"/>
                  </a:lnTo>
                  <a:lnTo>
                    <a:pt x="26" y="0"/>
                  </a:lnTo>
                  <a:lnTo>
                    <a:pt x="34" y="0"/>
                  </a:lnTo>
                  <a:lnTo>
                    <a:pt x="38" y="0"/>
                  </a:lnTo>
                  <a:lnTo>
                    <a:pt x="42" y="0"/>
                  </a:lnTo>
                  <a:lnTo>
                    <a:pt x="46" y="4"/>
                  </a:lnTo>
                  <a:lnTo>
                    <a:pt x="49" y="4"/>
                  </a:lnTo>
                  <a:lnTo>
                    <a:pt x="53" y="7"/>
                  </a:lnTo>
                  <a:lnTo>
                    <a:pt x="57" y="11"/>
                  </a:lnTo>
                  <a:lnTo>
                    <a:pt x="61" y="19"/>
                  </a:lnTo>
                  <a:lnTo>
                    <a:pt x="61" y="23"/>
                  </a:lnTo>
                  <a:lnTo>
                    <a:pt x="65" y="26"/>
                  </a:lnTo>
                  <a:lnTo>
                    <a:pt x="65" y="30"/>
                  </a:lnTo>
                  <a:lnTo>
                    <a:pt x="61" y="30"/>
                  </a:lnTo>
                  <a:lnTo>
                    <a:pt x="57" y="30"/>
                  </a:lnTo>
                  <a:lnTo>
                    <a:pt x="57" y="30"/>
                  </a:lnTo>
                  <a:lnTo>
                    <a:pt x="53" y="26"/>
                  </a:lnTo>
                  <a:lnTo>
                    <a:pt x="42" y="19"/>
                  </a:lnTo>
                  <a:lnTo>
                    <a:pt x="34" y="19"/>
                  </a:lnTo>
                  <a:lnTo>
                    <a:pt x="26" y="19"/>
                  </a:lnTo>
                  <a:lnTo>
                    <a:pt x="23" y="19"/>
                  </a:lnTo>
                  <a:lnTo>
                    <a:pt x="15" y="19"/>
                  </a:lnTo>
                  <a:lnTo>
                    <a:pt x="11" y="19"/>
                  </a:lnTo>
                  <a:lnTo>
                    <a:pt x="7" y="23"/>
                  </a:lnTo>
                  <a:lnTo>
                    <a:pt x="0" y="19"/>
                  </a:lnTo>
                  <a:lnTo>
                    <a:pt x="0" y="19"/>
                  </a:lnTo>
                  <a:lnTo>
                    <a:pt x="0" y="15"/>
                  </a:lnTo>
                  <a:lnTo>
                    <a:pt x="0" y="11"/>
                  </a:lnTo>
                  <a:lnTo>
                    <a:pt x="4" y="7"/>
                  </a:lnTo>
                  <a:lnTo>
                    <a:pt x="4" y="4"/>
                  </a:lnTo>
                  <a:close/>
                </a:path>
              </a:pathLst>
            </a:custGeom>
            <a:solidFill>
              <a:srgbClr val="F4B183"/>
            </a:solidFill>
            <a:ln>
              <a:noFill/>
            </a:ln>
          </p:spPr>
          <p:txBody>
            <a:bodyPr vert="horz" wrap="square" lIns="68580" tIns="34290" rIns="68580" bIns="34290" numCol="1" anchor="t" anchorCtr="0" compatLnSpc="1"/>
            <a:lstStyle/>
            <a:p>
              <a:endParaRPr lang="zh-CN" altLang="en-US" sz="1015">
                <a:cs typeface="+mn-ea"/>
              </a:endParaRPr>
            </a:p>
          </p:txBody>
        </p:sp>
        <p:sp>
          <p:nvSpPr>
            <p:cNvPr id="473" name="Freeform 225"/>
            <p:cNvSpPr/>
            <p:nvPr/>
          </p:nvSpPr>
          <p:spPr bwMode="auto">
            <a:xfrm>
              <a:off x="815451" y="2217554"/>
              <a:ext cx="376238" cy="459581"/>
            </a:xfrm>
            <a:custGeom>
              <a:avLst/>
              <a:gdLst>
                <a:gd name="T0" fmla="*/ 145 w 316"/>
                <a:gd name="T1" fmla="*/ 0 h 386"/>
                <a:gd name="T2" fmla="*/ 148 w 316"/>
                <a:gd name="T3" fmla="*/ 12 h 386"/>
                <a:gd name="T4" fmla="*/ 164 w 316"/>
                <a:gd name="T5" fmla="*/ 34 h 386"/>
                <a:gd name="T6" fmla="*/ 171 w 316"/>
                <a:gd name="T7" fmla="*/ 50 h 386"/>
                <a:gd name="T8" fmla="*/ 183 w 316"/>
                <a:gd name="T9" fmla="*/ 61 h 386"/>
                <a:gd name="T10" fmla="*/ 187 w 316"/>
                <a:gd name="T11" fmla="*/ 65 h 386"/>
                <a:gd name="T12" fmla="*/ 190 w 316"/>
                <a:gd name="T13" fmla="*/ 73 h 386"/>
                <a:gd name="T14" fmla="*/ 194 w 316"/>
                <a:gd name="T15" fmla="*/ 76 h 386"/>
                <a:gd name="T16" fmla="*/ 198 w 316"/>
                <a:gd name="T17" fmla="*/ 76 h 386"/>
                <a:gd name="T18" fmla="*/ 225 w 316"/>
                <a:gd name="T19" fmla="*/ 92 h 386"/>
                <a:gd name="T20" fmla="*/ 263 w 316"/>
                <a:gd name="T21" fmla="*/ 115 h 386"/>
                <a:gd name="T22" fmla="*/ 274 w 316"/>
                <a:gd name="T23" fmla="*/ 122 h 386"/>
                <a:gd name="T24" fmla="*/ 282 w 316"/>
                <a:gd name="T25" fmla="*/ 126 h 386"/>
                <a:gd name="T26" fmla="*/ 293 w 316"/>
                <a:gd name="T27" fmla="*/ 134 h 386"/>
                <a:gd name="T28" fmla="*/ 297 w 316"/>
                <a:gd name="T29" fmla="*/ 141 h 386"/>
                <a:gd name="T30" fmla="*/ 305 w 316"/>
                <a:gd name="T31" fmla="*/ 149 h 386"/>
                <a:gd name="T32" fmla="*/ 309 w 316"/>
                <a:gd name="T33" fmla="*/ 153 h 386"/>
                <a:gd name="T34" fmla="*/ 312 w 316"/>
                <a:gd name="T35" fmla="*/ 161 h 386"/>
                <a:gd name="T36" fmla="*/ 312 w 316"/>
                <a:gd name="T37" fmla="*/ 164 h 386"/>
                <a:gd name="T38" fmla="*/ 312 w 316"/>
                <a:gd name="T39" fmla="*/ 180 h 386"/>
                <a:gd name="T40" fmla="*/ 316 w 316"/>
                <a:gd name="T41" fmla="*/ 191 h 386"/>
                <a:gd name="T42" fmla="*/ 316 w 316"/>
                <a:gd name="T43" fmla="*/ 210 h 386"/>
                <a:gd name="T44" fmla="*/ 316 w 316"/>
                <a:gd name="T45" fmla="*/ 225 h 386"/>
                <a:gd name="T46" fmla="*/ 312 w 316"/>
                <a:gd name="T47" fmla="*/ 245 h 386"/>
                <a:gd name="T48" fmla="*/ 312 w 316"/>
                <a:gd name="T49" fmla="*/ 264 h 386"/>
                <a:gd name="T50" fmla="*/ 312 w 316"/>
                <a:gd name="T51" fmla="*/ 283 h 386"/>
                <a:gd name="T52" fmla="*/ 312 w 316"/>
                <a:gd name="T53" fmla="*/ 306 h 386"/>
                <a:gd name="T54" fmla="*/ 309 w 316"/>
                <a:gd name="T55" fmla="*/ 340 h 386"/>
                <a:gd name="T56" fmla="*/ 305 w 316"/>
                <a:gd name="T57" fmla="*/ 367 h 386"/>
                <a:gd name="T58" fmla="*/ 301 w 316"/>
                <a:gd name="T59" fmla="*/ 382 h 386"/>
                <a:gd name="T60" fmla="*/ 301 w 316"/>
                <a:gd name="T61" fmla="*/ 386 h 386"/>
                <a:gd name="T62" fmla="*/ 0 w 316"/>
                <a:gd name="T63" fmla="*/ 382 h 386"/>
                <a:gd name="T64" fmla="*/ 0 w 316"/>
                <a:gd name="T65" fmla="*/ 61 h 386"/>
                <a:gd name="T66" fmla="*/ 4 w 316"/>
                <a:gd name="T67" fmla="*/ 57 h 386"/>
                <a:gd name="T68" fmla="*/ 15 w 316"/>
                <a:gd name="T69" fmla="*/ 50 h 386"/>
                <a:gd name="T70" fmla="*/ 23 w 316"/>
                <a:gd name="T71" fmla="*/ 46 h 386"/>
                <a:gd name="T72" fmla="*/ 30 w 316"/>
                <a:gd name="T73" fmla="*/ 42 h 386"/>
                <a:gd name="T74" fmla="*/ 34 w 316"/>
                <a:gd name="T75" fmla="*/ 42 h 386"/>
                <a:gd name="T76" fmla="*/ 42 w 316"/>
                <a:gd name="T77" fmla="*/ 42 h 386"/>
                <a:gd name="T78" fmla="*/ 46 w 316"/>
                <a:gd name="T79" fmla="*/ 42 h 386"/>
                <a:gd name="T80" fmla="*/ 53 w 316"/>
                <a:gd name="T81" fmla="*/ 42 h 386"/>
                <a:gd name="T82" fmla="*/ 76 w 316"/>
                <a:gd name="T83" fmla="*/ 50 h 386"/>
                <a:gd name="T84" fmla="*/ 95 w 316"/>
                <a:gd name="T85" fmla="*/ 54 h 386"/>
                <a:gd name="T86" fmla="*/ 103 w 316"/>
                <a:gd name="T87" fmla="*/ 54 h 386"/>
                <a:gd name="T88" fmla="*/ 110 w 316"/>
                <a:gd name="T89" fmla="*/ 54 h 386"/>
                <a:gd name="T90" fmla="*/ 114 w 316"/>
                <a:gd name="T91" fmla="*/ 54 h 386"/>
                <a:gd name="T92" fmla="*/ 114 w 316"/>
                <a:gd name="T93" fmla="*/ 50 h 386"/>
                <a:gd name="T94" fmla="*/ 118 w 316"/>
                <a:gd name="T95" fmla="*/ 50 h 386"/>
                <a:gd name="T96" fmla="*/ 118 w 316"/>
                <a:gd name="T97" fmla="*/ 46 h 386"/>
                <a:gd name="T98" fmla="*/ 126 w 316"/>
                <a:gd name="T99" fmla="*/ 34 h 386"/>
                <a:gd name="T100" fmla="*/ 133 w 316"/>
                <a:gd name="T101" fmla="*/ 19 h 386"/>
                <a:gd name="T102" fmla="*/ 141 w 316"/>
                <a:gd name="T103" fmla="*/ 4 h 386"/>
                <a:gd name="T104" fmla="*/ 145 w 316"/>
                <a:gd name="T10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6" h="386">
                  <a:moveTo>
                    <a:pt x="145" y="0"/>
                  </a:moveTo>
                  <a:lnTo>
                    <a:pt x="148" y="12"/>
                  </a:lnTo>
                  <a:lnTo>
                    <a:pt x="164" y="34"/>
                  </a:lnTo>
                  <a:lnTo>
                    <a:pt x="171" y="50"/>
                  </a:lnTo>
                  <a:lnTo>
                    <a:pt x="183" y="61"/>
                  </a:lnTo>
                  <a:lnTo>
                    <a:pt x="187" y="65"/>
                  </a:lnTo>
                  <a:lnTo>
                    <a:pt x="190" y="73"/>
                  </a:lnTo>
                  <a:lnTo>
                    <a:pt x="194" y="76"/>
                  </a:lnTo>
                  <a:lnTo>
                    <a:pt x="198" y="76"/>
                  </a:lnTo>
                  <a:lnTo>
                    <a:pt x="225" y="92"/>
                  </a:lnTo>
                  <a:lnTo>
                    <a:pt x="263" y="115"/>
                  </a:lnTo>
                  <a:lnTo>
                    <a:pt x="274" y="122"/>
                  </a:lnTo>
                  <a:lnTo>
                    <a:pt x="282" y="126"/>
                  </a:lnTo>
                  <a:lnTo>
                    <a:pt x="293" y="134"/>
                  </a:lnTo>
                  <a:lnTo>
                    <a:pt x="297" y="141"/>
                  </a:lnTo>
                  <a:lnTo>
                    <a:pt x="305" y="149"/>
                  </a:lnTo>
                  <a:lnTo>
                    <a:pt x="309" y="153"/>
                  </a:lnTo>
                  <a:lnTo>
                    <a:pt x="312" y="161"/>
                  </a:lnTo>
                  <a:lnTo>
                    <a:pt x="312" y="164"/>
                  </a:lnTo>
                  <a:lnTo>
                    <a:pt x="312" y="180"/>
                  </a:lnTo>
                  <a:lnTo>
                    <a:pt x="316" y="191"/>
                  </a:lnTo>
                  <a:lnTo>
                    <a:pt x="316" y="210"/>
                  </a:lnTo>
                  <a:lnTo>
                    <a:pt x="316" y="225"/>
                  </a:lnTo>
                  <a:lnTo>
                    <a:pt x="312" y="245"/>
                  </a:lnTo>
                  <a:lnTo>
                    <a:pt x="312" y="264"/>
                  </a:lnTo>
                  <a:lnTo>
                    <a:pt x="312" y="283"/>
                  </a:lnTo>
                  <a:lnTo>
                    <a:pt x="312" y="306"/>
                  </a:lnTo>
                  <a:lnTo>
                    <a:pt x="309" y="340"/>
                  </a:lnTo>
                  <a:lnTo>
                    <a:pt x="305" y="367"/>
                  </a:lnTo>
                  <a:lnTo>
                    <a:pt x="301" y="382"/>
                  </a:lnTo>
                  <a:lnTo>
                    <a:pt x="301" y="386"/>
                  </a:lnTo>
                  <a:lnTo>
                    <a:pt x="0" y="382"/>
                  </a:lnTo>
                  <a:lnTo>
                    <a:pt x="0" y="61"/>
                  </a:lnTo>
                  <a:lnTo>
                    <a:pt x="4" y="57"/>
                  </a:lnTo>
                  <a:lnTo>
                    <a:pt x="15" y="50"/>
                  </a:lnTo>
                  <a:lnTo>
                    <a:pt x="23" y="46"/>
                  </a:lnTo>
                  <a:lnTo>
                    <a:pt x="30" y="42"/>
                  </a:lnTo>
                  <a:lnTo>
                    <a:pt x="34" y="42"/>
                  </a:lnTo>
                  <a:lnTo>
                    <a:pt x="42" y="42"/>
                  </a:lnTo>
                  <a:lnTo>
                    <a:pt x="46" y="42"/>
                  </a:lnTo>
                  <a:lnTo>
                    <a:pt x="53" y="42"/>
                  </a:lnTo>
                  <a:lnTo>
                    <a:pt x="76" y="50"/>
                  </a:lnTo>
                  <a:lnTo>
                    <a:pt x="95" y="54"/>
                  </a:lnTo>
                  <a:lnTo>
                    <a:pt x="103" y="54"/>
                  </a:lnTo>
                  <a:lnTo>
                    <a:pt x="110" y="54"/>
                  </a:lnTo>
                  <a:lnTo>
                    <a:pt x="114" y="54"/>
                  </a:lnTo>
                  <a:lnTo>
                    <a:pt x="114" y="50"/>
                  </a:lnTo>
                  <a:lnTo>
                    <a:pt x="118" y="50"/>
                  </a:lnTo>
                  <a:lnTo>
                    <a:pt x="118" y="46"/>
                  </a:lnTo>
                  <a:lnTo>
                    <a:pt x="126" y="34"/>
                  </a:lnTo>
                  <a:lnTo>
                    <a:pt x="133" y="19"/>
                  </a:lnTo>
                  <a:lnTo>
                    <a:pt x="141" y="4"/>
                  </a:lnTo>
                  <a:lnTo>
                    <a:pt x="145" y="0"/>
                  </a:lnTo>
                  <a:close/>
                </a:path>
              </a:pathLst>
            </a:custGeom>
            <a:solidFill>
              <a:schemeClr val="accent2">
                <a:lumMod val="75000"/>
              </a:schemeClr>
            </a:solidFill>
            <a:ln>
              <a:noFill/>
            </a:ln>
          </p:spPr>
          <p:txBody>
            <a:bodyPr vert="horz" wrap="square" lIns="68580" tIns="34290" rIns="68580" bIns="34290" numCol="1" anchor="t" anchorCtr="0" compatLnSpc="1"/>
            <a:lstStyle/>
            <a:p>
              <a:endParaRPr lang="zh-CN" altLang="en-US" sz="1015">
                <a:cs typeface="+mn-ea"/>
              </a:endParaRPr>
            </a:p>
          </p:txBody>
        </p:sp>
        <p:sp>
          <p:nvSpPr>
            <p:cNvPr id="474" name="Freeform 226"/>
            <p:cNvSpPr/>
            <p:nvPr/>
          </p:nvSpPr>
          <p:spPr bwMode="auto">
            <a:xfrm>
              <a:off x="1981073" y="2180643"/>
              <a:ext cx="1197769" cy="506016"/>
            </a:xfrm>
            <a:custGeom>
              <a:avLst/>
              <a:gdLst>
                <a:gd name="T0" fmla="*/ 4 w 1006"/>
                <a:gd name="T1" fmla="*/ 398 h 425"/>
                <a:gd name="T2" fmla="*/ 19 w 1006"/>
                <a:gd name="T3" fmla="*/ 340 h 425"/>
                <a:gd name="T4" fmla="*/ 35 w 1006"/>
                <a:gd name="T5" fmla="*/ 310 h 425"/>
                <a:gd name="T6" fmla="*/ 42 w 1006"/>
                <a:gd name="T7" fmla="*/ 291 h 425"/>
                <a:gd name="T8" fmla="*/ 73 w 1006"/>
                <a:gd name="T9" fmla="*/ 253 h 425"/>
                <a:gd name="T10" fmla="*/ 107 w 1006"/>
                <a:gd name="T11" fmla="*/ 207 h 425"/>
                <a:gd name="T12" fmla="*/ 126 w 1006"/>
                <a:gd name="T13" fmla="*/ 192 h 425"/>
                <a:gd name="T14" fmla="*/ 145 w 1006"/>
                <a:gd name="T15" fmla="*/ 176 h 425"/>
                <a:gd name="T16" fmla="*/ 172 w 1006"/>
                <a:gd name="T17" fmla="*/ 161 h 425"/>
                <a:gd name="T18" fmla="*/ 210 w 1006"/>
                <a:gd name="T19" fmla="*/ 146 h 425"/>
                <a:gd name="T20" fmla="*/ 252 w 1006"/>
                <a:gd name="T21" fmla="*/ 127 h 425"/>
                <a:gd name="T22" fmla="*/ 290 w 1006"/>
                <a:gd name="T23" fmla="*/ 111 h 425"/>
                <a:gd name="T24" fmla="*/ 332 w 1006"/>
                <a:gd name="T25" fmla="*/ 96 h 425"/>
                <a:gd name="T26" fmla="*/ 362 w 1006"/>
                <a:gd name="T27" fmla="*/ 85 h 425"/>
                <a:gd name="T28" fmla="*/ 374 w 1006"/>
                <a:gd name="T29" fmla="*/ 73 h 425"/>
                <a:gd name="T30" fmla="*/ 381 w 1006"/>
                <a:gd name="T31" fmla="*/ 62 h 425"/>
                <a:gd name="T32" fmla="*/ 389 w 1006"/>
                <a:gd name="T33" fmla="*/ 50 h 425"/>
                <a:gd name="T34" fmla="*/ 397 w 1006"/>
                <a:gd name="T35" fmla="*/ 27 h 425"/>
                <a:gd name="T36" fmla="*/ 400 w 1006"/>
                <a:gd name="T37" fmla="*/ 16 h 425"/>
                <a:gd name="T38" fmla="*/ 431 w 1006"/>
                <a:gd name="T39" fmla="*/ 8 h 425"/>
                <a:gd name="T40" fmla="*/ 477 w 1006"/>
                <a:gd name="T41" fmla="*/ 0 h 425"/>
                <a:gd name="T42" fmla="*/ 511 w 1006"/>
                <a:gd name="T43" fmla="*/ 0 h 425"/>
                <a:gd name="T44" fmla="*/ 549 w 1006"/>
                <a:gd name="T45" fmla="*/ 0 h 425"/>
                <a:gd name="T46" fmla="*/ 599 w 1006"/>
                <a:gd name="T47" fmla="*/ 8 h 425"/>
                <a:gd name="T48" fmla="*/ 633 w 1006"/>
                <a:gd name="T49" fmla="*/ 31 h 425"/>
                <a:gd name="T50" fmla="*/ 648 w 1006"/>
                <a:gd name="T51" fmla="*/ 58 h 425"/>
                <a:gd name="T52" fmla="*/ 660 w 1006"/>
                <a:gd name="T53" fmla="*/ 73 h 425"/>
                <a:gd name="T54" fmla="*/ 671 w 1006"/>
                <a:gd name="T55" fmla="*/ 81 h 425"/>
                <a:gd name="T56" fmla="*/ 690 w 1006"/>
                <a:gd name="T57" fmla="*/ 92 h 425"/>
                <a:gd name="T58" fmla="*/ 732 w 1006"/>
                <a:gd name="T59" fmla="*/ 111 h 425"/>
                <a:gd name="T60" fmla="*/ 793 w 1006"/>
                <a:gd name="T61" fmla="*/ 142 h 425"/>
                <a:gd name="T62" fmla="*/ 858 w 1006"/>
                <a:gd name="T63" fmla="*/ 172 h 425"/>
                <a:gd name="T64" fmla="*/ 900 w 1006"/>
                <a:gd name="T65" fmla="*/ 195 h 425"/>
                <a:gd name="T66" fmla="*/ 911 w 1006"/>
                <a:gd name="T67" fmla="*/ 199 h 425"/>
                <a:gd name="T68" fmla="*/ 930 w 1006"/>
                <a:gd name="T69" fmla="*/ 211 h 425"/>
                <a:gd name="T70" fmla="*/ 949 w 1006"/>
                <a:gd name="T71" fmla="*/ 226 h 425"/>
                <a:gd name="T72" fmla="*/ 968 w 1006"/>
                <a:gd name="T73" fmla="*/ 253 h 425"/>
                <a:gd name="T74" fmla="*/ 984 w 1006"/>
                <a:gd name="T75" fmla="*/ 276 h 425"/>
                <a:gd name="T76" fmla="*/ 991 w 1006"/>
                <a:gd name="T77" fmla="*/ 295 h 425"/>
                <a:gd name="T78" fmla="*/ 999 w 1006"/>
                <a:gd name="T79" fmla="*/ 318 h 425"/>
                <a:gd name="T80" fmla="*/ 1003 w 1006"/>
                <a:gd name="T81" fmla="*/ 340 h 425"/>
                <a:gd name="T82" fmla="*/ 1003 w 1006"/>
                <a:gd name="T83" fmla="*/ 367 h 425"/>
                <a:gd name="T84" fmla="*/ 1003 w 1006"/>
                <a:gd name="T85" fmla="*/ 402 h 425"/>
                <a:gd name="T86" fmla="*/ 995 w 1006"/>
                <a:gd name="T87" fmla="*/ 421 h 425"/>
                <a:gd name="T88" fmla="*/ 968 w 1006"/>
                <a:gd name="T89" fmla="*/ 421 h 425"/>
                <a:gd name="T90" fmla="*/ 892 w 1006"/>
                <a:gd name="T91" fmla="*/ 425 h 425"/>
                <a:gd name="T92" fmla="*/ 751 w 1006"/>
                <a:gd name="T93" fmla="*/ 425 h 425"/>
                <a:gd name="T94" fmla="*/ 576 w 1006"/>
                <a:gd name="T95" fmla="*/ 425 h 425"/>
                <a:gd name="T96" fmla="*/ 393 w 1006"/>
                <a:gd name="T97" fmla="*/ 421 h 425"/>
                <a:gd name="T98" fmla="*/ 225 w 1006"/>
                <a:gd name="T99" fmla="*/ 421 h 425"/>
                <a:gd name="T100" fmla="*/ 88 w 1006"/>
                <a:gd name="T101" fmla="*/ 417 h 425"/>
                <a:gd name="T102" fmla="*/ 12 w 1006"/>
                <a:gd name="T103" fmla="*/ 417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06" h="425">
                  <a:moveTo>
                    <a:pt x="0" y="417"/>
                  </a:moveTo>
                  <a:lnTo>
                    <a:pt x="4" y="398"/>
                  </a:lnTo>
                  <a:lnTo>
                    <a:pt x="12" y="363"/>
                  </a:lnTo>
                  <a:lnTo>
                    <a:pt x="19" y="340"/>
                  </a:lnTo>
                  <a:lnTo>
                    <a:pt x="27" y="318"/>
                  </a:lnTo>
                  <a:lnTo>
                    <a:pt x="35" y="310"/>
                  </a:lnTo>
                  <a:lnTo>
                    <a:pt x="38" y="298"/>
                  </a:lnTo>
                  <a:lnTo>
                    <a:pt x="42" y="291"/>
                  </a:lnTo>
                  <a:lnTo>
                    <a:pt x="46" y="283"/>
                  </a:lnTo>
                  <a:lnTo>
                    <a:pt x="73" y="253"/>
                  </a:lnTo>
                  <a:lnTo>
                    <a:pt x="99" y="214"/>
                  </a:lnTo>
                  <a:lnTo>
                    <a:pt x="107" y="207"/>
                  </a:lnTo>
                  <a:lnTo>
                    <a:pt x="115" y="199"/>
                  </a:lnTo>
                  <a:lnTo>
                    <a:pt x="126" y="192"/>
                  </a:lnTo>
                  <a:lnTo>
                    <a:pt x="137" y="180"/>
                  </a:lnTo>
                  <a:lnTo>
                    <a:pt x="145" y="176"/>
                  </a:lnTo>
                  <a:lnTo>
                    <a:pt x="160" y="169"/>
                  </a:lnTo>
                  <a:lnTo>
                    <a:pt x="172" y="161"/>
                  </a:lnTo>
                  <a:lnTo>
                    <a:pt x="183" y="157"/>
                  </a:lnTo>
                  <a:lnTo>
                    <a:pt x="210" y="146"/>
                  </a:lnTo>
                  <a:lnTo>
                    <a:pt x="233" y="134"/>
                  </a:lnTo>
                  <a:lnTo>
                    <a:pt x="252" y="127"/>
                  </a:lnTo>
                  <a:lnTo>
                    <a:pt x="271" y="119"/>
                  </a:lnTo>
                  <a:lnTo>
                    <a:pt x="290" y="111"/>
                  </a:lnTo>
                  <a:lnTo>
                    <a:pt x="309" y="104"/>
                  </a:lnTo>
                  <a:lnTo>
                    <a:pt x="332" y="96"/>
                  </a:lnTo>
                  <a:lnTo>
                    <a:pt x="355" y="88"/>
                  </a:lnTo>
                  <a:lnTo>
                    <a:pt x="362" y="85"/>
                  </a:lnTo>
                  <a:lnTo>
                    <a:pt x="370" y="81"/>
                  </a:lnTo>
                  <a:lnTo>
                    <a:pt x="374" y="73"/>
                  </a:lnTo>
                  <a:lnTo>
                    <a:pt x="378" y="69"/>
                  </a:lnTo>
                  <a:lnTo>
                    <a:pt x="381" y="62"/>
                  </a:lnTo>
                  <a:lnTo>
                    <a:pt x="385" y="58"/>
                  </a:lnTo>
                  <a:lnTo>
                    <a:pt x="389" y="50"/>
                  </a:lnTo>
                  <a:lnTo>
                    <a:pt x="389" y="46"/>
                  </a:lnTo>
                  <a:lnTo>
                    <a:pt x="397" y="27"/>
                  </a:lnTo>
                  <a:lnTo>
                    <a:pt x="397" y="16"/>
                  </a:lnTo>
                  <a:lnTo>
                    <a:pt x="400" y="16"/>
                  </a:lnTo>
                  <a:lnTo>
                    <a:pt x="412" y="12"/>
                  </a:lnTo>
                  <a:lnTo>
                    <a:pt x="431" y="8"/>
                  </a:lnTo>
                  <a:lnTo>
                    <a:pt x="458" y="4"/>
                  </a:lnTo>
                  <a:lnTo>
                    <a:pt x="477" y="0"/>
                  </a:lnTo>
                  <a:lnTo>
                    <a:pt x="492" y="0"/>
                  </a:lnTo>
                  <a:lnTo>
                    <a:pt x="511" y="0"/>
                  </a:lnTo>
                  <a:lnTo>
                    <a:pt x="530" y="0"/>
                  </a:lnTo>
                  <a:lnTo>
                    <a:pt x="549" y="0"/>
                  </a:lnTo>
                  <a:lnTo>
                    <a:pt x="572" y="4"/>
                  </a:lnTo>
                  <a:lnTo>
                    <a:pt x="599" y="8"/>
                  </a:lnTo>
                  <a:lnTo>
                    <a:pt x="621" y="12"/>
                  </a:lnTo>
                  <a:lnTo>
                    <a:pt x="633" y="31"/>
                  </a:lnTo>
                  <a:lnTo>
                    <a:pt x="641" y="46"/>
                  </a:lnTo>
                  <a:lnTo>
                    <a:pt x="648" y="58"/>
                  </a:lnTo>
                  <a:lnTo>
                    <a:pt x="656" y="69"/>
                  </a:lnTo>
                  <a:lnTo>
                    <a:pt x="660" y="73"/>
                  </a:lnTo>
                  <a:lnTo>
                    <a:pt x="667" y="77"/>
                  </a:lnTo>
                  <a:lnTo>
                    <a:pt x="671" y="81"/>
                  </a:lnTo>
                  <a:lnTo>
                    <a:pt x="679" y="85"/>
                  </a:lnTo>
                  <a:lnTo>
                    <a:pt x="690" y="92"/>
                  </a:lnTo>
                  <a:lnTo>
                    <a:pt x="709" y="100"/>
                  </a:lnTo>
                  <a:lnTo>
                    <a:pt x="732" y="111"/>
                  </a:lnTo>
                  <a:lnTo>
                    <a:pt x="759" y="127"/>
                  </a:lnTo>
                  <a:lnTo>
                    <a:pt x="793" y="142"/>
                  </a:lnTo>
                  <a:lnTo>
                    <a:pt x="827" y="157"/>
                  </a:lnTo>
                  <a:lnTo>
                    <a:pt x="858" y="172"/>
                  </a:lnTo>
                  <a:lnTo>
                    <a:pt x="881" y="188"/>
                  </a:lnTo>
                  <a:lnTo>
                    <a:pt x="900" y="195"/>
                  </a:lnTo>
                  <a:lnTo>
                    <a:pt x="907" y="195"/>
                  </a:lnTo>
                  <a:lnTo>
                    <a:pt x="911" y="199"/>
                  </a:lnTo>
                  <a:lnTo>
                    <a:pt x="923" y="207"/>
                  </a:lnTo>
                  <a:lnTo>
                    <a:pt x="930" y="211"/>
                  </a:lnTo>
                  <a:lnTo>
                    <a:pt x="942" y="218"/>
                  </a:lnTo>
                  <a:lnTo>
                    <a:pt x="949" y="226"/>
                  </a:lnTo>
                  <a:lnTo>
                    <a:pt x="961" y="237"/>
                  </a:lnTo>
                  <a:lnTo>
                    <a:pt x="968" y="253"/>
                  </a:lnTo>
                  <a:lnTo>
                    <a:pt x="980" y="264"/>
                  </a:lnTo>
                  <a:lnTo>
                    <a:pt x="984" y="276"/>
                  </a:lnTo>
                  <a:lnTo>
                    <a:pt x="987" y="283"/>
                  </a:lnTo>
                  <a:lnTo>
                    <a:pt x="991" y="295"/>
                  </a:lnTo>
                  <a:lnTo>
                    <a:pt x="995" y="306"/>
                  </a:lnTo>
                  <a:lnTo>
                    <a:pt x="999" y="318"/>
                  </a:lnTo>
                  <a:lnTo>
                    <a:pt x="999" y="329"/>
                  </a:lnTo>
                  <a:lnTo>
                    <a:pt x="1003" y="340"/>
                  </a:lnTo>
                  <a:lnTo>
                    <a:pt x="1003" y="356"/>
                  </a:lnTo>
                  <a:lnTo>
                    <a:pt x="1003" y="367"/>
                  </a:lnTo>
                  <a:lnTo>
                    <a:pt x="1006" y="386"/>
                  </a:lnTo>
                  <a:lnTo>
                    <a:pt x="1003" y="402"/>
                  </a:lnTo>
                  <a:lnTo>
                    <a:pt x="1003" y="417"/>
                  </a:lnTo>
                  <a:lnTo>
                    <a:pt x="995" y="421"/>
                  </a:lnTo>
                  <a:lnTo>
                    <a:pt x="984" y="421"/>
                  </a:lnTo>
                  <a:lnTo>
                    <a:pt x="968" y="421"/>
                  </a:lnTo>
                  <a:lnTo>
                    <a:pt x="945" y="421"/>
                  </a:lnTo>
                  <a:lnTo>
                    <a:pt x="892" y="425"/>
                  </a:lnTo>
                  <a:lnTo>
                    <a:pt x="827" y="425"/>
                  </a:lnTo>
                  <a:lnTo>
                    <a:pt x="751" y="425"/>
                  </a:lnTo>
                  <a:lnTo>
                    <a:pt x="667" y="425"/>
                  </a:lnTo>
                  <a:lnTo>
                    <a:pt x="576" y="425"/>
                  </a:lnTo>
                  <a:lnTo>
                    <a:pt x="484" y="421"/>
                  </a:lnTo>
                  <a:lnTo>
                    <a:pt x="393" y="421"/>
                  </a:lnTo>
                  <a:lnTo>
                    <a:pt x="305" y="421"/>
                  </a:lnTo>
                  <a:lnTo>
                    <a:pt x="225" y="421"/>
                  </a:lnTo>
                  <a:lnTo>
                    <a:pt x="149" y="417"/>
                  </a:lnTo>
                  <a:lnTo>
                    <a:pt x="88" y="417"/>
                  </a:lnTo>
                  <a:lnTo>
                    <a:pt x="42" y="417"/>
                  </a:lnTo>
                  <a:lnTo>
                    <a:pt x="12" y="417"/>
                  </a:lnTo>
                  <a:lnTo>
                    <a:pt x="0" y="417"/>
                  </a:lnTo>
                  <a:close/>
                </a:path>
              </a:pathLst>
            </a:custGeom>
            <a:solidFill>
              <a:schemeClr val="accent2">
                <a:lumMod val="60000"/>
                <a:lumOff val="40000"/>
              </a:schemeClr>
            </a:solidFill>
            <a:ln>
              <a:noFill/>
            </a:ln>
          </p:spPr>
          <p:txBody>
            <a:bodyPr vert="horz" wrap="square" lIns="68580" tIns="34290" rIns="68580" bIns="34290" numCol="1" anchor="t" anchorCtr="0" compatLnSpc="1"/>
            <a:lstStyle/>
            <a:p>
              <a:endParaRPr lang="zh-CN" altLang="en-US" sz="1015">
                <a:cs typeface="+mn-ea"/>
              </a:endParaRPr>
            </a:p>
          </p:txBody>
        </p:sp>
        <p:sp>
          <p:nvSpPr>
            <p:cNvPr id="475" name="Freeform 227"/>
            <p:cNvSpPr/>
            <p:nvPr/>
          </p:nvSpPr>
          <p:spPr bwMode="auto">
            <a:xfrm>
              <a:off x="991663" y="2162784"/>
              <a:ext cx="217884" cy="291704"/>
            </a:xfrm>
            <a:custGeom>
              <a:avLst/>
              <a:gdLst>
                <a:gd name="T0" fmla="*/ 31 w 183"/>
                <a:gd name="T1" fmla="*/ 0 h 245"/>
                <a:gd name="T2" fmla="*/ 27 w 183"/>
                <a:gd name="T3" fmla="*/ 8 h 245"/>
                <a:gd name="T4" fmla="*/ 16 w 183"/>
                <a:gd name="T5" fmla="*/ 27 h 245"/>
                <a:gd name="T6" fmla="*/ 8 w 183"/>
                <a:gd name="T7" fmla="*/ 38 h 245"/>
                <a:gd name="T8" fmla="*/ 4 w 183"/>
                <a:gd name="T9" fmla="*/ 50 h 245"/>
                <a:gd name="T10" fmla="*/ 0 w 183"/>
                <a:gd name="T11" fmla="*/ 54 h 245"/>
                <a:gd name="T12" fmla="*/ 0 w 183"/>
                <a:gd name="T13" fmla="*/ 61 h 245"/>
                <a:gd name="T14" fmla="*/ 0 w 183"/>
                <a:gd name="T15" fmla="*/ 65 h 245"/>
                <a:gd name="T16" fmla="*/ 4 w 183"/>
                <a:gd name="T17" fmla="*/ 69 h 245"/>
                <a:gd name="T18" fmla="*/ 12 w 183"/>
                <a:gd name="T19" fmla="*/ 84 h 245"/>
                <a:gd name="T20" fmla="*/ 19 w 183"/>
                <a:gd name="T21" fmla="*/ 103 h 245"/>
                <a:gd name="T22" fmla="*/ 23 w 183"/>
                <a:gd name="T23" fmla="*/ 111 h 245"/>
                <a:gd name="T24" fmla="*/ 31 w 183"/>
                <a:gd name="T25" fmla="*/ 122 h 245"/>
                <a:gd name="T26" fmla="*/ 35 w 183"/>
                <a:gd name="T27" fmla="*/ 126 h 245"/>
                <a:gd name="T28" fmla="*/ 42 w 183"/>
                <a:gd name="T29" fmla="*/ 130 h 245"/>
                <a:gd name="T30" fmla="*/ 46 w 183"/>
                <a:gd name="T31" fmla="*/ 134 h 245"/>
                <a:gd name="T32" fmla="*/ 54 w 183"/>
                <a:gd name="T33" fmla="*/ 134 h 245"/>
                <a:gd name="T34" fmla="*/ 65 w 183"/>
                <a:gd name="T35" fmla="*/ 138 h 245"/>
                <a:gd name="T36" fmla="*/ 84 w 183"/>
                <a:gd name="T37" fmla="*/ 145 h 245"/>
                <a:gd name="T38" fmla="*/ 96 w 183"/>
                <a:gd name="T39" fmla="*/ 149 h 245"/>
                <a:gd name="T40" fmla="*/ 103 w 183"/>
                <a:gd name="T41" fmla="*/ 157 h 245"/>
                <a:gd name="T42" fmla="*/ 115 w 183"/>
                <a:gd name="T43" fmla="*/ 161 h 245"/>
                <a:gd name="T44" fmla="*/ 122 w 183"/>
                <a:gd name="T45" fmla="*/ 168 h 245"/>
                <a:gd name="T46" fmla="*/ 134 w 183"/>
                <a:gd name="T47" fmla="*/ 176 h 245"/>
                <a:gd name="T48" fmla="*/ 141 w 183"/>
                <a:gd name="T49" fmla="*/ 184 h 245"/>
                <a:gd name="T50" fmla="*/ 149 w 183"/>
                <a:gd name="T51" fmla="*/ 191 h 245"/>
                <a:gd name="T52" fmla="*/ 157 w 183"/>
                <a:gd name="T53" fmla="*/ 199 h 245"/>
                <a:gd name="T54" fmla="*/ 164 w 183"/>
                <a:gd name="T55" fmla="*/ 210 h 245"/>
                <a:gd name="T56" fmla="*/ 168 w 183"/>
                <a:gd name="T57" fmla="*/ 222 h 245"/>
                <a:gd name="T58" fmla="*/ 172 w 183"/>
                <a:gd name="T59" fmla="*/ 233 h 245"/>
                <a:gd name="T60" fmla="*/ 176 w 183"/>
                <a:gd name="T61" fmla="*/ 245 h 245"/>
                <a:gd name="T62" fmla="*/ 180 w 183"/>
                <a:gd name="T63" fmla="*/ 218 h 245"/>
                <a:gd name="T64" fmla="*/ 183 w 183"/>
                <a:gd name="T65" fmla="*/ 199 h 245"/>
                <a:gd name="T66" fmla="*/ 183 w 183"/>
                <a:gd name="T67" fmla="*/ 180 h 245"/>
                <a:gd name="T68" fmla="*/ 183 w 183"/>
                <a:gd name="T69" fmla="*/ 168 h 245"/>
                <a:gd name="T70" fmla="*/ 183 w 183"/>
                <a:gd name="T71" fmla="*/ 153 h 245"/>
                <a:gd name="T72" fmla="*/ 183 w 183"/>
                <a:gd name="T73" fmla="*/ 149 h 245"/>
                <a:gd name="T74" fmla="*/ 180 w 183"/>
                <a:gd name="T75" fmla="*/ 134 h 245"/>
                <a:gd name="T76" fmla="*/ 176 w 183"/>
                <a:gd name="T77" fmla="*/ 100 h 245"/>
                <a:gd name="T78" fmla="*/ 176 w 183"/>
                <a:gd name="T79" fmla="*/ 80 h 245"/>
                <a:gd name="T80" fmla="*/ 176 w 183"/>
                <a:gd name="T81" fmla="*/ 65 h 245"/>
                <a:gd name="T82" fmla="*/ 176 w 183"/>
                <a:gd name="T83" fmla="*/ 58 h 245"/>
                <a:gd name="T84" fmla="*/ 176 w 183"/>
                <a:gd name="T85" fmla="*/ 50 h 245"/>
                <a:gd name="T86" fmla="*/ 180 w 183"/>
                <a:gd name="T87" fmla="*/ 42 h 245"/>
                <a:gd name="T88" fmla="*/ 183 w 183"/>
                <a:gd name="T89" fmla="*/ 38 h 245"/>
                <a:gd name="T90" fmla="*/ 183 w 183"/>
                <a:gd name="T91" fmla="*/ 31 h 245"/>
                <a:gd name="T92" fmla="*/ 180 w 183"/>
                <a:gd name="T93" fmla="*/ 27 h 245"/>
                <a:gd name="T94" fmla="*/ 180 w 183"/>
                <a:gd name="T95" fmla="*/ 19 h 245"/>
                <a:gd name="T96" fmla="*/ 180 w 183"/>
                <a:gd name="T97" fmla="*/ 15 h 245"/>
                <a:gd name="T98" fmla="*/ 180 w 183"/>
                <a:gd name="T99" fmla="*/ 4 h 245"/>
                <a:gd name="T100" fmla="*/ 180 w 183"/>
                <a:gd name="T101" fmla="*/ 4 h 245"/>
                <a:gd name="T102" fmla="*/ 176 w 183"/>
                <a:gd name="T103" fmla="*/ 4 h 245"/>
                <a:gd name="T104" fmla="*/ 164 w 183"/>
                <a:gd name="T105" fmla="*/ 4 h 245"/>
                <a:gd name="T106" fmla="*/ 145 w 183"/>
                <a:gd name="T107" fmla="*/ 8 h 245"/>
                <a:gd name="T108" fmla="*/ 126 w 183"/>
                <a:gd name="T109" fmla="*/ 8 h 245"/>
                <a:gd name="T110" fmla="*/ 103 w 183"/>
                <a:gd name="T111" fmla="*/ 8 h 245"/>
                <a:gd name="T112" fmla="*/ 77 w 183"/>
                <a:gd name="T113" fmla="*/ 8 h 245"/>
                <a:gd name="T114" fmla="*/ 65 w 183"/>
                <a:gd name="T115" fmla="*/ 8 h 245"/>
                <a:gd name="T116" fmla="*/ 54 w 183"/>
                <a:gd name="T117" fmla="*/ 4 h 245"/>
                <a:gd name="T118" fmla="*/ 42 w 183"/>
                <a:gd name="T119" fmla="*/ 4 h 245"/>
                <a:gd name="T120" fmla="*/ 31 w 183"/>
                <a:gd name="T12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3" h="245">
                  <a:moveTo>
                    <a:pt x="31" y="0"/>
                  </a:moveTo>
                  <a:lnTo>
                    <a:pt x="27" y="8"/>
                  </a:lnTo>
                  <a:lnTo>
                    <a:pt x="16" y="27"/>
                  </a:lnTo>
                  <a:lnTo>
                    <a:pt x="8" y="38"/>
                  </a:lnTo>
                  <a:lnTo>
                    <a:pt x="4" y="50"/>
                  </a:lnTo>
                  <a:lnTo>
                    <a:pt x="0" y="54"/>
                  </a:lnTo>
                  <a:lnTo>
                    <a:pt x="0" y="61"/>
                  </a:lnTo>
                  <a:lnTo>
                    <a:pt x="0" y="65"/>
                  </a:lnTo>
                  <a:lnTo>
                    <a:pt x="4" y="69"/>
                  </a:lnTo>
                  <a:lnTo>
                    <a:pt x="12" y="84"/>
                  </a:lnTo>
                  <a:lnTo>
                    <a:pt x="19" y="103"/>
                  </a:lnTo>
                  <a:lnTo>
                    <a:pt x="23" y="111"/>
                  </a:lnTo>
                  <a:lnTo>
                    <a:pt x="31" y="122"/>
                  </a:lnTo>
                  <a:lnTo>
                    <a:pt x="35" y="126"/>
                  </a:lnTo>
                  <a:lnTo>
                    <a:pt x="42" y="130"/>
                  </a:lnTo>
                  <a:lnTo>
                    <a:pt x="46" y="134"/>
                  </a:lnTo>
                  <a:lnTo>
                    <a:pt x="54" y="134"/>
                  </a:lnTo>
                  <a:lnTo>
                    <a:pt x="65" y="138"/>
                  </a:lnTo>
                  <a:lnTo>
                    <a:pt x="84" y="145"/>
                  </a:lnTo>
                  <a:lnTo>
                    <a:pt x="96" y="149"/>
                  </a:lnTo>
                  <a:lnTo>
                    <a:pt x="103" y="157"/>
                  </a:lnTo>
                  <a:lnTo>
                    <a:pt x="115" y="161"/>
                  </a:lnTo>
                  <a:lnTo>
                    <a:pt x="122" y="168"/>
                  </a:lnTo>
                  <a:lnTo>
                    <a:pt x="134" y="176"/>
                  </a:lnTo>
                  <a:lnTo>
                    <a:pt x="141" y="184"/>
                  </a:lnTo>
                  <a:lnTo>
                    <a:pt x="149" y="191"/>
                  </a:lnTo>
                  <a:lnTo>
                    <a:pt x="157" y="199"/>
                  </a:lnTo>
                  <a:lnTo>
                    <a:pt x="164" y="210"/>
                  </a:lnTo>
                  <a:lnTo>
                    <a:pt x="168" y="222"/>
                  </a:lnTo>
                  <a:lnTo>
                    <a:pt x="172" y="233"/>
                  </a:lnTo>
                  <a:lnTo>
                    <a:pt x="176" y="245"/>
                  </a:lnTo>
                  <a:lnTo>
                    <a:pt x="180" y="218"/>
                  </a:lnTo>
                  <a:lnTo>
                    <a:pt x="183" y="199"/>
                  </a:lnTo>
                  <a:lnTo>
                    <a:pt x="183" y="180"/>
                  </a:lnTo>
                  <a:lnTo>
                    <a:pt x="183" y="168"/>
                  </a:lnTo>
                  <a:lnTo>
                    <a:pt x="183" y="153"/>
                  </a:lnTo>
                  <a:lnTo>
                    <a:pt x="183" y="149"/>
                  </a:lnTo>
                  <a:lnTo>
                    <a:pt x="180" y="134"/>
                  </a:lnTo>
                  <a:lnTo>
                    <a:pt x="176" y="100"/>
                  </a:lnTo>
                  <a:lnTo>
                    <a:pt x="176" y="80"/>
                  </a:lnTo>
                  <a:lnTo>
                    <a:pt x="176" y="65"/>
                  </a:lnTo>
                  <a:lnTo>
                    <a:pt x="176" y="58"/>
                  </a:lnTo>
                  <a:lnTo>
                    <a:pt x="176" y="50"/>
                  </a:lnTo>
                  <a:lnTo>
                    <a:pt x="180" y="42"/>
                  </a:lnTo>
                  <a:lnTo>
                    <a:pt x="183" y="38"/>
                  </a:lnTo>
                  <a:lnTo>
                    <a:pt x="183" y="31"/>
                  </a:lnTo>
                  <a:lnTo>
                    <a:pt x="180" y="27"/>
                  </a:lnTo>
                  <a:lnTo>
                    <a:pt x="180" y="19"/>
                  </a:lnTo>
                  <a:lnTo>
                    <a:pt x="180" y="15"/>
                  </a:lnTo>
                  <a:lnTo>
                    <a:pt x="180" y="4"/>
                  </a:lnTo>
                  <a:lnTo>
                    <a:pt x="180" y="4"/>
                  </a:lnTo>
                  <a:lnTo>
                    <a:pt x="176" y="4"/>
                  </a:lnTo>
                  <a:lnTo>
                    <a:pt x="164" y="4"/>
                  </a:lnTo>
                  <a:lnTo>
                    <a:pt x="145" y="8"/>
                  </a:lnTo>
                  <a:lnTo>
                    <a:pt x="126" y="8"/>
                  </a:lnTo>
                  <a:lnTo>
                    <a:pt x="103" y="8"/>
                  </a:lnTo>
                  <a:lnTo>
                    <a:pt x="77" y="8"/>
                  </a:lnTo>
                  <a:lnTo>
                    <a:pt x="65" y="8"/>
                  </a:lnTo>
                  <a:lnTo>
                    <a:pt x="54" y="4"/>
                  </a:lnTo>
                  <a:lnTo>
                    <a:pt x="42" y="4"/>
                  </a:lnTo>
                  <a:lnTo>
                    <a:pt x="31" y="0"/>
                  </a:lnTo>
                  <a:close/>
                </a:path>
              </a:pathLst>
            </a:custGeom>
            <a:solidFill>
              <a:srgbClr val="F4B183"/>
            </a:solidFill>
            <a:ln>
              <a:noFill/>
            </a:ln>
          </p:spPr>
          <p:txBody>
            <a:bodyPr vert="horz" wrap="square" lIns="68580" tIns="34290" rIns="68580" bIns="34290" numCol="1" anchor="t" anchorCtr="0" compatLnSpc="1"/>
            <a:lstStyle/>
            <a:p>
              <a:endParaRPr lang="zh-CN" altLang="en-US" sz="1015">
                <a:cs typeface="+mn-ea"/>
              </a:endParaRPr>
            </a:p>
          </p:txBody>
        </p:sp>
        <p:sp>
          <p:nvSpPr>
            <p:cNvPr id="476" name="Freeform 228"/>
            <p:cNvSpPr/>
            <p:nvPr/>
          </p:nvSpPr>
          <p:spPr bwMode="auto">
            <a:xfrm>
              <a:off x="973803" y="2544975"/>
              <a:ext cx="213122" cy="132160"/>
            </a:xfrm>
            <a:custGeom>
              <a:avLst/>
              <a:gdLst>
                <a:gd name="T0" fmla="*/ 168 w 179"/>
                <a:gd name="T1" fmla="*/ 0 h 111"/>
                <a:gd name="T2" fmla="*/ 164 w 179"/>
                <a:gd name="T3" fmla="*/ 0 h 111"/>
                <a:gd name="T4" fmla="*/ 149 w 179"/>
                <a:gd name="T5" fmla="*/ 4 h 111"/>
                <a:gd name="T6" fmla="*/ 126 w 179"/>
                <a:gd name="T7" fmla="*/ 8 h 111"/>
                <a:gd name="T8" fmla="*/ 99 w 179"/>
                <a:gd name="T9" fmla="*/ 12 h 111"/>
                <a:gd name="T10" fmla="*/ 84 w 179"/>
                <a:gd name="T11" fmla="*/ 19 h 111"/>
                <a:gd name="T12" fmla="*/ 73 w 179"/>
                <a:gd name="T13" fmla="*/ 23 h 111"/>
                <a:gd name="T14" fmla="*/ 57 w 179"/>
                <a:gd name="T15" fmla="*/ 27 h 111"/>
                <a:gd name="T16" fmla="*/ 46 w 179"/>
                <a:gd name="T17" fmla="*/ 34 h 111"/>
                <a:gd name="T18" fmla="*/ 38 w 179"/>
                <a:gd name="T19" fmla="*/ 38 h 111"/>
                <a:gd name="T20" fmla="*/ 27 w 179"/>
                <a:gd name="T21" fmla="*/ 46 h 111"/>
                <a:gd name="T22" fmla="*/ 23 w 179"/>
                <a:gd name="T23" fmla="*/ 50 h 111"/>
                <a:gd name="T24" fmla="*/ 19 w 179"/>
                <a:gd name="T25" fmla="*/ 57 h 111"/>
                <a:gd name="T26" fmla="*/ 19 w 179"/>
                <a:gd name="T27" fmla="*/ 61 h 111"/>
                <a:gd name="T28" fmla="*/ 19 w 179"/>
                <a:gd name="T29" fmla="*/ 65 h 111"/>
                <a:gd name="T30" fmla="*/ 8 w 179"/>
                <a:gd name="T31" fmla="*/ 96 h 111"/>
                <a:gd name="T32" fmla="*/ 4 w 179"/>
                <a:gd name="T33" fmla="*/ 107 h 111"/>
                <a:gd name="T34" fmla="*/ 4 w 179"/>
                <a:gd name="T35" fmla="*/ 111 h 111"/>
                <a:gd name="T36" fmla="*/ 0 w 179"/>
                <a:gd name="T37" fmla="*/ 111 h 111"/>
                <a:gd name="T38" fmla="*/ 172 w 179"/>
                <a:gd name="T39" fmla="*/ 107 h 111"/>
                <a:gd name="T40" fmla="*/ 179 w 179"/>
                <a:gd name="T41" fmla="*/ 0 h 111"/>
                <a:gd name="T42" fmla="*/ 168 w 179"/>
                <a:gd name="T4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9" h="111">
                  <a:moveTo>
                    <a:pt x="168" y="0"/>
                  </a:moveTo>
                  <a:lnTo>
                    <a:pt x="164" y="0"/>
                  </a:lnTo>
                  <a:lnTo>
                    <a:pt x="149" y="4"/>
                  </a:lnTo>
                  <a:lnTo>
                    <a:pt x="126" y="8"/>
                  </a:lnTo>
                  <a:lnTo>
                    <a:pt x="99" y="12"/>
                  </a:lnTo>
                  <a:lnTo>
                    <a:pt x="84" y="19"/>
                  </a:lnTo>
                  <a:lnTo>
                    <a:pt x="73" y="23"/>
                  </a:lnTo>
                  <a:lnTo>
                    <a:pt x="57" y="27"/>
                  </a:lnTo>
                  <a:lnTo>
                    <a:pt x="46" y="34"/>
                  </a:lnTo>
                  <a:lnTo>
                    <a:pt x="38" y="38"/>
                  </a:lnTo>
                  <a:lnTo>
                    <a:pt x="27" y="46"/>
                  </a:lnTo>
                  <a:lnTo>
                    <a:pt x="23" y="50"/>
                  </a:lnTo>
                  <a:lnTo>
                    <a:pt x="19" y="57"/>
                  </a:lnTo>
                  <a:lnTo>
                    <a:pt x="19" y="61"/>
                  </a:lnTo>
                  <a:lnTo>
                    <a:pt x="19" y="65"/>
                  </a:lnTo>
                  <a:lnTo>
                    <a:pt x="8" y="96"/>
                  </a:lnTo>
                  <a:lnTo>
                    <a:pt x="4" y="107"/>
                  </a:lnTo>
                  <a:lnTo>
                    <a:pt x="4" y="111"/>
                  </a:lnTo>
                  <a:lnTo>
                    <a:pt x="0" y="111"/>
                  </a:lnTo>
                  <a:lnTo>
                    <a:pt x="172" y="107"/>
                  </a:lnTo>
                  <a:lnTo>
                    <a:pt x="179" y="0"/>
                  </a:lnTo>
                  <a:lnTo>
                    <a:pt x="168" y="0"/>
                  </a:lnTo>
                  <a:close/>
                </a:path>
              </a:pathLst>
            </a:custGeom>
            <a:solidFill>
              <a:srgbClr val="F4B183"/>
            </a:solidFill>
            <a:ln>
              <a:noFill/>
            </a:ln>
          </p:spPr>
          <p:txBody>
            <a:bodyPr vert="horz" wrap="square" lIns="68580" tIns="34290" rIns="68580" bIns="34290" numCol="1" anchor="t" anchorCtr="0" compatLnSpc="1"/>
            <a:lstStyle/>
            <a:p>
              <a:endParaRPr lang="zh-CN" altLang="en-US" sz="1015">
                <a:cs typeface="+mn-ea"/>
              </a:endParaRPr>
            </a:p>
          </p:txBody>
        </p:sp>
        <p:sp>
          <p:nvSpPr>
            <p:cNvPr id="477" name="Freeform 229"/>
            <p:cNvSpPr/>
            <p:nvPr/>
          </p:nvSpPr>
          <p:spPr bwMode="auto">
            <a:xfrm>
              <a:off x="1650078" y="2559263"/>
              <a:ext cx="204788" cy="117872"/>
            </a:xfrm>
            <a:custGeom>
              <a:avLst/>
              <a:gdLst>
                <a:gd name="T0" fmla="*/ 0 w 172"/>
                <a:gd name="T1" fmla="*/ 0 h 99"/>
                <a:gd name="T2" fmla="*/ 8 w 172"/>
                <a:gd name="T3" fmla="*/ 3 h 99"/>
                <a:gd name="T4" fmla="*/ 23 w 172"/>
                <a:gd name="T5" fmla="*/ 3 h 99"/>
                <a:gd name="T6" fmla="*/ 34 w 172"/>
                <a:gd name="T7" fmla="*/ 7 h 99"/>
                <a:gd name="T8" fmla="*/ 46 w 172"/>
                <a:gd name="T9" fmla="*/ 11 h 99"/>
                <a:gd name="T10" fmla="*/ 61 w 172"/>
                <a:gd name="T11" fmla="*/ 15 h 99"/>
                <a:gd name="T12" fmla="*/ 72 w 172"/>
                <a:gd name="T13" fmla="*/ 19 h 99"/>
                <a:gd name="T14" fmla="*/ 88 w 172"/>
                <a:gd name="T15" fmla="*/ 22 h 99"/>
                <a:gd name="T16" fmla="*/ 103 w 172"/>
                <a:gd name="T17" fmla="*/ 30 h 99"/>
                <a:gd name="T18" fmla="*/ 118 w 172"/>
                <a:gd name="T19" fmla="*/ 38 h 99"/>
                <a:gd name="T20" fmla="*/ 130 w 172"/>
                <a:gd name="T21" fmla="*/ 45 h 99"/>
                <a:gd name="T22" fmla="*/ 137 w 172"/>
                <a:gd name="T23" fmla="*/ 53 h 99"/>
                <a:gd name="T24" fmla="*/ 145 w 172"/>
                <a:gd name="T25" fmla="*/ 57 h 99"/>
                <a:gd name="T26" fmla="*/ 149 w 172"/>
                <a:gd name="T27" fmla="*/ 65 h 99"/>
                <a:gd name="T28" fmla="*/ 156 w 172"/>
                <a:gd name="T29" fmla="*/ 68 h 99"/>
                <a:gd name="T30" fmla="*/ 160 w 172"/>
                <a:gd name="T31" fmla="*/ 76 h 99"/>
                <a:gd name="T32" fmla="*/ 164 w 172"/>
                <a:gd name="T33" fmla="*/ 84 h 99"/>
                <a:gd name="T34" fmla="*/ 168 w 172"/>
                <a:gd name="T35" fmla="*/ 91 h 99"/>
                <a:gd name="T36" fmla="*/ 172 w 172"/>
                <a:gd name="T37" fmla="*/ 99 h 99"/>
                <a:gd name="T38" fmla="*/ 160 w 172"/>
                <a:gd name="T39" fmla="*/ 99 h 99"/>
                <a:gd name="T40" fmla="*/ 149 w 172"/>
                <a:gd name="T41" fmla="*/ 99 h 99"/>
                <a:gd name="T42" fmla="*/ 118 w 172"/>
                <a:gd name="T43" fmla="*/ 95 h 99"/>
                <a:gd name="T44" fmla="*/ 61 w 172"/>
                <a:gd name="T45" fmla="*/ 95 h 99"/>
                <a:gd name="T46" fmla="*/ 50 w 172"/>
                <a:gd name="T47" fmla="*/ 84 h 99"/>
                <a:gd name="T48" fmla="*/ 31 w 172"/>
                <a:gd name="T49" fmla="*/ 61 h 99"/>
                <a:gd name="T50" fmla="*/ 19 w 172"/>
                <a:gd name="T51" fmla="*/ 42 h 99"/>
                <a:gd name="T52" fmla="*/ 8 w 172"/>
                <a:gd name="T53" fmla="*/ 26 h 99"/>
                <a:gd name="T54" fmla="*/ 4 w 172"/>
                <a:gd name="T55" fmla="*/ 19 h 99"/>
                <a:gd name="T56" fmla="*/ 0 w 172"/>
                <a:gd name="T57" fmla="*/ 15 h 99"/>
                <a:gd name="T58" fmla="*/ 0 w 172"/>
                <a:gd name="T59" fmla="*/ 7 h 99"/>
                <a:gd name="T60" fmla="*/ 0 w 172"/>
                <a:gd name="T6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2" h="99">
                  <a:moveTo>
                    <a:pt x="0" y="0"/>
                  </a:moveTo>
                  <a:lnTo>
                    <a:pt x="8" y="3"/>
                  </a:lnTo>
                  <a:lnTo>
                    <a:pt x="23" y="3"/>
                  </a:lnTo>
                  <a:lnTo>
                    <a:pt x="34" y="7"/>
                  </a:lnTo>
                  <a:lnTo>
                    <a:pt x="46" y="11"/>
                  </a:lnTo>
                  <a:lnTo>
                    <a:pt x="61" y="15"/>
                  </a:lnTo>
                  <a:lnTo>
                    <a:pt x="72" y="19"/>
                  </a:lnTo>
                  <a:lnTo>
                    <a:pt x="88" y="22"/>
                  </a:lnTo>
                  <a:lnTo>
                    <a:pt x="103" y="30"/>
                  </a:lnTo>
                  <a:lnTo>
                    <a:pt x="118" y="38"/>
                  </a:lnTo>
                  <a:lnTo>
                    <a:pt x="130" y="45"/>
                  </a:lnTo>
                  <a:lnTo>
                    <a:pt x="137" y="53"/>
                  </a:lnTo>
                  <a:lnTo>
                    <a:pt x="145" y="57"/>
                  </a:lnTo>
                  <a:lnTo>
                    <a:pt x="149" y="65"/>
                  </a:lnTo>
                  <a:lnTo>
                    <a:pt x="156" y="68"/>
                  </a:lnTo>
                  <a:lnTo>
                    <a:pt x="160" y="76"/>
                  </a:lnTo>
                  <a:lnTo>
                    <a:pt x="164" y="84"/>
                  </a:lnTo>
                  <a:lnTo>
                    <a:pt x="168" y="91"/>
                  </a:lnTo>
                  <a:lnTo>
                    <a:pt x="172" y="99"/>
                  </a:lnTo>
                  <a:lnTo>
                    <a:pt x="160" y="99"/>
                  </a:lnTo>
                  <a:lnTo>
                    <a:pt x="149" y="99"/>
                  </a:lnTo>
                  <a:lnTo>
                    <a:pt x="118" y="95"/>
                  </a:lnTo>
                  <a:lnTo>
                    <a:pt x="61" y="95"/>
                  </a:lnTo>
                  <a:lnTo>
                    <a:pt x="50" y="84"/>
                  </a:lnTo>
                  <a:lnTo>
                    <a:pt x="31" y="61"/>
                  </a:lnTo>
                  <a:lnTo>
                    <a:pt x="19" y="42"/>
                  </a:lnTo>
                  <a:lnTo>
                    <a:pt x="8" y="26"/>
                  </a:lnTo>
                  <a:lnTo>
                    <a:pt x="4" y="19"/>
                  </a:lnTo>
                  <a:lnTo>
                    <a:pt x="0" y="15"/>
                  </a:lnTo>
                  <a:lnTo>
                    <a:pt x="0" y="7"/>
                  </a:lnTo>
                  <a:lnTo>
                    <a:pt x="0" y="0"/>
                  </a:lnTo>
                  <a:close/>
                </a:path>
              </a:pathLst>
            </a:custGeom>
            <a:solidFill>
              <a:srgbClr val="F4B183"/>
            </a:solidFill>
            <a:ln>
              <a:noFill/>
            </a:ln>
          </p:spPr>
          <p:txBody>
            <a:bodyPr vert="horz" wrap="square" lIns="68580" tIns="34290" rIns="68580" bIns="34290" numCol="1" anchor="t" anchorCtr="0" compatLnSpc="1"/>
            <a:lstStyle/>
            <a:p>
              <a:endParaRPr lang="zh-CN" altLang="en-US" sz="1015">
                <a:cs typeface="+mn-ea"/>
              </a:endParaRPr>
            </a:p>
          </p:txBody>
        </p:sp>
        <p:sp>
          <p:nvSpPr>
            <p:cNvPr id="478" name="Freeform 230"/>
            <p:cNvSpPr/>
            <p:nvPr/>
          </p:nvSpPr>
          <p:spPr bwMode="auto">
            <a:xfrm>
              <a:off x="1935829" y="1849649"/>
              <a:ext cx="245269" cy="463154"/>
            </a:xfrm>
            <a:custGeom>
              <a:avLst/>
              <a:gdLst>
                <a:gd name="T0" fmla="*/ 54 w 206"/>
                <a:gd name="T1" fmla="*/ 11 h 389"/>
                <a:gd name="T2" fmla="*/ 65 w 206"/>
                <a:gd name="T3" fmla="*/ 7 h 389"/>
                <a:gd name="T4" fmla="*/ 80 w 206"/>
                <a:gd name="T5" fmla="*/ 0 h 389"/>
                <a:gd name="T6" fmla="*/ 92 w 206"/>
                <a:gd name="T7" fmla="*/ 0 h 389"/>
                <a:gd name="T8" fmla="*/ 107 w 206"/>
                <a:gd name="T9" fmla="*/ 0 h 389"/>
                <a:gd name="T10" fmla="*/ 122 w 206"/>
                <a:gd name="T11" fmla="*/ 3 h 389"/>
                <a:gd name="T12" fmla="*/ 145 w 206"/>
                <a:gd name="T13" fmla="*/ 11 h 389"/>
                <a:gd name="T14" fmla="*/ 160 w 206"/>
                <a:gd name="T15" fmla="*/ 23 h 389"/>
                <a:gd name="T16" fmla="*/ 175 w 206"/>
                <a:gd name="T17" fmla="*/ 34 h 389"/>
                <a:gd name="T18" fmla="*/ 183 w 206"/>
                <a:gd name="T19" fmla="*/ 45 h 389"/>
                <a:gd name="T20" fmla="*/ 195 w 206"/>
                <a:gd name="T21" fmla="*/ 61 h 389"/>
                <a:gd name="T22" fmla="*/ 198 w 206"/>
                <a:gd name="T23" fmla="*/ 76 h 389"/>
                <a:gd name="T24" fmla="*/ 202 w 206"/>
                <a:gd name="T25" fmla="*/ 87 h 389"/>
                <a:gd name="T26" fmla="*/ 206 w 206"/>
                <a:gd name="T27" fmla="*/ 103 h 389"/>
                <a:gd name="T28" fmla="*/ 202 w 206"/>
                <a:gd name="T29" fmla="*/ 141 h 389"/>
                <a:gd name="T30" fmla="*/ 198 w 206"/>
                <a:gd name="T31" fmla="*/ 187 h 389"/>
                <a:gd name="T32" fmla="*/ 195 w 206"/>
                <a:gd name="T33" fmla="*/ 206 h 389"/>
                <a:gd name="T34" fmla="*/ 191 w 206"/>
                <a:gd name="T35" fmla="*/ 214 h 389"/>
                <a:gd name="T36" fmla="*/ 183 w 206"/>
                <a:gd name="T37" fmla="*/ 225 h 389"/>
                <a:gd name="T38" fmla="*/ 175 w 206"/>
                <a:gd name="T39" fmla="*/ 240 h 389"/>
                <a:gd name="T40" fmla="*/ 168 w 206"/>
                <a:gd name="T41" fmla="*/ 259 h 389"/>
                <a:gd name="T42" fmla="*/ 114 w 206"/>
                <a:gd name="T43" fmla="*/ 263 h 389"/>
                <a:gd name="T44" fmla="*/ 145 w 206"/>
                <a:gd name="T45" fmla="*/ 301 h 389"/>
                <a:gd name="T46" fmla="*/ 164 w 206"/>
                <a:gd name="T47" fmla="*/ 332 h 389"/>
                <a:gd name="T48" fmla="*/ 172 w 206"/>
                <a:gd name="T49" fmla="*/ 347 h 389"/>
                <a:gd name="T50" fmla="*/ 172 w 206"/>
                <a:gd name="T51" fmla="*/ 355 h 389"/>
                <a:gd name="T52" fmla="*/ 172 w 206"/>
                <a:gd name="T53" fmla="*/ 378 h 389"/>
                <a:gd name="T54" fmla="*/ 168 w 206"/>
                <a:gd name="T55" fmla="*/ 389 h 389"/>
                <a:gd name="T56" fmla="*/ 145 w 206"/>
                <a:gd name="T57" fmla="*/ 389 h 389"/>
                <a:gd name="T58" fmla="*/ 99 w 206"/>
                <a:gd name="T59" fmla="*/ 385 h 389"/>
                <a:gd name="T60" fmla="*/ 54 w 206"/>
                <a:gd name="T61" fmla="*/ 385 h 389"/>
                <a:gd name="T62" fmla="*/ 27 w 206"/>
                <a:gd name="T63" fmla="*/ 382 h 389"/>
                <a:gd name="T64" fmla="*/ 12 w 206"/>
                <a:gd name="T65" fmla="*/ 366 h 389"/>
                <a:gd name="T66" fmla="*/ 4 w 206"/>
                <a:gd name="T67" fmla="*/ 355 h 389"/>
                <a:gd name="T68" fmla="*/ 0 w 206"/>
                <a:gd name="T69" fmla="*/ 347 h 389"/>
                <a:gd name="T70" fmla="*/ 8 w 206"/>
                <a:gd name="T71" fmla="*/ 328 h 389"/>
                <a:gd name="T72" fmla="*/ 27 w 206"/>
                <a:gd name="T73" fmla="*/ 298 h 389"/>
                <a:gd name="T74" fmla="*/ 54 w 206"/>
                <a:gd name="T75" fmla="*/ 259 h 389"/>
                <a:gd name="T76" fmla="*/ 42 w 206"/>
                <a:gd name="T77" fmla="*/ 248 h 389"/>
                <a:gd name="T78" fmla="*/ 34 w 206"/>
                <a:gd name="T79" fmla="*/ 236 h 389"/>
                <a:gd name="T80" fmla="*/ 31 w 206"/>
                <a:gd name="T81" fmla="*/ 221 h 389"/>
                <a:gd name="T82" fmla="*/ 31 w 206"/>
                <a:gd name="T83" fmla="*/ 217 h 389"/>
                <a:gd name="T84" fmla="*/ 34 w 206"/>
                <a:gd name="T85" fmla="*/ 210 h 389"/>
                <a:gd name="T86" fmla="*/ 42 w 206"/>
                <a:gd name="T87" fmla="*/ 202 h 389"/>
                <a:gd name="T88" fmla="*/ 46 w 206"/>
                <a:gd name="T89" fmla="*/ 194 h 389"/>
                <a:gd name="T90" fmla="*/ 50 w 206"/>
                <a:gd name="T91" fmla="*/ 183 h 389"/>
                <a:gd name="T92" fmla="*/ 50 w 206"/>
                <a:gd name="T93" fmla="*/ 168 h 389"/>
                <a:gd name="T94" fmla="*/ 50 w 206"/>
                <a:gd name="T95" fmla="*/ 149 h 389"/>
                <a:gd name="T96" fmla="*/ 54 w 206"/>
                <a:gd name="T97" fmla="*/ 103 h 389"/>
                <a:gd name="T98" fmla="*/ 54 w 206"/>
                <a:gd name="T99" fmla="*/ 61 h 389"/>
                <a:gd name="T100" fmla="*/ 54 w 206"/>
                <a:gd name="T101" fmla="*/ 15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6" h="389">
                  <a:moveTo>
                    <a:pt x="54" y="15"/>
                  </a:moveTo>
                  <a:lnTo>
                    <a:pt x="54" y="11"/>
                  </a:lnTo>
                  <a:lnTo>
                    <a:pt x="57" y="11"/>
                  </a:lnTo>
                  <a:lnTo>
                    <a:pt x="65" y="7"/>
                  </a:lnTo>
                  <a:lnTo>
                    <a:pt x="73" y="3"/>
                  </a:lnTo>
                  <a:lnTo>
                    <a:pt x="80" y="0"/>
                  </a:lnTo>
                  <a:lnTo>
                    <a:pt x="84" y="0"/>
                  </a:lnTo>
                  <a:lnTo>
                    <a:pt x="92" y="0"/>
                  </a:lnTo>
                  <a:lnTo>
                    <a:pt x="99" y="0"/>
                  </a:lnTo>
                  <a:lnTo>
                    <a:pt x="107" y="0"/>
                  </a:lnTo>
                  <a:lnTo>
                    <a:pt x="114" y="3"/>
                  </a:lnTo>
                  <a:lnTo>
                    <a:pt x="122" y="3"/>
                  </a:lnTo>
                  <a:lnTo>
                    <a:pt x="134" y="7"/>
                  </a:lnTo>
                  <a:lnTo>
                    <a:pt x="145" y="11"/>
                  </a:lnTo>
                  <a:lnTo>
                    <a:pt x="153" y="19"/>
                  </a:lnTo>
                  <a:lnTo>
                    <a:pt x="160" y="23"/>
                  </a:lnTo>
                  <a:lnTo>
                    <a:pt x="168" y="30"/>
                  </a:lnTo>
                  <a:lnTo>
                    <a:pt x="175" y="34"/>
                  </a:lnTo>
                  <a:lnTo>
                    <a:pt x="179" y="42"/>
                  </a:lnTo>
                  <a:lnTo>
                    <a:pt x="183" y="45"/>
                  </a:lnTo>
                  <a:lnTo>
                    <a:pt x="191" y="53"/>
                  </a:lnTo>
                  <a:lnTo>
                    <a:pt x="195" y="61"/>
                  </a:lnTo>
                  <a:lnTo>
                    <a:pt x="198" y="68"/>
                  </a:lnTo>
                  <a:lnTo>
                    <a:pt x="198" y="76"/>
                  </a:lnTo>
                  <a:lnTo>
                    <a:pt x="202" y="80"/>
                  </a:lnTo>
                  <a:lnTo>
                    <a:pt x="202" y="87"/>
                  </a:lnTo>
                  <a:lnTo>
                    <a:pt x="202" y="95"/>
                  </a:lnTo>
                  <a:lnTo>
                    <a:pt x="206" y="103"/>
                  </a:lnTo>
                  <a:lnTo>
                    <a:pt x="206" y="110"/>
                  </a:lnTo>
                  <a:lnTo>
                    <a:pt x="202" y="141"/>
                  </a:lnTo>
                  <a:lnTo>
                    <a:pt x="198" y="172"/>
                  </a:lnTo>
                  <a:lnTo>
                    <a:pt x="198" y="187"/>
                  </a:lnTo>
                  <a:lnTo>
                    <a:pt x="195" y="198"/>
                  </a:lnTo>
                  <a:lnTo>
                    <a:pt x="195" y="206"/>
                  </a:lnTo>
                  <a:lnTo>
                    <a:pt x="191" y="210"/>
                  </a:lnTo>
                  <a:lnTo>
                    <a:pt x="191" y="214"/>
                  </a:lnTo>
                  <a:lnTo>
                    <a:pt x="187" y="217"/>
                  </a:lnTo>
                  <a:lnTo>
                    <a:pt x="183" y="225"/>
                  </a:lnTo>
                  <a:lnTo>
                    <a:pt x="179" y="233"/>
                  </a:lnTo>
                  <a:lnTo>
                    <a:pt x="175" y="240"/>
                  </a:lnTo>
                  <a:lnTo>
                    <a:pt x="172" y="248"/>
                  </a:lnTo>
                  <a:lnTo>
                    <a:pt x="168" y="259"/>
                  </a:lnTo>
                  <a:lnTo>
                    <a:pt x="164" y="267"/>
                  </a:lnTo>
                  <a:lnTo>
                    <a:pt x="114" y="263"/>
                  </a:lnTo>
                  <a:lnTo>
                    <a:pt x="122" y="275"/>
                  </a:lnTo>
                  <a:lnTo>
                    <a:pt x="145" y="301"/>
                  </a:lnTo>
                  <a:lnTo>
                    <a:pt x="153" y="317"/>
                  </a:lnTo>
                  <a:lnTo>
                    <a:pt x="164" y="332"/>
                  </a:lnTo>
                  <a:lnTo>
                    <a:pt x="168" y="340"/>
                  </a:lnTo>
                  <a:lnTo>
                    <a:pt x="172" y="347"/>
                  </a:lnTo>
                  <a:lnTo>
                    <a:pt x="172" y="351"/>
                  </a:lnTo>
                  <a:lnTo>
                    <a:pt x="172" y="355"/>
                  </a:lnTo>
                  <a:lnTo>
                    <a:pt x="172" y="366"/>
                  </a:lnTo>
                  <a:lnTo>
                    <a:pt x="172" y="378"/>
                  </a:lnTo>
                  <a:lnTo>
                    <a:pt x="168" y="385"/>
                  </a:lnTo>
                  <a:lnTo>
                    <a:pt x="168" y="389"/>
                  </a:lnTo>
                  <a:lnTo>
                    <a:pt x="160" y="389"/>
                  </a:lnTo>
                  <a:lnTo>
                    <a:pt x="145" y="389"/>
                  </a:lnTo>
                  <a:lnTo>
                    <a:pt x="122" y="389"/>
                  </a:lnTo>
                  <a:lnTo>
                    <a:pt x="99" y="385"/>
                  </a:lnTo>
                  <a:lnTo>
                    <a:pt x="73" y="385"/>
                  </a:lnTo>
                  <a:lnTo>
                    <a:pt x="54" y="385"/>
                  </a:lnTo>
                  <a:lnTo>
                    <a:pt x="34" y="382"/>
                  </a:lnTo>
                  <a:lnTo>
                    <a:pt x="27" y="382"/>
                  </a:lnTo>
                  <a:lnTo>
                    <a:pt x="23" y="374"/>
                  </a:lnTo>
                  <a:lnTo>
                    <a:pt x="12" y="366"/>
                  </a:lnTo>
                  <a:lnTo>
                    <a:pt x="8" y="359"/>
                  </a:lnTo>
                  <a:lnTo>
                    <a:pt x="4" y="355"/>
                  </a:lnTo>
                  <a:lnTo>
                    <a:pt x="0" y="351"/>
                  </a:lnTo>
                  <a:lnTo>
                    <a:pt x="0" y="347"/>
                  </a:lnTo>
                  <a:lnTo>
                    <a:pt x="4" y="340"/>
                  </a:lnTo>
                  <a:lnTo>
                    <a:pt x="8" y="328"/>
                  </a:lnTo>
                  <a:lnTo>
                    <a:pt x="15" y="313"/>
                  </a:lnTo>
                  <a:lnTo>
                    <a:pt x="27" y="298"/>
                  </a:lnTo>
                  <a:lnTo>
                    <a:pt x="46" y="271"/>
                  </a:lnTo>
                  <a:lnTo>
                    <a:pt x="54" y="259"/>
                  </a:lnTo>
                  <a:lnTo>
                    <a:pt x="50" y="256"/>
                  </a:lnTo>
                  <a:lnTo>
                    <a:pt x="42" y="248"/>
                  </a:lnTo>
                  <a:lnTo>
                    <a:pt x="38" y="240"/>
                  </a:lnTo>
                  <a:lnTo>
                    <a:pt x="34" y="236"/>
                  </a:lnTo>
                  <a:lnTo>
                    <a:pt x="31" y="229"/>
                  </a:lnTo>
                  <a:lnTo>
                    <a:pt x="31" y="221"/>
                  </a:lnTo>
                  <a:lnTo>
                    <a:pt x="31" y="221"/>
                  </a:lnTo>
                  <a:lnTo>
                    <a:pt x="31" y="217"/>
                  </a:lnTo>
                  <a:lnTo>
                    <a:pt x="31" y="214"/>
                  </a:lnTo>
                  <a:lnTo>
                    <a:pt x="34" y="210"/>
                  </a:lnTo>
                  <a:lnTo>
                    <a:pt x="38" y="206"/>
                  </a:lnTo>
                  <a:lnTo>
                    <a:pt x="42" y="202"/>
                  </a:lnTo>
                  <a:lnTo>
                    <a:pt x="42" y="198"/>
                  </a:lnTo>
                  <a:lnTo>
                    <a:pt x="46" y="194"/>
                  </a:lnTo>
                  <a:lnTo>
                    <a:pt x="46" y="187"/>
                  </a:lnTo>
                  <a:lnTo>
                    <a:pt x="50" y="183"/>
                  </a:lnTo>
                  <a:lnTo>
                    <a:pt x="50" y="175"/>
                  </a:lnTo>
                  <a:lnTo>
                    <a:pt x="50" y="168"/>
                  </a:lnTo>
                  <a:lnTo>
                    <a:pt x="50" y="160"/>
                  </a:lnTo>
                  <a:lnTo>
                    <a:pt x="50" y="149"/>
                  </a:lnTo>
                  <a:lnTo>
                    <a:pt x="54" y="130"/>
                  </a:lnTo>
                  <a:lnTo>
                    <a:pt x="54" y="103"/>
                  </a:lnTo>
                  <a:lnTo>
                    <a:pt x="54" y="80"/>
                  </a:lnTo>
                  <a:lnTo>
                    <a:pt x="54" y="61"/>
                  </a:lnTo>
                  <a:lnTo>
                    <a:pt x="54" y="26"/>
                  </a:lnTo>
                  <a:lnTo>
                    <a:pt x="54" y="15"/>
                  </a:lnTo>
                  <a:close/>
                </a:path>
              </a:pathLst>
            </a:custGeom>
            <a:solidFill>
              <a:srgbClr val="ED7D31"/>
            </a:solidFill>
            <a:ln>
              <a:noFill/>
            </a:ln>
          </p:spPr>
          <p:txBody>
            <a:bodyPr vert="horz" wrap="square" lIns="68580" tIns="34290" rIns="68580" bIns="34290" numCol="1" anchor="t" anchorCtr="0" compatLnSpc="1"/>
            <a:lstStyle/>
            <a:p>
              <a:endParaRPr lang="zh-CN" altLang="en-US" sz="1015">
                <a:cs typeface="+mn-ea"/>
              </a:endParaRPr>
            </a:p>
          </p:txBody>
        </p:sp>
        <p:sp>
          <p:nvSpPr>
            <p:cNvPr id="479" name="Freeform 231"/>
            <p:cNvSpPr/>
            <p:nvPr/>
          </p:nvSpPr>
          <p:spPr bwMode="auto">
            <a:xfrm>
              <a:off x="2003695" y="2104444"/>
              <a:ext cx="64294" cy="30956"/>
            </a:xfrm>
            <a:custGeom>
              <a:avLst/>
              <a:gdLst>
                <a:gd name="T0" fmla="*/ 8 w 54"/>
                <a:gd name="T1" fmla="*/ 0 h 26"/>
                <a:gd name="T2" fmla="*/ 4 w 54"/>
                <a:gd name="T3" fmla="*/ 0 h 26"/>
                <a:gd name="T4" fmla="*/ 0 w 54"/>
                <a:gd name="T5" fmla="*/ 7 h 26"/>
                <a:gd name="T6" fmla="*/ 0 w 54"/>
                <a:gd name="T7" fmla="*/ 11 h 26"/>
                <a:gd name="T8" fmla="*/ 0 w 54"/>
                <a:gd name="T9" fmla="*/ 15 h 26"/>
                <a:gd name="T10" fmla="*/ 0 w 54"/>
                <a:gd name="T11" fmla="*/ 19 h 26"/>
                <a:gd name="T12" fmla="*/ 0 w 54"/>
                <a:gd name="T13" fmla="*/ 22 h 26"/>
                <a:gd name="T14" fmla="*/ 4 w 54"/>
                <a:gd name="T15" fmla="*/ 22 h 26"/>
                <a:gd name="T16" fmla="*/ 12 w 54"/>
                <a:gd name="T17" fmla="*/ 26 h 26"/>
                <a:gd name="T18" fmla="*/ 19 w 54"/>
                <a:gd name="T19" fmla="*/ 26 h 26"/>
                <a:gd name="T20" fmla="*/ 23 w 54"/>
                <a:gd name="T21" fmla="*/ 26 h 26"/>
                <a:gd name="T22" fmla="*/ 38 w 54"/>
                <a:gd name="T23" fmla="*/ 26 h 26"/>
                <a:gd name="T24" fmla="*/ 42 w 54"/>
                <a:gd name="T25" fmla="*/ 26 h 26"/>
                <a:gd name="T26" fmla="*/ 46 w 54"/>
                <a:gd name="T27" fmla="*/ 22 h 26"/>
                <a:gd name="T28" fmla="*/ 50 w 54"/>
                <a:gd name="T29" fmla="*/ 22 h 26"/>
                <a:gd name="T30" fmla="*/ 50 w 54"/>
                <a:gd name="T31" fmla="*/ 19 h 26"/>
                <a:gd name="T32" fmla="*/ 54 w 54"/>
                <a:gd name="T33" fmla="*/ 19 h 26"/>
                <a:gd name="T34" fmla="*/ 54 w 54"/>
                <a:gd name="T35" fmla="*/ 15 h 26"/>
                <a:gd name="T36" fmla="*/ 50 w 54"/>
                <a:gd name="T37" fmla="*/ 11 h 26"/>
                <a:gd name="T38" fmla="*/ 50 w 54"/>
                <a:gd name="T39" fmla="*/ 7 h 26"/>
                <a:gd name="T40" fmla="*/ 46 w 54"/>
                <a:gd name="T41" fmla="*/ 7 h 26"/>
                <a:gd name="T42" fmla="*/ 42 w 54"/>
                <a:gd name="T43" fmla="*/ 3 h 26"/>
                <a:gd name="T44" fmla="*/ 42 w 54"/>
                <a:gd name="T45" fmla="*/ 3 h 26"/>
                <a:gd name="T46" fmla="*/ 35 w 54"/>
                <a:gd name="T47" fmla="*/ 0 h 26"/>
                <a:gd name="T48" fmla="*/ 27 w 54"/>
                <a:gd name="T49" fmla="*/ 0 h 26"/>
                <a:gd name="T50" fmla="*/ 12 w 54"/>
                <a:gd name="T51" fmla="*/ 0 h 26"/>
                <a:gd name="T52" fmla="*/ 8 w 54"/>
                <a:gd name="T5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26">
                  <a:moveTo>
                    <a:pt x="8" y="0"/>
                  </a:moveTo>
                  <a:lnTo>
                    <a:pt x="4" y="0"/>
                  </a:lnTo>
                  <a:lnTo>
                    <a:pt x="0" y="7"/>
                  </a:lnTo>
                  <a:lnTo>
                    <a:pt x="0" y="11"/>
                  </a:lnTo>
                  <a:lnTo>
                    <a:pt x="0" y="15"/>
                  </a:lnTo>
                  <a:lnTo>
                    <a:pt x="0" y="19"/>
                  </a:lnTo>
                  <a:lnTo>
                    <a:pt x="0" y="22"/>
                  </a:lnTo>
                  <a:lnTo>
                    <a:pt x="4" y="22"/>
                  </a:lnTo>
                  <a:lnTo>
                    <a:pt x="12" y="26"/>
                  </a:lnTo>
                  <a:lnTo>
                    <a:pt x="19" y="26"/>
                  </a:lnTo>
                  <a:lnTo>
                    <a:pt x="23" y="26"/>
                  </a:lnTo>
                  <a:lnTo>
                    <a:pt x="38" y="26"/>
                  </a:lnTo>
                  <a:lnTo>
                    <a:pt x="42" y="26"/>
                  </a:lnTo>
                  <a:lnTo>
                    <a:pt x="46" y="22"/>
                  </a:lnTo>
                  <a:lnTo>
                    <a:pt x="50" y="22"/>
                  </a:lnTo>
                  <a:lnTo>
                    <a:pt x="50" y="19"/>
                  </a:lnTo>
                  <a:lnTo>
                    <a:pt x="54" y="19"/>
                  </a:lnTo>
                  <a:lnTo>
                    <a:pt x="54" y="15"/>
                  </a:lnTo>
                  <a:lnTo>
                    <a:pt x="50" y="11"/>
                  </a:lnTo>
                  <a:lnTo>
                    <a:pt x="50" y="7"/>
                  </a:lnTo>
                  <a:lnTo>
                    <a:pt x="46" y="7"/>
                  </a:lnTo>
                  <a:lnTo>
                    <a:pt x="42" y="3"/>
                  </a:lnTo>
                  <a:lnTo>
                    <a:pt x="42" y="3"/>
                  </a:lnTo>
                  <a:lnTo>
                    <a:pt x="35" y="0"/>
                  </a:lnTo>
                  <a:lnTo>
                    <a:pt x="27" y="0"/>
                  </a:lnTo>
                  <a:lnTo>
                    <a:pt x="12" y="0"/>
                  </a:lnTo>
                  <a:lnTo>
                    <a:pt x="8" y="0"/>
                  </a:lnTo>
                  <a:close/>
                </a:path>
              </a:pathLst>
            </a:custGeom>
            <a:solidFill>
              <a:srgbClr val="F4B183"/>
            </a:solidFill>
            <a:ln>
              <a:noFill/>
            </a:ln>
          </p:spPr>
          <p:txBody>
            <a:bodyPr vert="horz" wrap="square" lIns="68580" tIns="34290" rIns="68580" bIns="34290" numCol="1" anchor="t" anchorCtr="0" compatLnSpc="1"/>
            <a:lstStyle/>
            <a:p>
              <a:endParaRPr lang="zh-CN" altLang="en-US" sz="1015">
                <a:cs typeface="+mn-ea"/>
              </a:endParaRPr>
            </a:p>
          </p:txBody>
        </p:sp>
      </p:grpSp>
      <p:sp>
        <p:nvSpPr>
          <p:cNvPr id="250" name="文本框 249"/>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
        <p:nvSpPr>
          <p:cNvPr id="480" name="TextBox 8"/>
          <p:cNvSpPr txBox="1"/>
          <p:nvPr/>
        </p:nvSpPr>
        <p:spPr>
          <a:xfrm>
            <a:off x="944104" y="259812"/>
            <a:ext cx="3456384" cy="400110"/>
          </a:xfrm>
          <a:prstGeom prst="rect">
            <a:avLst/>
          </a:prstGeom>
          <a:noFill/>
        </p:spPr>
        <p:txBody>
          <a:bodyPr wrap="square" rtlCol="0">
            <a:spAutoFit/>
          </a:bodyPr>
          <a:lstStyle/>
          <a:p>
            <a:pPr algn="l"/>
            <a:r>
              <a:rPr lang="zh-CN" altLang="en-US" sz="2000" b="1" dirty="0">
                <a:solidFill>
                  <a:schemeClr val="bg1"/>
                </a:solidFill>
                <a:latin typeface="微软雅黑" panose="020B0503020204020204" pitchFamily="34" charset="-122"/>
                <a:ea typeface="微软雅黑" panose="020B0503020204020204" pitchFamily="34" charset="-122"/>
              </a:rPr>
              <a:t>第二章  安全为了谁</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iterate type="lt">
                                    <p:tmPct val="10000"/>
                                  </p:iterate>
                                  <p:childTnLst>
                                    <p:set>
                                      <p:cBhvr>
                                        <p:cTn id="10" dur="1" fill="hold">
                                          <p:stCondLst>
                                            <p:cond delay="0"/>
                                          </p:stCondLst>
                                        </p:cTn>
                                        <p:tgtEl>
                                          <p:spTgt spid="251"/>
                                        </p:tgtEl>
                                        <p:attrNameLst>
                                          <p:attrName>style.visibility</p:attrName>
                                        </p:attrNameLst>
                                      </p:cBhvr>
                                      <p:to>
                                        <p:strVal val="visible"/>
                                      </p:to>
                                    </p:set>
                                    <p:animEffect transition="in" filter="randombar(horizontal)">
                                      <p:cBhvr>
                                        <p:cTn id="11" dur="500"/>
                                        <p:tgtEl>
                                          <p:spTgt spid="251"/>
                                        </p:tgtEl>
                                      </p:cBhvr>
                                    </p:animEffect>
                                  </p:childTnLst>
                                </p:cTn>
                              </p:par>
                            </p:childTnLst>
                          </p:cTn>
                        </p:par>
                        <p:par>
                          <p:cTn id="12" fill="hold">
                            <p:stCondLst>
                              <p:cond delay="2049"/>
                            </p:stCondLst>
                            <p:childTnLst>
                              <p:par>
                                <p:cTn id="13" presetID="42"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2549"/>
                            </p:stCondLst>
                            <p:childTnLst>
                              <p:par>
                                <p:cTn id="19" presetID="42"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3049"/>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549"/>
                            </p:stCondLst>
                            <p:childTnLst>
                              <p:par>
                                <p:cTn id="31" presetID="53"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p:stCondLst>
                              <p:cond delay="4049"/>
                            </p:stCondLst>
                            <p:childTnLst>
                              <p:par>
                                <p:cTn id="37" presetID="53" presetClass="entr" presetSubtype="16"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par>
                          <p:cTn id="42" fill="hold">
                            <p:stCondLst>
                              <p:cond delay="4549"/>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childTnLst>
                          </p:cTn>
                        </p:par>
                        <p:par>
                          <p:cTn id="48" fill="hold">
                            <p:stCondLst>
                              <p:cond delay="5049"/>
                            </p:stCondLst>
                            <p:childTnLst>
                              <p:par>
                                <p:cTn id="49" presetID="31"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 calcmode="lin" valueType="num">
                                      <p:cBhvr>
                                        <p:cTn id="53" dur="500" fill="hold"/>
                                        <p:tgtEl>
                                          <p:spTgt spid="12"/>
                                        </p:tgtEl>
                                        <p:attrNameLst>
                                          <p:attrName>style.rotation</p:attrName>
                                        </p:attrNameLst>
                                      </p:cBhvr>
                                      <p:tavLst>
                                        <p:tav tm="0">
                                          <p:val>
                                            <p:fltVal val="90"/>
                                          </p:val>
                                        </p:tav>
                                        <p:tav tm="100000">
                                          <p:val>
                                            <p:fltVal val="0"/>
                                          </p:val>
                                        </p:tav>
                                      </p:tavLst>
                                    </p:anim>
                                    <p:animEffect transition="in" filter="fade">
                                      <p:cBhvr>
                                        <p:cTn id="54" dur="500"/>
                                        <p:tgtEl>
                                          <p:spTgt spid="12"/>
                                        </p:tgtEl>
                                      </p:cBhvr>
                                    </p:animEffect>
                                  </p:childTnLst>
                                </p:cTn>
                              </p:par>
                            </p:childTnLst>
                          </p:cTn>
                        </p:par>
                        <p:par>
                          <p:cTn id="55" fill="hold">
                            <p:stCondLst>
                              <p:cond delay="5549"/>
                            </p:stCondLst>
                            <p:childTnLst>
                              <p:par>
                                <p:cTn id="56" presetID="31" presetClass="entr" presetSubtype="0"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500" fill="hold"/>
                                        <p:tgtEl>
                                          <p:spTgt spid="6"/>
                                        </p:tgtEl>
                                        <p:attrNameLst>
                                          <p:attrName>ppt_w</p:attrName>
                                        </p:attrNameLst>
                                      </p:cBhvr>
                                      <p:tavLst>
                                        <p:tav tm="0">
                                          <p:val>
                                            <p:fltVal val="0"/>
                                          </p:val>
                                        </p:tav>
                                        <p:tav tm="100000">
                                          <p:val>
                                            <p:strVal val="#ppt_w"/>
                                          </p:val>
                                        </p:tav>
                                      </p:tavLst>
                                    </p:anim>
                                    <p:anim calcmode="lin" valueType="num">
                                      <p:cBhvr>
                                        <p:cTn id="59" dur="500" fill="hold"/>
                                        <p:tgtEl>
                                          <p:spTgt spid="6"/>
                                        </p:tgtEl>
                                        <p:attrNameLst>
                                          <p:attrName>ppt_h</p:attrName>
                                        </p:attrNameLst>
                                      </p:cBhvr>
                                      <p:tavLst>
                                        <p:tav tm="0">
                                          <p:val>
                                            <p:fltVal val="0"/>
                                          </p:val>
                                        </p:tav>
                                        <p:tav tm="100000">
                                          <p:val>
                                            <p:strVal val="#ppt_h"/>
                                          </p:val>
                                        </p:tav>
                                      </p:tavLst>
                                    </p:anim>
                                    <p:anim calcmode="lin" valueType="num">
                                      <p:cBhvr>
                                        <p:cTn id="60" dur="500" fill="hold"/>
                                        <p:tgtEl>
                                          <p:spTgt spid="6"/>
                                        </p:tgtEl>
                                        <p:attrNameLst>
                                          <p:attrName>style.rotation</p:attrName>
                                        </p:attrNameLst>
                                      </p:cBhvr>
                                      <p:tavLst>
                                        <p:tav tm="0">
                                          <p:val>
                                            <p:fltVal val="90"/>
                                          </p:val>
                                        </p:tav>
                                        <p:tav tm="100000">
                                          <p:val>
                                            <p:fltVal val="0"/>
                                          </p:val>
                                        </p:tav>
                                      </p:tavLst>
                                    </p:anim>
                                    <p:animEffect transition="in" filter="fade">
                                      <p:cBhvr>
                                        <p:cTn id="61" dur="500"/>
                                        <p:tgtEl>
                                          <p:spTgt spid="6"/>
                                        </p:tgtEl>
                                      </p:cBhvr>
                                    </p:animEffect>
                                  </p:childTnLst>
                                </p:cTn>
                              </p:par>
                            </p:childTnLst>
                          </p:cTn>
                        </p:par>
                        <p:par>
                          <p:cTn id="62" fill="hold">
                            <p:stCondLst>
                              <p:cond delay="6049"/>
                            </p:stCondLst>
                            <p:childTnLst>
                              <p:par>
                                <p:cTn id="63" presetID="31" presetClass="entr" presetSubtype="0"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p:cTn id="65" dur="500" fill="hold"/>
                                        <p:tgtEl>
                                          <p:spTgt spid="8"/>
                                        </p:tgtEl>
                                        <p:attrNameLst>
                                          <p:attrName>ppt_w</p:attrName>
                                        </p:attrNameLst>
                                      </p:cBhvr>
                                      <p:tavLst>
                                        <p:tav tm="0">
                                          <p:val>
                                            <p:fltVal val="0"/>
                                          </p:val>
                                        </p:tav>
                                        <p:tav tm="100000">
                                          <p:val>
                                            <p:strVal val="#ppt_w"/>
                                          </p:val>
                                        </p:tav>
                                      </p:tavLst>
                                    </p:anim>
                                    <p:anim calcmode="lin" valueType="num">
                                      <p:cBhvr>
                                        <p:cTn id="66" dur="500" fill="hold"/>
                                        <p:tgtEl>
                                          <p:spTgt spid="8"/>
                                        </p:tgtEl>
                                        <p:attrNameLst>
                                          <p:attrName>ppt_h</p:attrName>
                                        </p:attrNameLst>
                                      </p:cBhvr>
                                      <p:tavLst>
                                        <p:tav tm="0">
                                          <p:val>
                                            <p:fltVal val="0"/>
                                          </p:val>
                                        </p:tav>
                                        <p:tav tm="100000">
                                          <p:val>
                                            <p:strVal val="#ppt_h"/>
                                          </p:val>
                                        </p:tav>
                                      </p:tavLst>
                                    </p:anim>
                                    <p:anim calcmode="lin" valueType="num">
                                      <p:cBhvr>
                                        <p:cTn id="67" dur="500" fill="hold"/>
                                        <p:tgtEl>
                                          <p:spTgt spid="8"/>
                                        </p:tgtEl>
                                        <p:attrNameLst>
                                          <p:attrName>style.rotation</p:attrName>
                                        </p:attrNameLst>
                                      </p:cBhvr>
                                      <p:tavLst>
                                        <p:tav tm="0">
                                          <p:val>
                                            <p:fltVal val="90"/>
                                          </p:val>
                                        </p:tav>
                                        <p:tav tm="100000">
                                          <p:val>
                                            <p:fltVal val="0"/>
                                          </p:val>
                                        </p:tav>
                                      </p:tavLst>
                                    </p:anim>
                                    <p:animEffect transition="in" filter="fade">
                                      <p:cBhvr>
                                        <p:cTn id="68" dur="500"/>
                                        <p:tgtEl>
                                          <p:spTgt spid="8"/>
                                        </p:tgtEl>
                                      </p:cBhvr>
                                    </p:animEffect>
                                  </p:childTnLst>
                                </p:cTn>
                              </p:par>
                            </p:childTnLst>
                          </p:cTn>
                        </p:par>
                        <p:par>
                          <p:cTn id="69" fill="hold">
                            <p:stCondLst>
                              <p:cond delay="6549"/>
                            </p:stCondLst>
                            <p:childTnLst>
                              <p:par>
                                <p:cTn id="70" presetID="18" presetClass="entr" presetSubtype="6" fill="hold" grpId="0" nodeType="after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strips(downRight)">
                                      <p:cBhvr>
                                        <p:cTn id="72" dur="500"/>
                                        <p:tgtEl>
                                          <p:spTgt spid="3"/>
                                        </p:tgtEl>
                                      </p:cBhvr>
                                    </p:animEffect>
                                  </p:childTnLst>
                                </p:cTn>
                              </p:par>
                            </p:childTnLst>
                          </p:cTn>
                        </p:par>
                        <p:par>
                          <p:cTn id="73" fill="hold">
                            <p:stCondLst>
                              <p:cond delay="7049"/>
                            </p:stCondLst>
                            <p:childTnLst>
                              <p:par>
                                <p:cTn id="74" presetID="18" presetClass="entr" presetSubtype="6" fill="hold" grpId="0" nodeType="after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strips(downRight)">
                                      <p:cBhvr>
                                        <p:cTn id="76" dur="500"/>
                                        <p:tgtEl>
                                          <p:spTgt spid="4"/>
                                        </p:tgtEl>
                                      </p:cBhvr>
                                    </p:animEffect>
                                  </p:childTnLst>
                                </p:cTn>
                              </p:par>
                            </p:childTnLst>
                          </p:cTn>
                        </p:par>
                        <p:par>
                          <p:cTn id="77" fill="hold">
                            <p:stCondLst>
                              <p:cond delay="7549"/>
                            </p:stCondLst>
                            <p:childTnLst>
                              <p:par>
                                <p:cTn id="78" presetID="18" presetClass="entr" presetSubtype="6"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strips(downRight)">
                                      <p:cBhvr>
                                        <p:cTn id="80" dur="500"/>
                                        <p:tgtEl>
                                          <p:spTgt spid="5"/>
                                        </p:tgtEl>
                                      </p:cBhvr>
                                    </p:animEffect>
                                  </p:childTnLst>
                                </p:cTn>
                              </p:par>
                            </p:childTnLst>
                          </p:cTn>
                        </p:par>
                        <p:par>
                          <p:cTn id="81" fill="hold">
                            <p:stCondLst>
                              <p:cond delay="8049"/>
                            </p:stCondLst>
                            <p:childTnLst>
                              <p:par>
                                <p:cTn id="82" presetID="16" presetClass="entr" presetSubtype="21" fill="hold" grpId="0" nodeType="after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barn(inVertical)">
                                      <p:cBhvr>
                                        <p:cTn id="84" dur="500"/>
                                        <p:tgtEl>
                                          <p:spTgt spid="15"/>
                                        </p:tgtEl>
                                      </p:cBhvr>
                                    </p:animEffect>
                                  </p:childTnLst>
                                </p:cTn>
                              </p:par>
                            </p:childTnLst>
                          </p:cTn>
                        </p:par>
                        <p:par>
                          <p:cTn id="85" fill="hold">
                            <p:stCondLst>
                              <p:cond delay="8549"/>
                            </p:stCondLst>
                            <p:childTnLst>
                              <p:par>
                                <p:cTn id="86" presetID="22" presetClass="entr" presetSubtype="8" fill="hold" grpId="0"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left)">
                                      <p:cBhvr>
                                        <p:cTn id="88" dur="500"/>
                                        <p:tgtEl>
                                          <p:spTgt spid="18"/>
                                        </p:tgtEl>
                                      </p:cBhvr>
                                    </p:animEffect>
                                  </p:childTnLst>
                                </p:cTn>
                              </p:par>
                            </p:childTnLst>
                          </p:cTn>
                        </p:par>
                        <p:par>
                          <p:cTn id="89" fill="hold">
                            <p:stCondLst>
                              <p:cond delay="9049"/>
                            </p:stCondLst>
                            <p:childTnLst>
                              <p:par>
                                <p:cTn id="90" presetID="16" presetClass="entr" presetSubtype="21" fill="hold" grpId="0" nodeType="after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barn(inVertical)">
                                      <p:cBhvr>
                                        <p:cTn id="92" dur="500"/>
                                        <p:tgtEl>
                                          <p:spTgt spid="16"/>
                                        </p:tgtEl>
                                      </p:cBhvr>
                                    </p:animEffect>
                                  </p:childTnLst>
                                </p:cTn>
                              </p:par>
                            </p:childTnLst>
                          </p:cTn>
                        </p:par>
                        <p:par>
                          <p:cTn id="93" fill="hold">
                            <p:stCondLst>
                              <p:cond delay="9549"/>
                            </p:stCondLst>
                            <p:childTnLst>
                              <p:par>
                                <p:cTn id="94" presetID="22" presetClass="entr" presetSubtype="8" fill="hold" grpId="0" nodeType="after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wipe(left)">
                                      <p:cBhvr>
                                        <p:cTn id="96" dur="500"/>
                                        <p:tgtEl>
                                          <p:spTgt spid="19"/>
                                        </p:tgtEl>
                                      </p:cBhvr>
                                    </p:animEffect>
                                  </p:childTnLst>
                                </p:cTn>
                              </p:par>
                            </p:childTnLst>
                          </p:cTn>
                        </p:par>
                        <p:par>
                          <p:cTn id="97" fill="hold">
                            <p:stCondLst>
                              <p:cond delay="10049"/>
                            </p:stCondLst>
                            <p:childTnLst>
                              <p:par>
                                <p:cTn id="98" presetID="16" presetClass="entr" presetSubtype="21" fill="hold" grpId="0" nodeType="after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barn(inVertical)">
                                      <p:cBhvr>
                                        <p:cTn id="100" dur="500"/>
                                        <p:tgtEl>
                                          <p:spTgt spid="17"/>
                                        </p:tgtEl>
                                      </p:cBhvr>
                                    </p:animEffect>
                                  </p:childTnLst>
                                </p:cTn>
                              </p:par>
                            </p:childTnLst>
                          </p:cTn>
                        </p:par>
                        <p:par>
                          <p:cTn id="101" fill="hold">
                            <p:stCondLst>
                              <p:cond delay="10549"/>
                            </p:stCondLst>
                            <p:childTnLst>
                              <p:par>
                                <p:cTn id="102" presetID="22" presetClass="entr" presetSubtype="8"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left)">
                                      <p:cBhvr>
                                        <p:cTn id="104" dur="500"/>
                                        <p:tgtEl>
                                          <p:spTgt spid="20"/>
                                        </p:tgtEl>
                                      </p:cBhvr>
                                    </p:animEffect>
                                  </p:childTnLst>
                                </p:cTn>
                              </p:par>
                            </p:childTnLst>
                          </p:cTn>
                        </p:par>
                        <p:par>
                          <p:cTn id="105" fill="hold">
                            <p:stCondLst>
                              <p:cond delay="11049"/>
                            </p:stCondLst>
                            <p:childTnLst>
                              <p:par>
                                <p:cTn id="106" presetID="22" presetClass="entr" presetSubtype="4" fill="hold" grpId="0" nodeType="afterEffect">
                                  <p:stCondLst>
                                    <p:cond delay="0"/>
                                  </p:stCondLst>
                                  <p:childTnLst>
                                    <p:set>
                                      <p:cBhvr>
                                        <p:cTn id="107" dur="1" fill="hold">
                                          <p:stCondLst>
                                            <p:cond delay="0"/>
                                          </p:stCondLst>
                                        </p:cTn>
                                        <p:tgtEl>
                                          <p:spTgt spid="250"/>
                                        </p:tgtEl>
                                        <p:attrNameLst>
                                          <p:attrName>style.visibility</p:attrName>
                                        </p:attrNameLst>
                                      </p:cBhvr>
                                      <p:to>
                                        <p:strVal val="visible"/>
                                      </p:to>
                                    </p:set>
                                    <p:animEffect transition="in" filter="wipe(down)">
                                      <p:cBhvr>
                                        <p:cTn id="108" dur="10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p:bldP spid="11" grpId="0"/>
      <p:bldP spid="12" grpId="0" animBg="1"/>
      <p:bldP spid="13" grpId="0" animBg="1"/>
      <p:bldP spid="14" grpId="0"/>
      <p:bldP spid="15" grpId="0" animBg="1"/>
      <p:bldP spid="16" grpId="0" animBg="1"/>
      <p:bldP spid="17" grpId="0" animBg="1"/>
      <p:bldP spid="18" grpId="0"/>
      <p:bldP spid="19" grpId="0"/>
      <p:bldP spid="20" grpId="0"/>
      <p:bldP spid="251" grpId="0"/>
      <p:bldP spid="2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0" y="257175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Freeform 6"/>
          <p:cNvSpPr>
            <a:spLocks noEditPoints="1"/>
          </p:cNvSpPr>
          <p:nvPr/>
        </p:nvSpPr>
        <p:spPr bwMode="auto">
          <a:xfrm>
            <a:off x="3280025" y="2571750"/>
            <a:ext cx="2583951" cy="1297146"/>
          </a:xfrm>
          <a:custGeom>
            <a:avLst/>
            <a:gdLst>
              <a:gd name="T0" fmla="*/ 48 w 13537"/>
              <a:gd name="T1" fmla="*/ 24 h 6793"/>
              <a:gd name="T2" fmla="*/ 68 w 13537"/>
              <a:gd name="T3" fmla="*/ 542 h 6793"/>
              <a:gd name="T4" fmla="*/ 126 w 13537"/>
              <a:gd name="T5" fmla="*/ 1048 h 6793"/>
              <a:gd name="T6" fmla="*/ 260 w 13537"/>
              <a:gd name="T7" fmla="*/ 1705 h 6793"/>
              <a:gd name="T8" fmla="*/ 577 w 13537"/>
              <a:gd name="T9" fmla="*/ 2641 h 6793"/>
              <a:gd name="T10" fmla="*/ 1022 w 13537"/>
              <a:gd name="T11" fmla="*/ 3510 h 6793"/>
              <a:gd name="T12" fmla="*/ 1583 w 13537"/>
              <a:gd name="T13" fmla="*/ 4300 h 6793"/>
              <a:gd name="T14" fmla="*/ 2250 w 13537"/>
              <a:gd name="T15" fmla="*/ 5000 h 6793"/>
              <a:gd name="T16" fmla="*/ 3012 w 13537"/>
              <a:gd name="T17" fmla="*/ 5598 h 6793"/>
              <a:gd name="T18" fmla="*/ 3855 w 13537"/>
              <a:gd name="T19" fmla="*/ 6083 h 6793"/>
              <a:gd name="T20" fmla="*/ 4771 w 13537"/>
              <a:gd name="T21" fmla="*/ 6443 h 6793"/>
              <a:gd name="T22" fmla="*/ 5579 w 13537"/>
              <a:gd name="T23" fmla="*/ 6640 h 6793"/>
              <a:gd name="T24" fmla="*/ 6082 w 13537"/>
              <a:gd name="T25" fmla="*/ 6710 h 6793"/>
              <a:gd name="T26" fmla="*/ 6595 w 13537"/>
              <a:gd name="T27" fmla="*/ 6743 h 6793"/>
              <a:gd name="T28" fmla="*/ 7115 w 13537"/>
              <a:gd name="T29" fmla="*/ 6736 h 6793"/>
              <a:gd name="T30" fmla="*/ 7625 w 13537"/>
              <a:gd name="T31" fmla="*/ 6691 h 6793"/>
              <a:gd name="T32" fmla="*/ 8123 w 13537"/>
              <a:gd name="T33" fmla="*/ 6608 h 6793"/>
              <a:gd name="T34" fmla="*/ 9080 w 13537"/>
              <a:gd name="T35" fmla="*/ 6337 h 6793"/>
              <a:gd name="T36" fmla="*/ 9973 w 13537"/>
              <a:gd name="T37" fmla="*/ 5934 h 6793"/>
              <a:gd name="T38" fmla="*/ 10790 w 13537"/>
              <a:gd name="T39" fmla="*/ 5410 h 6793"/>
              <a:gd name="T40" fmla="*/ 11521 w 13537"/>
              <a:gd name="T41" fmla="*/ 4776 h 6793"/>
              <a:gd name="T42" fmla="*/ 12154 w 13537"/>
              <a:gd name="T43" fmla="*/ 4045 h 6793"/>
              <a:gd name="T44" fmla="*/ 12678 w 13537"/>
              <a:gd name="T45" fmla="*/ 3227 h 6793"/>
              <a:gd name="T46" fmla="*/ 13081 w 13537"/>
              <a:gd name="T47" fmla="*/ 2335 h 6793"/>
              <a:gd name="T48" fmla="*/ 13353 w 13537"/>
              <a:gd name="T49" fmla="*/ 1378 h 6793"/>
              <a:gd name="T50" fmla="*/ 13435 w 13537"/>
              <a:gd name="T51" fmla="*/ 880 h 6793"/>
              <a:gd name="T52" fmla="*/ 13480 w 13537"/>
              <a:gd name="T53" fmla="*/ 370 h 6793"/>
              <a:gd name="T54" fmla="*/ 13513 w 13537"/>
              <a:gd name="T55" fmla="*/ 48 h 6793"/>
              <a:gd name="T56" fmla="*/ 13530 w 13537"/>
              <a:gd name="T57" fmla="*/ 8 h 6793"/>
              <a:gd name="T58" fmla="*/ 13528 w 13537"/>
              <a:gd name="T59" fmla="*/ 373 h 6793"/>
              <a:gd name="T60" fmla="*/ 13482 w 13537"/>
              <a:gd name="T61" fmla="*/ 887 h 6793"/>
              <a:gd name="T62" fmla="*/ 13399 w 13537"/>
              <a:gd name="T63" fmla="*/ 1389 h 6793"/>
              <a:gd name="T64" fmla="*/ 13126 w 13537"/>
              <a:gd name="T65" fmla="*/ 2352 h 6793"/>
              <a:gd name="T66" fmla="*/ 12720 w 13537"/>
              <a:gd name="T67" fmla="*/ 3251 h 6793"/>
              <a:gd name="T68" fmla="*/ 12192 w 13537"/>
              <a:gd name="T69" fmla="*/ 4075 h 6793"/>
              <a:gd name="T70" fmla="*/ 11554 w 13537"/>
              <a:gd name="T71" fmla="*/ 4811 h 6793"/>
              <a:gd name="T72" fmla="*/ 10818 w 13537"/>
              <a:gd name="T73" fmla="*/ 5449 h 6793"/>
              <a:gd name="T74" fmla="*/ 9994 w 13537"/>
              <a:gd name="T75" fmla="*/ 5976 h 6793"/>
              <a:gd name="T76" fmla="*/ 9095 w 13537"/>
              <a:gd name="T77" fmla="*/ 6382 h 6793"/>
              <a:gd name="T78" fmla="*/ 8132 w 13537"/>
              <a:gd name="T79" fmla="*/ 6656 h 6793"/>
              <a:gd name="T80" fmla="*/ 7630 w 13537"/>
              <a:gd name="T81" fmla="*/ 6739 h 6793"/>
              <a:gd name="T82" fmla="*/ 7116 w 13537"/>
              <a:gd name="T83" fmla="*/ 6784 h 6793"/>
              <a:gd name="T84" fmla="*/ 6594 w 13537"/>
              <a:gd name="T85" fmla="*/ 6791 h 6793"/>
              <a:gd name="T86" fmla="*/ 6076 w 13537"/>
              <a:gd name="T87" fmla="*/ 6758 h 6793"/>
              <a:gd name="T88" fmla="*/ 5570 w 13537"/>
              <a:gd name="T89" fmla="*/ 6687 h 6793"/>
              <a:gd name="T90" fmla="*/ 4755 w 13537"/>
              <a:gd name="T91" fmla="*/ 6488 h 6793"/>
              <a:gd name="T92" fmla="*/ 3834 w 13537"/>
              <a:gd name="T93" fmla="*/ 6125 h 6793"/>
              <a:gd name="T94" fmla="*/ 2984 w 13537"/>
              <a:gd name="T95" fmla="*/ 5637 h 6793"/>
              <a:gd name="T96" fmla="*/ 2217 w 13537"/>
              <a:gd name="T97" fmla="*/ 5034 h 6793"/>
              <a:gd name="T98" fmla="*/ 1545 w 13537"/>
              <a:gd name="T99" fmla="*/ 4330 h 6793"/>
              <a:gd name="T100" fmla="*/ 980 w 13537"/>
              <a:gd name="T101" fmla="*/ 3534 h 6793"/>
              <a:gd name="T102" fmla="*/ 532 w 13537"/>
              <a:gd name="T103" fmla="*/ 2659 h 6793"/>
              <a:gd name="T104" fmla="*/ 213 w 13537"/>
              <a:gd name="T105" fmla="*/ 1715 h 6793"/>
              <a:gd name="T106" fmla="*/ 78 w 13537"/>
              <a:gd name="T107" fmla="*/ 1055 h 6793"/>
              <a:gd name="T108" fmla="*/ 20 w 13537"/>
              <a:gd name="T109" fmla="*/ 545 h 6793"/>
              <a:gd name="T110" fmla="*/ 0 w 13537"/>
              <a:gd name="T111" fmla="*/ 25 h 6793"/>
              <a:gd name="T112" fmla="*/ 6768 w 13537"/>
              <a:gd name="T113" fmla="*/ 0 h 6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537" h="6793">
                <a:moveTo>
                  <a:pt x="6768" y="48"/>
                </a:moveTo>
                <a:lnTo>
                  <a:pt x="24" y="48"/>
                </a:lnTo>
                <a:lnTo>
                  <a:pt x="48" y="24"/>
                </a:lnTo>
                <a:lnTo>
                  <a:pt x="50" y="198"/>
                </a:lnTo>
                <a:lnTo>
                  <a:pt x="57" y="371"/>
                </a:lnTo>
                <a:lnTo>
                  <a:pt x="68" y="542"/>
                </a:lnTo>
                <a:lnTo>
                  <a:pt x="83" y="712"/>
                </a:lnTo>
                <a:lnTo>
                  <a:pt x="102" y="881"/>
                </a:lnTo>
                <a:lnTo>
                  <a:pt x="126" y="1048"/>
                </a:lnTo>
                <a:lnTo>
                  <a:pt x="153" y="1215"/>
                </a:lnTo>
                <a:lnTo>
                  <a:pt x="185" y="1379"/>
                </a:lnTo>
                <a:lnTo>
                  <a:pt x="260" y="1705"/>
                </a:lnTo>
                <a:lnTo>
                  <a:pt x="351" y="2024"/>
                </a:lnTo>
                <a:lnTo>
                  <a:pt x="456" y="2336"/>
                </a:lnTo>
                <a:lnTo>
                  <a:pt x="577" y="2641"/>
                </a:lnTo>
                <a:lnTo>
                  <a:pt x="711" y="2939"/>
                </a:lnTo>
                <a:lnTo>
                  <a:pt x="860" y="3229"/>
                </a:lnTo>
                <a:lnTo>
                  <a:pt x="1022" y="3510"/>
                </a:lnTo>
                <a:lnTo>
                  <a:pt x="1196" y="3783"/>
                </a:lnTo>
                <a:lnTo>
                  <a:pt x="1384" y="4046"/>
                </a:lnTo>
                <a:lnTo>
                  <a:pt x="1583" y="4300"/>
                </a:lnTo>
                <a:lnTo>
                  <a:pt x="1794" y="4544"/>
                </a:lnTo>
                <a:lnTo>
                  <a:pt x="2017" y="4777"/>
                </a:lnTo>
                <a:lnTo>
                  <a:pt x="2250" y="5000"/>
                </a:lnTo>
                <a:lnTo>
                  <a:pt x="2494" y="5211"/>
                </a:lnTo>
                <a:lnTo>
                  <a:pt x="2748" y="5410"/>
                </a:lnTo>
                <a:lnTo>
                  <a:pt x="3012" y="5598"/>
                </a:lnTo>
                <a:lnTo>
                  <a:pt x="3284" y="5772"/>
                </a:lnTo>
                <a:lnTo>
                  <a:pt x="3566" y="5934"/>
                </a:lnTo>
                <a:lnTo>
                  <a:pt x="3855" y="6083"/>
                </a:lnTo>
                <a:lnTo>
                  <a:pt x="4153" y="6217"/>
                </a:lnTo>
                <a:lnTo>
                  <a:pt x="4458" y="6337"/>
                </a:lnTo>
                <a:lnTo>
                  <a:pt x="4771" y="6443"/>
                </a:lnTo>
                <a:lnTo>
                  <a:pt x="5090" y="6534"/>
                </a:lnTo>
                <a:lnTo>
                  <a:pt x="5415" y="6609"/>
                </a:lnTo>
                <a:lnTo>
                  <a:pt x="5579" y="6640"/>
                </a:lnTo>
                <a:lnTo>
                  <a:pt x="5745" y="6668"/>
                </a:lnTo>
                <a:lnTo>
                  <a:pt x="5913" y="6691"/>
                </a:lnTo>
                <a:lnTo>
                  <a:pt x="6082" y="6710"/>
                </a:lnTo>
                <a:lnTo>
                  <a:pt x="6252" y="6725"/>
                </a:lnTo>
                <a:lnTo>
                  <a:pt x="6423" y="6736"/>
                </a:lnTo>
                <a:lnTo>
                  <a:pt x="6595" y="6743"/>
                </a:lnTo>
                <a:lnTo>
                  <a:pt x="6769" y="6745"/>
                </a:lnTo>
                <a:lnTo>
                  <a:pt x="6942" y="6743"/>
                </a:lnTo>
                <a:lnTo>
                  <a:pt x="7115" y="6736"/>
                </a:lnTo>
                <a:lnTo>
                  <a:pt x="7286" y="6725"/>
                </a:lnTo>
                <a:lnTo>
                  <a:pt x="7456" y="6710"/>
                </a:lnTo>
                <a:lnTo>
                  <a:pt x="7625" y="6691"/>
                </a:lnTo>
                <a:lnTo>
                  <a:pt x="7792" y="6667"/>
                </a:lnTo>
                <a:lnTo>
                  <a:pt x="7959" y="6640"/>
                </a:lnTo>
                <a:lnTo>
                  <a:pt x="8123" y="6608"/>
                </a:lnTo>
                <a:lnTo>
                  <a:pt x="8449" y="6533"/>
                </a:lnTo>
                <a:lnTo>
                  <a:pt x="8768" y="6443"/>
                </a:lnTo>
                <a:lnTo>
                  <a:pt x="9080" y="6337"/>
                </a:lnTo>
                <a:lnTo>
                  <a:pt x="9385" y="6217"/>
                </a:lnTo>
                <a:lnTo>
                  <a:pt x="9683" y="6082"/>
                </a:lnTo>
                <a:lnTo>
                  <a:pt x="9973" y="5934"/>
                </a:lnTo>
                <a:lnTo>
                  <a:pt x="10254" y="5772"/>
                </a:lnTo>
                <a:lnTo>
                  <a:pt x="10527" y="5597"/>
                </a:lnTo>
                <a:lnTo>
                  <a:pt x="10790" y="5410"/>
                </a:lnTo>
                <a:lnTo>
                  <a:pt x="11044" y="5210"/>
                </a:lnTo>
                <a:lnTo>
                  <a:pt x="11288" y="4999"/>
                </a:lnTo>
                <a:lnTo>
                  <a:pt x="11521" y="4776"/>
                </a:lnTo>
                <a:lnTo>
                  <a:pt x="11744" y="4543"/>
                </a:lnTo>
                <a:lnTo>
                  <a:pt x="11955" y="4299"/>
                </a:lnTo>
                <a:lnTo>
                  <a:pt x="12154" y="4045"/>
                </a:lnTo>
                <a:lnTo>
                  <a:pt x="12342" y="3782"/>
                </a:lnTo>
                <a:lnTo>
                  <a:pt x="12516" y="3509"/>
                </a:lnTo>
                <a:lnTo>
                  <a:pt x="12678" y="3227"/>
                </a:lnTo>
                <a:lnTo>
                  <a:pt x="12827" y="2938"/>
                </a:lnTo>
                <a:lnTo>
                  <a:pt x="12961" y="2640"/>
                </a:lnTo>
                <a:lnTo>
                  <a:pt x="13081" y="2335"/>
                </a:lnTo>
                <a:lnTo>
                  <a:pt x="13187" y="2023"/>
                </a:lnTo>
                <a:lnTo>
                  <a:pt x="13278" y="1703"/>
                </a:lnTo>
                <a:lnTo>
                  <a:pt x="13353" y="1378"/>
                </a:lnTo>
                <a:lnTo>
                  <a:pt x="13384" y="1214"/>
                </a:lnTo>
                <a:lnTo>
                  <a:pt x="13412" y="1048"/>
                </a:lnTo>
                <a:lnTo>
                  <a:pt x="13435" y="880"/>
                </a:lnTo>
                <a:lnTo>
                  <a:pt x="13454" y="711"/>
                </a:lnTo>
                <a:lnTo>
                  <a:pt x="13469" y="541"/>
                </a:lnTo>
                <a:lnTo>
                  <a:pt x="13480" y="370"/>
                </a:lnTo>
                <a:lnTo>
                  <a:pt x="13487" y="198"/>
                </a:lnTo>
                <a:lnTo>
                  <a:pt x="13489" y="24"/>
                </a:lnTo>
                <a:lnTo>
                  <a:pt x="13513" y="48"/>
                </a:lnTo>
                <a:lnTo>
                  <a:pt x="6768" y="48"/>
                </a:lnTo>
                <a:close/>
                <a:moveTo>
                  <a:pt x="13513" y="0"/>
                </a:moveTo>
                <a:cubicBezTo>
                  <a:pt x="13519" y="0"/>
                  <a:pt x="13526" y="3"/>
                  <a:pt x="13530" y="8"/>
                </a:cubicBezTo>
                <a:cubicBezTo>
                  <a:pt x="13535" y="12"/>
                  <a:pt x="13537" y="18"/>
                  <a:pt x="13537" y="25"/>
                </a:cubicBezTo>
                <a:lnTo>
                  <a:pt x="13535" y="199"/>
                </a:lnTo>
                <a:lnTo>
                  <a:pt x="13528" y="373"/>
                </a:lnTo>
                <a:lnTo>
                  <a:pt x="13517" y="546"/>
                </a:lnTo>
                <a:lnTo>
                  <a:pt x="13502" y="717"/>
                </a:lnTo>
                <a:lnTo>
                  <a:pt x="13482" y="887"/>
                </a:lnTo>
                <a:lnTo>
                  <a:pt x="13459" y="1056"/>
                </a:lnTo>
                <a:lnTo>
                  <a:pt x="13431" y="1223"/>
                </a:lnTo>
                <a:lnTo>
                  <a:pt x="13399" y="1389"/>
                </a:lnTo>
                <a:lnTo>
                  <a:pt x="13324" y="1717"/>
                </a:lnTo>
                <a:lnTo>
                  <a:pt x="13232" y="2038"/>
                </a:lnTo>
                <a:lnTo>
                  <a:pt x="13126" y="2352"/>
                </a:lnTo>
                <a:lnTo>
                  <a:pt x="13005" y="2660"/>
                </a:lnTo>
                <a:lnTo>
                  <a:pt x="12869" y="2959"/>
                </a:lnTo>
                <a:lnTo>
                  <a:pt x="12720" y="3251"/>
                </a:lnTo>
                <a:lnTo>
                  <a:pt x="12557" y="3535"/>
                </a:lnTo>
                <a:lnTo>
                  <a:pt x="12381" y="3809"/>
                </a:lnTo>
                <a:lnTo>
                  <a:pt x="12192" y="4075"/>
                </a:lnTo>
                <a:lnTo>
                  <a:pt x="11991" y="4330"/>
                </a:lnTo>
                <a:lnTo>
                  <a:pt x="11778" y="4576"/>
                </a:lnTo>
                <a:lnTo>
                  <a:pt x="11554" y="4811"/>
                </a:lnTo>
                <a:lnTo>
                  <a:pt x="11319" y="5035"/>
                </a:lnTo>
                <a:lnTo>
                  <a:pt x="11074" y="5248"/>
                </a:lnTo>
                <a:lnTo>
                  <a:pt x="10818" y="5449"/>
                </a:lnTo>
                <a:lnTo>
                  <a:pt x="10552" y="5637"/>
                </a:lnTo>
                <a:lnTo>
                  <a:pt x="10278" y="5813"/>
                </a:lnTo>
                <a:lnTo>
                  <a:pt x="9994" y="5976"/>
                </a:lnTo>
                <a:lnTo>
                  <a:pt x="9702" y="6126"/>
                </a:lnTo>
                <a:lnTo>
                  <a:pt x="9403" y="6261"/>
                </a:lnTo>
                <a:lnTo>
                  <a:pt x="9095" y="6382"/>
                </a:lnTo>
                <a:lnTo>
                  <a:pt x="8781" y="6489"/>
                </a:lnTo>
                <a:lnTo>
                  <a:pt x="8459" y="6580"/>
                </a:lnTo>
                <a:lnTo>
                  <a:pt x="8132" y="6656"/>
                </a:lnTo>
                <a:lnTo>
                  <a:pt x="7966" y="6687"/>
                </a:lnTo>
                <a:lnTo>
                  <a:pt x="7799" y="6715"/>
                </a:lnTo>
                <a:lnTo>
                  <a:pt x="7630" y="6739"/>
                </a:lnTo>
                <a:lnTo>
                  <a:pt x="7460" y="6758"/>
                </a:lnTo>
                <a:lnTo>
                  <a:pt x="7289" y="6773"/>
                </a:lnTo>
                <a:lnTo>
                  <a:pt x="7116" y="6784"/>
                </a:lnTo>
                <a:lnTo>
                  <a:pt x="6943" y="6791"/>
                </a:lnTo>
                <a:lnTo>
                  <a:pt x="6768" y="6793"/>
                </a:lnTo>
                <a:lnTo>
                  <a:pt x="6594" y="6791"/>
                </a:lnTo>
                <a:lnTo>
                  <a:pt x="6420" y="6784"/>
                </a:lnTo>
                <a:lnTo>
                  <a:pt x="6247" y="6773"/>
                </a:lnTo>
                <a:lnTo>
                  <a:pt x="6076" y="6758"/>
                </a:lnTo>
                <a:lnTo>
                  <a:pt x="5906" y="6738"/>
                </a:lnTo>
                <a:lnTo>
                  <a:pt x="5738" y="6715"/>
                </a:lnTo>
                <a:lnTo>
                  <a:pt x="5570" y="6687"/>
                </a:lnTo>
                <a:lnTo>
                  <a:pt x="5404" y="6655"/>
                </a:lnTo>
                <a:lnTo>
                  <a:pt x="5076" y="6580"/>
                </a:lnTo>
                <a:lnTo>
                  <a:pt x="4755" y="6488"/>
                </a:lnTo>
                <a:lnTo>
                  <a:pt x="4441" y="6382"/>
                </a:lnTo>
                <a:lnTo>
                  <a:pt x="4133" y="6261"/>
                </a:lnTo>
                <a:lnTo>
                  <a:pt x="3834" y="6125"/>
                </a:lnTo>
                <a:lnTo>
                  <a:pt x="3542" y="5976"/>
                </a:lnTo>
                <a:lnTo>
                  <a:pt x="3258" y="5813"/>
                </a:lnTo>
                <a:lnTo>
                  <a:pt x="2984" y="5637"/>
                </a:lnTo>
                <a:lnTo>
                  <a:pt x="2718" y="5448"/>
                </a:lnTo>
                <a:lnTo>
                  <a:pt x="2463" y="5247"/>
                </a:lnTo>
                <a:lnTo>
                  <a:pt x="2217" y="5034"/>
                </a:lnTo>
                <a:lnTo>
                  <a:pt x="1982" y="4810"/>
                </a:lnTo>
                <a:lnTo>
                  <a:pt x="1758" y="4575"/>
                </a:lnTo>
                <a:lnTo>
                  <a:pt x="1545" y="4330"/>
                </a:lnTo>
                <a:lnTo>
                  <a:pt x="1344" y="4074"/>
                </a:lnTo>
                <a:lnTo>
                  <a:pt x="1156" y="3808"/>
                </a:lnTo>
                <a:lnTo>
                  <a:pt x="980" y="3534"/>
                </a:lnTo>
                <a:lnTo>
                  <a:pt x="817" y="3250"/>
                </a:lnTo>
                <a:lnTo>
                  <a:pt x="667" y="2958"/>
                </a:lnTo>
                <a:lnTo>
                  <a:pt x="532" y="2659"/>
                </a:lnTo>
                <a:lnTo>
                  <a:pt x="411" y="2351"/>
                </a:lnTo>
                <a:lnTo>
                  <a:pt x="304" y="2037"/>
                </a:lnTo>
                <a:lnTo>
                  <a:pt x="213" y="1715"/>
                </a:lnTo>
                <a:lnTo>
                  <a:pt x="138" y="1388"/>
                </a:lnTo>
                <a:lnTo>
                  <a:pt x="106" y="1222"/>
                </a:lnTo>
                <a:lnTo>
                  <a:pt x="78" y="1055"/>
                </a:lnTo>
                <a:lnTo>
                  <a:pt x="55" y="886"/>
                </a:lnTo>
                <a:lnTo>
                  <a:pt x="35" y="716"/>
                </a:lnTo>
                <a:lnTo>
                  <a:pt x="20" y="545"/>
                </a:lnTo>
                <a:lnTo>
                  <a:pt x="9" y="372"/>
                </a:lnTo>
                <a:lnTo>
                  <a:pt x="2" y="199"/>
                </a:lnTo>
                <a:lnTo>
                  <a:pt x="0" y="25"/>
                </a:lnTo>
                <a:cubicBezTo>
                  <a:pt x="0" y="18"/>
                  <a:pt x="3" y="12"/>
                  <a:pt x="7" y="8"/>
                </a:cubicBezTo>
                <a:cubicBezTo>
                  <a:pt x="12" y="3"/>
                  <a:pt x="18" y="0"/>
                  <a:pt x="24" y="0"/>
                </a:cubicBezTo>
                <a:lnTo>
                  <a:pt x="6768" y="0"/>
                </a:lnTo>
                <a:lnTo>
                  <a:pt x="13513" y="0"/>
                </a:lnTo>
                <a:close/>
              </a:path>
            </a:pathLst>
          </a:custGeom>
          <a:solidFill>
            <a:srgbClr val="FFFFFF"/>
          </a:solidFill>
          <a:ln w="635" cap="flat">
            <a:solidFill>
              <a:srgbClr val="FFFFFF"/>
            </a:solidFill>
            <a:prstDash val="solid"/>
            <a:bevel/>
          </a:ln>
        </p:spPr>
        <p:txBody>
          <a:bodyPr vert="horz" wrap="square" lIns="68580" tIns="34290" rIns="68580" bIns="34290" numCol="1" anchor="t" anchorCtr="0" compatLnSpc="1"/>
          <a:lstStyle/>
          <a:p>
            <a:endParaRPr lang="zh-CN" altLang="en-US" sz="1015"/>
          </a:p>
        </p:txBody>
      </p:sp>
      <p:sp>
        <p:nvSpPr>
          <p:cNvPr id="21" name="TextBox 15"/>
          <p:cNvSpPr txBox="1"/>
          <p:nvPr/>
        </p:nvSpPr>
        <p:spPr>
          <a:xfrm>
            <a:off x="3934871" y="3156589"/>
            <a:ext cx="1241492" cy="276999"/>
          </a:xfrm>
          <a:prstGeom prst="rect">
            <a:avLst/>
          </a:prstGeom>
          <a:noFill/>
        </p:spPr>
        <p:txBody>
          <a:bodyPr wrap="square" rtlCol="0">
            <a:spAutoFit/>
          </a:bodyPr>
          <a:lstStyle/>
          <a:p>
            <a:pPr algn="ctr"/>
            <a:r>
              <a:rPr lang="en-US" altLang="zh-CN" sz="1200" dirty="0">
                <a:solidFill>
                  <a:schemeClr val="bg1"/>
                </a:solidFill>
                <a:latin typeface="Agency FB" panose="020B0503020202020204" pitchFamily="34" charset="0"/>
                <a:ea typeface="Adobe 宋体 Std L" pitchFamily="18" charset="-122"/>
              </a:rPr>
              <a:t>Transition Page</a:t>
            </a:r>
          </a:p>
        </p:txBody>
      </p:sp>
      <p:sp>
        <p:nvSpPr>
          <p:cNvPr id="22" name="文本框 13"/>
          <p:cNvSpPr txBox="1"/>
          <p:nvPr/>
        </p:nvSpPr>
        <p:spPr>
          <a:xfrm>
            <a:off x="3934871" y="2826191"/>
            <a:ext cx="1241492" cy="369332"/>
          </a:xfrm>
          <a:prstGeom prst="rect">
            <a:avLst/>
          </a:prstGeom>
          <a:noFill/>
        </p:spPr>
        <p:txBody>
          <a:bodyPr wrap="square" rtlCol="0">
            <a:spAutoFit/>
          </a:bodyPr>
          <a:lstStyle/>
          <a:p>
            <a:pPr algn="ctr"/>
            <a:r>
              <a:rPr lang="zh-CN" altLang="en-US" sz="1800" b="1" dirty="0">
                <a:solidFill>
                  <a:schemeClr val="bg1"/>
                </a:solidFill>
                <a:ea typeface="微软雅黑" panose="020B0503020204020204" pitchFamily="34" charset="-122"/>
              </a:rPr>
              <a:t>过渡页</a:t>
            </a:r>
          </a:p>
        </p:txBody>
      </p:sp>
      <p:sp>
        <p:nvSpPr>
          <p:cNvPr id="24" name="文本框 23"/>
          <p:cNvSpPr txBox="1"/>
          <p:nvPr/>
        </p:nvSpPr>
        <p:spPr>
          <a:xfrm>
            <a:off x="3209568" y="3880154"/>
            <a:ext cx="2877711" cy="667170"/>
          </a:xfrm>
          <a:prstGeom prst="rect">
            <a:avLst/>
          </a:prstGeom>
          <a:noFill/>
        </p:spPr>
        <p:txBody>
          <a:bodyPr wrap="none" rtlCol="0">
            <a:spAutoFit/>
          </a:bodyPr>
          <a:lstStyle/>
          <a:p>
            <a:pPr>
              <a:lnSpc>
                <a:spcPct val="120000"/>
              </a:lnSpc>
            </a:pPr>
            <a:r>
              <a:rPr lang="zh-CN" altLang="en-US" sz="1015" dirty="0">
                <a:solidFill>
                  <a:schemeClr val="bg1"/>
                </a:solidFill>
                <a:cs typeface="+mn-ea"/>
              </a:rPr>
              <a:t>第三章 </a:t>
            </a:r>
            <a:endParaRPr lang="en-US" altLang="zh-CN" sz="1015" dirty="0">
              <a:solidFill>
                <a:schemeClr val="bg1"/>
              </a:solidFill>
              <a:cs typeface="+mn-ea"/>
            </a:endParaRPr>
          </a:p>
          <a:p>
            <a:pPr>
              <a:lnSpc>
                <a:spcPct val="120000"/>
              </a:lnSpc>
            </a:pPr>
            <a:r>
              <a:rPr lang="zh-CN" altLang="en-US" sz="2100" b="1" dirty="0">
                <a:solidFill>
                  <a:schemeClr val="bg1"/>
                </a:solidFill>
                <a:cs typeface="+mn-ea"/>
              </a:rPr>
              <a:t>为什么要进行安全培训</a:t>
            </a:r>
          </a:p>
        </p:txBody>
      </p:sp>
      <p:sp>
        <p:nvSpPr>
          <p:cNvPr id="26" name="Freeform 5"/>
          <p:cNvSpPr/>
          <p:nvPr/>
        </p:nvSpPr>
        <p:spPr bwMode="auto">
          <a:xfrm>
            <a:off x="4571601" y="1278780"/>
            <a:ext cx="646086" cy="1292970"/>
          </a:xfrm>
          <a:custGeom>
            <a:avLst/>
            <a:gdLst>
              <a:gd name="T0" fmla="*/ 0 w 6745"/>
              <a:gd name="T1" fmla="*/ 13488 h 13488"/>
              <a:gd name="T2" fmla="*/ 6745 w 6745"/>
              <a:gd name="T3" fmla="*/ 1807 h 13488"/>
              <a:gd name="T4" fmla="*/ 0 w 6745"/>
              <a:gd name="T5" fmla="*/ 0 h 13488"/>
              <a:gd name="T6" fmla="*/ 0 w 6745"/>
              <a:gd name="T7" fmla="*/ 13488 h 13488"/>
            </a:gdLst>
            <a:ahLst/>
            <a:cxnLst>
              <a:cxn ang="0">
                <a:pos x="T0" y="T1"/>
              </a:cxn>
              <a:cxn ang="0">
                <a:pos x="T2" y="T3"/>
              </a:cxn>
              <a:cxn ang="0">
                <a:pos x="T4" y="T5"/>
              </a:cxn>
              <a:cxn ang="0">
                <a:pos x="T6" y="T7"/>
              </a:cxn>
            </a:cxnLst>
            <a:rect l="0" t="0" r="r" b="b"/>
            <a:pathLst>
              <a:path w="6745" h="13488">
                <a:moveTo>
                  <a:pt x="0" y="13488"/>
                </a:moveTo>
                <a:lnTo>
                  <a:pt x="6745" y="1807"/>
                </a:lnTo>
                <a:cubicBezTo>
                  <a:pt x="4694" y="623"/>
                  <a:pt x="2368" y="0"/>
                  <a:pt x="0" y="0"/>
                </a:cubicBezTo>
                <a:lnTo>
                  <a:pt x="0" y="13488"/>
                </a:lnTo>
                <a:close/>
              </a:path>
            </a:pathLst>
          </a:custGeom>
          <a:solidFill>
            <a:schemeClr val="bg1">
              <a:lumMod val="85000"/>
            </a:schemeClr>
          </a:solidFill>
          <a:ln w="0">
            <a:noFill/>
            <a:prstDash val="solid"/>
            <a:round/>
          </a:ln>
        </p:spPr>
        <p:txBody>
          <a:bodyPr vert="horz" wrap="square" lIns="68580" tIns="34290" rIns="68580" bIns="34290" numCol="1" anchor="t" anchorCtr="0" compatLnSpc="1"/>
          <a:lstStyle/>
          <a:p>
            <a:endParaRPr lang="zh-CN" altLang="en-US" sz="1015">
              <a:cs typeface="+mn-ea"/>
            </a:endParaRPr>
          </a:p>
        </p:txBody>
      </p:sp>
      <p:sp>
        <p:nvSpPr>
          <p:cNvPr id="27" name="Freeform 6"/>
          <p:cNvSpPr>
            <a:spLocks noEditPoints="1"/>
          </p:cNvSpPr>
          <p:nvPr/>
        </p:nvSpPr>
        <p:spPr bwMode="auto">
          <a:xfrm>
            <a:off x="4566809" y="1273988"/>
            <a:ext cx="655670" cy="1302554"/>
          </a:xfrm>
          <a:custGeom>
            <a:avLst/>
            <a:gdLst>
              <a:gd name="T0" fmla="*/ 7 w 6843"/>
              <a:gd name="T1" fmla="*/ 13512 h 13588"/>
              <a:gd name="T2" fmla="*/ 6769 w 6843"/>
              <a:gd name="T3" fmla="*/ 1897 h 13588"/>
              <a:gd name="T4" fmla="*/ 6382 w 6843"/>
              <a:gd name="T5" fmla="*/ 1682 h 13588"/>
              <a:gd name="T6" fmla="*/ 5990 w 6843"/>
              <a:gd name="T7" fmla="*/ 1480 h 13588"/>
              <a:gd name="T8" fmla="*/ 5592 w 6843"/>
              <a:gd name="T9" fmla="*/ 1292 h 13588"/>
              <a:gd name="T10" fmla="*/ 5188 w 6843"/>
              <a:gd name="T11" fmla="*/ 1117 h 13588"/>
              <a:gd name="T12" fmla="*/ 4780 w 6843"/>
              <a:gd name="T13" fmla="*/ 956 h 13588"/>
              <a:gd name="T14" fmla="*/ 4367 w 6843"/>
              <a:gd name="T15" fmla="*/ 808 h 13588"/>
              <a:gd name="T16" fmla="*/ 3949 w 6843"/>
              <a:gd name="T17" fmla="*/ 674 h 13588"/>
              <a:gd name="T18" fmla="*/ 3527 w 6843"/>
              <a:gd name="T19" fmla="*/ 554 h 13588"/>
              <a:gd name="T20" fmla="*/ 3102 w 6843"/>
              <a:gd name="T21" fmla="*/ 447 h 13588"/>
              <a:gd name="T22" fmla="*/ 2673 w 6843"/>
              <a:gd name="T23" fmla="*/ 354 h 13588"/>
              <a:gd name="T24" fmla="*/ 2241 w 6843"/>
              <a:gd name="T25" fmla="*/ 276 h 13588"/>
              <a:gd name="T26" fmla="*/ 1806 w 6843"/>
              <a:gd name="T27" fmla="*/ 212 h 13588"/>
              <a:gd name="T28" fmla="*/ 1369 w 6843"/>
              <a:gd name="T29" fmla="*/ 161 h 13588"/>
              <a:gd name="T30" fmla="*/ 930 w 6843"/>
              <a:gd name="T31" fmla="*/ 125 h 13588"/>
              <a:gd name="T32" fmla="*/ 490 w 6843"/>
              <a:gd name="T33" fmla="*/ 103 h 13588"/>
              <a:gd name="T34" fmla="*/ 48 w 6843"/>
              <a:gd name="T35" fmla="*/ 96 h 13588"/>
              <a:gd name="T36" fmla="*/ 96 w 6843"/>
              <a:gd name="T37" fmla="*/ 13536 h 13588"/>
              <a:gd name="T38" fmla="*/ 15 w 6843"/>
              <a:gd name="T39" fmla="*/ 14 h 13588"/>
              <a:gd name="T40" fmla="*/ 271 w 6843"/>
              <a:gd name="T41" fmla="*/ 2 h 13588"/>
              <a:gd name="T42" fmla="*/ 716 w 6843"/>
              <a:gd name="T43" fmla="*/ 17 h 13588"/>
              <a:gd name="T44" fmla="*/ 1159 w 6843"/>
              <a:gd name="T45" fmla="*/ 46 h 13588"/>
              <a:gd name="T46" fmla="*/ 1600 w 6843"/>
              <a:gd name="T47" fmla="*/ 89 h 13588"/>
              <a:gd name="T48" fmla="*/ 2039 w 6843"/>
              <a:gd name="T49" fmla="*/ 147 h 13588"/>
              <a:gd name="T50" fmla="*/ 2475 w 6843"/>
              <a:gd name="T51" fmla="*/ 219 h 13588"/>
              <a:gd name="T52" fmla="*/ 2908 w 6843"/>
              <a:gd name="T53" fmla="*/ 306 h 13588"/>
              <a:gd name="T54" fmla="*/ 3338 w 6843"/>
              <a:gd name="T55" fmla="*/ 406 h 13588"/>
              <a:gd name="T56" fmla="*/ 3766 w 6843"/>
              <a:gd name="T57" fmla="*/ 520 h 13588"/>
              <a:gd name="T58" fmla="*/ 4188 w 6843"/>
              <a:gd name="T59" fmla="*/ 648 h 13588"/>
              <a:gd name="T60" fmla="*/ 4606 w 6843"/>
              <a:gd name="T61" fmla="*/ 790 h 13588"/>
              <a:gd name="T62" fmla="*/ 5020 w 6843"/>
              <a:gd name="T63" fmla="*/ 946 h 13588"/>
              <a:gd name="T64" fmla="*/ 5430 w 6843"/>
              <a:gd name="T65" fmla="*/ 1115 h 13588"/>
              <a:gd name="T66" fmla="*/ 5833 w 6843"/>
              <a:gd name="T67" fmla="*/ 1298 h 13588"/>
              <a:gd name="T68" fmla="*/ 6231 w 6843"/>
              <a:gd name="T69" fmla="*/ 1494 h 13588"/>
              <a:gd name="T70" fmla="*/ 6624 w 6843"/>
              <a:gd name="T71" fmla="*/ 1704 h 13588"/>
              <a:gd name="T72" fmla="*/ 6839 w 6843"/>
              <a:gd name="T73" fmla="*/ 1842 h 13588"/>
              <a:gd name="T74" fmla="*/ 90 w 6843"/>
              <a:gd name="T75" fmla="*/ 13560 h 13588"/>
              <a:gd name="T76" fmla="*/ 0 w 6843"/>
              <a:gd name="T77" fmla="*/ 13536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3" h="13588">
                <a:moveTo>
                  <a:pt x="96" y="13536"/>
                </a:moveTo>
                <a:lnTo>
                  <a:pt x="7" y="13512"/>
                </a:lnTo>
                <a:lnTo>
                  <a:pt x="6751" y="1831"/>
                </a:lnTo>
                <a:lnTo>
                  <a:pt x="6769" y="1897"/>
                </a:lnTo>
                <a:lnTo>
                  <a:pt x="6576" y="1787"/>
                </a:lnTo>
                <a:lnTo>
                  <a:pt x="6382" y="1682"/>
                </a:lnTo>
                <a:lnTo>
                  <a:pt x="6187" y="1580"/>
                </a:lnTo>
                <a:lnTo>
                  <a:pt x="5990" y="1480"/>
                </a:lnTo>
                <a:lnTo>
                  <a:pt x="5792" y="1385"/>
                </a:lnTo>
                <a:lnTo>
                  <a:pt x="5592" y="1292"/>
                </a:lnTo>
                <a:lnTo>
                  <a:pt x="5391" y="1203"/>
                </a:lnTo>
                <a:lnTo>
                  <a:pt x="5188" y="1117"/>
                </a:lnTo>
                <a:lnTo>
                  <a:pt x="4985" y="1035"/>
                </a:lnTo>
                <a:lnTo>
                  <a:pt x="4780" y="956"/>
                </a:lnTo>
                <a:lnTo>
                  <a:pt x="4574" y="881"/>
                </a:lnTo>
                <a:lnTo>
                  <a:pt x="4367" y="808"/>
                </a:lnTo>
                <a:lnTo>
                  <a:pt x="4158" y="740"/>
                </a:lnTo>
                <a:lnTo>
                  <a:pt x="3949" y="674"/>
                </a:lnTo>
                <a:lnTo>
                  <a:pt x="3738" y="612"/>
                </a:lnTo>
                <a:lnTo>
                  <a:pt x="3527" y="554"/>
                </a:lnTo>
                <a:lnTo>
                  <a:pt x="3314" y="499"/>
                </a:lnTo>
                <a:lnTo>
                  <a:pt x="3102" y="447"/>
                </a:lnTo>
                <a:lnTo>
                  <a:pt x="2888" y="399"/>
                </a:lnTo>
                <a:lnTo>
                  <a:pt x="2673" y="354"/>
                </a:lnTo>
                <a:lnTo>
                  <a:pt x="2457" y="314"/>
                </a:lnTo>
                <a:lnTo>
                  <a:pt x="2241" y="276"/>
                </a:lnTo>
                <a:lnTo>
                  <a:pt x="2024" y="242"/>
                </a:lnTo>
                <a:lnTo>
                  <a:pt x="1806" y="212"/>
                </a:lnTo>
                <a:lnTo>
                  <a:pt x="1588" y="185"/>
                </a:lnTo>
                <a:lnTo>
                  <a:pt x="1369" y="161"/>
                </a:lnTo>
                <a:lnTo>
                  <a:pt x="1150" y="141"/>
                </a:lnTo>
                <a:lnTo>
                  <a:pt x="930" y="125"/>
                </a:lnTo>
                <a:lnTo>
                  <a:pt x="710" y="112"/>
                </a:lnTo>
                <a:lnTo>
                  <a:pt x="490" y="103"/>
                </a:lnTo>
                <a:lnTo>
                  <a:pt x="269" y="98"/>
                </a:lnTo>
                <a:lnTo>
                  <a:pt x="48" y="96"/>
                </a:lnTo>
                <a:lnTo>
                  <a:pt x="96" y="48"/>
                </a:lnTo>
                <a:lnTo>
                  <a:pt x="96" y="13536"/>
                </a:lnTo>
                <a:close/>
                <a:moveTo>
                  <a:pt x="0" y="48"/>
                </a:moveTo>
                <a:cubicBezTo>
                  <a:pt x="0" y="35"/>
                  <a:pt x="6" y="23"/>
                  <a:pt x="15" y="14"/>
                </a:cubicBezTo>
                <a:cubicBezTo>
                  <a:pt x="24" y="5"/>
                  <a:pt x="36" y="0"/>
                  <a:pt x="49" y="0"/>
                </a:cubicBezTo>
                <a:lnTo>
                  <a:pt x="271" y="2"/>
                </a:lnTo>
                <a:lnTo>
                  <a:pt x="494" y="8"/>
                </a:lnTo>
                <a:lnTo>
                  <a:pt x="716" y="17"/>
                </a:lnTo>
                <a:lnTo>
                  <a:pt x="938" y="29"/>
                </a:lnTo>
                <a:lnTo>
                  <a:pt x="1159" y="46"/>
                </a:lnTo>
                <a:lnTo>
                  <a:pt x="1380" y="66"/>
                </a:lnTo>
                <a:lnTo>
                  <a:pt x="1600" y="89"/>
                </a:lnTo>
                <a:lnTo>
                  <a:pt x="1820" y="116"/>
                </a:lnTo>
                <a:lnTo>
                  <a:pt x="2039" y="147"/>
                </a:lnTo>
                <a:lnTo>
                  <a:pt x="2257" y="181"/>
                </a:lnTo>
                <a:lnTo>
                  <a:pt x="2475" y="219"/>
                </a:lnTo>
                <a:lnTo>
                  <a:pt x="2692" y="260"/>
                </a:lnTo>
                <a:lnTo>
                  <a:pt x="2908" y="306"/>
                </a:lnTo>
                <a:lnTo>
                  <a:pt x="3124" y="354"/>
                </a:lnTo>
                <a:lnTo>
                  <a:pt x="3338" y="406"/>
                </a:lnTo>
                <a:lnTo>
                  <a:pt x="3553" y="461"/>
                </a:lnTo>
                <a:lnTo>
                  <a:pt x="3766" y="520"/>
                </a:lnTo>
                <a:lnTo>
                  <a:pt x="3977" y="583"/>
                </a:lnTo>
                <a:lnTo>
                  <a:pt x="4188" y="648"/>
                </a:lnTo>
                <a:lnTo>
                  <a:pt x="4398" y="718"/>
                </a:lnTo>
                <a:lnTo>
                  <a:pt x="4606" y="790"/>
                </a:lnTo>
                <a:lnTo>
                  <a:pt x="4814" y="866"/>
                </a:lnTo>
                <a:lnTo>
                  <a:pt x="5020" y="946"/>
                </a:lnTo>
                <a:lnTo>
                  <a:pt x="5226" y="1029"/>
                </a:lnTo>
                <a:lnTo>
                  <a:pt x="5430" y="1115"/>
                </a:lnTo>
                <a:lnTo>
                  <a:pt x="5632" y="1205"/>
                </a:lnTo>
                <a:lnTo>
                  <a:pt x="5833" y="1298"/>
                </a:lnTo>
                <a:lnTo>
                  <a:pt x="6033" y="1395"/>
                </a:lnTo>
                <a:lnTo>
                  <a:pt x="6231" y="1494"/>
                </a:lnTo>
                <a:lnTo>
                  <a:pt x="6428" y="1597"/>
                </a:lnTo>
                <a:lnTo>
                  <a:pt x="6624" y="1704"/>
                </a:lnTo>
                <a:lnTo>
                  <a:pt x="6817" y="1813"/>
                </a:lnTo>
                <a:cubicBezTo>
                  <a:pt x="6828" y="1820"/>
                  <a:pt x="6836" y="1830"/>
                  <a:pt x="6839" y="1842"/>
                </a:cubicBezTo>
                <a:cubicBezTo>
                  <a:pt x="6843" y="1855"/>
                  <a:pt x="6841" y="1868"/>
                  <a:pt x="6835" y="1879"/>
                </a:cubicBezTo>
                <a:lnTo>
                  <a:pt x="90" y="13560"/>
                </a:lnTo>
                <a:cubicBezTo>
                  <a:pt x="79" y="13579"/>
                  <a:pt x="57" y="13588"/>
                  <a:pt x="36" y="13583"/>
                </a:cubicBezTo>
                <a:cubicBezTo>
                  <a:pt x="15" y="13577"/>
                  <a:pt x="0" y="13558"/>
                  <a:pt x="0" y="13536"/>
                </a:cubicBezTo>
                <a:lnTo>
                  <a:pt x="0" y="48"/>
                </a:lnTo>
                <a:close/>
              </a:path>
            </a:pathLst>
          </a:custGeom>
          <a:solidFill>
            <a:srgbClr val="FFFFFF"/>
          </a:solidFill>
          <a:ln w="1588" cap="flat">
            <a:noFill/>
            <a:prstDash val="solid"/>
            <a:bevel/>
          </a:ln>
        </p:spPr>
        <p:txBody>
          <a:bodyPr vert="horz" wrap="square" lIns="68580" tIns="34290" rIns="68580" bIns="34290" numCol="1" anchor="t" anchorCtr="0" compatLnSpc="1"/>
          <a:lstStyle/>
          <a:p>
            <a:endParaRPr lang="zh-CN" altLang="en-US" sz="1015">
              <a:cs typeface="+mn-ea"/>
            </a:endParaRPr>
          </a:p>
        </p:txBody>
      </p:sp>
      <p:sp>
        <p:nvSpPr>
          <p:cNvPr id="28" name="Freeform 7"/>
          <p:cNvSpPr/>
          <p:nvPr/>
        </p:nvSpPr>
        <p:spPr bwMode="auto">
          <a:xfrm>
            <a:off x="4571601" y="1452081"/>
            <a:ext cx="1119669" cy="1119669"/>
          </a:xfrm>
          <a:custGeom>
            <a:avLst/>
            <a:gdLst>
              <a:gd name="T0" fmla="*/ 0 w 5841"/>
              <a:gd name="T1" fmla="*/ 5840 h 5840"/>
              <a:gd name="T2" fmla="*/ 5841 w 5841"/>
              <a:gd name="T3" fmla="*/ 2468 h 5840"/>
              <a:gd name="T4" fmla="*/ 3373 w 5841"/>
              <a:gd name="T5" fmla="*/ 0 h 5840"/>
              <a:gd name="T6" fmla="*/ 0 w 5841"/>
              <a:gd name="T7" fmla="*/ 5840 h 5840"/>
            </a:gdLst>
            <a:ahLst/>
            <a:cxnLst>
              <a:cxn ang="0">
                <a:pos x="T0" y="T1"/>
              </a:cxn>
              <a:cxn ang="0">
                <a:pos x="T2" y="T3"/>
              </a:cxn>
              <a:cxn ang="0">
                <a:pos x="T4" y="T5"/>
              </a:cxn>
              <a:cxn ang="0">
                <a:pos x="T6" y="T7"/>
              </a:cxn>
            </a:cxnLst>
            <a:rect l="0" t="0" r="r" b="b"/>
            <a:pathLst>
              <a:path w="5841" h="5840">
                <a:moveTo>
                  <a:pt x="0" y="5840"/>
                </a:moveTo>
                <a:lnTo>
                  <a:pt x="5841" y="2468"/>
                </a:lnTo>
                <a:cubicBezTo>
                  <a:pt x="5249" y="1443"/>
                  <a:pt x="4398" y="592"/>
                  <a:pt x="3373" y="0"/>
                </a:cubicBezTo>
                <a:lnTo>
                  <a:pt x="0" y="5840"/>
                </a:lnTo>
                <a:close/>
              </a:path>
            </a:pathLst>
          </a:custGeom>
          <a:solidFill>
            <a:schemeClr val="bg1">
              <a:lumMod val="85000"/>
            </a:schemeClr>
          </a:solidFill>
          <a:ln w="0">
            <a:noFill/>
            <a:prstDash val="solid"/>
            <a:round/>
          </a:ln>
        </p:spPr>
        <p:txBody>
          <a:bodyPr vert="horz" wrap="square" lIns="68580" tIns="34290" rIns="68580" bIns="34290" numCol="1" anchor="t" anchorCtr="0" compatLnSpc="1"/>
          <a:lstStyle/>
          <a:p>
            <a:endParaRPr lang="zh-CN" altLang="en-US" sz="1015">
              <a:cs typeface="+mn-ea"/>
            </a:endParaRPr>
          </a:p>
        </p:txBody>
      </p:sp>
      <p:sp>
        <p:nvSpPr>
          <p:cNvPr id="37" name="Freeform 8"/>
          <p:cNvSpPr>
            <a:spLocks noEditPoints="1"/>
          </p:cNvSpPr>
          <p:nvPr/>
        </p:nvSpPr>
        <p:spPr bwMode="auto">
          <a:xfrm>
            <a:off x="4566809" y="1447289"/>
            <a:ext cx="1129253" cy="1129253"/>
          </a:xfrm>
          <a:custGeom>
            <a:avLst/>
            <a:gdLst>
              <a:gd name="T0" fmla="*/ 47 w 5892"/>
              <a:gd name="T1" fmla="*/ 5877 h 5892"/>
              <a:gd name="T2" fmla="*/ 14 w 5892"/>
              <a:gd name="T3" fmla="*/ 5845 h 5892"/>
              <a:gd name="T4" fmla="*/ 5855 w 5892"/>
              <a:gd name="T5" fmla="*/ 2473 h 5892"/>
              <a:gd name="T6" fmla="*/ 5847 w 5892"/>
              <a:gd name="T7" fmla="*/ 2506 h 5892"/>
              <a:gd name="T8" fmla="*/ 5791 w 5892"/>
              <a:gd name="T9" fmla="*/ 2410 h 5892"/>
              <a:gd name="T10" fmla="*/ 5733 w 5892"/>
              <a:gd name="T11" fmla="*/ 2316 h 5892"/>
              <a:gd name="T12" fmla="*/ 5613 w 5892"/>
              <a:gd name="T13" fmla="*/ 2130 h 5892"/>
              <a:gd name="T14" fmla="*/ 5488 w 5892"/>
              <a:gd name="T15" fmla="*/ 1949 h 5892"/>
              <a:gd name="T16" fmla="*/ 5357 w 5892"/>
              <a:gd name="T17" fmla="*/ 1773 h 5892"/>
              <a:gd name="T18" fmla="*/ 5220 w 5892"/>
              <a:gd name="T19" fmla="*/ 1601 h 5892"/>
              <a:gd name="T20" fmla="*/ 5078 w 5892"/>
              <a:gd name="T21" fmla="*/ 1433 h 5892"/>
              <a:gd name="T22" fmla="*/ 4931 w 5892"/>
              <a:gd name="T23" fmla="*/ 1271 h 5892"/>
              <a:gd name="T24" fmla="*/ 4778 w 5892"/>
              <a:gd name="T25" fmla="*/ 1113 h 5892"/>
              <a:gd name="T26" fmla="*/ 4621 w 5892"/>
              <a:gd name="T27" fmla="*/ 961 h 5892"/>
              <a:gd name="T28" fmla="*/ 4458 w 5892"/>
              <a:gd name="T29" fmla="*/ 814 h 5892"/>
              <a:gd name="T30" fmla="*/ 4291 w 5892"/>
              <a:gd name="T31" fmla="*/ 671 h 5892"/>
              <a:gd name="T32" fmla="*/ 4119 w 5892"/>
              <a:gd name="T33" fmla="*/ 535 h 5892"/>
              <a:gd name="T34" fmla="*/ 3942 w 5892"/>
              <a:gd name="T35" fmla="*/ 404 h 5892"/>
              <a:gd name="T36" fmla="*/ 3761 w 5892"/>
              <a:gd name="T37" fmla="*/ 278 h 5892"/>
              <a:gd name="T38" fmla="*/ 3576 w 5892"/>
              <a:gd name="T39" fmla="*/ 159 h 5892"/>
              <a:gd name="T40" fmla="*/ 3482 w 5892"/>
              <a:gd name="T41" fmla="*/ 101 h 5892"/>
              <a:gd name="T42" fmla="*/ 3387 w 5892"/>
              <a:gd name="T43" fmla="*/ 45 h 5892"/>
              <a:gd name="T44" fmla="*/ 3420 w 5892"/>
              <a:gd name="T45" fmla="*/ 37 h 5892"/>
              <a:gd name="T46" fmla="*/ 47 w 5892"/>
              <a:gd name="T47" fmla="*/ 5877 h 5892"/>
              <a:gd name="T48" fmla="*/ 3378 w 5892"/>
              <a:gd name="T49" fmla="*/ 13 h 5892"/>
              <a:gd name="T50" fmla="*/ 3393 w 5892"/>
              <a:gd name="T51" fmla="*/ 2 h 5892"/>
              <a:gd name="T52" fmla="*/ 3411 w 5892"/>
              <a:gd name="T53" fmla="*/ 4 h 5892"/>
              <a:gd name="T54" fmla="*/ 3507 w 5892"/>
              <a:gd name="T55" fmla="*/ 60 h 5892"/>
              <a:gd name="T56" fmla="*/ 3602 w 5892"/>
              <a:gd name="T57" fmla="*/ 119 h 5892"/>
              <a:gd name="T58" fmla="*/ 3788 w 5892"/>
              <a:gd name="T59" fmla="*/ 239 h 5892"/>
              <a:gd name="T60" fmla="*/ 3971 w 5892"/>
              <a:gd name="T61" fmla="*/ 365 h 5892"/>
              <a:gd name="T62" fmla="*/ 4149 w 5892"/>
              <a:gd name="T63" fmla="*/ 497 h 5892"/>
              <a:gd name="T64" fmla="*/ 4322 w 5892"/>
              <a:gd name="T65" fmla="*/ 635 h 5892"/>
              <a:gd name="T66" fmla="*/ 4490 w 5892"/>
              <a:gd name="T67" fmla="*/ 778 h 5892"/>
              <a:gd name="T68" fmla="*/ 4654 w 5892"/>
              <a:gd name="T69" fmla="*/ 926 h 5892"/>
              <a:gd name="T70" fmla="*/ 4813 w 5892"/>
              <a:gd name="T71" fmla="*/ 1080 h 5892"/>
              <a:gd name="T72" fmla="*/ 4967 w 5892"/>
              <a:gd name="T73" fmla="*/ 1239 h 5892"/>
              <a:gd name="T74" fmla="*/ 5115 w 5892"/>
              <a:gd name="T75" fmla="*/ 1402 h 5892"/>
              <a:gd name="T76" fmla="*/ 5258 w 5892"/>
              <a:gd name="T77" fmla="*/ 1571 h 5892"/>
              <a:gd name="T78" fmla="*/ 5395 w 5892"/>
              <a:gd name="T79" fmla="*/ 1744 h 5892"/>
              <a:gd name="T80" fmla="*/ 5527 w 5892"/>
              <a:gd name="T81" fmla="*/ 1922 h 5892"/>
              <a:gd name="T82" fmla="*/ 5654 w 5892"/>
              <a:gd name="T83" fmla="*/ 2104 h 5892"/>
              <a:gd name="T84" fmla="*/ 5774 w 5892"/>
              <a:gd name="T85" fmla="*/ 2291 h 5892"/>
              <a:gd name="T86" fmla="*/ 5832 w 5892"/>
              <a:gd name="T87" fmla="*/ 2386 h 5892"/>
              <a:gd name="T88" fmla="*/ 5888 w 5892"/>
              <a:gd name="T89" fmla="*/ 2481 h 5892"/>
              <a:gd name="T90" fmla="*/ 5891 w 5892"/>
              <a:gd name="T91" fmla="*/ 2500 h 5892"/>
              <a:gd name="T92" fmla="*/ 5879 w 5892"/>
              <a:gd name="T93" fmla="*/ 2514 h 5892"/>
              <a:gd name="T94" fmla="*/ 38 w 5892"/>
              <a:gd name="T95" fmla="*/ 5886 h 5892"/>
              <a:gd name="T96" fmla="*/ 9 w 5892"/>
              <a:gd name="T97" fmla="*/ 5882 h 5892"/>
              <a:gd name="T98" fmla="*/ 6 w 5892"/>
              <a:gd name="T99" fmla="*/ 5853 h 5892"/>
              <a:gd name="T100" fmla="*/ 3378 w 5892"/>
              <a:gd name="T101" fmla="*/ 13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92" h="5892">
                <a:moveTo>
                  <a:pt x="47" y="5877"/>
                </a:moveTo>
                <a:lnTo>
                  <a:pt x="14" y="5845"/>
                </a:lnTo>
                <a:lnTo>
                  <a:pt x="5855" y="2473"/>
                </a:lnTo>
                <a:lnTo>
                  <a:pt x="5847" y="2506"/>
                </a:lnTo>
                <a:lnTo>
                  <a:pt x="5791" y="2410"/>
                </a:lnTo>
                <a:lnTo>
                  <a:pt x="5733" y="2316"/>
                </a:lnTo>
                <a:lnTo>
                  <a:pt x="5613" y="2130"/>
                </a:lnTo>
                <a:lnTo>
                  <a:pt x="5488" y="1949"/>
                </a:lnTo>
                <a:lnTo>
                  <a:pt x="5357" y="1773"/>
                </a:lnTo>
                <a:lnTo>
                  <a:pt x="5220" y="1601"/>
                </a:lnTo>
                <a:lnTo>
                  <a:pt x="5078" y="1433"/>
                </a:lnTo>
                <a:lnTo>
                  <a:pt x="4931" y="1271"/>
                </a:lnTo>
                <a:lnTo>
                  <a:pt x="4778" y="1113"/>
                </a:lnTo>
                <a:lnTo>
                  <a:pt x="4621" y="961"/>
                </a:lnTo>
                <a:lnTo>
                  <a:pt x="4458" y="814"/>
                </a:lnTo>
                <a:lnTo>
                  <a:pt x="4291" y="671"/>
                </a:lnTo>
                <a:lnTo>
                  <a:pt x="4119" y="535"/>
                </a:lnTo>
                <a:lnTo>
                  <a:pt x="3942" y="404"/>
                </a:lnTo>
                <a:lnTo>
                  <a:pt x="3761" y="278"/>
                </a:lnTo>
                <a:lnTo>
                  <a:pt x="3576" y="159"/>
                </a:lnTo>
                <a:lnTo>
                  <a:pt x="3482" y="101"/>
                </a:lnTo>
                <a:lnTo>
                  <a:pt x="3387" y="45"/>
                </a:lnTo>
                <a:lnTo>
                  <a:pt x="3420" y="37"/>
                </a:lnTo>
                <a:lnTo>
                  <a:pt x="47" y="5877"/>
                </a:lnTo>
                <a:close/>
                <a:moveTo>
                  <a:pt x="3378" y="13"/>
                </a:moveTo>
                <a:cubicBezTo>
                  <a:pt x="3381" y="7"/>
                  <a:pt x="3386" y="3"/>
                  <a:pt x="3393" y="2"/>
                </a:cubicBezTo>
                <a:cubicBezTo>
                  <a:pt x="3399" y="0"/>
                  <a:pt x="3405" y="1"/>
                  <a:pt x="3411" y="4"/>
                </a:cubicBezTo>
                <a:lnTo>
                  <a:pt x="3507" y="60"/>
                </a:lnTo>
                <a:lnTo>
                  <a:pt x="3602" y="119"/>
                </a:lnTo>
                <a:lnTo>
                  <a:pt x="3788" y="239"/>
                </a:lnTo>
                <a:lnTo>
                  <a:pt x="3971" y="365"/>
                </a:lnTo>
                <a:lnTo>
                  <a:pt x="4149" y="497"/>
                </a:lnTo>
                <a:lnTo>
                  <a:pt x="4322" y="635"/>
                </a:lnTo>
                <a:lnTo>
                  <a:pt x="4490" y="778"/>
                </a:lnTo>
                <a:lnTo>
                  <a:pt x="4654" y="926"/>
                </a:lnTo>
                <a:lnTo>
                  <a:pt x="4813" y="1080"/>
                </a:lnTo>
                <a:lnTo>
                  <a:pt x="4967" y="1239"/>
                </a:lnTo>
                <a:lnTo>
                  <a:pt x="5115" y="1402"/>
                </a:lnTo>
                <a:lnTo>
                  <a:pt x="5258" y="1571"/>
                </a:lnTo>
                <a:lnTo>
                  <a:pt x="5395" y="1744"/>
                </a:lnTo>
                <a:lnTo>
                  <a:pt x="5527" y="1922"/>
                </a:lnTo>
                <a:lnTo>
                  <a:pt x="5654" y="2104"/>
                </a:lnTo>
                <a:lnTo>
                  <a:pt x="5774" y="2291"/>
                </a:lnTo>
                <a:lnTo>
                  <a:pt x="5832" y="2386"/>
                </a:lnTo>
                <a:lnTo>
                  <a:pt x="5888" y="2481"/>
                </a:lnTo>
                <a:cubicBezTo>
                  <a:pt x="5891" y="2487"/>
                  <a:pt x="5892" y="2493"/>
                  <a:pt x="5891" y="2500"/>
                </a:cubicBezTo>
                <a:cubicBezTo>
                  <a:pt x="5889" y="2506"/>
                  <a:pt x="5885" y="2511"/>
                  <a:pt x="5879" y="2514"/>
                </a:cubicBezTo>
                <a:lnTo>
                  <a:pt x="38" y="5886"/>
                </a:lnTo>
                <a:cubicBezTo>
                  <a:pt x="29" y="5892"/>
                  <a:pt x="17" y="5890"/>
                  <a:pt x="9" y="5882"/>
                </a:cubicBezTo>
                <a:cubicBezTo>
                  <a:pt x="2" y="5875"/>
                  <a:pt x="0" y="5863"/>
                  <a:pt x="6" y="5853"/>
                </a:cubicBezTo>
                <a:lnTo>
                  <a:pt x="3378" y="13"/>
                </a:lnTo>
                <a:close/>
              </a:path>
            </a:pathLst>
          </a:custGeom>
          <a:solidFill>
            <a:srgbClr val="FFFFFF"/>
          </a:solidFill>
          <a:ln w="1588" cap="flat">
            <a:noFill/>
            <a:prstDash val="solid"/>
            <a:bevel/>
          </a:ln>
        </p:spPr>
        <p:txBody>
          <a:bodyPr vert="horz" wrap="square" lIns="68580" tIns="34290" rIns="68580" bIns="34290" numCol="1" anchor="t" anchorCtr="0" compatLnSpc="1"/>
          <a:lstStyle/>
          <a:p>
            <a:endParaRPr lang="zh-CN" altLang="en-US" sz="1015">
              <a:cs typeface="+mn-ea"/>
            </a:endParaRPr>
          </a:p>
        </p:txBody>
      </p:sp>
      <p:sp>
        <p:nvSpPr>
          <p:cNvPr id="38" name="Freeform 9"/>
          <p:cNvSpPr/>
          <p:nvPr/>
        </p:nvSpPr>
        <p:spPr bwMode="auto">
          <a:xfrm>
            <a:off x="4571601" y="1924866"/>
            <a:ext cx="1292970" cy="646884"/>
          </a:xfrm>
          <a:custGeom>
            <a:avLst/>
            <a:gdLst>
              <a:gd name="T0" fmla="*/ 0 w 6745"/>
              <a:gd name="T1" fmla="*/ 3372 h 3372"/>
              <a:gd name="T2" fmla="*/ 6745 w 6745"/>
              <a:gd name="T3" fmla="*/ 3372 h 3372"/>
              <a:gd name="T4" fmla="*/ 5841 w 6745"/>
              <a:gd name="T5" fmla="*/ 0 h 3372"/>
              <a:gd name="T6" fmla="*/ 0 w 6745"/>
              <a:gd name="T7" fmla="*/ 3372 h 3372"/>
            </a:gdLst>
            <a:ahLst/>
            <a:cxnLst>
              <a:cxn ang="0">
                <a:pos x="T0" y="T1"/>
              </a:cxn>
              <a:cxn ang="0">
                <a:pos x="T2" y="T3"/>
              </a:cxn>
              <a:cxn ang="0">
                <a:pos x="T4" y="T5"/>
              </a:cxn>
              <a:cxn ang="0">
                <a:pos x="T6" y="T7"/>
              </a:cxn>
            </a:cxnLst>
            <a:rect l="0" t="0" r="r" b="b"/>
            <a:pathLst>
              <a:path w="6745" h="3372">
                <a:moveTo>
                  <a:pt x="0" y="3372"/>
                </a:moveTo>
                <a:lnTo>
                  <a:pt x="6745" y="3372"/>
                </a:lnTo>
                <a:cubicBezTo>
                  <a:pt x="6745" y="2189"/>
                  <a:pt x="6433" y="1026"/>
                  <a:pt x="5841" y="0"/>
                </a:cubicBezTo>
                <a:lnTo>
                  <a:pt x="0" y="3372"/>
                </a:lnTo>
                <a:close/>
              </a:path>
            </a:pathLst>
          </a:custGeom>
          <a:solidFill>
            <a:schemeClr val="bg1">
              <a:lumMod val="85000"/>
            </a:schemeClr>
          </a:solidFill>
          <a:ln w="0">
            <a:noFill/>
            <a:prstDash val="solid"/>
            <a:round/>
          </a:ln>
        </p:spPr>
        <p:txBody>
          <a:bodyPr vert="horz" wrap="square" lIns="68580" tIns="34290" rIns="68580" bIns="34290" numCol="1" anchor="t" anchorCtr="0" compatLnSpc="1"/>
          <a:lstStyle/>
          <a:p>
            <a:endParaRPr lang="zh-CN" altLang="en-US" sz="1015">
              <a:cs typeface="+mn-ea"/>
            </a:endParaRPr>
          </a:p>
        </p:txBody>
      </p:sp>
      <p:sp>
        <p:nvSpPr>
          <p:cNvPr id="39" name="Freeform 10"/>
          <p:cNvSpPr>
            <a:spLocks noEditPoints="1"/>
          </p:cNvSpPr>
          <p:nvPr/>
        </p:nvSpPr>
        <p:spPr bwMode="auto">
          <a:xfrm>
            <a:off x="4566809" y="1920872"/>
            <a:ext cx="1302554" cy="655670"/>
          </a:xfrm>
          <a:custGeom>
            <a:avLst/>
            <a:gdLst>
              <a:gd name="T0" fmla="*/ 26 w 6795"/>
              <a:gd name="T1" fmla="*/ 3372 h 3420"/>
              <a:gd name="T2" fmla="*/ 6747 w 6795"/>
              <a:gd name="T3" fmla="*/ 3397 h 3420"/>
              <a:gd name="T4" fmla="*/ 6743 w 6795"/>
              <a:gd name="T5" fmla="*/ 3175 h 3420"/>
              <a:gd name="T6" fmla="*/ 6733 w 6795"/>
              <a:gd name="T7" fmla="*/ 2955 h 3420"/>
              <a:gd name="T8" fmla="*/ 6714 w 6795"/>
              <a:gd name="T9" fmla="*/ 2736 h 3420"/>
              <a:gd name="T10" fmla="*/ 6689 w 6795"/>
              <a:gd name="T11" fmla="*/ 2517 h 3420"/>
              <a:gd name="T12" fmla="*/ 6657 w 6795"/>
              <a:gd name="T13" fmla="*/ 2300 h 3420"/>
              <a:gd name="T14" fmla="*/ 6618 w 6795"/>
              <a:gd name="T15" fmla="*/ 2084 h 3420"/>
              <a:gd name="T16" fmla="*/ 6571 w 6795"/>
              <a:gd name="T17" fmla="*/ 1870 h 3420"/>
              <a:gd name="T18" fmla="*/ 6518 w 6795"/>
              <a:gd name="T19" fmla="*/ 1657 h 3420"/>
              <a:gd name="T20" fmla="*/ 6458 w 6795"/>
              <a:gd name="T21" fmla="*/ 1446 h 3420"/>
              <a:gd name="T22" fmla="*/ 6391 w 6795"/>
              <a:gd name="T23" fmla="*/ 1237 h 3420"/>
              <a:gd name="T24" fmla="*/ 6317 w 6795"/>
              <a:gd name="T25" fmla="*/ 1031 h 3420"/>
              <a:gd name="T26" fmla="*/ 6236 w 6795"/>
              <a:gd name="T27" fmla="*/ 826 h 3420"/>
              <a:gd name="T28" fmla="*/ 6149 w 6795"/>
              <a:gd name="T29" fmla="*/ 625 h 3420"/>
              <a:gd name="T30" fmla="*/ 6055 w 6795"/>
              <a:gd name="T31" fmla="*/ 426 h 3420"/>
              <a:gd name="T32" fmla="*/ 5954 w 6795"/>
              <a:gd name="T33" fmla="*/ 229 h 3420"/>
              <a:gd name="T34" fmla="*/ 5847 w 6795"/>
              <a:gd name="T35" fmla="*/ 36 h 3420"/>
              <a:gd name="T36" fmla="*/ 38 w 6795"/>
              <a:gd name="T37" fmla="*/ 3417 h 3420"/>
              <a:gd name="T38" fmla="*/ 5874 w 6795"/>
              <a:gd name="T39" fmla="*/ 1 h 3420"/>
              <a:gd name="T40" fmla="*/ 5943 w 6795"/>
              <a:gd name="T41" fmla="*/ 109 h 3420"/>
              <a:gd name="T42" fmla="*/ 6048 w 6795"/>
              <a:gd name="T43" fmla="*/ 306 h 3420"/>
              <a:gd name="T44" fmla="*/ 6146 w 6795"/>
              <a:gd name="T45" fmla="*/ 505 h 3420"/>
              <a:gd name="T46" fmla="*/ 6238 w 6795"/>
              <a:gd name="T47" fmla="*/ 706 h 3420"/>
              <a:gd name="T48" fmla="*/ 6322 w 6795"/>
              <a:gd name="T49" fmla="*/ 911 h 3420"/>
              <a:gd name="T50" fmla="*/ 6400 w 6795"/>
              <a:gd name="T51" fmla="*/ 1118 h 3420"/>
              <a:gd name="T52" fmla="*/ 6471 w 6795"/>
              <a:gd name="T53" fmla="*/ 1327 h 3420"/>
              <a:gd name="T54" fmla="*/ 6535 w 6795"/>
              <a:gd name="T55" fmla="*/ 1539 h 3420"/>
              <a:gd name="T56" fmla="*/ 6592 w 6795"/>
              <a:gd name="T57" fmla="*/ 1752 h 3420"/>
              <a:gd name="T58" fmla="*/ 6642 w 6795"/>
              <a:gd name="T59" fmla="*/ 1967 h 3420"/>
              <a:gd name="T60" fmla="*/ 6685 w 6795"/>
              <a:gd name="T61" fmla="*/ 2184 h 3420"/>
              <a:gd name="T62" fmla="*/ 6721 w 6795"/>
              <a:gd name="T63" fmla="*/ 2402 h 3420"/>
              <a:gd name="T64" fmla="*/ 6750 w 6795"/>
              <a:gd name="T65" fmla="*/ 2621 h 3420"/>
              <a:gd name="T66" fmla="*/ 6772 w 6795"/>
              <a:gd name="T67" fmla="*/ 2842 h 3420"/>
              <a:gd name="T68" fmla="*/ 6787 w 6795"/>
              <a:gd name="T69" fmla="*/ 3063 h 3420"/>
              <a:gd name="T70" fmla="*/ 6794 w 6795"/>
              <a:gd name="T71" fmla="*/ 3285 h 3420"/>
              <a:gd name="T72" fmla="*/ 6788 w 6795"/>
              <a:gd name="T73" fmla="*/ 3413 h 3420"/>
              <a:gd name="T74" fmla="*/ 26 w 6795"/>
              <a:gd name="T75" fmla="*/ 3420 h 3420"/>
              <a:gd name="T76" fmla="*/ 14 w 6795"/>
              <a:gd name="T77" fmla="*/ 3376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95" h="3420">
                <a:moveTo>
                  <a:pt x="38" y="3417"/>
                </a:moveTo>
                <a:lnTo>
                  <a:pt x="26" y="3372"/>
                </a:lnTo>
                <a:lnTo>
                  <a:pt x="6771" y="3372"/>
                </a:lnTo>
                <a:lnTo>
                  <a:pt x="6747" y="3397"/>
                </a:lnTo>
                <a:lnTo>
                  <a:pt x="6746" y="3286"/>
                </a:lnTo>
                <a:lnTo>
                  <a:pt x="6743" y="3175"/>
                </a:lnTo>
                <a:lnTo>
                  <a:pt x="6739" y="3065"/>
                </a:lnTo>
                <a:lnTo>
                  <a:pt x="6733" y="2955"/>
                </a:lnTo>
                <a:lnTo>
                  <a:pt x="6724" y="2845"/>
                </a:lnTo>
                <a:lnTo>
                  <a:pt x="6714" y="2736"/>
                </a:lnTo>
                <a:lnTo>
                  <a:pt x="6703" y="2626"/>
                </a:lnTo>
                <a:lnTo>
                  <a:pt x="6689" y="2517"/>
                </a:lnTo>
                <a:lnTo>
                  <a:pt x="6674" y="2409"/>
                </a:lnTo>
                <a:lnTo>
                  <a:pt x="6657" y="2300"/>
                </a:lnTo>
                <a:lnTo>
                  <a:pt x="6638" y="2192"/>
                </a:lnTo>
                <a:lnTo>
                  <a:pt x="6618" y="2084"/>
                </a:lnTo>
                <a:lnTo>
                  <a:pt x="6595" y="1977"/>
                </a:lnTo>
                <a:lnTo>
                  <a:pt x="6571" y="1870"/>
                </a:lnTo>
                <a:lnTo>
                  <a:pt x="6545" y="1763"/>
                </a:lnTo>
                <a:lnTo>
                  <a:pt x="6518" y="1657"/>
                </a:lnTo>
                <a:lnTo>
                  <a:pt x="6489" y="1551"/>
                </a:lnTo>
                <a:lnTo>
                  <a:pt x="6458" y="1446"/>
                </a:lnTo>
                <a:lnTo>
                  <a:pt x="6425" y="1342"/>
                </a:lnTo>
                <a:lnTo>
                  <a:pt x="6391" y="1237"/>
                </a:lnTo>
                <a:lnTo>
                  <a:pt x="6355" y="1134"/>
                </a:lnTo>
                <a:lnTo>
                  <a:pt x="6317" y="1031"/>
                </a:lnTo>
                <a:lnTo>
                  <a:pt x="6277" y="928"/>
                </a:lnTo>
                <a:lnTo>
                  <a:pt x="6236" y="826"/>
                </a:lnTo>
                <a:lnTo>
                  <a:pt x="6193" y="725"/>
                </a:lnTo>
                <a:lnTo>
                  <a:pt x="6149" y="625"/>
                </a:lnTo>
                <a:lnTo>
                  <a:pt x="6102" y="525"/>
                </a:lnTo>
                <a:lnTo>
                  <a:pt x="6055" y="426"/>
                </a:lnTo>
                <a:lnTo>
                  <a:pt x="6005" y="327"/>
                </a:lnTo>
                <a:lnTo>
                  <a:pt x="5954" y="229"/>
                </a:lnTo>
                <a:lnTo>
                  <a:pt x="5901" y="132"/>
                </a:lnTo>
                <a:lnTo>
                  <a:pt x="5847" y="36"/>
                </a:lnTo>
                <a:lnTo>
                  <a:pt x="5879" y="45"/>
                </a:lnTo>
                <a:lnTo>
                  <a:pt x="38" y="3417"/>
                </a:lnTo>
                <a:close/>
                <a:moveTo>
                  <a:pt x="5855" y="4"/>
                </a:moveTo>
                <a:cubicBezTo>
                  <a:pt x="5861" y="0"/>
                  <a:pt x="5868" y="0"/>
                  <a:pt x="5874" y="1"/>
                </a:cubicBezTo>
                <a:cubicBezTo>
                  <a:pt x="5880" y="3"/>
                  <a:pt x="5885" y="7"/>
                  <a:pt x="5888" y="13"/>
                </a:cubicBezTo>
                <a:lnTo>
                  <a:pt x="5943" y="109"/>
                </a:lnTo>
                <a:lnTo>
                  <a:pt x="5996" y="207"/>
                </a:lnTo>
                <a:lnTo>
                  <a:pt x="6048" y="306"/>
                </a:lnTo>
                <a:lnTo>
                  <a:pt x="6098" y="405"/>
                </a:lnTo>
                <a:lnTo>
                  <a:pt x="6146" y="505"/>
                </a:lnTo>
                <a:lnTo>
                  <a:pt x="6193" y="605"/>
                </a:lnTo>
                <a:lnTo>
                  <a:pt x="6238" y="706"/>
                </a:lnTo>
                <a:lnTo>
                  <a:pt x="6281" y="808"/>
                </a:lnTo>
                <a:lnTo>
                  <a:pt x="6322" y="911"/>
                </a:lnTo>
                <a:lnTo>
                  <a:pt x="6362" y="1014"/>
                </a:lnTo>
                <a:lnTo>
                  <a:pt x="6400" y="1118"/>
                </a:lnTo>
                <a:lnTo>
                  <a:pt x="6436" y="1222"/>
                </a:lnTo>
                <a:lnTo>
                  <a:pt x="6471" y="1327"/>
                </a:lnTo>
                <a:lnTo>
                  <a:pt x="6504" y="1433"/>
                </a:lnTo>
                <a:lnTo>
                  <a:pt x="6535" y="1539"/>
                </a:lnTo>
                <a:lnTo>
                  <a:pt x="6564" y="1645"/>
                </a:lnTo>
                <a:lnTo>
                  <a:pt x="6592" y="1752"/>
                </a:lnTo>
                <a:lnTo>
                  <a:pt x="6618" y="1859"/>
                </a:lnTo>
                <a:lnTo>
                  <a:pt x="6642" y="1967"/>
                </a:lnTo>
                <a:lnTo>
                  <a:pt x="6665" y="2075"/>
                </a:lnTo>
                <a:lnTo>
                  <a:pt x="6685" y="2184"/>
                </a:lnTo>
                <a:lnTo>
                  <a:pt x="6704" y="2293"/>
                </a:lnTo>
                <a:lnTo>
                  <a:pt x="6721" y="2402"/>
                </a:lnTo>
                <a:lnTo>
                  <a:pt x="6737" y="2512"/>
                </a:lnTo>
                <a:lnTo>
                  <a:pt x="6750" y="2621"/>
                </a:lnTo>
                <a:lnTo>
                  <a:pt x="6762" y="2731"/>
                </a:lnTo>
                <a:lnTo>
                  <a:pt x="6772" y="2842"/>
                </a:lnTo>
                <a:lnTo>
                  <a:pt x="6780" y="2952"/>
                </a:lnTo>
                <a:lnTo>
                  <a:pt x="6787" y="3063"/>
                </a:lnTo>
                <a:lnTo>
                  <a:pt x="6791" y="3174"/>
                </a:lnTo>
                <a:lnTo>
                  <a:pt x="6794" y="3285"/>
                </a:lnTo>
                <a:lnTo>
                  <a:pt x="6795" y="3396"/>
                </a:lnTo>
                <a:cubicBezTo>
                  <a:pt x="6795" y="3403"/>
                  <a:pt x="6793" y="3409"/>
                  <a:pt x="6788" y="3413"/>
                </a:cubicBezTo>
                <a:cubicBezTo>
                  <a:pt x="6784" y="3418"/>
                  <a:pt x="6777" y="3420"/>
                  <a:pt x="6771" y="3420"/>
                </a:cubicBezTo>
                <a:lnTo>
                  <a:pt x="26" y="3420"/>
                </a:lnTo>
                <a:cubicBezTo>
                  <a:pt x="16" y="3420"/>
                  <a:pt x="6" y="3413"/>
                  <a:pt x="3" y="3403"/>
                </a:cubicBezTo>
                <a:cubicBezTo>
                  <a:pt x="0" y="3392"/>
                  <a:pt x="5" y="3381"/>
                  <a:pt x="14" y="3376"/>
                </a:cubicBezTo>
                <a:lnTo>
                  <a:pt x="5855" y="4"/>
                </a:lnTo>
                <a:close/>
              </a:path>
            </a:pathLst>
          </a:custGeom>
          <a:solidFill>
            <a:srgbClr val="FFFFFF"/>
          </a:solidFill>
          <a:ln w="1588" cap="flat">
            <a:noFill/>
            <a:prstDash val="solid"/>
            <a:bevel/>
          </a:ln>
        </p:spPr>
        <p:txBody>
          <a:bodyPr vert="horz" wrap="square" lIns="68580" tIns="34290" rIns="68580" bIns="34290" numCol="1" anchor="t" anchorCtr="0" compatLnSpc="1"/>
          <a:lstStyle/>
          <a:p>
            <a:endParaRPr lang="zh-CN" altLang="en-US" sz="1015">
              <a:cs typeface="+mn-ea"/>
            </a:endParaRPr>
          </a:p>
        </p:txBody>
      </p:sp>
      <p:sp>
        <p:nvSpPr>
          <p:cNvPr id="40" name="Freeform 23"/>
          <p:cNvSpPr/>
          <p:nvPr/>
        </p:nvSpPr>
        <p:spPr bwMode="auto">
          <a:xfrm>
            <a:off x="3278631" y="1924866"/>
            <a:ext cx="1292970" cy="646884"/>
          </a:xfrm>
          <a:custGeom>
            <a:avLst/>
            <a:gdLst>
              <a:gd name="T0" fmla="*/ 13488 w 13488"/>
              <a:gd name="T1" fmla="*/ 6744 h 6744"/>
              <a:gd name="T2" fmla="*/ 1807 w 13488"/>
              <a:gd name="T3" fmla="*/ 0 h 6744"/>
              <a:gd name="T4" fmla="*/ 0 w 13488"/>
              <a:gd name="T5" fmla="*/ 6744 h 6744"/>
              <a:gd name="T6" fmla="*/ 13488 w 13488"/>
              <a:gd name="T7" fmla="*/ 6744 h 6744"/>
            </a:gdLst>
            <a:ahLst/>
            <a:cxnLst>
              <a:cxn ang="0">
                <a:pos x="T0" y="T1"/>
              </a:cxn>
              <a:cxn ang="0">
                <a:pos x="T2" y="T3"/>
              </a:cxn>
              <a:cxn ang="0">
                <a:pos x="T4" y="T5"/>
              </a:cxn>
              <a:cxn ang="0">
                <a:pos x="T6" y="T7"/>
              </a:cxn>
            </a:cxnLst>
            <a:rect l="0" t="0" r="r" b="b"/>
            <a:pathLst>
              <a:path w="13488" h="6744">
                <a:moveTo>
                  <a:pt x="13488" y="6744"/>
                </a:moveTo>
                <a:lnTo>
                  <a:pt x="1807" y="0"/>
                </a:lnTo>
                <a:cubicBezTo>
                  <a:pt x="623" y="2051"/>
                  <a:pt x="0" y="4377"/>
                  <a:pt x="0" y="6744"/>
                </a:cubicBezTo>
                <a:lnTo>
                  <a:pt x="13488" y="6744"/>
                </a:lnTo>
                <a:close/>
              </a:path>
            </a:pathLst>
          </a:custGeom>
          <a:solidFill>
            <a:schemeClr val="bg1">
              <a:lumMod val="85000"/>
            </a:schemeClr>
          </a:solidFill>
          <a:ln w="0">
            <a:noFill/>
            <a:prstDash val="solid"/>
            <a:round/>
          </a:ln>
        </p:spPr>
        <p:txBody>
          <a:bodyPr vert="horz" wrap="square" lIns="68580" tIns="34290" rIns="68580" bIns="34290" numCol="1" anchor="t" anchorCtr="0" compatLnSpc="1"/>
          <a:lstStyle/>
          <a:p>
            <a:endParaRPr lang="zh-CN" altLang="en-US" sz="1015">
              <a:cs typeface="+mn-ea"/>
            </a:endParaRPr>
          </a:p>
        </p:txBody>
      </p:sp>
      <p:sp>
        <p:nvSpPr>
          <p:cNvPr id="41" name="Freeform 24"/>
          <p:cNvSpPr>
            <a:spLocks noEditPoints="1"/>
          </p:cNvSpPr>
          <p:nvPr/>
        </p:nvSpPr>
        <p:spPr bwMode="auto">
          <a:xfrm>
            <a:off x="3274638" y="1920872"/>
            <a:ext cx="1301755" cy="655670"/>
          </a:xfrm>
          <a:custGeom>
            <a:avLst/>
            <a:gdLst>
              <a:gd name="T0" fmla="*/ 13512 w 13588"/>
              <a:gd name="T1" fmla="*/ 6835 h 6841"/>
              <a:gd name="T2" fmla="*/ 1897 w 13588"/>
              <a:gd name="T3" fmla="*/ 73 h 6841"/>
              <a:gd name="T4" fmla="*/ 1682 w 13588"/>
              <a:gd name="T5" fmla="*/ 460 h 6841"/>
              <a:gd name="T6" fmla="*/ 1480 w 13588"/>
              <a:gd name="T7" fmla="*/ 853 h 6841"/>
              <a:gd name="T8" fmla="*/ 1292 w 13588"/>
              <a:gd name="T9" fmla="*/ 1251 h 6841"/>
              <a:gd name="T10" fmla="*/ 1117 w 13588"/>
              <a:gd name="T11" fmla="*/ 1654 h 6841"/>
              <a:gd name="T12" fmla="*/ 956 w 13588"/>
              <a:gd name="T13" fmla="*/ 2063 h 6841"/>
              <a:gd name="T14" fmla="*/ 808 w 13588"/>
              <a:gd name="T15" fmla="*/ 2476 h 6841"/>
              <a:gd name="T16" fmla="*/ 674 w 13588"/>
              <a:gd name="T17" fmla="*/ 2894 h 6841"/>
              <a:gd name="T18" fmla="*/ 554 w 13588"/>
              <a:gd name="T19" fmla="*/ 3315 h 6841"/>
              <a:gd name="T20" fmla="*/ 447 w 13588"/>
              <a:gd name="T21" fmla="*/ 3741 h 6841"/>
              <a:gd name="T22" fmla="*/ 354 w 13588"/>
              <a:gd name="T23" fmla="*/ 4170 h 6841"/>
              <a:gd name="T24" fmla="*/ 276 w 13588"/>
              <a:gd name="T25" fmla="*/ 4602 h 6841"/>
              <a:gd name="T26" fmla="*/ 212 w 13588"/>
              <a:gd name="T27" fmla="*/ 5036 h 6841"/>
              <a:gd name="T28" fmla="*/ 161 w 13588"/>
              <a:gd name="T29" fmla="*/ 5473 h 6841"/>
              <a:gd name="T30" fmla="*/ 125 w 13588"/>
              <a:gd name="T31" fmla="*/ 5912 h 6841"/>
              <a:gd name="T32" fmla="*/ 103 w 13588"/>
              <a:gd name="T33" fmla="*/ 6352 h 6841"/>
              <a:gd name="T34" fmla="*/ 96 w 13588"/>
              <a:gd name="T35" fmla="*/ 6794 h 6841"/>
              <a:gd name="T36" fmla="*/ 13536 w 13588"/>
              <a:gd name="T37" fmla="*/ 6745 h 6841"/>
              <a:gd name="T38" fmla="*/ 14 w 13588"/>
              <a:gd name="T39" fmla="*/ 6827 h 6841"/>
              <a:gd name="T40" fmla="*/ 2 w 13588"/>
              <a:gd name="T41" fmla="*/ 6570 h 6841"/>
              <a:gd name="T42" fmla="*/ 17 w 13588"/>
              <a:gd name="T43" fmla="*/ 6126 h 6841"/>
              <a:gd name="T44" fmla="*/ 46 w 13588"/>
              <a:gd name="T45" fmla="*/ 5683 h 6841"/>
              <a:gd name="T46" fmla="*/ 89 w 13588"/>
              <a:gd name="T47" fmla="*/ 5242 h 6841"/>
              <a:gd name="T48" fmla="*/ 147 w 13588"/>
              <a:gd name="T49" fmla="*/ 4804 h 6841"/>
              <a:gd name="T50" fmla="*/ 219 w 13588"/>
              <a:gd name="T51" fmla="*/ 4367 h 6841"/>
              <a:gd name="T52" fmla="*/ 306 w 13588"/>
              <a:gd name="T53" fmla="*/ 3934 h 6841"/>
              <a:gd name="T54" fmla="*/ 406 w 13588"/>
              <a:gd name="T55" fmla="*/ 3503 h 6841"/>
              <a:gd name="T56" fmla="*/ 520 w 13588"/>
              <a:gd name="T57" fmla="*/ 3077 h 6841"/>
              <a:gd name="T58" fmla="*/ 648 w 13588"/>
              <a:gd name="T59" fmla="*/ 2654 h 6841"/>
              <a:gd name="T60" fmla="*/ 790 w 13588"/>
              <a:gd name="T61" fmla="*/ 2235 h 6841"/>
              <a:gd name="T62" fmla="*/ 946 w 13588"/>
              <a:gd name="T63" fmla="*/ 1822 h 6841"/>
              <a:gd name="T64" fmla="*/ 1115 w 13588"/>
              <a:gd name="T65" fmla="*/ 1412 h 6841"/>
              <a:gd name="T66" fmla="*/ 1298 w 13588"/>
              <a:gd name="T67" fmla="*/ 1009 h 6841"/>
              <a:gd name="T68" fmla="*/ 1494 w 13588"/>
              <a:gd name="T69" fmla="*/ 611 h 6841"/>
              <a:gd name="T70" fmla="*/ 1704 w 13588"/>
              <a:gd name="T71" fmla="*/ 219 h 6841"/>
              <a:gd name="T72" fmla="*/ 1842 w 13588"/>
              <a:gd name="T73" fmla="*/ 3 h 6841"/>
              <a:gd name="T74" fmla="*/ 13560 w 13588"/>
              <a:gd name="T75" fmla="*/ 6752 h 6841"/>
              <a:gd name="T76" fmla="*/ 13536 w 13588"/>
              <a:gd name="T77" fmla="*/ 6841 h 6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88" h="6841">
                <a:moveTo>
                  <a:pt x="13536" y="6745"/>
                </a:moveTo>
                <a:lnTo>
                  <a:pt x="13512" y="6835"/>
                </a:lnTo>
                <a:lnTo>
                  <a:pt x="1831" y="91"/>
                </a:lnTo>
                <a:lnTo>
                  <a:pt x="1897" y="73"/>
                </a:lnTo>
                <a:lnTo>
                  <a:pt x="1787" y="266"/>
                </a:lnTo>
                <a:lnTo>
                  <a:pt x="1682" y="460"/>
                </a:lnTo>
                <a:lnTo>
                  <a:pt x="1580" y="656"/>
                </a:lnTo>
                <a:lnTo>
                  <a:pt x="1480" y="853"/>
                </a:lnTo>
                <a:lnTo>
                  <a:pt x="1385" y="1051"/>
                </a:lnTo>
                <a:lnTo>
                  <a:pt x="1292" y="1251"/>
                </a:lnTo>
                <a:lnTo>
                  <a:pt x="1203" y="1451"/>
                </a:lnTo>
                <a:lnTo>
                  <a:pt x="1117" y="1654"/>
                </a:lnTo>
                <a:lnTo>
                  <a:pt x="1035" y="1858"/>
                </a:lnTo>
                <a:lnTo>
                  <a:pt x="956" y="2063"/>
                </a:lnTo>
                <a:lnTo>
                  <a:pt x="881" y="2268"/>
                </a:lnTo>
                <a:lnTo>
                  <a:pt x="808" y="2476"/>
                </a:lnTo>
                <a:lnTo>
                  <a:pt x="740" y="2684"/>
                </a:lnTo>
                <a:lnTo>
                  <a:pt x="674" y="2894"/>
                </a:lnTo>
                <a:lnTo>
                  <a:pt x="612" y="3104"/>
                </a:lnTo>
                <a:lnTo>
                  <a:pt x="554" y="3315"/>
                </a:lnTo>
                <a:lnTo>
                  <a:pt x="499" y="3527"/>
                </a:lnTo>
                <a:lnTo>
                  <a:pt x="447" y="3741"/>
                </a:lnTo>
                <a:lnTo>
                  <a:pt x="399" y="3955"/>
                </a:lnTo>
                <a:lnTo>
                  <a:pt x="354" y="4170"/>
                </a:lnTo>
                <a:lnTo>
                  <a:pt x="314" y="4385"/>
                </a:lnTo>
                <a:lnTo>
                  <a:pt x="276" y="4602"/>
                </a:lnTo>
                <a:lnTo>
                  <a:pt x="242" y="4818"/>
                </a:lnTo>
                <a:lnTo>
                  <a:pt x="212" y="5036"/>
                </a:lnTo>
                <a:lnTo>
                  <a:pt x="185" y="5254"/>
                </a:lnTo>
                <a:lnTo>
                  <a:pt x="161" y="5473"/>
                </a:lnTo>
                <a:lnTo>
                  <a:pt x="141" y="5692"/>
                </a:lnTo>
                <a:lnTo>
                  <a:pt x="125" y="5912"/>
                </a:lnTo>
                <a:lnTo>
                  <a:pt x="112" y="6132"/>
                </a:lnTo>
                <a:lnTo>
                  <a:pt x="103" y="6352"/>
                </a:lnTo>
                <a:lnTo>
                  <a:pt x="98" y="6573"/>
                </a:lnTo>
                <a:lnTo>
                  <a:pt x="96" y="6794"/>
                </a:lnTo>
                <a:lnTo>
                  <a:pt x="48" y="6745"/>
                </a:lnTo>
                <a:lnTo>
                  <a:pt x="13536" y="6745"/>
                </a:lnTo>
                <a:close/>
                <a:moveTo>
                  <a:pt x="48" y="6841"/>
                </a:moveTo>
                <a:cubicBezTo>
                  <a:pt x="35" y="6841"/>
                  <a:pt x="23" y="6836"/>
                  <a:pt x="14" y="6827"/>
                </a:cubicBezTo>
                <a:cubicBezTo>
                  <a:pt x="5" y="6818"/>
                  <a:pt x="0" y="6806"/>
                  <a:pt x="0" y="6793"/>
                </a:cubicBezTo>
                <a:lnTo>
                  <a:pt x="2" y="6570"/>
                </a:lnTo>
                <a:lnTo>
                  <a:pt x="8" y="6348"/>
                </a:lnTo>
                <a:lnTo>
                  <a:pt x="17" y="6126"/>
                </a:lnTo>
                <a:lnTo>
                  <a:pt x="29" y="5904"/>
                </a:lnTo>
                <a:lnTo>
                  <a:pt x="46" y="5683"/>
                </a:lnTo>
                <a:lnTo>
                  <a:pt x="66" y="5462"/>
                </a:lnTo>
                <a:lnTo>
                  <a:pt x="89" y="5242"/>
                </a:lnTo>
                <a:lnTo>
                  <a:pt x="116" y="5023"/>
                </a:lnTo>
                <a:lnTo>
                  <a:pt x="147" y="4804"/>
                </a:lnTo>
                <a:lnTo>
                  <a:pt x="181" y="4585"/>
                </a:lnTo>
                <a:lnTo>
                  <a:pt x="219" y="4367"/>
                </a:lnTo>
                <a:lnTo>
                  <a:pt x="260" y="4150"/>
                </a:lnTo>
                <a:lnTo>
                  <a:pt x="306" y="3934"/>
                </a:lnTo>
                <a:lnTo>
                  <a:pt x="354" y="3718"/>
                </a:lnTo>
                <a:lnTo>
                  <a:pt x="406" y="3503"/>
                </a:lnTo>
                <a:lnTo>
                  <a:pt x="461" y="3290"/>
                </a:lnTo>
                <a:lnTo>
                  <a:pt x="520" y="3077"/>
                </a:lnTo>
                <a:lnTo>
                  <a:pt x="583" y="2865"/>
                </a:lnTo>
                <a:lnTo>
                  <a:pt x="648" y="2654"/>
                </a:lnTo>
                <a:lnTo>
                  <a:pt x="718" y="2444"/>
                </a:lnTo>
                <a:lnTo>
                  <a:pt x="790" y="2235"/>
                </a:lnTo>
                <a:lnTo>
                  <a:pt x="866" y="2028"/>
                </a:lnTo>
                <a:lnTo>
                  <a:pt x="946" y="1822"/>
                </a:lnTo>
                <a:lnTo>
                  <a:pt x="1029" y="1617"/>
                </a:lnTo>
                <a:lnTo>
                  <a:pt x="1115" y="1412"/>
                </a:lnTo>
                <a:lnTo>
                  <a:pt x="1205" y="1210"/>
                </a:lnTo>
                <a:lnTo>
                  <a:pt x="1298" y="1009"/>
                </a:lnTo>
                <a:lnTo>
                  <a:pt x="1395" y="809"/>
                </a:lnTo>
                <a:lnTo>
                  <a:pt x="1494" y="611"/>
                </a:lnTo>
                <a:lnTo>
                  <a:pt x="1597" y="414"/>
                </a:lnTo>
                <a:lnTo>
                  <a:pt x="1704" y="219"/>
                </a:lnTo>
                <a:lnTo>
                  <a:pt x="1813" y="26"/>
                </a:lnTo>
                <a:cubicBezTo>
                  <a:pt x="1820" y="15"/>
                  <a:pt x="1830" y="7"/>
                  <a:pt x="1842" y="3"/>
                </a:cubicBezTo>
                <a:cubicBezTo>
                  <a:pt x="1855" y="0"/>
                  <a:pt x="1868" y="2"/>
                  <a:pt x="1879" y="8"/>
                </a:cubicBezTo>
                <a:lnTo>
                  <a:pt x="13560" y="6752"/>
                </a:lnTo>
                <a:cubicBezTo>
                  <a:pt x="13579" y="6763"/>
                  <a:pt x="13588" y="6785"/>
                  <a:pt x="13583" y="6806"/>
                </a:cubicBezTo>
                <a:cubicBezTo>
                  <a:pt x="13577" y="6827"/>
                  <a:pt x="13558" y="6841"/>
                  <a:pt x="13536" y="6841"/>
                </a:cubicBezTo>
                <a:lnTo>
                  <a:pt x="48" y="6841"/>
                </a:lnTo>
                <a:close/>
              </a:path>
            </a:pathLst>
          </a:custGeom>
          <a:solidFill>
            <a:srgbClr val="FFFFFF"/>
          </a:solidFill>
          <a:ln w="1588" cap="flat">
            <a:noFill/>
            <a:prstDash val="solid"/>
            <a:bevel/>
          </a:ln>
        </p:spPr>
        <p:txBody>
          <a:bodyPr vert="horz" wrap="square" lIns="68580" tIns="34290" rIns="68580" bIns="34290" numCol="1" anchor="t" anchorCtr="0" compatLnSpc="1"/>
          <a:lstStyle/>
          <a:p>
            <a:endParaRPr lang="zh-CN" altLang="en-US" sz="1015">
              <a:cs typeface="+mn-ea"/>
            </a:endParaRPr>
          </a:p>
        </p:txBody>
      </p:sp>
      <p:sp>
        <p:nvSpPr>
          <p:cNvPr id="42" name="Freeform 25"/>
          <p:cNvSpPr/>
          <p:nvPr/>
        </p:nvSpPr>
        <p:spPr bwMode="auto">
          <a:xfrm>
            <a:off x="3451932" y="1452081"/>
            <a:ext cx="1119669" cy="1119669"/>
          </a:xfrm>
          <a:custGeom>
            <a:avLst/>
            <a:gdLst>
              <a:gd name="T0" fmla="*/ 11681 w 11681"/>
              <a:gd name="T1" fmla="*/ 11681 h 11681"/>
              <a:gd name="T2" fmla="*/ 4937 w 11681"/>
              <a:gd name="T3" fmla="*/ 0 h 11681"/>
              <a:gd name="T4" fmla="*/ 0 w 11681"/>
              <a:gd name="T5" fmla="*/ 4937 h 11681"/>
              <a:gd name="T6" fmla="*/ 11681 w 11681"/>
              <a:gd name="T7" fmla="*/ 11681 h 11681"/>
            </a:gdLst>
            <a:ahLst/>
            <a:cxnLst>
              <a:cxn ang="0">
                <a:pos x="T0" y="T1"/>
              </a:cxn>
              <a:cxn ang="0">
                <a:pos x="T2" y="T3"/>
              </a:cxn>
              <a:cxn ang="0">
                <a:pos x="T4" y="T5"/>
              </a:cxn>
              <a:cxn ang="0">
                <a:pos x="T6" y="T7"/>
              </a:cxn>
            </a:cxnLst>
            <a:rect l="0" t="0" r="r" b="b"/>
            <a:pathLst>
              <a:path w="11681" h="11681">
                <a:moveTo>
                  <a:pt x="11681" y="11681"/>
                </a:moveTo>
                <a:lnTo>
                  <a:pt x="4937" y="0"/>
                </a:lnTo>
                <a:cubicBezTo>
                  <a:pt x="2886" y="1184"/>
                  <a:pt x="1184" y="2886"/>
                  <a:pt x="0" y="4937"/>
                </a:cubicBezTo>
                <a:lnTo>
                  <a:pt x="11681" y="11681"/>
                </a:lnTo>
                <a:close/>
              </a:path>
            </a:pathLst>
          </a:custGeom>
          <a:solidFill>
            <a:schemeClr val="bg1">
              <a:lumMod val="85000"/>
            </a:schemeClr>
          </a:solidFill>
          <a:ln w="0">
            <a:noFill/>
            <a:prstDash val="solid"/>
            <a:round/>
          </a:ln>
        </p:spPr>
        <p:txBody>
          <a:bodyPr vert="horz" wrap="square" lIns="68580" tIns="34290" rIns="68580" bIns="34290" numCol="1" anchor="t" anchorCtr="0" compatLnSpc="1"/>
          <a:lstStyle/>
          <a:p>
            <a:endParaRPr lang="zh-CN" altLang="en-US" sz="1015">
              <a:cs typeface="+mn-ea"/>
            </a:endParaRPr>
          </a:p>
        </p:txBody>
      </p:sp>
      <p:sp>
        <p:nvSpPr>
          <p:cNvPr id="43" name="Freeform 26"/>
          <p:cNvSpPr>
            <a:spLocks noEditPoints="1"/>
          </p:cNvSpPr>
          <p:nvPr/>
        </p:nvSpPr>
        <p:spPr bwMode="auto">
          <a:xfrm>
            <a:off x="3447140" y="1447289"/>
            <a:ext cx="1129253" cy="1129253"/>
          </a:xfrm>
          <a:custGeom>
            <a:avLst/>
            <a:gdLst>
              <a:gd name="T0" fmla="*/ 11755 w 11784"/>
              <a:gd name="T1" fmla="*/ 11690 h 11784"/>
              <a:gd name="T2" fmla="*/ 11690 w 11784"/>
              <a:gd name="T3" fmla="*/ 11755 h 11784"/>
              <a:gd name="T4" fmla="*/ 4946 w 11784"/>
              <a:gd name="T5" fmla="*/ 74 h 11784"/>
              <a:gd name="T6" fmla="*/ 5012 w 11784"/>
              <a:gd name="T7" fmla="*/ 91 h 11784"/>
              <a:gd name="T8" fmla="*/ 4820 w 11784"/>
              <a:gd name="T9" fmla="*/ 204 h 11784"/>
              <a:gd name="T10" fmla="*/ 4632 w 11784"/>
              <a:gd name="T11" fmla="*/ 319 h 11784"/>
              <a:gd name="T12" fmla="*/ 4261 w 11784"/>
              <a:gd name="T13" fmla="*/ 558 h 11784"/>
              <a:gd name="T14" fmla="*/ 3899 w 11784"/>
              <a:gd name="T15" fmla="*/ 809 h 11784"/>
              <a:gd name="T16" fmla="*/ 3546 w 11784"/>
              <a:gd name="T17" fmla="*/ 1071 h 11784"/>
              <a:gd name="T18" fmla="*/ 3202 w 11784"/>
              <a:gd name="T19" fmla="*/ 1344 h 11784"/>
              <a:gd name="T20" fmla="*/ 2867 w 11784"/>
              <a:gd name="T21" fmla="*/ 1629 h 11784"/>
              <a:gd name="T22" fmla="*/ 2542 w 11784"/>
              <a:gd name="T23" fmla="*/ 1923 h 11784"/>
              <a:gd name="T24" fmla="*/ 2227 w 11784"/>
              <a:gd name="T25" fmla="*/ 2228 h 11784"/>
              <a:gd name="T26" fmla="*/ 1922 w 11784"/>
              <a:gd name="T27" fmla="*/ 2543 h 11784"/>
              <a:gd name="T28" fmla="*/ 1628 w 11784"/>
              <a:gd name="T29" fmla="*/ 2868 h 11784"/>
              <a:gd name="T30" fmla="*/ 1343 w 11784"/>
              <a:gd name="T31" fmla="*/ 3203 h 11784"/>
              <a:gd name="T32" fmla="*/ 1070 w 11784"/>
              <a:gd name="T33" fmla="*/ 3547 h 11784"/>
              <a:gd name="T34" fmla="*/ 808 w 11784"/>
              <a:gd name="T35" fmla="*/ 3900 h 11784"/>
              <a:gd name="T36" fmla="*/ 557 w 11784"/>
              <a:gd name="T37" fmla="*/ 4262 h 11784"/>
              <a:gd name="T38" fmla="*/ 318 w 11784"/>
              <a:gd name="T39" fmla="*/ 4633 h 11784"/>
              <a:gd name="T40" fmla="*/ 203 w 11784"/>
              <a:gd name="T41" fmla="*/ 4821 h 11784"/>
              <a:gd name="T42" fmla="*/ 91 w 11784"/>
              <a:gd name="T43" fmla="*/ 5012 h 11784"/>
              <a:gd name="T44" fmla="*/ 74 w 11784"/>
              <a:gd name="T45" fmla="*/ 4946 h 11784"/>
              <a:gd name="T46" fmla="*/ 11755 w 11784"/>
              <a:gd name="T47" fmla="*/ 11690 h 11784"/>
              <a:gd name="T48" fmla="*/ 26 w 11784"/>
              <a:gd name="T49" fmla="*/ 5029 h 11784"/>
              <a:gd name="T50" fmla="*/ 4 w 11784"/>
              <a:gd name="T51" fmla="*/ 5000 h 11784"/>
              <a:gd name="T52" fmla="*/ 9 w 11784"/>
              <a:gd name="T53" fmla="*/ 4963 h 11784"/>
              <a:gd name="T54" fmla="*/ 122 w 11784"/>
              <a:gd name="T55" fmla="*/ 4771 h 11784"/>
              <a:gd name="T56" fmla="*/ 238 w 11784"/>
              <a:gd name="T57" fmla="*/ 4581 h 11784"/>
              <a:gd name="T58" fmla="*/ 478 w 11784"/>
              <a:gd name="T59" fmla="*/ 4208 h 11784"/>
              <a:gd name="T60" fmla="*/ 731 w 11784"/>
              <a:gd name="T61" fmla="*/ 3843 h 11784"/>
              <a:gd name="T62" fmla="*/ 995 w 11784"/>
              <a:gd name="T63" fmla="*/ 3487 h 11784"/>
              <a:gd name="T64" fmla="*/ 1270 w 11784"/>
              <a:gd name="T65" fmla="*/ 3141 h 11784"/>
              <a:gd name="T66" fmla="*/ 1556 w 11784"/>
              <a:gd name="T67" fmla="*/ 2804 h 11784"/>
              <a:gd name="T68" fmla="*/ 1853 w 11784"/>
              <a:gd name="T69" fmla="*/ 2477 h 11784"/>
              <a:gd name="T70" fmla="*/ 2160 w 11784"/>
              <a:gd name="T71" fmla="*/ 2159 h 11784"/>
              <a:gd name="T72" fmla="*/ 2478 w 11784"/>
              <a:gd name="T73" fmla="*/ 1852 h 11784"/>
              <a:gd name="T74" fmla="*/ 2805 w 11784"/>
              <a:gd name="T75" fmla="*/ 1555 h 11784"/>
              <a:gd name="T76" fmla="*/ 3142 w 11784"/>
              <a:gd name="T77" fmla="*/ 1269 h 11784"/>
              <a:gd name="T78" fmla="*/ 3489 w 11784"/>
              <a:gd name="T79" fmla="*/ 994 h 11784"/>
              <a:gd name="T80" fmla="*/ 3844 w 11784"/>
              <a:gd name="T81" fmla="*/ 730 h 11784"/>
              <a:gd name="T82" fmla="*/ 4209 w 11784"/>
              <a:gd name="T83" fmla="*/ 478 h 11784"/>
              <a:gd name="T84" fmla="*/ 4582 w 11784"/>
              <a:gd name="T85" fmla="*/ 237 h 11784"/>
              <a:gd name="T86" fmla="*/ 4772 w 11784"/>
              <a:gd name="T87" fmla="*/ 121 h 11784"/>
              <a:gd name="T88" fmla="*/ 4963 w 11784"/>
              <a:gd name="T89" fmla="*/ 9 h 11784"/>
              <a:gd name="T90" fmla="*/ 5000 w 11784"/>
              <a:gd name="T91" fmla="*/ 4 h 11784"/>
              <a:gd name="T92" fmla="*/ 5029 w 11784"/>
              <a:gd name="T93" fmla="*/ 26 h 11784"/>
              <a:gd name="T94" fmla="*/ 11773 w 11784"/>
              <a:gd name="T95" fmla="*/ 11707 h 11784"/>
              <a:gd name="T96" fmla="*/ 11765 w 11784"/>
              <a:gd name="T97" fmla="*/ 11765 h 11784"/>
              <a:gd name="T98" fmla="*/ 11707 w 11784"/>
              <a:gd name="T99" fmla="*/ 11773 h 11784"/>
              <a:gd name="T100" fmla="*/ 26 w 11784"/>
              <a:gd name="T101" fmla="*/ 5029 h 1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84" h="11784">
                <a:moveTo>
                  <a:pt x="11755" y="11690"/>
                </a:moveTo>
                <a:lnTo>
                  <a:pt x="11690" y="11755"/>
                </a:lnTo>
                <a:lnTo>
                  <a:pt x="4946" y="74"/>
                </a:lnTo>
                <a:lnTo>
                  <a:pt x="5012" y="91"/>
                </a:lnTo>
                <a:lnTo>
                  <a:pt x="4820" y="204"/>
                </a:lnTo>
                <a:lnTo>
                  <a:pt x="4632" y="319"/>
                </a:lnTo>
                <a:lnTo>
                  <a:pt x="4261" y="558"/>
                </a:lnTo>
                <a:lnTo>
                  <a:pt x="3899" y="809"/>
                </a:lnTo>
                <a:lnTo>
                  <a:pt x="3546" y="1071"/>
                </a:lnTo>
                <a:lnTo>
                  <a:pt x="3202" y="1344"/>
                </a:lnTo>
                <a:lnTo>
                  <a:pt x="2867" y="1629"/>
                </a:lnTo>
                <a:lnTo>
                  <a:pt x="2542" y="1923"/>
                </a:lnTo>
                <a:lnTo>
                  <a:pt x="2227" y="2228"/>
                </a:lnTo>
                <a:lnTo>
                  <a:pt x="1922" y="2543"/>
                </a:lnTo>
                <a:lnTo>
                  <a:pt x="1628" y="2868"/>
                </a:lnTo>
                <a:lnTo>
                  <a:pt x="1343" y="3203"/>
                </a:lnTo>
                <a:lnTo>
                  <a:pt x="1070" y="3547"/>
                </a:lnTo>
                <a:lnTo>
                  <a:pt x="808" y="3900"/>
                </a:lnTo>
                <a:lnTo>
                  <a:pt x="557" y="4262"/>
                </a:lnTo>
                <a:lnTo>
                  <a:pt x="318" y="4633"/>
                </a:lnTo>
                <a:lnTo>
                  <a:pt x="203" y="4821"/>
                </a:lnTo>
                <a:lnTo>
                  <a:pt x="91" y="5012"/>
                </a:lnTo>
                <a:lnTo>
                  <a:pt x="74" y="4946"/>
                </a:lnTo>
                <a:lnTo>
                  <a:pt x="11755" y="11690"/>
                </a:lnTo>
                <a:close/>
                <a:moveTo>
                  <a:pt x="26" y="5029"/>
                </a:moveTo>
                <a:cubicBezTo>
                  <a:pt x="15" y="5023"/>
                  <a:pt x="7" y="5012"/>
                  <a:pt x="4" y="5000"/>
                </a:cubicBezTo>
                <a:cubicBezTo>
                  <a:pt x="0" y="4987"/>
                  <a:pt x="2" y="4974"/>
                  <a:pt x="9" y="4963"/>
                </a:cubicBezTo>
                <a:lnTo>
                  <a:pt x="122" y="4771"/>
                </a:lnTo>
                <a:lnTo>
                  <a:pt x="238" y="4581"/>
                </a:lnTo>
                <a:lnTo>
                  <a:pt x="478" y="4208"/>
                </a:lnTo>
                <a:lnTo>
                  <a:pt x="731" y="3843"/>
                </a:lnTo>
                <a:lnTo>
                  <a:pt x="995" y="3487"/>
                </a:lnTo>
                <a:lnTo>
                  <a:pt x="1270" y="3141"/>
                </a:lnTo>
                <a:lnTo>
                  <a:pt x="1556" y="2804"/>
                </a:lnTo>
                <a:lnTo>
                  <a:pt x="1853" y="2477"/>
                </a:lnTo>
                <a:lnTo>
                  <a:pt x="2160" y="2159"/>
                </a:lnTo>
                <a:lnTo>
                  <a:pt x="2478" y="1852"/>
                </a:lnTo>
                <a:lnTo>
                  <a:pt x="2805" y="1555"/>
                </a:lnTo>
                <a:lnTo>
                  <a:pt x="3142" y="1269"/>
                </a:lnTo>
                <a:lnTo>
                  <a:pt x="3489" y="994"/>
                </a:lnTo>
                <a:lnTo>
                  <a:pt x="3844" y="730"/>
                </a:lnTo>
                <a:lnTo>
                  <a:pt x="4209" y="478"/>
                </a:lnTo>
                <a:lnTo>
                  <a:pt x="4582" y="237"/>
                </a:lnTo>
                <a:lnTo>
                  <a:pt x="4772" y="121"/>
                </a:lnTo>
                <a:lnTo>
                  <a:pt x="4963" y="9"/>
                </a:lnTo>
                <a:cubicBezTo>
                  <a:pt x="4974" y="2"/>
                  <a:pt x="4987" y="0"/>
                  <a:pt x="5000" y="4"/>
                </a:cubicBezTo>
                <a:cubicBezTo>
                  <a:pt x="5012" y="7"/>
                  <a:pt x="5023" y="15"/>
                  <a:pt x="5029" y="26"/>
                </a:cubicBezTo>
                <a:lnTo>
                  <a:pt x="11773" y="11707"/>
                </a:lnTo>
                <a:cubicBezTo>
                  <a:pt x="11784" y="11726"/>
                  <a:pt x="11781" y="11750"/>
                  <a:pt x="11765" y="11765"/>
                </a:cubicBezTo>
                <a:cubicBezTo>
                  <a:pt x="11750" y="11781"/>
                  <a:pt x="11726" y="11784"/>
                  <a:pt x="11707" y="11773"/>
                </a:cubicBezTo>
                <a:lnTo>
                  <a:pt x="26" y="5029"/>
                </a:lnTo>
                <a:close/>
              </a:path>
            </a:pathLst>
          </a:custGeom>
          <a:solidFill>
            <a:srgbClr val="FFFFFF"/>
          </a:solidFill>
          <a:ln w="1588" cap="flat">
            <a:noFill/>
            <a:prstDash val="solid"/>
            <a:bevel/>
          </a:ln>
        </p:spPr>
        <p:txBody>
          <a:bodyPr vert="horz" wrap="square" lIns="68580" tIns="34290" rIns="68580" bIns="34290" numCol="1" anchor="t" anchorCtr="0" compatLnSpc="1"/>
          <a:lstStyle/>
          <a:p>
            <a:endParaRPr lang="zh-CN" altLang="en-US" sz="1015">
              <a:cs typeface="+mn-ea"/>
            </a:endParaRPr>
          </a:p>
        </p:txBody>
      </p:sp>
      <p:sp>
        <p:nvSpPr>
          <p:cNvPr id="44" name="Freeform 27"/>
          <p:cNvSpPr/>
          <p:nvPr/>
        </p:nvSpPr>
        <p:spPr bwMode="auto">
          <a:xfrm>
            <a:off x="3925516" y="1278780"/>
            <a:ext cx="646086" cy="1292970"/>
          </a:xfrm>
          <a:custGeom>
            <a:avLst/>
            <a:gdLst>
              <a:gd name="T0" fmla="*/ 6744 w 6744"/>
              <a:gd name="T1" fmla="*/ 13488 h 13488"/>
              <a:gd name="T2" fmla="*/ 6744 w 6744"/>
              <a:gd name="T3" fmla="*/ 0 h 13488"/>
              <a:gd name="T4" fmla="*/ 0 w 6744"/>
              <a:gd name="T5" fmla="*/ 1807 h 13488"/>
              <a:gd name="T6" fmla="*/ 6744 w 6744"/>
              <a:gd name="T7" fmla="*/ 13488 h 13488"/>
            </a:gdLst>
            <a:ahLst/>
            <a:cxnLst>
              <a:cxn ang="0">
                <a:pos x="T0" y="T1"/>
              </a:cxn>
              <a:cxn ang="0">
                <a:pos x="T2" y="T3"/>
              </a:cxn>
              <a:cxn ang="0">
                <a:pos x="T4" y="T5"/>
              </a:cxn>
              <a:cxn ang="0">
                <a:pos x="T6" y="T7"/>
              </a:cxn>
            </a:cxnLst>
            <a:rect l="0" t="0" r="r" b="b"/>
            <a:pathLst>
              <a:path w="6744" h="13488">
                <a:moveTo>
                  <a:pt x="6744" y="13488"/>
                </a:moveTo>
                <a:lnTo>
                  <a:pt x="6744" y="0"/>
                </a:lnTo>
                <a:cubicBezTo>
                  <a:pt x="4377" y="0"/>
                  <a:pt x="2051" y="623"/>
                  <a:pt x="0" y="1807"/>
                </a:cubicBezTo>
                <a:lnTo>
                  <a:pt x="6744" y="13488"/>
                </a:lnTo>
                <a:close/>
              </a:path>
            </a:pathLst>
          </a:custGeom>
          <a:solidFill>
            <a:srgbClr val="C55A11"/>
          </a:solidFill>
          <a:ln w="0">
            <a:noFill/>
            <a:prstDash val="solid"/>
            <a:round/>
          </a:ln>
        </p:spPr>
        <p:txBody>
          <a:bodyPr vert="horz" wrap="square" lIns="68580" tIns="34290" rIns="68580" bIns="34290" numCol="1" anchor="t" anchorCtr="0" compatLnSpc="1"/>
          <a:lstStyle/>
          <a:p>
            <a:endParaRPr lang="zh-CN" altLang="en-US" sz="1015">
              <a:cs typeface="+mn-ea"/>
            </a:endParaRPr>
          </a:p>
        </p:txBody>
      </p:sp>
      <p:sp>
        <p:nvSpPr>
          <p:cNvPr id="45" name="Freeform 28"/>
          <p:cNvSpPr>
            <a:spLocks noEditPoints="1"/>
          </p:cNvSpPr>
          <p:nvPr/>
        </p:nvSpPr>
        <p:spPr bwMode="auto">
          <a:xfrm>
            <a:off x="3920724" y="1273988"/>
            <a:ext cx="655670" cy="1302554"/>
          </a:xfrm>
          <a:custGeom>
            <a:avLst/>
            <a:gdLst>
              <a:gd name="T0" fmla="*/ 6745 w 6841"/>
              <a:gd name="T1" fmla="*/ 13536 h 13588"/>
              <a:gd name="T2" fmla="*/ 6794 w 6841"/>
              <a:gd name="T3" fmla="*/ 96 h 13588"/>
              <a:gd name="T4" fmla="*/ 6351 w 6841"/>
              <a:gd name="T5" fmla="*/ 103 h 13588"/>
              <a:gd name="T6" fmla="*/ 5911 w 6841"/>
              <a:gd name="T7" fmla="*/ 125 h 13588"/>
              <a:gd name="T8" fmla="*/ 5472 w 6841"/>
              <a:gd name="T9" fmla="*/ 161 h 13588"/>
              <a:gd name="T10" fmla="*/ 5035 w 6841"/>
              <a:gd name="T11" fmla="*/ 212 h 13588"/>
              <a:gd name="T12" fmla="*/ 4601 w 6841"/>
              <a:gd name="T13" fmla="*/ 276 h 13588"/>
              <a:gd name="T14" fmla="*/ 4169 w 6841"/>
              <a:gd name="T15" fmla="*/ 355 h 13588"/>
              <a:gd name="T16" fmla="*/ 3740 w 6841"/>
              <a:gd name="T17" fmla="*/ 447 h 13588"/>
              <a:gd name="T18" fmla="*/ 3314 w 6841"/>
              <a:gd name="T19" fmla="*/ 554 h 13588"/>
              <a:gd name="T20" fmla="*/ 2893 w 6841"/>
              <a:gd name="T21" fmla="*/ 674 h 13588"/>
              <a:gd name="T22" fmla="*/ 2475 w 6841"/>
              <a:gd name="T23" fmla="*/ 809 h 13588"/>
              <a:gd name="T24" fmla="*/ 2062 w 6841"/>
              <a:gd name="T25" fmla="*/ 956 h 13588"/>
              <a:gd name="T26" fmla="*/ 1653 w 6841"/>
              <a:gd name="T27" fmla="*/ 1117 h 13588"/>
              <a:gd name="T28" fmla="*/ 1250 w 6841"/>
              <a:gd name="T29" fmla="*/ 1292 h 13588"/>
              <a:gd name="T30" fmla="*/ 852 w 6841"/>
              <a:gd name="T31" fmla="*/ 1481 h 13588"/>
              <a:gd name="T32" fmla="*/ 459 w 6841"/>
              <a:gd name="T33" fmla="*/ 1682 h 13588"/>
              <a:gd name="T34" fmla="*/ 73 w 6841"/>
              <a:gd name="T35" fmla="*/ 1897 h 13588"/>
              <a:gd name="T36" fmla="*/ 6835 w 6841"/>
              <a:gd name="T37" fmla="*/ 13512 h 13588"/>
              <a:gd name="T38" fmla="*/ 3 w 6841"/>
              <a:gd name="T39" fmla="*/ 1842 h 13588"/>
              <a:gd name="T40" fmla="*/ 219 w 6841"/>
              <a:gd name="T41" fmla="*/ 1703 h 13588"/>
              <a:gd name="T42" fmla="*/ 612 w 6841"/>
              <a:gd name="T43" fmla="*/ 1494 h 13588"/>
              <a:gd name="T44" fmla="*/ 1010 w 6841"/>
              <a:gd name="T45" fmla="*/ 1298 h 13588"/>
              <a:gd name="T46" fmla="*/ 1413 w 6841"/>
              <a:gd name="T47" fmla="*/ 1115 h 13588"/>
              <a:gd name="T48" fmla="*/ 1823 w 6841"/>
              <a:gd name="T49" fmla="*/ 946 h 13588"/>
              <a:gd name="T50" fmla="*/ 2236 w 6841"/>
              <a:gd name="T51" fmla="*/ 790 h 13588"/>
              <a:gd name="T52" fmla="*/ 2655 w 6841"/>
              <a:gd name="T53" fmla="*/ 648 h 13588"/>
              <a:gd name="T54" fmla="*/ 3078 w 6841"/>
              <a:gd name="T55" fmla="*/ 520 h 13588"/>
              <a:gd name="T56" fmla="*/ 3504 w 6841"/>
              <a:gd name="T57" fmla="*/ 406 h 13588"/>
              <a:gd name="T58" fmla="*/ 3935 w 6841"/>
              <a:gd name="T59" fmla="*/ 305 h 13588"/>
              <a:gd name="T60" fmla="*/ 4368 w 6841"/>
              <a:gd name="T61" fmla="*/ 219 h 13588"/>
              <a:gd name="T62" fmla="*/ 4804 w 6841"/>
              <a:gd name="T63" fmla="*/ 147 h 13588"/>
              <a:gd name="T64" fmla="*/ 5243 w 6841"/>
              <a:gd name="T65" fmla="*/ 89 h 13588"/>
              <a:gd name="T66" fmla="*/ 5684 w 6841"/>
              <a:gd name="T67" fmla="*/ 46 h 13588"/>
              <a:gd name="T68" fmla="*/ 6127 w 6841"/>
              <a:gd name="T69" fmla="*/ 17 h 13588"/>
              <a:gd name="T70" fmla="*/ 6571 w 6841"/>
              <a:gd name="T71" fmla="*/ 2 h 13588"/>
              <a:gd name="T72" fmla="*/ 6827 w 6841"/>
              <a:gd name="T73" fmla="*/ 14 h 13588"/>
              <a:gd name="T74" fmla="*/ 6841 w 6841"/>
              <a:gd name="T75" fmla="*/ 13536 h 13588"/>
              <a:gd name="T76" fmla="*/ 6752 w 6841"/>
              <a:gd name="T77" fmla="*/ 13560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1" h="13588">
                <a:moveTo>
                  <a:pt x="6835" y="13512"/>
                </a:moveTo>
                <a:lnTo>
                  <a:pt x="6745" y="13536"/>
                </a:lnTo>
                <a:lnTo>
                  <a:pt x="6745" y="48"/>
                </a:lnTo>
                <a:lnTo>
                  <a:pt x="6794" y="96"/>
                </a:lnTo>
                <a:lnTo>
                  <a:pt x="6572" y="98"/>
                </a:lnTo>
                <a:lnTo>
                  <a:pt x="6351" y="103"/>
                </a:lnTo>
                <a:lnTo>
                  <a:pt x="6131" y="112"/>
                </a:lnTo>
                <a:lnTo>
                  <a:pt x="5911" y="125"/>
                </a:lnTo>
                <a:lnTo>
                  <a:pt x="5691" y="141"/>
                </a:lnTo>
                <a:lnTo>
                  <a:pt x="5472" y="161"/>
                </a:lnTo>
                <a:lnTo>
                  <a:pt x="5253" y="185"/>
                </a:lnTo>
                <a:lnTo>
                  <a:pt x="5035" y="212"/>
                </a:lnTo>
                <a:lnTo>
                  <a:pt x="4818" y="242"/>
                </a:lnTo>
                <a:lnTo>
                  <a:pt x="4601" y="276"/>
                </a:lnTo>
                <a:lnTo>
                  <a:pt x="4384" y="314"/>
                </a:lnTo>
                <a:lnTo>
                  <a:pt x="4169" y="355"/>
                </a:lnTo>
                <a:lnTo>
                  <a:pt x="3954" y="399"/>
                </a:lnTo>
                <a:lnTo>
                  <a:pt x="3740" y="447"/>
                </a:lnTo>
                <a:lnTo>
                  <a:pt x="3527" y="499"/>
                </a:lnTo>
                <a:lnTo>
                  <a:pt x="3314" y="554"/>
                </a:lnTo>
                <a:lnTo>
                  <a:pt x="3103" y="612"/>
                </a:lnTo>
                <a:lnTo>
                  <a:pt x="2893" y="674"/>
                </a:lnTo>
                <a:lnTo>
                  <a:pt x="2684" y="740"/>
                </a:lnTo>
                <a:lnTo>
                  <a:pt x="2475" y="809"/>
                </a:lnTo>
                <a:lnTo>
                  <a:pt x="2268" y="881"/>
                </a:lnTo>
                <a:lnTo>
                  <a:pt x="2062" y="956"/>
                </a:lnTo>
                <a:lnTo>
                  <a:pt x="1857" y="1035"/>
                </a:lnTo>
                <a:lnTo>
                  <a:pt x="1653" y="1117"/>
                </a:lnTo>
                <a:lnTo>
                  <a:pt x="1451" y="1203"/>
                </a:lnTo>
                <a:lnTo>
                  <a:pt x="1250" y="1292"/>
                </a:lnTo>
                <a:lnTo>
                  <a:pt x="1050" y="1385"/>
                </a:lnTo>
                <a:lnTo>
                  <a:pt x="852" y="1481"/>
                </a:lnTo>
                <a:lnTo>
                  <a:pt x="655" y="1580"/>
                </a:lnTo>
                <a:lnTo>
                  <a:pt x="459" y="1682"/>
                </a:lnTo>
                <a:lnTo>
                  <a:pt x="265" y="1788"/>
                </a:lnTo>
                <a:lnTo>
                  <a:pt x="73" y="1897"/>
                </a:lnTo>
                <a:lnTo>
                  <a:pt x="91" y="1831"/>
                </a:lnTo>
                <a:lnTo>
                  <a:pt x="6835" y="13512"/>
                </a:lnTo>
                <a:close/>
                <a:moveTo>
                  <a:pt x="8" y="1879"/>
                </a:moveTo>
                <a:cubicBezTo>
                  <a:pt x="2" y="1868"/>
                  <a:pt x="0" y="1855"/>
                  <a:pt x="3" y="1842"/>
                </a:cubicBezTo>
                <a:cubicBezTo>
                  <a:pt x="7" y="1830"/>
                  <a:pt x="15" y="1820"/>
                  <a:pt x="26" y="1813"/>
                </a:cubicBezTo>
                <a:lnTo>
                  <a:pt x="219" y="1703"/>
                </a:lnTo>
                <a:lnTo>
                  <a:pt x="415" y="1597"/>
                </a:lnTo>
                <a:lnTo>
                  <a:pt x="612" y="1494"/>
                </a:lnTo>
                <a:lnTo>
                  <a:pt x="810" y="1394"/>
                </a:lnTo>
                <a:lnTo>
                  <a:pt x="1010" y="1298"/>
                </a:lnTo>
                <a:lnTo>
                  <a:pt x="1211" y="1205"/>
                </a:lnTo>
                <a:lnTo>
                  <a:pt x="1413" y="1115"/>
                </a:lnTo>
                <a:lnTo>
                  <a:pt x="1618" y="1028"/>
                </a:lnTo>
                <a:lnTo>
                  <a:pt x="1823" y="946"/>
                </a:lnTo>
                <a:lnTo>
                  <a:pt x="2029" y="866"/>
                </a:lnTo>
                <a:lnTo>
                  <a:pt x="2236" y="790"/>
                </a:lnTo>
                <a:lnTo>
                  <a:pt x="2445" y="717"/>
                </a:lnTo>
                <a:lnTo>
                  <a:pt x="2655" y="648"/>
                </a:lnTo>
                <a:lnTo>
                  <a:pt x="2866" y="582"/>
                </a:lnTo>
                <a:lnTo>
                  <a:pt x="3078" y="520"/>
                </a:lnTo>
                <a:lnTo>
                  <a:pt x="3290" y="461"/>
                </a:lnTo>
                <a:lnTo>
                  <a:pt x="3504" y="406"/>
                </a:lnTo>
                <a:lnTo>
                  <a:pt x="3719" y="354"/>
                </a:lnTo>
                <a:lnTo>
                  <a:pt x="3935" y="305"/>
                </a:lnTo>
                <a:lnTo>
                  <a:pt x="4151" y="260"/>
                </a:lnTo>
                <a:lnTo>
                  <a:pt x="4368" y="219"/>
                </a:lnTo>
                <a:lnTo>
                  <a:pt x="4586" y="181"/>
                </a:lnTo>
                <a:lnTo>
                  <a:pt x="4804" y="147"/>
                </a:lnTo>
                <a:lnTo>
                  <a:pt x="5024" y="116"/>
                </a:lnTo>
                <a:lnTo>
                  <a:pt x="5243" y="89"/>
                </a:lnTo>
                <a:lnTo>
                  <a:pt x="5463" y="66"/>
                </a:lnTo>
                <a:lnTo>
                  <a:pt x="5684" y="46"/>
                </a:lnTo>
                <a:lnTo>
                  <a:pt x="5905" y="29"/>
                </a:lnTo>
                <a:lnTo>
                  <a:pt x="6127" y="17"/>
                </a:lnTo>
                <a:lnTo>
                  <a:pt x="6349" y="7"/>
                </a:lnTo>
                <a:lnTo>
                  <a:pt x="6571" y="2"/>
                </a:lnTo>
                <a:lnTo>
                  <a:pt x="6793" y="0"/>
                </a:lnTo>
                <a:cubicBezTo>
                  <a:pt x="6806" y="0"/>
                  <a:pt x="6818" y="5"/>
                  <a:pt x="6827" y="14"/>
                </a:cubicBezTo>
                <a:cubicBezTo>
                  <a:pt x="6836" y="23"/>
                  <a:pt x="6841" y="35"/>
                  <a:pt x="6841" y="48"/>
                </a:cubicBezTo>
                <a:lnTo>
                  <a:pt x="6841" y="13536"/>
                </a:lnTo>
                <a:cubicBezTo>
                  <a:pt x="6841" y="13558"/>
                  <a:pt x="6827" y="13577"/>
                  <a:pt x="6806" y="13583"/>
                </a:cubicBezTo>
                <a:cubicBezTo>
                  <a:pt x="6785" y="13588"/>
                  <a:pt x="6763" y="13579"/>
                  <a:pt x="6752" y="13560"/>
                </a:cubicBezTo>
                <a:lnTo>
                  <a:pt x="8" y="1879"/>
                </a:lnTo>
                <a:close/>
              </a:path>
            </a:pathLst>
          </a:custGeom>
          <a:solidFill>
            <a:srgbClr val="FFFFFF"/>
          </a:solidFill>
          <a:ln w="1588" cap="flat">
            <a:noFill/>
            <a:prstDash val="solid"/>
            <a:bevel/>
          </a:ln>
        </p:spPr>
        <p:txBody>
          <a:bodyPr vert="horz" wrap="square" lIns="68580" tIns="34290" rIns="68580" bIns="34290" numCol="1" anchor="t" anchorCtr="0" compatLnSpc="1"/>
          <a:lstStyle/>
          <a:p>
            <a:endParaRPr lang="zh-CN" altLang="en-US" sz="1015">
              <a:cs typeface="+mn-ea"/>
            </a:endParaRPr>
          </a:p>
        </p:txBody>
      </p:sp>
      <p:grpSp>
        <p:nvGrpSpPr>
          <p:cNvPr id="46" name="组合 45"/>
          <p:cNvGrpSpPr/>
          <p:nvPr/>
        </p:nvGrpSpPr>
        <p:grpSpPr>
          <a:xfrm>
            <a:off x="2429341" y="3996697"/>
            <a:ext cx="641644" cy="490053"/>
            <a:chOff x="7756526" y="649288"/>
            <a:chExt cx="1847850" cy="1411287"/>
          </a:xfrm>
          <a:solidFill>
            <a:schemeClr val="bg1"/>
          </a:solidFill>
        </p:grpSpPr>
        <p:sp>
          <p:nvSpPr>
            <p:cNvPr id="47" name="Freeform 24"/>
            <p:cNvSpPr>
              <a:spLocks noEditPoints="1"/>
            </p:cNvSpPr>
            <p:nvPr/>
          </p:nvSpPr>
          <p:spPr bwMode="auto">
            <a:xfrm>
              <a:off x="7756526" y="819150"/>
              <a:ext cx="1160463" cy="1241425"/>
            </a:xfrm>
            <a:custGeom>
              <a:avLst/>
              <a:gdLst>
                <a:gd name="T0" fmla="*/ 198 w 397"/>
                <a:gd name="T1" fmla="*/ 0 h 425"/>
                <a:gd name="T2" fmla="*/ 0 w 397"/>
                <a:gd name="T3" fmla="*/ 173 h 425"/>
                <a:gd name="T4" fmla="*/ 198 w 397"/>
                <a:gd name="T5" fmla="*/ 346 h 425"/>
                <a:gd name="T6" fmla="*/ 217 w 397"/>
                <a:gd name="T7" fmla="*/ 345 h 425"/>
                <a:gd name="T8" fmla="*/ 165 w 397"/>
                <a:gd name="T9" fmla="*/ 425 h 425"/>
                <a:gd name="T10" fmla="*/ 365 w 397"/>
                <a:gd name="T11" fmla="*/ 268 h 425"/>
                <a:gd name="T12" fmla="*/ 397 w 397"/>
                <a:gd name="T13" fmla="*/ 173 h 425"/>
                <a:gd name="T14" fmla="*/ 198 w 397"/>
                <a:gd name="T15" fmla="*/ 0 h 425"/>
                <a:gd name="T16" fmla="*/ 91 w 397"/>
                <a:gd name="T17" fmla="*/ 198 h 425"/>
                <a:gd name="T18" fmla="*/ 66 w 397"/>
                <a:gd name="T19" fmla="*/ 173 h 425"/>
                <a:gd name="T20" fmla="*/ 91 w 397"/>
                <a:gd name="T21" fmla="*/ 148 h 425"/>
                <a:gd name="T22" fmla="*/ 116 w 397"/>
                <a:gd name="T23" fmla="*/ 173 h 425"/>
                <a:gd name="T24" fmla="*/ 91 w 397"/>
                <a:gd name="T25" fmla="*/ 198 h 425"/>
                <a:gd name="T26" fmla="*/ 198 w 397"/>
                <a:gd name="T27" fmla="*/ 198 h 425"/>
                <a:gd name="T28" fmla="*/ 173 w 397"/>
                <a:gd name="T29" fmla="*/ 173 h 425"/>
                <a:gd name="T30" fmla="*/ 198 w 397"/>
                <a:gd name="T31" fmla="*/ 148 h 425"/>
                <a:gd name="T32" fmla="*/ 224 w 397"/>
                <a:gd name="T33" fmla="*/ 173 h 425"/>
                <a:gd name="T34" fmla="*/ 198 w 397"/>
                <a:gd name="T35" fmla="*/ 198 h 425"/>
                <a:gd name="T36" fmla="*/ 306 w 397"/>
                <a:gd name="T37" fmla="*/ 198 h 425"/>
                <a:gd name="T38" fmla="*/ 280 w 397"/>
                <a:gd name="T39" fmla="*/ 173 h 425"/>
                <a:gd name="T40" fmla="*/ 306 w 397"/>
                <a:gd name="T41" fmla="*/ 148 h 425"/>
                <a:gd name="T42" fmla="*/ 331 w 397"/>
                <a:gd name="T43" fmla="*/ 173 h 425"/>
                <a:gd name="T44" fmla="*/ 306 w 397"/>
                <a:gd name="T45" fmla="*/ 19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7" h="425">
                  <a:moveTo>
                    <a:pt x="198" y="0"/>
                  </a:moveTo>
                  <a:cubicBezTo>
                    <a:pt x="89" y="0"/>
                    <a:pt x="0" y="77"/>
                    <a:pt x="0" y="173"/>
                  </a:cubicBezTo>
                  <a:cubicBezTo>
                    <a:pt x="0" y="268"/>
                    <a:pt x="89" y="346"/>
                    <a:pt x="198" y="346"/>
                  </a:cubicBezTo>
                  <a:cubicBezTo>
                    <a:pt x="205" y="346"/>
                    <a:pt x="211" y="346"/>
                    <a:pt x="217" y="345"/>
                  </a:cubicBezTo>
                  <a:cubicBezTo>
                    <a:pt x="217" y="390"/>
                    <a:pt x="165" y="425"/>
                    <a:pt x="165" y="425"/>
                  </a:cubicBezTo>
                  <a:cubicBezTo>
                    <a:pt x="295" y="382"/>
                    <a:pt x="347" y="304"/>
                    <a:pt x="365" y="268"/>
                  </a:cubicBezTo>
                  <a:cubicBezTo>
                    <a:pt x="385" y="240"/>
                    <a:pt x="397" y="208"/>
                    <a:pt x="397" y="173"/>
                  </a:cubicBezTo>
                  <a:cubicBezTo>
                    <a:pt x="397" y="77"/>
                    <a:pt x="308" y="0"/>
                    <a:pt x="198" y="0"/>
                  </a:cubicBezTo>
                  <a:close/>
                  <a:moveTo>
                    <a:pt x="91" y="198"/>
                  </a:moveTo>
                  <a:cubicBezTo>
                    <a:pt x="77" y="198"/>
                    <a:pt x="66" y="187"/>
                    <a:pt x="66" y="173"/>
                  </a:cubicBezTo>
                  <a:cubicBezTo>
                    <a:pt x="66" y="159"/>
                    <a:pt x="77" y="148"/>
                    <a:pt x="91" y="148"/>
                  </a:cubicBezTo>
                  <a:cubicBezTo>
                    <a:pt x="105" y="148"/>
                    <a:pt x="116" y="159"/>
                    <a:pt x="116" y="173"/>
                  </a:cubicBezTo>
                  <a:cubicBezTo>
                    <a:pt x="116" y="187"/>
                    <a:pt x="105" y="198"/>
                    <a:pt x="91" y="198"/>
                  </a:cubicBezTo>
                  <a:close/>
                  <a:moveTo>
                    <a:pt x="198" y="198"/>
                  </a:moveTo>
                  <a:cubicBezTo>
                    <a:pt x="184" y="198"/>
                    <a:pt x="173" y="187"/>
                    <a:pt x="173" y="173"/>
                  </a:cubicBezTo>
                  <a:cubicBezTo>
                    <a:pt x="173" y="159"/>
                    <a:pt x="184" y="148"/>
                    <a:pt x="198" y="148"/>
                  </a:cubicBezTo>
                  <a:cubicBezTo>
                    <a:pt x="212" y="148"/>
                    <a:pt x="224" y="159"/>
                    <a:pt x="224" y="173"/>
                  </a:cubicBezTo>
                  <a:cubicBezTo>
                    <a:pt x="224" y="187"/>
                    <a:pt x="212" y="198"/>
                    <a:pt x="198" y="198"/>
                  </a:cubicBezTo>
                  <a:close/>
                  <a:moveTo>
                    <a:pt x="306" y="198"/>
                  </a:moveTo>
                  <a:cubicBezTo>
                    <a:pt x="292" y="198"/>
                    <a:pt x="280" y="187"/>
                    <a:pt x="280" y="173"/>
                  </a:cubicBezTo>
                  <a:cubicBezTo>
                    <a:pt x="280" y="159"/>
                    <a:pt x="292" y="148"/>
                    <a:pt x="306" y="148"/>
                  </a:cubicBezTo>
                  <a:cubicBezTo>
                    <a:pt x="320" y="148"/>
                    <a:pt x="331" y="159"/>
                    <a:pt x="331" y="173"/>
                  </a:cubicBezTo>
                  <a:cubicBezTo>
                    <a:pt x="331" y="187"/>
                    <a:pt x="320" y="198"/>
                    <a:pt x="306" y="1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48" name="Freeform 25"/>
            <p:cNvSpPr/>
            <p:nvPr/>
          </p:nvSpPr>
          <p:spPr bwMode="auto">
            <a:xfrm>
              <a:off x="8572501" y="649288"/>
              <a:ext cx="1031875" cy="1181100"/>
            </a:xfrm>
            <a:custGeom>
              <a:avLst/>
              <a:gdLst>
                <a:gd name="T0" fmla="*/ 258 w 353"/>
                <a:gd name="T1" fmla="*/ 0 h 404"/>
                <a:gd name="T2" fmla="*/ 88 w 353"/>
                <a:gd name="T3" fmla="*/ 0 h 404"/>
                <a:gd name="T4" fmla="*/ 0 w 353"/>
                <a:gd name="T5" fmla="*/ 57 h 404"/>
                <a:gd name="T6" fmla="*/ 70 w 353"/>
                <a:gd name="T7" fmla="*/ 97 h 404"/>
                <a:gd name="T8" fmla="*/ 133 w 353"/>
                <a:gd name="T9" fmla="*/ 231 h 404"/>
                <a:gd name="T10" fmla="*/ 133 w 353"/>
                <a:gd name="T11" fmla="*/ 231 h 404"/>
                <a:gd name="T12" fmla="*/ 99 w 353"/>
                <a:gd name="T13" fmla="*/ 334 h 404"/>
                <a:gd name="T14" fmla="*/ 97 w 353"/>
                <a:gd name="T15" fmla="*/ 337 h 404"/>
                <a:gd name="T16" fmla="*/ 226 w 353"/>
                <a:gd name="T17" fmla="*/ 404 h 404"/>
                <a:gd name="T18" fmla="*/ 170 w 353"/>
                <a:gd name="T19" fmla="*/ 304 h 404"/>
                <a:gd name="T20" fmla="*/ 258 w 353"/>
                <a:gd name="T21" fmla="*/ 304 h 404"/>
                <a:gd name="T22" fmla="*/ 353 w 353"/>
                <a:gd name="T23" fmla="*/ 208 h 404"/>
                <a:gd name="T24" fmla="*/ 353 w 353"/>
                <a:gd name="T25" fmla="*/ 95 h 404"/>
                <a:gd name="T26" fmla="*/ 258 w 353"/>
                <a:gd name="T27"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3" h="404">
                  <a:moveTo>
                    <a:pt x="258" y="0"/>
                  </a:moveTo>
                  <a:cubicBezTo>
                    <a:pt x="88" y="0"/>
                    <a:pt x="88" y="0"/>
                    <a:pt x="88" y="0"/>
                  </a:cubicBezTo>
                  <a:cubicBezTo>
                    <a:pt x="49" y="0"/>
                    <a:pt x="15" y="23"/>
                    <a:pt x="0" y="57"/>
                  </a:cubicBezTo>
                  <a:cubicBezTo>
                    <a:pt x="26" y="66"/>
                    <a:pt x="50" y="80"/>
                    <a:pt x="70" y="97"/>
                  </a:cubicBezTo>
                  <a:cubicBezTo>
                    <a:pt x="109" y="131"/>
                    <a:pt x="133" y="178"/>
                    <a:pt x="133" y="231"/>
                  </a:cubicBezTo>
                  <a:cubicBezTo>
                    <a:pt x="133" y="231"/>
                    <a:pt x="133" y="231"/>
                    <a:pt x="133" y="231"/>
                  </a:cubicBezTo>
                  <a:cubicBezTo>
                    <a:pt x="133" y="269"/>
                    <a:pt x="120" y="304"/>
                    <a:pt x="99" y="334"/>
                  </a:cubicBezTo>
                  <a:cubicBezTo>
                    <a:pt x="98" y="335"/>
                    <a:pt x="98" y="336"/>
                    <a:pt x="97" y="337"/>
                  </a:cubicBezTo>
                  <a:cubicBezTo>
                    <a:pt x="129" y="362"/>
                    <a:pt x="172" y="385"/>
                    <a:pt x="226" y="404"/>
                  </a:cubicBezTo>
                  <a:cubicBezTo>
                    <a:pt x="226" y="404"/>
                    <a:pt x="160" y="359"/>
                    <a:pt x="170" y="304"/>
                  </a:cubicBezTo>
                  <a:cubicBezTo>
                    <a:pt x="258" y="304"/>
                    <a:pt x="258" y="304"/>
                    <a:pt x="258" y="304"/>
                  </a:cubicBezTo>
                  <a:cubicBezTo>
                    <a:pt x="310" y="304"/>
                    <a:pt x="353" y="260"/>
                    <a:pt x="353" y="208"/>
                  </a:cubicBezTo>
                  <a:cubicBezTo>
                    <a:pt x="353" y="95"/>
                    <a:pt x="353" y="95"/>
                    <a:pt x="353" y="95"/>
                  </a:cubicBezTo>
                  <a:cubicBezTo>
                    <a:pt x="353" y="43"/>
                    <a:pt x="310" y="0"/>
                    <a:pt x="25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grpSp>
      <p:sp>
        <p:nvSpPr>
          <p:cNvPr id="18" name="文本框 17"/>
          <p:cNvSpPr txBox="1"/>
          <p:nvPr/>
        </p:nvSpPr>
        <p:spPr>
          <a:xfrm>
            <a:off x="7038474" y="-1299411"/>
            <a:ext cx="704039" cy="300082"/>
          </a:xfrm>
          <a:prstGeom prst="rect">
            <a:avLst/>
          </a:prstGeom>
          <a:noFill/>
        </p:spPr>
        <p:txBody>
          <a:bodyPr wrap="none" rtlCol="0">
            <a:spAutoFit/>
          </a:bodyPr>
          <a:lstStyle/>
          <a:p>
            <a:r>
              <a:rPr lang="zh-CN" altLang="en-US" dirty="0"/>
              <a:t>延时符</a:t>
            </a:r>
            <a:endParaRPr lang="en-US" altLang="zh-CN"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randombar(horizontal)">
                                          <p:cBhvr>
                                            <p:cTn id="13" dur="500"/>
                                            <p:tgtEl>
                                              <p:spTgt spid="2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randombar(horizontal)">
                                          <p:cBhvr>
                                            <p:cTn id="16" dur="500"/>
                                            <p:tgtEl>
                                              <p:spTgt spid="3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randombar(horizontal)">
                                          <p:cBhvr>
                                            <p:cTn id="19" dur="500"/>
                                            <p:tgtEl>
                                              <p:spTgt spid="3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randombar(horizontal)">
                                          <p:cBhvr>
                                            <p:cTn id="22" dur="500"/>
                                            <p:tgtEl>
                                              <p:spTgt spid="3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randombar(horizontal)">
                                          <p:cBhvr>
                                            <p:cTn id="25" dur="500"/>
                                            <p:tgtEl>
                                              <p:spTgt spid="4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randombar(horizontal)">
                                          <p:cBhvr>
                                            <p:cTn id="28" dur="500"/>
                                            <p:tgtEl>
                                              <p:spTgt spid="4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randombar(horizontal)">
                                          <p:cBhvr>
                                            <p:cTn id="31" dur="500"/>
                                            <p:tgtEl>
                                              <p:spTgt spid="4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randombar(horizontal)">
                                          <p:cBhvr>
                                            <p:cTn id="34" dur="500"/>
                                            <p:tgtEl>
                                              <p:spTgt spid="43"/>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randombar(horizontal)">
                                          <p:cBhvr>
                                            <p:cTn id="37" dur="500"/>
                                            <p:tgtEl>
                                              <p:spTgt spid="4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randombar(horizontal)">
                                          <p:cBhvr>
                                            <p:cTn id="40" dur="500"/>
                                            <p:tgtEl>
                                              <p:spTgt spid="45"/>
                                            </p:tgtEl>
                                          </p:cBhvr>
                                        </p:animEffect>
                                      </p:childTnLst>
                                    </p:cTn>
                                  </p:par>
                                </p:childTnLst>
                              </p:cTn>
                            </p:par>
                            <p:par>
                              <p:cTn id="41" fill="hold">
                                <p:stCondLst>
                                  <p:cond delay="500"/>
                                </p:stCondLst>
                                <p:childTnLst>
                                  <p:par>
                                    <p:cTn id="42" presetID="2" presetClass="entr" presetSubtype="4" accel="50000" fill="hold" nodeType="afterEffect" p14:presetBounceEnd="50000">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14:bounceEnd="50000">
                                          <p:cBhvr additive="base">
                                            <p:cTn id="44" dur="1000" fill="hold"/>
                                            <p:tgtEl>
                                              <p:spTgt spid="46"/>
                                            </p:tgtEl>
                                            <p:attrNameLst>
                                              <p:attrName>ppt_x</p:attrName>
                                            </p:attrNameLst>
                                          </p:cBhvr>
                                          <p:tavLst>
                                            <p:tav tm="0">
                                              <p:val>
                                                <p:strVal val="#ppt_x"/>
                                              </p:val>
                                            </p:tav>
                                            <p:tav tm="100000">
                                              <p:val>
                                                <p:strVal val="#ppt_x"/>
                                              </p:val>
                                            </p:tav>
                                          </p:tavLst>
                                        </p:anim>
                                        <p:anim calcmode="lin" valueType="num" p14:bounceEnd="50000">
                                          <p:cBhvr additive="base">
                                            <p:cTn id="45" dur="10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1250"/>
                                            <p:tgtEl>
                                              <p:spTgt spid="24"/>
                                            </p:tgtEl>
                                          </p:cBhvr>
                                        </p:animEffect>
                                      </p:childTnLst>
                                    </p:cTn>
                                  </p:par>
                                </p:childTnLst>
                              </p:cTn>
                            </p:par>
                            <p:par>
                              <p:cTn id="50" fill="hold">
                                <p:stCondLst>
                                  <p:cond delay="3000"/>
                                </p:stCondLst>
                                <p:childTnLst>
                                  <p:par>
                                    <p:cTn id="51" presetID="22" presetClass="entr" presetSubtype="4"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down)">
                                          <p:cBhvr>
                                            <p:cTn id="53" dur="1000"/>
                                            <p:tgtEl>
                                              <p:spTgt spid="18"/>
                                            </p:tgtEl>
                                          </p:cBhvr>
                                        </p:animEffect>
                                      </p:childTnLst>
                                    </p:cTn>
                                  </p:par>
                                </p:childTnLst>
                              </p:cTn>
                            </p:par>
                            <p:par>
                              <p:cTn id="54" fill="hold">
                                <p:stCondLst>
                                  <p:cond delay="4000"/>
                                </p:stCondLst>
                                <p:childTnLst>
                                  <p:par>
                                    <p:cTn id="55" presetID="21" presetClass="entr" presetSubtype="1"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heel(1)">
                                          <p:cBhvr>
                                            <p:cTn id="57" dur="1000"/>
                                            <p:tgtEl>
                                              <p:spTgt spid="20"/>
                                            </p:tgtEl>
                                          </p:cBhvr>
                                        </p:animEffect>
                                      </p:childTnLst>
                                    </p:cTn>
                                  </p:par>
                                </p:childTnLst>
                              </p:cTn>
                            </p:par>
                            <p:par>
                              <p:cTn id="58" fill="hold">
                                <p:stCondLst>
                                  <p:cond delay="50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2"/>
                                            </p:tgtEl>
                                            <p:attrNameLst>
                                              <p:attrName>ppt_y</p:attrName>
                                            </p:attrNameLst>
                                          </p:cBhvr>
                                          <p:tavLst>
                                            <p:tav tm="0">
                                              <p:val>
                                                <p:strVal val="#ppt_y"/>
                                              </p:val>
                                            </p:tav>
                                            <p:tav tm="100000">
                                              <p:val>
                                                <p:strVal val="#ppt_y"/>
                                              </p:val>
                                            </p:tav>
                                          </p:tavLst>
                                        </p:anim>
                                        <p:anim calcmode="lin" valueType="num">
                                          <p:cBhvr>
                                            <p:cTn id="63"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22"/>
                                            </p:tgtEl>
                                          </p:cBhvr>
                                        </p:animEffect>
                                      </p:childTnLst>
                                    </p:cTn>
                                  </p:par>
                                  <p:par>
                                    <p:cTn id="66" presetID="41" presetClass="entr" presetSubtype="0" fill="hold" grpId="0" nodeType="withEffect">
                                      <p:stCondLst>
                                        <p:cond delay="0"/>
                                      </p:stCondLst>
                                      <p:iterate type="lt">
                                        <p:tmPct val="10000"/>
                                      </p:iterate>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21"/>
                                            </p:tgtEl>
                                            <p:attrNameLst>
                                              <p:attrName>ppt_y</p:attrName>
                                            </p:attrNameLst>
                                          </p:cBhvr>
                                          <p:tavLst>
                                            <p:tav tm="0">
                                              <p:val>
                                                <p:strVal val="#ppt_y"/>
                                              </p:val>
                                            </p:tav>
                                            <p:tav tm="100000">
                                              <p:val>
                                                <p:strVal val="#ppt_y"/>
                                              </p:val>
                                            </p:tav>
                                          </p:tavLst>
                                        </p:anim>
                                        <p:anim calcmode="lin" valueType="num">
                                          <p:cBhvr>
                                            <p:cTn id="70"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P spid="24" grpId="0"/>
          <p:bldP spid="26" grpId="0" animBg="1"/>
          <p:bldP spid="27" grpId="0" animBg="1"/>
          <p:bldP spid="28" grpId="0" animBg="1"/>
          <p:bldP spid="37" grpId="0" animBg="1"/>
          <p:bldP spid="38" grpId="0" animBg="1"/>
          <p:bldP spid="39" grpId="0" animBg="1"/>
          <p:bldP spid="40" grpId="0" animBg="1"/>
          <p:bldP spid="41" grpId="0" animBg="1"/>
          <p:bldP spid="42" grpId="0" animBg="1"/>
          <p:bldP spid="43" grpId="0" animBg="1"/>
          <p:bldP spid="44" grpId="0" animBg="1"/>
          <p:bldP spid="45" grpId="0" animBg="1"/>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randombar(horizontal)">
                                          <p:cBhvr>
                                            <p:cTn id="13" dur="500"/>
                                            <p:tgtEl>
                                              <p:spTgt spid="2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randombar(horizontal)">
                                          <p:cBhvr>
                                            <p:cTn id="16" dur="500"/>
                                            <p:tgtEl>
                                              <p:spTgt spid="3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randombar(horizontal)">
                                          <p:cBhvr>
                                            <p:cTn id="19" dur="500"/>
                                            <p:tgtEl>
                                              <p:spTgt spid="3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randombar(horizontal)">
                                          <p:cBhvr>
                                            <p:cTn id="22" dur="500"/>
                                            <p:tgtEl>
                                              <p:spTgt spid="3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randombar(horizontal)">
                                          <p:cBhvr>
                                            <p:cTn id="25" dur="500"/>
                                            <p:tgtEl>
                                              <p:spTgt spid="4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randombar(horizontal)">
                                          <p:cBhvr>
                                            <p:cTn id="28" dur="500"/>
                                            <p:tgtEl>
                                              <p:spTgt spid="4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randombar(horizontal)">
                                          <p:cBhvr>
                                            <p:cTn id="31" dur="500"/>
                                            <p:tgtEl>
                                              <p:spTgt spid="4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randombar(horizontal)">
                                          <p:cBhvr>
                                            <p:cTn id="34" dur="500"/>
                                            <p:tgtEl>
                                              <p:spTgt spid="43"/>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randombar(horizontal)">
                                          <p:cBhvr>
                                            <p:cTn id="37" dur="500"/>
                                            <p:tgtEl>
                                              <p:spTgt spid="4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randombar(horizontal)">
                                          <p:cBhvr>
                                            <p:cTn id="40" dur="500"/>
                                            <p:tgtEl>
                                              <p:spTgt spid="45"/>
                                            </p:tgtEl>
                                          </p:cBhvr>
                                        </p:animEffect>
                                      </p:childTnLst>
                                    </p:cTn>
                                  </p:par>
                                </p:childTnLst>
                              </p:cTn>
                            </p:par>
                            <p:par>
                              <p:cTn id="41" fill="hold">
                                <p:stCondLst>
                                  <p:cond delay="500"/>
                                </p:stCondLst>
                                <p:childTnLst>
                                  <p:par>
                                    <p:cTn id="42" presetID="2" presetClass="entr" presetSubtype="4" accel="50000"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1000" fill="hold"/>
                                            <p:tgtEl>
                                              <p:spTgt spid="46"/>
                                            </p:tgtEl>
                                            <p:attrNameLst>
                                              <p:attrName>ppt_x</p:attrName>
                                            </p:attrNameLst>
                                          </p:cBhvr>
                                          <p:tavLst>
                                            <p:tav tm="0">
                                              <p:val>
                                                <p:strVal val="#ppt_x"/>
                                              </p:val>
                                            </p:tav>
                                            <p:tav tm="100000">
                                              <p:val>
                                                <p:strVal val="#ppt_x"/>
                                              </p:val>
                                            </p:tav>
                                          </p:tavLst>
                                        </p:anim>
                                        <p:anim calcmode="lin" valueType="num">
                                          <p:cBhvr additive="base">
                                            <p:cTn id="45" dur="10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1250"/>
                                            <p:tgtEl>
                                              <p:spTgt spid="24"/>
                                            </p:tgtEl>
                                          </p:cBhvr>
                                        </p:animEffect>
                                      </p:childTnLst>
                                    </p:cTn>
                                  </p:par>
                                </p:childTnLst>
                              </p:cTn>
                            </p:par>
                            <p:par>
                              <p:cTn id="50" fill="hold">
                                <p:stCondLst>
                                  <p:cond delay="3000"/>
                                </p:stCondLst>
                                <p:childTnLst>
                                  <p:par>
                                    <p:cTn id="51" presetID="22" presetClass="entr" presetSubtype="4"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down)">
                                          <p:cBhvr>
                                            <p:cTn id="53" dur="1000"/>
                                            <p:tgtEl>
                                              <p:spTgt spid="18"/>
                                            </p:tgtEl>
                                          </p:cBhvr>
                                        </p:animEffect>
                                      </p:childTnLst>
                                    </p:cTn>
                                  </p:par>
                                </p:childTnLst>
                              </p:cTn>
                            </p:par>
                            <p:par>
                              <p:cTn id="54" fill="hold">
                                <p:stCondLst>
                                  <p:cond delay="4000"/>
                                </p:stCondLst>
                                <p:childTnLst>
                                  <p:par>
                                    <p:cTn id="55" presetID="21" presetClass="entr" presetSubtype="1"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heel(1)">
                                          <p:cBhvr>
                                            <p:cTn id="57" dur="1000"/>
                                            <p:tgtEl>
                                              <p:spTgt spid="20"/>
                                            </p:tgtEl>
                                          </p:cBhvr>
                                        </p:animEffect>
                                      </p:childTnLst>
                                    </p:cTn>
                                  </p:par>
                                </p:childTnLst>
                              </p:cTn>
                            </p:par>
                            <p:par>
                              <p:cTn id="58" fill="hold">
                                <p:stCondLst>
                                  <p:cond delay="50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2"/>
                                            </p:tgtEl>
                                            <p:attrNameLst>
                                              <p:attrName>ppt_y</p:attrName>
                                            </p:attrNameLst>
                                          </p:cBhvr>
                                          <p:tavLst>
                                            <p:tav tm="0">
                                              <p:val>
                                                <p:strVal val="#ppt_y"/>
                                              </p:val>
                                            </p:tav>
                                            <p:tav tm="100000">
                                              <p:val>
                                                <p:strVal val="#ppt_y"/>
                                              </p:val>
                                            </p:tav>
                                          </p:tavLst>
                                        </p:anim>
                                        <p:anim calcmode="lin" valueType="num">
                                          <p:cBhvr>
                                            <p:cTn id="63"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22"/>
                                            </p:tgtEl>
                                          </p:cBhvr>
                                        </p:animEffect>
                                      </p:childTnLst>
                                    </p:cTn>
                                  </p:par>
                                  <p:par>
                                    <p:cTn id="66" presetID="41" presetClass="entr" presetSubtype="0" fill="hold" grpId="0" nodeType="withEffect">
                                      <p:stCondLst>
                                        <p:cond delay="0"/>
                                      </p:stCondLst>
                                      <p:iterate type="lt">
                                        <p:tmPct val="10000"/>
                                      </p:iterate>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21"/>
                                            </p:tgtEl>
                                            <p:attrNameLst>
                                              <p:attrName>ppt_y</p:attrName>
                                            </p:attrNameLst>
                                          </p:cBhvr>
                                          <p:tavLst>
                                            <p:tav tm="0">
                                              <p:val>
                                                <p:strVal val="#ppt_y"/>
                                              </p:val>
                                            </p:tav>
                                            <p:tav tm="100000">
                                              <p:val>
                                                <p:strVal val="#ppt_y"/>
                                              </p:val>
                                            </p:tav>
                                          </p:tavLst>
                                        </p:anim>
                                        <p:anim calcmode="lin" valueType="num">
                                          <p:cBhvr>
                                            <p:cTn id="70"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P spid="24" grpId="0"/>
          <p:bldP spid="26" grpId="0" animBg="1"/>
          <p:bldP spid="27" grpId="0" animBg="1"/>
          <p:bldP spid="28" grpId="0" animBg="1"/>
          <p:bldP spid="37" grpId="0" animBg="1"/>
          <p:bldP spid="38" grpId="0" animBg="1"/>
          <p:bldP spid="39" grpId="0" animBg="1"/>
          <p:bldP spid="40" grpId="0" animBg="1"/>
          <p:bldP spid="41" grpId="0" animBg="1"/>
          <p:bldP spid="42" grpId="0" animBg="1"/>
          <p:bldP spid="43" grpId="0" animBg="1"/>
          <p:bldP spid="44" grpId="0" animBg="1"/>
          <p:bldP spid="45" grpId="0" animBg="1"/>
          <p:bldP spid="18"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安全生产"/>
  <p:tag name="ISPRING_RESOURCE_PATHS_HASH_PRESENTER" val="8fceed36c36833d9c20c3907999d043c769e6f2"/>
</p:tagLst>
</file>

<file path=ppt/tags/tag2.xml><?xml version="1.0" encoding="utf-8"?>
<p:tagLst xmlns:a="http://schemas.openxmlformats.org/drawingml/2006/main" xmlns:r="http://schemas.openxmlformats.org/officeDocument/2006/relationships" xmlns:p="http://schemas.openxmlformats.org/presentationml/2006/main">
  <p:tag name="SELECTED" val="True"/>
</p:tagLst>
</file>

<file path=ppt/theme/theme1.xml><?xml version="1.0" encoding="utf-8"?>
<a:theme xmlns:a="http://schemas.openxmlformats.org/drawingml/2006/main" name="www.2ppt.com">
  <a:themeElements>
    <a:clrScheme name="自定义 18">
      <a:dk1>
        <a:srgbClr val="000000"/>
      </a:dk1>
      <a:lt1>
        <a:srgbClr val="FFFFFF"/>
      </a:lt1>
      <a:dk2>
        <a:srgbClr val="4F81B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2556</Words>
  <Application>Microsoft Office PowerPoint</Application>
  <PresentationFormat>全屏显示(16:9)</PresentationFormat>
  <Paragraphs>460</Paragraphs>
  <Slides>49</Slides>
  <Notes>49</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49</vt:i4>
      </vt:variant>
    </vt:vector>
  </HeadingPairs>
  <TitlesOfParts>
    <vt:vector size="67" baseType="lpstr">
      <vt:lpstr>Adobe 宋体 Std L</vt:lpstr>
      <vt:lpstr>Arial Unicode MS</vt:lpstr>
      <vt:lpstr>Gill Sans</vt:lpstr>
      <vt:lpstr>MHeiSung HKS UltraBold</vt:lpstr>
      <vt:lpstr>冬青黑体简体中文 W6</vt:lpstr>
      <vt:lpstr>方正兰亭粗黑简体</vt:lpstr>
      <vt:lpstr>方正兰亭黑_GBK</vt:lpstr>
      <vt:lpstr>方正宋三简体</vt:lpstr>
      <vt:lpstr>楷体_GB2312</vt:lpstr>
      <vt:lpstr>宋体</vt:lpstr>
      <vt:lpstr>微软雅黑</vt:lpstr>
      <vt:lpstr>Agency FB</vt:lpstr>
      <vt:lpstr>Arial</vt:lpstr>
      <vt:lpstr>Calibri</vt:lpstr>
      <vt:lpstr>Impact</vt:lpstr>
      <vt:lpstr>Times New Roman</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2021-05-01T22:09:38Z</dcterms:created>
  <dcterms:modified xsi:type="dcterms:W3CDTF">2023-01-10T09:53:34Z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F7AEAC222B89408096CF6D2E88F711EE</vt:lpwstr>
  </property>
  <property fmtid="{D5CDD505-2E9C-101B-9397-08002B2CF9AE}" pid="3" name="KSOProductBuildVer">
    <vt:lpwstr>2052-11.1.0.10463</vt:lpwstr>
  </property>
  <property fmtid="{A09F084E-AD41-489F-8076-AA5BE3082BCA}" pid="100">
    <vt:ui4>5</vt:ui4>
  </property>
  <property fmtid="{64440492-4C8B-11D1-8B70-080036B11A03}" pid="11">
    <vt:lpwstr>www.2ppt.com-爱PPT提供资源下载</vt:lpwstr>
  </property>
</Properties>
</file>