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59" r:id="rId5"/>
    <p:sldId id="298" r:id="rId6"/>
    <p:sldId id="286" r:id="rId7"/>
    <p:sldId id="262" r:id="rId8"/>
    <p:sldId id="265" r:id="rId9"/>
    <p:sldId id="268" r:id="rId10"/>
    <p:sldId id="299" r:id="rId11"/>
    <p:sldId id="270" r:id="rId12"/>
    <p:sldId id="271" r:id="rId13"/>
    <p:sldId id="272" r:id="rId14"/>
    <p:sldId id="285" r:id="rId15"/>
    <p:sldId id="274" r:id="rId16"/>
    <p:sldId id="300" r:id="rId17"/>
    <p:sldId id="301" r:id="rId18"/>
    <p:sldId id="302" r:id="rId19"/>
    <p:sldId id="303" r:id="rId20"/>
    <p:sldId id="304" r:id="rId21"/>
    <p:sldId id="305" r:id="rId22"/>
    <p:sldId id="282" r:id="rId23"/>
    <p:sldId id="297" r:id="rId24"/>
    <p:sldId id="284" r:id="rId25"/>
    <p:sldId id="283" r:id="rId2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FF99FF"/>
    <a:srgbClr val="3399FF"/>
    <a:srgbClr val="FF0000"/>
    <a:srgbClr val="F735F7"/>
    <a:srgbClr val="E50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8" autoAdjust="0"/>
    <p:restoredTop sz="94660"/>
  </p:normalViewPr>
  <p:slideViewPr>
    <p:cSldViewPr>
      <p:cViewPr>
        <p:scale>
          <a:sx n="100" d="100"/>
          <a:sy n="100" d="100"/>
        </p:scale>
        <p:origin x="-300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5749F-1CF6-43FB-8111-BC253BD29E1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1504A-D294-4AF0-9F0E-5C8830BF07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1504A-D294-4AF0-9F0E-5C8830BF07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2014-16E2-4157-B75A-46A719F06A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DCC9-8B16-4A7E-9EF6-BF42B5C0D0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DCDB-4599-4EAA-BAC0-541CFF1231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B4CC-CB7F-46BD-953F-B1175F83A8B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DFD1-8472-4690-BCCC-A26CA5690D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A8B8-04FC-403B-B062-77C8D9524E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03E2-00A5-4940-A14A-1C11AB0E3F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E39A-C76B-41EB-BFDA-D258EABE89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5C85-BA84-4CB5-AF3E-3C7DCEE193A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0B83-7CC8-4389-AF36-508FA6D064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1B10-A4FF-4BB3-8F67-19D74A5FBD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9737AE-BFFF-4A35-B026-0EF8D004495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F:\PPT&#35838;&#20214;\232\This%20is%20my%20mother\2This%20is%20my%20mother\&#35838;&#20214;&#35774;&#35745;\&#20276;&#22863;.mp3" TargetMode="External"/><Relationship Id="rId1" Type="http://schemas.microsoft.com/office/2007/relationships/media" Target="file:///F:\PPT&#35838;&#20214;\232\This%20is%20my%20mother\2This%20is%20my%20mother\&#35838;&#20214;&#35774;&#35745;\&#20276;&#22863;.mp3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his%20is%20my%20mother/&#26032;&#24314;&#25991;&#20214;&#22841;/U3_L1_Listen%20and%20say.swf" TargetMode="External"/><Relationship Id="rId2" Type="http://schemas.openxmlformats.org/officeDocument/2006/relationships/hyperlink" Target="&#26032;&#24314;&#25991;&#20214;&#22841;/U3_L1_Listen%20and%20say.sw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6032;&#24314;&#25991;&#20214;&#22841;/U2_L3_Let's%20chant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0001.&#37239;&#20845;&#32593;-&#22830;&#35270;&#20844;&#30410;&#24191;&#21578;&#8212;&#8212;&#26377;&#29233;&#23601;&#26377;&#23478;&#12289;&#36131;&#20219;&#19982;&#20146;&#24773;%20(&#35270;&#39057;)-&#22312;&#32447;&#35266;&#30475;-&#29983;&#27963;&#35270;&#39057;%5b&#27969;&#30021;&#29256;%5d%2000_00_03-00_01_33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26032;&#24314;&#25991;&#20214;&#22841;/0001.&#37239;&#20845;&#32593;-&#22830;&#35270;&#20844;&#30410;&#24191;&#21578;&#8212;&#8212;&#26377;&#29233;&#23601;&#26377;&#23478;&#12289;&#36131;&#20219;&#19982;&#20146;&#24773;%20(&#35270;&#39057;)-&#22312;&#32447;&#35266;&#30475;-&#29983;&#27963;&#35270;&#39057;%5b&#27969;&#30021;&#29256;%5d%2000_00_03-00_01_33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26032;&#24314;&#25991;&#20214;&#22841;/U3_L1_Listen%20and%20say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6032;&#24314;&#25991;&#20214;&#22841;/U3_L1_Listen%20and%20say.sw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1923678"/>
            <a:ext cx="9144000" cy="845963"/>
          </a:xfrm>
        </p:spPr>
        <p:txBody>
          <a:bodyPr/>
          <a:lstStyle/>
          <a:p>
            <a:pPr eaLnBrk="1" hangingPunct="1"/>
            <a:r>
              <a:rPr lang="en-US" altLang="zh-CN" sz="5400" b="1" dirty="0" smtClean="0"/>
              <a:t>This is my family.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627534"/>
            <a:ext cx="9144000" cy="1102519"/>
          </a:xfrm>
          <a:noFill/>
        </p:spPr>
        <p:txBody>
          <a:bodyPr/>
          <a:lstStyle/>
          <a:p>
            <a:pPr eaLnBrk="1" hangingPunct="1"/>
            <a:r>
              <a:rPr lang="en-US" altLang="zh-CN" b="1" dirty="0" smtClean="0"/>
              <a:t>Unit 3  Family</a:t>
            </a:r>
          </a:p>
        </p:txBody>
      </p:sp>
      <p:sp>
        <p:nvSpPr>
          <p:cNvPr id="5" name="矩形 4"/>
          <p:cNvSpPr/>
          <p:nvPr/>
        </p:nvSpPr>
        <p:spPr>
          <a:xfrm>
            <a:off x="6077" y="4079327"/>
            <a:ext cx="9137923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01406d46e36e5345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6" y="141685"/>
            <a:ext cx="62261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908176" y="3813573"/>
            <a:ext cx="5616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This is</a:t>
            </a:r>
            <a:r>
              <a:rPr lang="en-US" altLang="zh-CN" sz="4000" b="1"/>
              <a:t> Joy’s </a:t>
            </a:r>
            <a:r>
              <a:rPr lang="en-US" altLang="zh-CN" sz="4000" b="1">
                <a:solidFill>
                  <a:srgbClr val="FF0000"/>
                </a:solidFill>
              </a:rPr>
              <a:t>family</a:t>
            </a:r>
            <a:r>
              <a:rPr lang="en-US" altLang="zh-CN" sz="4000" b="1"/>
              <a:t>.</a:t>
            </a:r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5580064" y="1059656"/>
            <a:ext cx="7143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E509E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Joy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E509E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6659563" y="1437085"/>
            <a:ext cx="11906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E509E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Grace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E509E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3708400" y="195263"/>
            <a:ext cx="1371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E509E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father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E509E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1" name="WordArt 9"/>
          <p:cNvSpPr>
            <a:spLocks noChangeArrowheads="1" noChangeShapeType="1" noTextEdit="1"/>
          </p:cNvSpPr>
          <p:nvPr/>
        </p:nvSpPr>
        <p:spPr bwMode="auto">
          <a:xfrm>
            <a:off x="900113" y="250031"/>
            <a:ext cx="1371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E509E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mother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E509E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4a1ebb9bjw1ekysky7rn2j20k00dbjs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9" y="627460"/>
            <a:ext cx="32400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4a1ebb9bjw1ekvse4n3wqj20f00qogr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977628"/>
            <a:ext cx="21463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3924300" y="303610"/>
            <a:ext cx="5219700" cy="971550"/>
          </a:xfrm>
          <a:prstGeom prst="cloudCallout">
            <a:avLst>
              <a:gd name="adj1" fmla="val -43278"/>
              <a:gd name="adj2" fmla="val 95713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284663" y="465535"/>
            <a:ext cx="4392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This is my </a:t>
            </a:r>
            <a:r>
              <a:rPr lang="en-US" altLang="zh-CN" sz="4000" b="1">
                <a:solidFill>
                  <a:srgbClr val="FF0000"/>
                </a:solidFill>
              </a:rPr>
              <a:t>sister</a:t>
            </a:r>
            <a:r>
              <a:rPr lang="en-US" altLang="zh-CN" sz="4000" b="1"/>
              <a:t>.</a:t>
            </a: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 rot="10800000">
            <a:off x="755650" y="3327798"/>
            <a:ext cx="5473700" cy="1026319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pPr algn="ctr"/>
            <a:endParaRPr lang="zh-CN" altLang="zh-CN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116014" y="3598069"/>
            <a:ext cx="540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This is my </a:t>
            </a:r>
            <a:r>
              <a:rPr lang="en-US" altLang="zh-CN" sz="4000" b="1">
                <a:solidFill>
                  <a:srgbClr val="FF0000"/>
                </a:solidFill>
              </a:rPr>
              <a:t>brother</a:t>
            </a:r>
            <a:r>
              <a:rPr lang="en-US" altLang="zh-CN" sz="4000" b="1"/>
              <a:t>.</a:t>
            </a:r>
          </a:p>
        </p:txBody>
      </p:sp>
      <p:sp>
        <p:nvSpPr>
          <p:cNvPr id="17416" name="WordArt 10"/>
          <p:cNvSpPr>
            <a:spLocks noChangeArrowheads="1" noChangeShapeType="1" noTextEdit="1"/>
          </p:cNvSpPr>
          <p:nvPr/>
        </p:nvSpPr>
        <p:spPr bwMode="auto">
          <a:xfrm>
            <a:off x="2843214" y="1762125"/>
            <a:ext cx="7143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E509E5"/>
                </a:solidFill>
                <a:latin typeface="幼圆" panose="02010509060101010101" charset="-122"/>
                <a:ea typeface="幼圆" panose="02010509060101010101" charset="-122"/>
              </a:rPr>
              <a:t>Joe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E509E5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7417" name="WordArt 11"/>
          <p:cNvSpPr>
            <a:spLocks noChangeArrowheads="1" noChangeShapeType="1" noTextEdit="1"/>
          </p:cNvSpPr>
          <p:nvPr/>
        </p:nvSpPr>
        <p:spPr bwMode="auto">
          <a:xfrm>
            <a:off x="7740651" y="2301479"/>
            <a:ext cx="7143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E509E5"/>
                </a:solidFill>
                <a:latin typeface="幼圆" panose="02010509060101010101" charset="-122"/>
                <a:ea typeface="幼圆" panose="02010509060101010101" charset="-122"/>
              </a:rPr>
              <a:t>Grace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E509E5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68004"/>
            <a:ext cx="8748712" cy="3456384"/>
          </a:xfrm>
        </p:spPr>
        <p:txBody>
          <a:bodyPr/>
          <a:lstStyle/>
          <a:p>
            <a:pPr eaLnBrk="1" hangingPunct="1"/>
            <a:r>
              <a:rPr lang="en-US" altLang="zh-CN" sz="4000" dirty="0" err="1" smtClean="0">
                <a:solidFill>
                  <a:schemeClr val="accent2"/>
                </a:solidFill>
              </a:rPr>
              <a:t>Father</a:t>
            </a:r>
            <a:r>
              <a:rPr lang="en-US" altLang="zh-CN" sz="4000" dirty="0" err="1" smtClean="0"/>
              <a:t>,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mother</a:t>
            </a:r>
            <a:r>
              <a:rPr lang="en-US" altLang="zh-CN" sz="4000" dirty="0" smtClean="0"/>
              <a:t>, </a:t>
            </a:r>
            <a:r>
              <a:rPr lang="en-US" altLang="zh-CN" sz="4000" dirty="0" smtClean="0">
                <a:solidFill>
                  <a:srgbClr val="FF99FF"/>
                </a:solidFill>
              </a:rPr>
              <a:t>sister</a:t>
            </a:r>
            <a:r>
              <a:rPr lang="en-US" altLang="zh-CN" sz="4000" dirty="0" smtClean="0"/>
              <a:t>.</a:t>
            </a:r>
            <a:br>
              <a:rPr lang="en-US" altLang="zh-CN" sz="4000" dirty="0" smtClean="0"/>
            </a:br>
            <a:r>
              <a:rPr lang="en-US" altLang="zh-CN" sz="4000" dirty="0" smtClean="0"/>
              <a:t> This is my </a:t>
            </a:r>
            <a:r>
              <a:rPr lang="en-US" altLang="zh-CN" sz="4000" dirty="0" smtClean="0">
                <a:solidFill>
                  <a:srgbClr val="3399FF"/>
                </a:solidFill>
              </a:rPr>
              <a:t>brother</a:t>
            </a:r>
            <a:r>
              <a:rPr lang="en-US" altLang="zh-CN" sz="4000" dirty="0" smtClean="0"/>
              <a:t>. </a:t>
            </a:r>
            <a:r>
              <a:rPr lang="en-US" altLang="zh-CN" sz="4000" dirty="0" err="1" smtClean="0">
                <a:solidFill>
                  <a:schemeClr val="accent2"/>
                </a:solidFill>
              </a:rPr>
              <a:t>Father</a:t>
            </a:r>
            <a:r>
              <a:rPr lang="en-US" altLang="zh-CN" sz="4000" dirty="0" err="1" smtClean="0"/>
              <a:t>,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mother</a:t>
            </a:r>
            <a:r>
              <a:rPr lang="en-US" altLang="zh-CN" sz="4000" dirty="0" err="1" smtClean="0"/>
              <a:t>,</a:t>
            </a:r>
            <a:r>
              <a:rPr lang="en-US" altLang="zh-CN" sz="4000" dirty="0" err="1" smtClean="0">
                <a:solidFill>
                  <a:srgbClr val="3399FF"/>
                </a:solidFill>
              </a:rPr>
              <a:t>brother</a:t>
            </a:r>
            <a:r>
              <a:rPr lang="en-US" altLang="zh-CN" sz="4000" dirty="0" smtClean="0"/>
              <a:t>.</a:t>
            </a:r>
            <a:br>
              <a:rPr lang="en-US" altLang="zh-CN" sz="4000" dirty="0" smtClean="0"/>
            </a:br>
            <a:r>
              <a:rPr lang="en-US" altLang="zh-CN" sz="4000" dirty="0" smtClean="0"/>
              <a:t>This is my </a:t>
            </a:r>
            <a:r>
              <a:rPr lang="en-US" altLang="zh-CN" sz="4000" dirty="0" smtClean="0">
                <a:solidFill>
                  <a:srgbClr val="FF99FF"/>
                </a:solidFill>
              </a:rPr>
              <a:t>sister</a:t>
            </a:r>
            <a:r>
              <a:rPr lang="en-US" altLang="zh-CN" sz="4000" dirty="0" smtClean="0"/>
              <a:t>.</a:t>
            </a:r>
            <a:br>
              <a:rPr lang="en-US" altLang="zh-CN" sz="4000" dirty="0" smtClean="0"/>
            </a:br>
            <a:r>
              <a:rPr lang="en-US" altLang="zh-CN" sz="4000" dirty="0" smtClean="0"/>
              <a:t>I love my </a:t>
            </a:r>
            <a:r>
              <a:rPr lang="en-US" altLang="zh-CN" sz="4000" dirty="0" smtClean="0">
                <a:solidFill>
                  <a:srgbClr val="FF6600"/>
                </a:solidFill>
              </a:rPr>
              <a:t>family</a:t>
            </a:r>
            <a:r>
              <a:rPr lang="en-US" altLang="zh-CN" sz="4000" dirty="0" smtClean="0"/>
              <a:t>.</a:t>
            </a:r>
            <a:br>
              <a:rPr lang="en-US" altLang="zh-CN" sz="4000" dirty="0" smtClean="0"/>
            </a:br>
            <a:r>
              <a:rPr lang="en-US" altLang="zh-CN" sz="4000" dirty="0" smtClean="0"/>
              <a:t>We’re </a:t>
            </a:r>
            <a:r>
              <a:rPr lang="en-US" altLang="zh-CN" sz="4000" dirty="0" smtClean="0">
                <a:solidFill>
                  <a:srgbClr val="FF00FF"/>
                </a:solidFill>
              </a:rPr>
              <a:t>happy</a:t>
            </a:r>
            <a:r>
              <a:rPr lang="en-US" altLang="zh-CN" sz="4000" dirty="0" smtClean="0"/>
              <a:t> together.</a:t>
            </a:r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755650" y="573881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E509E5"/>
                  </a:solidFill>
                  <a:round/>
                </a:ln>
                <a:solidFill>
                  <a:srgbClr val="E509E5"/>
                </a:solidFill>
                <a:latin typeface="Arial" panose="020B0604020202020204"/>
                <a:cs typeface="Arial" panose="020B0604020202020204"/>
              </a:rPr>
              <a:t>Let's chant.</a:t>
            </a:r>
            <a:endParaRPr lang="zh-CN" altLang="en-US" sz="3600" b="1" kern="10" dirty="0">
              <a:ln w="9525">
                <a:solidFill>
                  <a:srgbClr val="E509E5"/>
                </a:solidFill>
                <a:round/>
              </a:ln>
              <a:solidFill>
                <a:srgbClr val="E509E5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" name="伴奏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1" y="4192191"/>
            <a:ext cx="728663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6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11189" y="303610"/>
            <a:ext cx="3671887" cy="539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 err="1">
                <a:ln w="9525">
                  <a:solidFill>
                    <a:schemeClr val="tx1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Listen,point</a:t>
            </a:r>
            <a:r>
              <a:rPr lang="en-US" altLang="zh-CN" sz="40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 and imitate.</a:t>
            </a:r>
            <a:endParaRPr lang="zh-CN" altLang="en-US" sz="4000" b="1" kern="10" dirty="0">
              <a:ln w="9525">
                <a:solidFill>
                  <a:schemeClr val="tx1"/>
                </a:solidFill>
                <a:round/>
              </a:ln>
              <a:solidFill>
                <a:srgbClr val="F735F7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932363" y="357188"/>
            <a:ext cx="403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（听音，指读，模仿。）</a:t>
            </a:r>
          </a:p>
        </p:txBody>
      </p:sp>
      <p:sp>
        <p:nvSpPr>
          <p:cNvPr id="26632" name="WordArt 8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684214" y="2031206"/>
            <a:ext cx="3671887" cy="539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chemeClr val="tx1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Practice in pairs.</a:t>
            </a:r>
            <a:endParaRPr lang="zh-CN" altLang="en-US" sz="4000" b="1" kern="10">
              <a:ln w="9525">
                <a:solidFill>
                  <a:schemeClr val="tx1"/>
                </a:solidFill>
                <a:round/>
              </a:ln>
              <a:solidFill>
                <a:srgbClr val="F735F7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111750" y="2139554"/>
            <a:ext cx="403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（同桌练习。）</a:t>
            </a:r>
          </a:p>
        </p:txBody>
      </p:sp>
      <p:sp>
        <p:nvSpPr>
          <p:cNvPr id="26634" name="WordArt 10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11189" y="3489722"/>
            <a:ext cx="3671887" cy="539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Role play.</a:t>
            </a:r>
            <a:endParaRPr lang="zh-CN" altLang="en-US" sz="4000" b="1" kern="10">
              <a:ln w="9525">
                <a:solidFill>
                  <a:srgbClr val="000000"/>
                </a:solidFill>
                <a:round/>
              </a:ln>
              <a:solidFill>
                <a:srgbClr val="F735F7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111750" y="3598069"/>
            <a:ext cx="403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（扮演</a:t>
            </a:r>
            <a:r>
              <a:rPr lang="en-US" altLang="zh-CN" sz="2400"/>
              <a:t>Jenny,</a:t>
            </a:r>
            <a:r>
              <a:rPr lang="zh-CN" altLang="en-US" sz="2400"/>
              <a:t>给课文配音。）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 animBg="1"/>
      <p:bldP spid="26633" grpId="0"/>
      <p:bldP spid="26634" grpId="0" animBg="1"/>
      <p:bldP spid="266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Redocn_20120602104333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4050" y="1962150"/>
            <a:ext cx="46799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e850352ac65c1038dbe0233bb3119313b17e89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5535"/>
            <a:ext cx="6719888" cy="518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5435600" y="2950369"/>
            <a:ext cx="647700" cy="972741"/>
          </a:xfrm>
          <a:prstGeom prst="flowChartConnector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23850" y="46553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今天明明过生日，邀请玲玲来家中参加他的生日聚会</a:t>
            </a:r>
            <a:r>
              <a:rPr lang="en-US" altLang="zh-CN" sz="2400" b="1" dirty="0"/>
              <a:t>······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87375" y="1777475"/>
            <a:ext cx="2736850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/>
              <a:t>Hello.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b="1" dirty="0"/>
              <a:t>This is </a:t>
            </a:r>
            <a:r>
              <a:rPr lang="en-US" altLang="zh-CN" sz="1600" b="1" dirty="0" err="1"/>
              <a:t>Lingling</a:t>
            </a:r>
            <a:r>
              <a:rPr lang="en-US" altLang="zh-CN" sz="16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b="1" dirty="0"/>
              <a:t>She’s my friend.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b="1" dirty="0"/>
              <a:t>Nice to meet you.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b="1" dirty="0"/>
              <a:t>This is my family.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b="1" dirty="0"/>
              <a:t>Happy birthday to you.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39750" y="1563638"/>
            <a:ext cx="2808288" cy="331177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5" name="WordArt 11"/>
          <p:cNvSpPr>
            <a:spLocks noChangeArrowheads="1" noChangeShapeType="1" noTextEdit="1"/>
          </p:cNvSpPr>
          <p:nvPr/>
        </p:nvSpPr>
        <p:spPr bwMode="auto">
          <a:xfrm>
            <a:off x="323850" y="141685"/>
            <a:ext cx="2514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E509E5"/>
                  </a:solidFill>
                  <a:round/>
                </a:ln>
                <a:solidFill>
                  <a:srgbClr val="E509E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Group work.</a:t>
            </a:r>
            <a:endParaRPr lang="zh-CN" altLang="en-US" sz="3600" b="1" kern="10">
              <a:ln w="9525">
                <a:solidFill>
                  <a:srgbClr val="E509E5"/>
                </a:solidFill>
                <a:round/>
              </a:ln>
              <a:solidFill>
                <a:srgbClr val="E509E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3348039" y="844154"/>
            <a:ext cx="3889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（见面后，他们会说些什么呢？）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1" grpId="0"/>
      <p:bldP spid="440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6f466ad4gde61f2af8313&amp;6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364456"/>
            <a:ext cx="5943600" cy="37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827088" y="250031"/>
            <a:ext cx="2089150" cy="1243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Story</a:t>
            </a:r>
            <a:endParaRPr lang="zh-CN" altLang="en-US" sz="4800" b="1" kern="10">
              <a:ln w="9525">
                <a:solidFill>
                  <a:srgbClr val="000000"/>
                </a:solidFill>
                <a:round/>
              </a:ln>
              <a:solidFill>
                <a:srgbClr val="F735F7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203575" y="519113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(</a:t>
            </a:r>
            <a:r>
              <a:rPr lang="zh-CN" altLang="en-US" sz="2400"/>
              <a:t>小故事</a:t>
            </a:r>
            <a:r>
              <a:rPr lang="en-US" altLang="zh-CN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Z~HJVM)NFW%%SD[VZ8AEM1X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9525"/>
            <a:ext cx="4248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5F88OKZGO$3]MM60S_I@O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2356248"/>
            <a:ext cx="4732338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79389" y="676364"/>
            <a:ext cx="4752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This is my mother.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She likes to dig.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2945695"/>
            <a:ext cx="4752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This is my father.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He likes to</a:t>
            </a:r>
            <a:r>
              <a:rPr lang="en-US" altLang="zh-CN" sz="3600" b="1" dirty="0">
                <a:hlinkClick r:id="" action="ppaction://noaction"/>
              </a:rPr>
              <a:t> bake</a:t>
            </a:r>
            <a:r>
              <a:rPr lang="en-US" altLang="zh-CN" sz="3600" b="1" dirty="0"/>
              <a:t>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843214" y="1924050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(</a:t>
            </a:r>
            <a:r>
              <a:rPr lang="zh-CN" altLang="en-US" sz="2400"/>
              <a:t>挖土</a:t>
            </a:r>
            <a:r>
              <a:rPr lang="en-US" altLang="zh-CN" sz="2400"/>
              <a:t>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339976" y="4192191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（烘烤食物）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P4)NLIQ)$QF372W$Q]]P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032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Q}`_B[L5P]_JH3]2RQA(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56247"/>
            <a:ext cx="4438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9389" y="789385"/>
            <a:ext cx="4752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This is my sister.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She likes to sing.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0825" y="3057526"/>
            <a:ext cx="4752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This is my brother.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He likes to draw.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771776" y="4192191"/>
            <a:ext cx="115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(</a:t>
            </a:r>
            <a:r>
              <a:rPr lang="zh-CN" altLang="en-US" sz="2400"/>
              <a:t>绘画</a:t>
            </a:r>
            <a:r>
              <a:rPr lang="en-US" altLang="zh-CN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(45@JA[%U]E4ADNH2R~@X@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3886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}JICJA9KJ2@4ZRP@DT1EM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6247"/>
            <a:ext cx="46434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389" y="789385"/>
            <a:ext cx="4752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This is my grandma.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She likes to read.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0825" y="2895601"/>
            <a:ext cx="4752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This is my grandpa.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He likes to run.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[NCL}D(DVLR6{$CV}IHWE%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4" y="195263"/>
            <a:ext cx="6192837" cy="32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68539" y="3651647"/>
            <a:ext cx="56165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This is my family.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My family likes to 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95486"/>
            <a:ext cx="9001125" cy="49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1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5289" y="357188"/>
            <a:ext cx="2808287" cy="59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E509E5"/>
                  </a:solidFill>
                  <a:round/>
                </a:ln>
                <a:solidFill>
                  <a:srgbClr val="E509E5"/>
                </a:solidFill>
                <a:latin typeface="Arial" panose="020B0604020202020204"/>
                <a:cs typeface="Arial" panose="020B0604020202020204"/>
              </a:rPr>
              <a:t>Let's chant.</a:t>
            </a:r>
            <a:endParaRPr lang="zh-CN" altLang="en-US" sz="3600" kern="10">
              <a:ln w="9525">
                <a:solidFill>
                  <a:srgbClr val="E509E5"/>
                </a:solidFill>
                <a:round/>
              </a:ln>
              <a:solidFill>
                <a:srgbClr val="E509E5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~56DTV)`_~764N8]BUAH3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6" y="303610"/>
            <a:ext cx="62642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47813" y="3813572"/>
            <a:ext cx="7127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And my family loves to 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9750" y="1600200"/>
            <a:ext cx="82438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1.My mother likes to dig.   </a:t>
            </a:r>
            <a:r>
              <a:rPr lang="zh-CN" altLang="en-US" sz="4000" dirty="0"/>
              <a:t>（  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2.My father likes to bake.   </a:t>
            </a:r>
            <a:r>
              <a:rPr lang="zh-CN" altLang="en-US" sz="4000" dirty="0"/>
              <a:t>（  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3.My sister likes to read.      </a:t>
            </a:r>
            <a:r>
              <a:rPr lang="zh-CN" altLang="en-US" sz="4000" dirty="0"/>
              <a:t>（  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4.My brother likes to run.    </a:t>
            </a:r>
            <a:r>
              <a:rPr lang="zh-CN" altLang="en-US" sz="4000" dirty="0"/>
              <a:t>（  ）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596189" y="3543300"/>
            <a:ext cx="8803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4037" name="WordArt 7"/>
          <p:cNvSpPr>
            <a:spLocks noChangeArrowheads="1" noChangeShapeType="1" noTextEdit="1"/>
          </p:cNvSpPr>
          <p:nvPr/>
        </p:nvSpPr>
        <p:spPr bwMode="auto">
          <a:xfrm>
            <a:off x="1042989" y="250031"/>
            <a:ext cx="4105275" cy="3774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E509E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True or false?</a:t>
            </a:r>
            <a:endParaRPr lang="zh-CN" altLang="en-US" sz="5400" b="1" kern="10" dirty="0">
              <a:ln w="9525">
                <a:solidFill>
                  <a:srgbClr val="FF0000"/>
                </a:solidFill>
                <a:round/>
              </a:ln>
              <a:solidFill>
                <a:srgbClr val="E509E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684213" y="897732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/>
              <a:t>（判断对错，对的画“√”，错的画“</a:t>
            </a:r>
            <a:r>
              <a:rPr lang="en-US" altLang="zh-CN" sz="2800" dirty="0"/>
              <a:t>×”</a:t>
            </a:r>
            <a:r>
              <a:rPr lang="zh-CN" altLang="en-US" sz="2800" dirty="0"/>
              <a:t>）</a:t>
            </a:r>
          </a:p>
        </p:txBody>
      </p:sp>
      <p:pic>
        <p:nvPicPr>
          <p:cNvPr id="72713" name="Picture 9" descr="LJ6FKXGIM)8BP$M}USJZEV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1491854"/>
            <a:ext cx="660400" cy="60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$SQU@K){9~C8YG_[T2LY36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9" y="2193132"/>
            <a:ext cx="57467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 descr="3]Q~{B`WYGQC@_X`OV%BG%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9" y="2950369"/>
            <a:ext cx="59848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2" descr="V%U{]Q}UA[0UFLLI0NXR)H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3706416"/>
            <a:ext cx="576262" cy="7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7451726" y="1437085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7596189" y="2139554"/>
            <a:ext cx="936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7596189" y="2842022"/>
            <a:ext cx="8803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7" grpId="0"/>
      <p:bldP spid="72718" grpId="0"/>
      <p:bldP spid="727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e850352ac65c1038dbe0233bb3119313b17e89a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4" y="303610"/>
            <a:ext cx="6770687" cy="51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203576" y="1815704"/>
            <a:ext cx="28813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family</a:t>
            </a:r>
          </a:p>
        </p:txBody>
      </p:sp>
      <p:sp>
        <p:nvSpPr>
          <p:cNvPr id="45061" name="WordArt 4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95738" y="2842022"/>
            <a:ext cx="1223962" cy="12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solidFill>
                    <a:srgbClr val="000000"/>
                  </a:solidFill>
                  <a:round/>
                </a:ln>
                <a:latin typeface="楷体_GB2312"/>
              </a:rPr>
              <a:t>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116013" y="2463404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Father and mother I love you.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476375" y="1275160"/>
            <a:ext cx="4032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051050" y="1221581"/>
            <a:ext cx="5329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/>
              <a:t>应该跟父母说点什么呢？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e850352ac65c1038dbe0233bb3119313b17e89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4" y="573881"/>
            <a:ext cx="6719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64164" y="3112294"/>
            <a:ext cx="2160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0" y="1924050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family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64164" y="3598069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492501" y="2625329"/>
            <a:ext cx="3743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This is my </a:t>
            </a:r>
            <a:r>
              <a:rPr lang="en-US" altLang="zh-CN" sz="2800" b="1">
                <a:solidFill>
                  <a:srgbClr val="FF0000"/>
                </a:solidFill>
              </a:rPr>
              <a:t>mother</a:t>
            </a:r>
            <a:r>
              <a:rPr lang="en-US" altLang="zh-CN" sz="2800" b="1"/>
              <a:t>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364163" y="4083844"/>
            <a:ext cx="2951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276601" y="465535"/>
            <a:ext cx="5472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What have you learnt today?(</a:t>
            </a:r>
            <a:r>
              <a:rPr lang="zh-CN" altLang="en-US" sz="2400"/>
              <a:t>今天你学到了什么？</a:t>
            </a:r>
            <a:r>
              <a:rPr lang="en-US" altLang="zh-CN" sz="2400"/>
              <a:t>)</a:t>
            </a:r>
          </a:p>
        </p:txBody>
      </p:sp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827088" y="250031"/>
            <a:ext cx="2089150" cy="1243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Summary</a:t>
            </a:r>
            <a:endParaRPr lang="zh-CN" altLang="en-US" sz="4800" b="1" kern="10">
              <a:ln w="9525">
                <a:solidFill>
                  <a:srgbClr val="000000"/>
                </a:solidFill>
                <a:round/>
              </a:ln>
              <a:solidFill>
                <a:srgbClr val="F735F7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8139" name="Picture 12" descr="QQ图片201410301123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6" y="3165873"/>
            <a:ext cx="1933575" cy="116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827088" y="250031"/>
            <a:ext cx="2089150" cy="1243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4800" b="1" kern="10" dirty="0">
              <a:ln w="9525">
                <a:solidFill>
                  <a:srgbClr val="000000"/>
                </a:solidFill>
                <a:round/>
              </a:ln>
              <a:solidFill>
                <a:srgbClr val="F735F7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79389" y="1815704"/>
            <a:ext cx="86756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/>
              <a:t>1.Listen and read the text 3 times.(</a:t>
            </a:r>
            <a:r>
              <a:rPr lang="zh-CN" altLang="en-US" sz="3200" dirty="0"/>
              <a:t>必做</a:t>
            </a:r>
            <a:r>
              <a:rPr lang="en-US" altLang="zh-CN" sz="3200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/>
              <a:t>2.Say ‘I love </a:t>
            </a:r>
            <a:r>
              <a:rPr lang="en-US" altLang="zh-CN" sz="3200" dirty="0" err="1"/>
              <a:t>you’to</a:t>
            </a:r>
            <a:r>
              <a:rPr lang="en-US" altLang="zh-CN" sz="3200" dirty="0"/>
              <a:t> your father and mother. </a:t>
            </a:r>
            <a:r>
              <a:rPr lang="zh-CN" altLang="en-US" sz="3200" dirty="0"/>
              <a:t>（必做）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/>
              <a:t>3.Introduce your family to your friends.</a:t>
            </a:r>
            <a:r>
              <a:rPr lang="zh-CN" altLang="en-US" sz="3200" dirty="0"/>
              <a:t>（选作）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84664" y="3651647"/>
            <a:ext cx="38877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This is</a:t>
            </a:r>
            <a:r>
              <a:rPr lang="en-US" altLang="zh-CN" sz="4400" dirty="0"/>
              <a:t> Jenny.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43439" y="357188"/>
            <a:ext cx="4321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Q:What’s meaning of the word family? (family </a:t>
            </a:r>
            <a:r>
              <a:rPr lang="zh-CN" altLang="en-US" sz="2400" dirty="0"/>
              <a:t>什么意思？</a:t>
            </a:r>
            <a:r>
              <a:rPr lang="en-US" altLang="zh-CN" sz="2400" dirty="0"/>
              <a:t>)</a:t>
            </a:r>
          </a:p>
        </p:txBody>
      </p:sp>
      <p:sp>
        <p:nvSpPr>
          <p:cNvPr id="7174" name="WordArt 6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23850" y="250031"/>
            <a:ext cx="3671888" cy="539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Watch the </a:t>
            </a:r>
            <a:r>
              <a:rPr lang="en-US" altLang="zh-CN" sz="40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rideo</a:t>
            </a:r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735F7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101" name="Picture 9" descr="QQ图片20141030112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75160"/>
            <a:ext cx="30527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QQ图片20141030112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545432"/>
            <a:ext cx="3168650" cy="19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476376" y="3598069"/>
            <a:ext cx="2087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family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331913" y="3543300"/>
            <a:ext cx="2089150" cy="70127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 animBg="1"/>
      <p:bldP spid="7179" grpId="0"/>
      <p:bldP spid="7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e850352ac65c1038dbe0233bb3119313b17e89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9" y="-398859"/>
            <a:ext cx="6719887" cy="518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419476" y="1329929"/>
            <a:ext cx="28813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family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4067176" y="2356247"/>
            <a:ext cx="1223963" cy="12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solidFill>
                    <a:srgbClr val="000000"/>
                  </a:solidFill>
                  <a:round/>
                </a:ln>
                <a:latin typeface="楷体_GB2312"/>
              </a:rPr>
              <a:t>家</a:t>
            </a:r>
          </a:p>
        </p:txBody>
      </p:sp>
      <p:pic>
        <p:nvPicPr>
          <p:cNvPr id="8200" name="Picture 8" descr="QQ图片201410292145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383507"/>
            <a:ext cx="3268662" cy="269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68539" y="4407694"/>
            <a:ext cx="6626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/>
              <a:t>This is my </a:t>
            </a:r>
            <a:r>
              <a:rPr lang="en-US" altLang="zh-CN" sz="4400" dirty="0">
                <a:solidFill>
                  <a:srgbClr val="FF0000"/>
                </a:solidFill>
              </a:rPr>
              <a:t>family</a:t>
            </a:r>
            <a:r>
              <a:rPr lang="en-US" altLang="zh-CN" sz="4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11189" y="303610"/>
            <a:ext cx="3671887" cy="539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Listen,point</a:t>
            </a:r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735F7"/>
                </a:solidFill>
                <a:latin typeface="Arial" panose="020B0604020202020204"/>
                <a:cs typeface="Arial" panose="020B0604020202020204"/>
              </a:rPr>
              <a:t> and circle.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735F7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932363" y="357188"/>
            <a:ext cx="403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Q:Who are they?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(</a:t>
            </a:r>
            <a:r>
              <a:rPr lang="zh-CN" altLang="en-US" sz="2400" dirty="0"/>
              <a:t>他们都是谁？</a:t>
            </a:r>
            <a:r>
              <a:rPr lang="en-US" altLang="zh-CN" sz="2400" dirty="0"/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 dirty="0"/>
          </a:p>
        </p:txBody>
      </p:sp>
      <p:pic>
        <p:nvPicPr>
          <p:cNvPr id="7172" name="Picture 4" descr="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1" y="1275160"/>
            <a:ext cx="4608513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8976" y="1275159"/>
            <a:ext cx="4645025" cy="26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8313" y="3759994"/>
            <a:ext cx="2303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</a:rPr>
              <a:t>mother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700339" y="3759994"/>
            <a:ext cx="2016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</a:rPr>
              <a:t>father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003801" y="3706416"/>
            <a:ext cx="2016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</a:rPr>
              <a:t>sister 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732589" y="3706416"/>
            <a:ext cx="2232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>
                <a:solidFill>
                  <a:srgbClr val="FF0000"/>
                </a:solidFill>
              </a:rPr>
              <a:t>brother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8" grpId="0"/>
      <p:bldP spid="64519" grpId="0"/>
      <p:bldP spid="64520" grpId="0"/>
      <p:bldP spid="645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611188" y="411956"/>
            <a:ext cx="2736850" cy="539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E509E5"/>
                  </a:solidFill>
                  <a:round/>
                </a:ln>
                <a:solidFill>
                  <a:srgbClr val="E509E5"/>
                </a:solidFill>
                <a:latin typeface="Arial" panose="020B0604020202020204"/>
                <a:cs typeface="Arial" panose="020B0604020202020204"/>
              </a:rPr>
              <a:t>Match and say.</a:t>
            </a:r>
            <a:endParaRPr lang="zh-CN" altLang="en-US" sz="3600" b="1" kern="10" dirty="0">
              <a:ln w="9525">
                <a:solidFill>
                  <a:srgbClr val="E509E5"/>
                </a:solidFill>
                <a:round/>
              </a:ln>
              <a:solidFill>
                <a:srgbClr val="E509E5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195" name="Picture 5" descr="QQ图片201410301814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1329929"/>
            <a:ext cx="13477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QQ图片201410301815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195263"/>
            <a:ext cx="1333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QQ图片201410301818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6" y="3813573"/>
            <a:ext cx="1370013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QQ图片201410301818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2356247"/>
            <a:ext cx="12779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403351" y="1437085"/>
            <a:ext cx="47529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This is my </a:t>
            </a:r>
            <a:r>
              <a:rPr lang="en-US" altLang="zh-CN" sz="4000" dirty="0">
                <a:solidFill>
                  <a:srgbClr val="E509E5"/>
                </a:solidFill>
              </a:rPr>
              <a:t>mother</a:t>
            </a:r>
            <a:r>
              <a:rPr lang="en-US" altLang="zh-CN" sz="40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This is my </a:t>
            </a:r>
            <a:r>
              <a:rPr lang="en-US" altLang="zh-CN" sz="4000" dirty="0">
                <a:solidFill>
                  <a:schemeClr val="accent2"/>
                </a:solidFill>
              </a:rPr>
              <a:t>father</a:t>
            </a:r>
            <a:r>
              <a:rPr lang="en-US" altLang="zh-CN" sz="40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This is my </a:t>
            </a:r>
            <a:r>
              <a:rPr lang="en-US" altLang="zh-CN" sz="4000" dirty="0">
                <a:solidFill>
                  <a:srgbClr val="FF99FF"/>
                </a:solidFill>
              </a:rPr>
              <a:t>sister</a:t>
            </a:r>
            <a:r>
              <a:rPr lang="en-US" altLang="zh-CN" sz="40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This is my </a:t>
            </a:r>
            <a:r>
              <a:rPr lang="en-US" altLang="zh-CN" sz="4000" dirty="0">
                <a:solidFill>
                  <a:srgbClr val="3399FF"/>
                </a:solidFill>
              </a:rPr>
              <a:t>brother</a:t>
            </a:r>
            <a:r>
              <a:rPr lang="en-US" altLang="zh-CN" sz="4000" dirty="0"/>
              <a:t>.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5435601" y="1113235"/>
            <a:ext cx="1800225" cy="129659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5651501" y="1762126"/>
            <a:ext cx="1584325" cy="269081"/>
          </a:xfrm>
          <a:prstGeom prst="line">
            <a:avLst/>
          </a:prstGeom>
          <a:noFill/>
          <a:ln w="28575">
            <a:solidFill>
              <a:srgbClr val="E509E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5292726" y="3112294"/>
            <a:ext cx="2016125" cy="971550"/>
          </a:xfrm>
          <a:prstGeom prst="line">
            <a:avLst/>
          </a:prstGeom>
          <a:noFill/>
          <a:ln w="28575">
            <a:solidFill>
              <a:srgbClr val="FF99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V="1">
            <a:off x="5580063" y="3057525"/>
            <a:ext cx="1655762" cy="702469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204" name="Picture 19" descr="QQ图片2014103018404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2139554"/>
            <a:ext cx="1457325" cy="9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46093" grpId="0" animBg="1"/>
      <p:bldP spid="46094" grpId="0" animBg="1"/>
      <p:bldP spid="460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0826" y="4030267"/>
            <a:ext cx="4824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/>
              <a:t>This is my </a:t>
            </a:r>
            <a:r>
              <a:rPr lang="en-US" altLang="zh-CN" sz="4000">
                <a:solidFill>
                  <a:srgbClr val="FF0000"/>
                </a:solidFill>
              </a:rPr>
              <a:t>mother</a:t>
            </a:r>
            <a:r>
              <a:rPr lang="en-US" altLang="zh-CN" sz="4000"/>
              <a:t>.</a:t>
            </a:r>
          </a:p>
        </p:txBody>
      </p:sp>
      <p:pic>
        <p:nvPicPr>
          <p:cNvPr id="9220" name="Picture 5" descr="QQ图片201410292112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844154"/>
            <a:ext cx="2736850" cy="29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QQ图片201410292112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897731"/>
            <a:ext cx="2655888" cy="29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941888" y="4030267"/>
            <a:ext cx="420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This is my </a:t>
            </a:r>
            <a:r>
              <a:rPr lang="en-US" altLang="zh-CN" sz="4000">
                <a:solidFill>
                  <a:srgbClr val="FF0000"/>
                </a:solidFill>
              </a:rPr>
              <a:t>father</a:t>
            </a:r>
            <a:r>
              <a:rPr lang="en-US" altLang="zh-CN" sz="4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QQ图片201410292112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4" y="627460"/>
            <a:ext cx="2916237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851275" y="2193131"/>
            <a:ext cx="4824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This is my </a:t>
            </a:r>
            <a:r>
              <a:rPr lang="en-US" altLang="zh-CN" sz="4400" b="1">
                <a:solidFill>
                  <a:srgbClr val="FF0000"/>
                </a:solidFill>
              </a:rPr>
              <a:t>sister</a:t>
            </a:r>
            <a:r>
              <a:rPr lang="en-US" altLang="zh-CN" sz="4400" b="1"/>
              <a:t>.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732589" y="2895600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(</a:t>
            </a:r>
            <a:r>
              <a:rPr lang="zh-CN" altLang="en-US"/>
              <a:t>姐姐，妹妹</a:t>
            </a:r>
            <a:r>
              <a:rPr lang="en-US" altLang="zh-CN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348038" y="951310"/>
            <a:ext cx="543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This is my </a:t>
            </a:r>
            <a:r>
              <a:rPr lang="en-US" altLang="zh-CN" sz="4400" b="1">
                <a:solidFill>
                  <a:srgbClr val="FF0000"/>
                </a:solidFill>
              </a:rPr>
              <a:t>brother</a:t>
            </a:r>
            <a:r>
              <a:rPr lang="en-US" altLang="zh-CN" sz="4400" b="1"/>
              <a:t>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516689" y="1600201"/>
            <a:ext cx="1584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(</a:t>
            </a:r>
            <a:r>
              <a:rPr lang="zh-CN" altLang="en-US" sz="2000"/>
              <a:t>哥哥，弟弟</a:t>
            </a:r>
            <a:r>
              <a:rPr lang="en-US" altLang="zh-CN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全屏显示(16:9)</PresentationFormat>
  <Paragraphs>101</Paragraphs>
  <Slides>25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楷体_GB2312</vt:lpstr>
      <vt:lpstr>宋体</vt:lpstr>
      <vt:lpstr>微软雅黑</vt:lpstr>
      <vt:lpstr>幼圆</vt:lpstr>
      <vt:lpstr>Arial</vt:lpstr>
      <vt:lpstr>Calibri</vt:lpstr>
      <vt:lpstr>WWW.2PPT.COM
</vt:lpstr>
      <vt:lpstr>Unit 3  Family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Father,mother, sister.  This is my brother. Father,mother,brother. This is my sister. I love my family. We’re happy together.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2014-10-29T11:47:00Z</dcterms:created>
  <dcterms:modified xsi:type="dcterms:W3CDTF">2023-01-16T14:10:14Z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B7DCE35BE7D244778DC6F24AF8B4545B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