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52954-F378-49BB-ACC1-F1BCB12A4ED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079EA-7134-4F64-AA78-B066A37174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859E1B5-A33C-4BD9-862F-0FC3FE28387D}" type="slidenum">
              <a:rPr lang="en-US" altLang="zh-CN">
                <a:solidFill>
                  <a:prstClr val="black"/>
                </a:solidFill>
              </a:rPr>
              <a:t>1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FBD88-B6D9-4016-85D3-892FA709E831}" type="slidenum">
              <a:rPr lang="en-US" altLang="zh-CN" smtClean="0">
                <a:solidFill>
                  <a:prstClr val="black"/>
                </a:solidFill>
              </a:rPr>
              <a:t>3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47E2FB2-E730-4FED-8D03-81D8C9298C15}" type="slidenum">
              <a:rPr lang="en-US" altLang="zh-CN">
                <a:solidFill>
                  <a:prstClr val="black"/>
                </a:solidFill>
              </a:rPr>
              <a:t>5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079EA-7134-4F64-AA78-B066A37174F0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DE6CFE7-4123-4D52-BF6B-9C7ED0473CAE}" type="slidenum">
              <a:rPr lang="en-US" altLang="zh-CN">
                <a:solidFill>
                  <a:prstClr val="black"/>
                </a:solidFill>
              </a:rPr>
              <a:t>7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7649B71-3523-4721-8ADA-AD839F04123C}" type="slidenum">
              <a:rPr lang="en-US" altLang="zh-CN">
                <a:solidFill>
                  <a:prstClr val="black"/>
                </a:solidFill>
              </a:rPr>
              <a:t>11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F42B577-1530-4D22-A6CF-47A69A566220}" type="slidenum">
              <a:rPr lang="en-US" altLang="zh-CN">
                <a:solidFill>
                  <a:prstClr val="black"/>
                </a:solidFill>
              </a:rPr>
              <a:t>14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D9A656E-47E1-4735-8680-20D61089116B}" type="slidenum">
              <a:rPr lang="en-US" altLang="zh-CN">
                <a:solidFill>
                  <a:prstClr val="black"/>
                </a:solidFill>
              </a:rPr>
              <a:t>16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F8EFC16-8546-4661-92FB-31A8603AD8B4}" type="slidenum">
              <a:rPr lang="en-US" altLang="zh-CN">
                <a:solidFill>
                  <a:prstClr val="black"/>
                </a:solidFill>
              </a:rPr>
              <a:t>18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8B27D-CCB9-468C-B62D-0259E859FAE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4FED1-87D1-489D-AC3A-C29FB6D5039C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1E5DB-BD8F-4A35-BF17-DACAAB5EC9E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28FF9-5072-4FEF-ABA7-671AF62C591E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F4C6E-70C4-4EDC-A797-7B76DB061F54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851A0-A67B-4E7B-B7C0-B9FE658D8D88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0131C-6C36-4A1E-923B-3ED183C67D84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3F099-B29D-4684-B0DD-69549DCA68A7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27785-5049-455F-9106-2733DAE9A73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8A582-909B-4BA0-A6C6-62318E70B382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BBE918D-F0BF-49A3-943B-D59A02DC696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wmf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D:\&#33891;&#21531;&#33395;\&#35838;&#20214;\&#25968;&#23398;&#35838;&#20214;\rMiEjikf.mp3" TargetMode="External"/><Relationship Id="rId1" Type="http://schemas.microsoft.com/office/2007/relationships/media" Target="file:///D:\&#33891;&#21531;&#33395;\&#35838;&#20214;\&#25968;&#23398;&#35838;&#20214;\rMiEjikf.mp3" TargetMode="Externa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184400" y="17970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0" y="1980406"/>
            <a:ext cx="9143999" cy="120032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7200" b="1" dirty="0">
                <a:solidFill>
                  <a:srgbClr val="000000"/>
                </a:solidFill>
                <a:latin typeface="汉仪大宋简" pitchFamily="49" charset="-122"/>
                <a:ea typeface="汉仪大宋简" pitchFamily="49" charset="-122"/>
              </a:rPr>
              <a:t>22.6 </a:t>
            </a:r>
            <a:r>
              <a:rPr lang="zh-CN" altLang="en-US" sz="7200" b="1" dirty="0">
                <a:solidFill>
                  <a:srgbClr val="000000"/>
                </a:solidFill>
                <a:latin typeface="汉仪大宋简" pitchFamily="49" charset="-122"/>
                <a:ea typeface="汉仪大宋简" pitchFamily="49" charset="-122"/>
              </a:rPr>
              <a:t>正方形</a:t>
            </a:r>
            <a:endParaRPr lang="en-US" altLang="zh-CN" sz="7200" b="1" dirty="0">
              <a:solidFill>
                <a:srgbClr val="000000"/>
              </a:solidFill>
              <a:latin typeface="汉仪大宋简" pitchFamily="49" charset="-122"/>
              <a:ea typeface="汉仪大宋简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24753" y="518419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2667000" y="1905000"/>
            <a:ext cx="556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kumimoji="1"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2209800" y="1905000"/>
            <a:ext cx="586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DF697F"/>
                </a:solidFill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60424" name="Group 8"/>
          <p:cNvGrpSpPr/>
          <p:nvPr/>
        </p:nvGrpSpPr>
        <p:grpSpPr bwMode="auto">
          <a:xfrm>
            <a:off x="6346685" y="3708285"/>
            <a:ext cx="2590800" cy="2286000"/>
            <a:chOff x="3696" y="2208"/>
            <a:chExt cx="1632" cy="1440"/>
          </a:xfrm>
        </p:grpSpPr>
        <p:sp>
          <p:nvSpPr>
            <p:cNvPr id="60425" name="Rectangle 9"/>
            <p:cNvSpPr>
              <a:spLocks noChangeArrowheads="1"/>
            </p:cNvSpPr>
            <p:nvPr/>
          </p:nvSpPr>
          <p:spPr bwMode="auto">
            <a:xfrm>
              <a:off x="3984" y="2352"/>
              <a:ext cx="1056" cy="105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0426" name="Line 10"/>
            <p:cNvSpPr>
              <a:spLocks noChangeShapeType="1"/>
            </p:cNvSpPr>
            <p:nvPr/>
          </p:nvSpPr>
          <p:spPr bwMode="auto">
            <a:xfrm>
              <a:off x="3984" y="2352"/>
              <a:ext cx="1056" cy="10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0427" name="Line 11"/>
            <p:cNvSpPr>
              <a:spLocks noChangeShapeType="1"/>
            </p:cNvSpPr>
            <p:nvPr/>
          </p:nvSpPr>
          <p:spPr bwMode="auto">
            <a:xfrm flipV="1">
              <a:off x="3984" y="2352"/>
              <a:ext cx="1056" cy="10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0428" name="Text Box 12"/>
            <p:cNvSpPr txBox="1">
              <a:spLocks noChangeArrowheads="1"/>
            </p:cNvSpPr>
            <p:nvPr/>
          </p:nvSpPr>
          <p:spPr bwMode="auto">
            <a:xfrm>
              <a:off x="3696" y="2208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60429" name="Text Box 13"/>
            <p:cNvSpPr txBox="1">
              <a:spLocks noChangeArrowheads="1"/>
            </p:cNvSpPr>
            <p:nvPr/>
          </p:nvSpPr>
          <p:spPr bwMode="auto">
            <a:xfrm>
              <a:off x="3744" y="3312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60430" name="Text Box 14"/>
            <p:cNvSpPr txBox="1">
              <a:spLocks noChangeArrowheads="1"/>
            </p:cNvSpPr>
            <p:nvPr/>
          </p:nvSpPr>
          <p:spPr bwMode="auto">
            <a:xfrm>
              <a:off x="4992" y="336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60431" name="Text Box 15"/>
            <p:cNvSpPr txBox="1">
              <a:spLocks noChangeArrowheads="1"/>
            </p:cNvSpPr>
            <p:nvPr/>
          </p:nvSpPr>
          <p:spPr bwMode="auto">
            <a:xfrm>
              <a:off x="5040" y="2208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60432" name="Text Box 16"/>
            <p:cNvSpPr txBox="1">
              <a:spLocks noChangeArrowheads="1"/>
            </p:cNvSpPr>
            <p:nvPr/>
          </p:nvSpPr>
          <p:spPr bwMode="auto">
            <a:xfrm>
              <a:off x="4560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</p:grpSp>
      <p:sp>
        <p:nvSpPr>
          <p:cNvPr id="60433" name="AutoShape 17"/>
          <p:cNvSpPr>
            <a:spLocks noChangeArrowheads="1"/>
          </p:cNvSpPr>
          <p:nvPr/>
        </p:nvSpPr>
        <p:spPr bwMode="auto">
          <a:xfrm>
            <a:off x="0" y="0"/>
            <a:ext cx="2209800" cy="1371600"/>
          </a:xfrm>
          <a:prstGeom prst="flowChartPunched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6000" b="1">
                <a:solidFill>
                  <a:srgbClr val="FF3399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想一想</a:t>
            </a:r>
          </a:p>
        </p:txBody>
      </p:sp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0" y="1763815"/>
            <a:ext cx="8534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①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、图中有哪些相等的线段？有哪些相等的角？</a:t>
            </a:r>
          </a:p>
        </p:txBody>
      </p:sp>
      <p:sp>
        <p:nvSpPr>
          <p:cNvPr id="60435" name="Text Box 19"/>
          <p:cNvSpPr txBox="1">
            <a:spLocks noChangeArrowheads="1"/>
          </p:cNvSpPr>
          <p:nvPr/>
        </p:nvSpPr>
        <p:spPr bwMode="auto">
          <a:xfrm>
            <a:off x="174340" y="3113965"/>
            <a:ext cx="642288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②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、图中有那些等腰三角形？</a:t>
            </a:r>
          </a:p>
        </p:txBody>
      </p:sp>
      <p:pic>
        <p:nvPicPr>
          <p:cNvPr id="60436" name="Picture 20" descr="女孩0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05800" y="594360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37" name="Picture 21" descr="SY00451_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9600" y="5943600"/>
            <a:ext cx="576263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0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0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6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2" grpId="0" autoUpdateAnimBg="0"/>
      <p:bldP spid="60433" grpId="0" animBg="1" autoUpdateAnimBg="0"/>
      <p:bldP spid="60434" grpId="0" autoUpdateAnimBg="0"/>
      <p:bldP spid="6043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3" name="Oval 13"/>
          <p:cNvSpPr>
            <a:spLocks noChangeArrowheads="1"/>
          </p:cNvSpPr>
          <p:nvPr/>
        </p:nvSpPr>
        <p:spPr bwMode="auto">
          <a:xfrm>
            <a:off x="2185988" y="1674813"/>
            <a:ext cx="4786312" cy="4786312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2"/>
            </a:solidFill>
            <a:rou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0974" name="Oval 14"/>
          <p:cNvSpPr>
            <a:spLocks noChangeArrowheads="1"/>
          </p:cNvSpPr>
          <p:nvPr/>
        </p:nvSpPr>
        <p:spPr bwMode="auto">
          <a:xfrm>
            <a:off x="2681288" y="3068638"/>
            <a:ext cx="2338387" cy="2338387"/>
          </a:xfrm>
          <a:prstGeom prst="ellipse">
            <a:avLst/>
          </a:prstGeom>
          <a:solidFill>
            <a:schemeClr val="tx2">
              <a:alpha val="50000"/>
            </a:schemeClr>
          </a:solidFill>
          <a:ln w="9525">
            <a:solidFill>
              <a:schemeClr val="tx1"/>
            </a:solidFill>
            <a:rou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40975" name="Oval 15"/>
          <p:cNvSpPr>
            <a:spLocks noChangeArrowheads="1"/>
          </p:cNvSpPr>
          <p:nvPr/>
        </p:nvSpPr>
        <p:spPr bwMode="auto">
          <a:xfrm>
            <a:off x="4076700" y="3068638"/>
            <a:ext cx="2249488" cy="2249487"/>
          </a:xfrm>
          <a:prstGeom prst="ellipse">
            <a:avLst/>
          </a:prstGeom>
          <a:solidFill>
            <a:srgbClr val="99CC00">
              <a:alpha val="50000"/>
            </a:srgbClr>
          </a:solidFill>
          <a:ln w="9525">
            <a:solidFill>
              <a:schemeClr val="tx1"/>
            </a:solidFill>
            <a:rou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3314700" y="2057400"/>
            <a:ext cx="2362200" cy="5794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平行四边形</a:t>
            </a:r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2862263" y="3789363"/>
            <a:ext cx="1143000" cy="641350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FFFF00"/>
                </a:solidFill>
                <a:latin typeface="Times New Roman" panose="02020603050405020304" pitchFamily="18" charset="0"/>
                <a:ea typeface="黑体" panose="02010609060101010101" charset="-122"/>
              </a:rPr>
              <a:t>矩形</a:t>
            </a:r>
          </a:p>
        </p:txBody>
      </p:sp>
      <p:sp>
        <p:nvSpPr>
          <p:cNvPr id="40978" name="Text Box 18"/>
          <p:cNvSpPr txBox="1">
            <a:spLocks noChangeArrowheads="1"/>
          </p:cNvSpPr>
          <p:nvPr/>
        </p:nvSpPr>
        <p:spPr bwMode="auto">
          <a:xfrm>
            <a:off x="5067300" y="3879850"/>
            <a:ext cx="1143000" cy="6413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charset="-122"/>
              </a:rPr>
              <a:t>菱形</a:t>
            </a:r>
          </a:p>
        </p:txBody>
      </p:sp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4256088" y="3340100"/>
            <a:ext cx="701675" cy="18018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正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方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形</a:t>
            </a:r>
          </a:p>
        </p:txBody>
      </p: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615100" y="974672"/>
            <a:ext cx="8007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黑体" panose="02010609060101010101" charset="-122"/>
              </a:rPr>
              <a:t>请画出平行四边形、矩形、菱形、正方形的关系图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3" grpId="0" animBg="1"/>
      <p:bldP spid="40974" grpId="0" animBg="1" autoUpdateAnimBg="0"/>
      <p:bldP spid="40975" grpId="0" animBg="1"/>
      <p:bldP spid="40976" grpId="0" autoUpdateAnimBg="0"/>
      <p:bldP spid="40977" grpId="0" autoUpdateAnimBg="0"/>
      <p:bldP spid="40978" grpId="0" autoUpdateAnimBg="0"/>
      <p:bldP spid="4097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050"/>
          <p:cNvSpPr txBox="1">
            <a:spLocks noChangeArrowheads="1"/>
          </p:cNvSpPr>
          <p:nvPr/>
        </p:nvSpPr>
        <p:spPr bwMode="auto">
          <a:xfrm>
            <a:off x="304800" y="457200"/>
            <a:ext cx="2286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6000" dirty="0">
                <a:solidFill>
                  <a:srgbClr val="FF3399"/>
                </a:solidFill>
                <a:ea typeface="黑体" panose="02010609060101010101" charset="-122"/>
              </a:rPr>
              <a:t>例题</a:t>
            </a:r>
          </a:p>
        </p:txBody>
      </p:sp>
      <p:sp>
        <p:nvSpPr>
          <p:cNvPr id="65540" name="Text Box 2052"/>
          <p:cNvSpPr txBox="1">
            <a:spLocks noChangeArrowheads="1"/>
          </p:cNvSpPr>
          <p:nvPr/>
        </p:nvSpPr>
        <p:spPr bwMode="auto">
          <a:xfrm>
            <a:off x="1752600" y="1901825"/>
            <a:ext cx="495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000">
              <a:solidFill>
                <a:srgbClr val="000000"/>
              </a:solidFill>
              <a:ea typeface="黑体" panose="02010609060101010101" charset="-122"/>
            </a:endParaRPr>
          </a:p>
        </p:txBody>
      </p:sp>
      <p:sp>
        <p:nvSpPr>
          <p:cNvPr id="65541" name="Text Box 2053"/>
          <p:cNvSpPr txBox="1">
            <a:spLocks noChangeArrowheads="1"/>
          </p:cNvSpPr>
          <p:nvPr/>
        </p:nvSpPr>
        <p:spPr bwMode="auto">
          <a:xfrm>
            <a:off x="457200" y="1825625"/>
            <a:ext cx="82296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dirty="0">
                <a:solidFill>
                  <a:srgbClr val="000000"/>
                </a:solidFill>
                <a:ea typeface="黑体" panose="02010609060101010101" charset="-122"/>
              </a:rPr>
              <a:t>   </a:t>
            </a:r>
            <a:r>
              <a:rPr lang="zh-CN" altLang="en-US" sz="3200" dirty="0">
                <a:solidFill>
                  <a:srgbClr val="000000"/>
                </a:solidFill>
                <a:ea typeface="黑体" panose="02010609060101010101" charset="-122"/>
              </a:rPr>
              <a:t>如图</a:t>
            </a:r>
            <a:r>
              <a:rPr lang="en-US" altLang="zh-CN" sz="3200" dirty="0">
                <a:solidFill>
                  <a:srgbClr val="000000"/>
                </a:solidFill>
                <a:ea typeface="黑体" panose="02010609060101010101" charset="-122"/>
              </a:rPr>
              <a:t>:</a:t>
            </a:r>
            <a:r>
              <a:rPr lang="zh-CN" altLang="en-US" sz="3200" dirty="0">
                <a:solidFill>
                  <a:srgbClr val="000000"/>
                </a:solidFill>
                <a:ea typeface="黑体" panose="02010609060101010101" charset="-122"/>
              </a:rPr>
              <a:t>在正方形</a:t>
            </a:r>
            <a:r>
              <a:rPr lang="en-US" altLang="zh-CN" sz="3200" dirty="0">
                <a:solidFill>
                  <a:srgbClr val="000000"/>
                </a:solidFill>
                <a:ea typeface="黑体" panose="02010609060101010101" charset="-122"/>
              </a:rPr>
              <a:t>ABCD</a:t>
            </a:r>
            <a:r>
              <a:rPr lang="zh-CN" altLang="en-US" sz="3200" dirty="0">
                <a:solidFill>
                  <a:srgbClr val="000000"/>
                </a:solidFill>
                <a:ea typeface="黑体" panose="02010609060101010101" charset="-122"/>
              </a:rPr>
              <a:t>中</a:t>
            </a:r>
            <a:r>
              <a:rPr lang="en-US" altLang="zh-CN" sz="3200" dirty="0">
                <a:solidFill>
                  <a:srgbClr val="000000"/>
                </a:solidFill>
                <a:ea typeface="黑体" panose="02010609060101010101" charset="-122"/>
              </a:rPr>
              <a:t>,</a:t>
            </a:r>
            <a:r>
              <a:rPr lang="zh-CN" altLang="en-US" sz="3200" dirty="0">
                <a:solidFill>
                  <a:srgbClr val="000000"/>
                </a:solidFill>
                <a:ea typeface="黑体" panose="02010609060101010101" charset="-122"/>
              </a:rPr>
              <a:t>点</a:t>
            </a:r>
            <a:r>
              <a:rPr lang="en-US" altLang="zh-CN" sz="3200" dirty="0">
                <a:solidFill>
                  <a:srgbClr val="000000"/>
                </a:solidFill>
                <a:ea typeface="黑体" panose="02010609060101010101" charset="-122"/>
              </a:rPr>
              <a:t>E</a:t>
            </a:r>
            <a:r>
              <a:rPr lang="zh-CN" altLang="en-US" sz="3200" dirty="0">
                <a:solidFill>
                  <a:srgbClr val="000000"/>
                </a:solidFill>
                <a:ea typeface="黑体" panose="02010609060101010101" charset="-122"/>
              </a:rPr>
              <a:t>在对角线</a:t>
            </a:r>
            <a:r>
              <a:rPr lang="en-US" altLang="zh-CN" sz="3200" dirty="0">
                <a:solidFill>
                  <a:srgbClr val="000000"/>
                </a:solidFill>
                <a:ea typeface="黑体" panose="02010609060101010101" charset="-122"/>
              </a:rPr>
              <a:t>AC  </a:t>
            </a:r>
            <a:r>
              <a:rPr lang="zh-CN" altLang="en-US" sz="3200" dirty="0">
                <a:solidFill>
                  <a:srgbClr val="000000"/>
                </a:solidFill>
                <a:ea typeface="黑体" panose="02010609060101010101" charset="-122"/>
              </a:rPr>
              <a:t>上</a:t>
            </a:r>
            <a:r>
              <a:rPr lang="en-US" altLang="zh-CN" sz="3200" dirty="0">
                <a:solidFill>
                  <a:srgbClr val="000000"/>
                </a:solidFill>
                <a:ea typeface="黑体" panose="02010609060101010101" charset="-122"/>
              </a:rPr>
              <a:t>,</a:t>
            </a:r>
            <a:r>
              <a:rPr lang="zh-CN" altLang="en-US" sz="3200" dirty="0">
                <a:solidFill>
                  <a:srgbClr val="000000"/>
                </a:solidFill>
                <a:ea typeface="黑体" panose="02010609060101010101" charset="-122"/>
              </a:rPr>
              <a:t>那么</a:t>
            </a:r>
            <a:r>
              <a:rPr lang="en-US" altLang="zh-CN" sz="3200" dirty="0">
                <a:solidFill>
                  <a:srgbClr val="000000"/>
                </a:solidFill>
                <a:ea typeface="黑体" panose="02010609060101010101" charset="-122"/>
              </a:rPr>
              <a:t>BE</a:t>
            </a:r>
            <a:r>
              <a:rPr lang="zh-CN" altLang="en-US" sz="3200" dirty="0">
                <a:solidFill>
                  <a:srgbClr val="000000"/>
                </a:solidFill>
                <a:ea typeface="黑体" panose="02010609060101010101" charset="-122"/>
              </a:rPr>
              <a:t>与</a:t>
            </a:r>
            <a:r>
              <a:rPr lang="en-US" altLang="zh-CN" sz="3200" dirty="0">
                <a:solidFill>
                  <a:srgbClr val="000000"/>
                </a:solidFill>
                <a:ea typeface="黑体" panose="02010609060101010101" charset="-122"/>
              </a:rPr>
              <a:t>DE</a:t>
            </a:r>
            <a:r>
              <a:rPr lang="zh-CN" altLang="en-US" sz="3200" dirty="0">
                <a:solidFill>
                  <a:srgbClr val="000000"/>
                </a:solidFill>
                <a:ea typeface="黑体" panose="02010609060101010101" charset="-122"/>
              </a:rPr>
              <a:t>相等吗</a:t>
            </a:r>
            <a:r>
              <a:rPr lang="en-US" altLang="zh-CN" sz="3200" dirty="0">
                <a:solidFill>
                  <a:srgbClr val="000000"/>
                </a:solidFill>
                <a:ea typeface="黑体" panose="02010609060101010101" charset="-122"/>
              </a:rPr>
              <a:t>?</a:t>
            </a:r>
            <a:r>
              <a:rPr lang="zh-CN" altLang="en-US" sz="3200" dirty="0">
                <a:solidFill>
                  <a:srgbClr val="000000"/>
                </a:solidFill>
                <a:ea typeface="黑体" panose="02010609060101010101" charset="-122"/>
              </a:rPr>
              <a:t>为什么</a:t>
            </a:r>
            <a:r>
              <a:rPr lang="en-US" altLang="zh-CN" sz="3200" dirty="0">
                <a:solidFill>
                  <a:srgbClr val="000000"/>
                </a:solidFill>
                <a:ea typeface="黑体" panose="02010609060101010101" charset="-122"/>
              </a:rPr>
              <a:t>?</a:t>
            </a:r>
          </a:p>
        </p:txBody>
      </p:sp>
      <p:sp>
        <p:nvSpPr>
          <p:cNvPr id="65542" name="Text Box 2054"/>
          <p:cNvSpPr txBox="1">
            <a:spLocks noChangeArrowheads="1"/>
          </p:cNvSpPr>
          <p:nvPr/>
        </p:nvSpPr>
        <p:spPr bwMode="auto">
          <a:xfrm>
            <a:off x="457200" y="3429000"/>
            <a:ext cx="43434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解</a:t>
            </a: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</a:rPr>
              <a:t>:  BE  =  DE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</a:rPr>
              <a:t>     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因为 对角线所在的   直线是正方形</a:t>
            </a: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</a:rPr>
              <a:t>ABCD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的一条对称轴，而点</a:t>
            </a: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</a:rPr>
              <a:t>E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在对称轴上，点</a:t>
            </a: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为点</a:t>
            </a: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</a:rPr>
              <a:t>D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关于</a:t>
            </a: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</a:rPr>
              <a:t>AC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的对称点。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     所以  </a:t>
            </a: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</a:rPr>
              <a:t>BE =DE</a:t>
            </a:r>
          </a:p>
        </p:txBody>
      </p:sp>
      <p:sp>
        <p:nvSpPr>
          <p:cNvPr id="65543" name="Rectangle 2055"/>
          <p:cNvSpPr>
            <a:spLocks noChangeArrowheads="1"/>
          </p:cNvSpPr>
          <p:nvPr/>
        </p:nvSpPr>
        <p:spPr bwMode="auto">
          <a:xfrm>
            <a:off x="6172200" y="4038600"/>
            <a:ext cx="1366838" cy="13668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5545" name="Text Box 2057"/>
          <p:cNvSpPr txBox="1">
            <a:spLocks noChangeArrowheads="1"/>
          </p:cNvSpPr>
          <p:nvPr/>
        </p:nvSpPr>
        <p:spPr bwMode="auto">
          <a:xfrm>
            <a:off x="5851525" y="5551488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  <a:ea typeface="黑体" panose="02010609060101010101" charset="-122"/>
              </a:rPr>
              <a:t>A</a:t>
            </a:r>
          </a:p>
        </p:txBody>
      </p:sp>
      <p:sp>
        <p:nvSpPr>
          <p:cNvPr id="65546" name="Text Box 2058"/>
          <p:cNvSpPr txBox="1">
            <a:spLocks noChangeArrowheads="1"/>
          </p:cNvSpPr>
          <p:nvPr/>
        </p:nvSpPr>
        <p:spPr bwMode="auto">
          <a:xfrm>
            <a:off x="7696200" y="5410200"/>
            <a:ext cx="42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  <a:ea typeface="黑体" panose="02010609060101010101" charset="-122"/>
              </a:rPr>
              <a:t>B</a:t>
            </a:r>
          </a:p>
        </p:txBody>
      </p:sp>
      <p:sp>
        <p:nvSpPr>
          <p:cNvPr id="65547" name="Text Box 2059"/>
          <p:cNvSpPr txBox="1">
            <a:spLocks noChangeArrowheads="1"/>
          </p:cNvSpPr>
          <p:nvPr/>
        </p:nvSpPr>
        <p:spPr bwMode="auto">
          <a:xfrm>
            <a:off x="7680325" y="3722688"/>
            <a:ext cx="441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  <a:ea typeface="黑体" panose="02010609060101010101" charset="-122"/>
              </a:rPr>
              <a:t>C</a:t>
            </a:r>
          </a:p>
        </p:txBody>
      </p:sp>
      <p:sp>
        <p:nvSpPr>
          <p:cNvPr id="65548" name="Text Box 2060"/>
          <p:cNvSpPr txBox="1">
            <a:spLocks noChangeArrowheads="1"/>
          </p:cNvSpPr>
          <p:nvPr/>
        </p:nvSpPr>
        <p:spPr bwMode="auto">
          <a:xfrm>
            <a:off x="5638800" y="37338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  <a:ea typeface="黑体" panose="02010609060101010101" charset="-122"/>
              </a:rPr>
              <a:t>D</a:t>
            </a:r>
          </a:p>
        </p:txBody>
      </p:sp>
      <p:sp>
        <p:nvSpPr>
          <p:cNvPr id="65549" name="Line 2061"/>
          <p:cNvSpPr>
            <a:spLocks noChangeShapeType="1"/>
          </p:cNvSpPr>
          <p:nvPr/>
        </p:nvSpPr>
        <p:spPr bwMode="auto">
          <a:xfrm flipH="1">
            <a:off x="6172200" y="4038600"/>
            <a:ext cx="1371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5554" name="Line 2066"/>
          <p:cNvSpPr>
            <a:spLocks noChangeShapeType="1"/>
          </p:cNvSpPr>
          <p:nvPr/>
        </p:nvSpPr>
        <p:spPr bwMode="auto">
          <a:xfrm>
            <a:off x="6172200" y="40386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5556" name="Line 2068"/>
          <p:cNvSpPr>
            <a:spLocks noChangeShapeType="1"/>
          </p:cNvSpPr>
          <p:nvPr/>
        </p:nvSpPr>
        <p:spPr bwMode="auto">
          <a:xfrm>
            <a:off x="6629400" y="4953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5557" name="Text Box 2069"/>
          <p:cNvSpPr txBox="1">
            <a:spLocks noChangeArrowheads="1"/>
          </p:cNvSpPr>
          <p:nvPr/>
        </p:nvSpPr>
        <p:spPr bwMode="auto">
          <a:xfrm>
            <a:off x="6477000" y="4343400"/>
            <a:ext cx="42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  <a:ea typeface="黑体" panose="02010609060101010101" charset="-122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1062038" y="1944688"/>
            <a:ext cx="2430462" cy="1304925"/>
          </a:xfrm>
          <a:prstGeom prst="rect">
            <a:avLst/>
          </a:prstGeom>
          <a:solidFill>
            <a:srgbClr val="99CC00">
              <a:alpha val="49001"/>
            </a:srgbClr>
          </a:solidFill>
          <a:ln w="38100">
            <a:solidFill>
              <a:schemeClr val="tx1"/>
            </a:solidFill>
            <a:miter lim="800000"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ea typeface="黑体" panose="02010609060101010101" charset="-122"/>
              </a:rPr>
              <a:t>矩形</a:t>
            </a:r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881063" y="4554538"/>
            <a:ext cx="2700337" cy="1304925"/>
          </a:xfrm>
          <a:prstGeom prst="diamond">
            <a:avLst/>
          </a:prstGeom>
          <a:solidFill>
            <a:srgbClr val="99CC00">
              <a:alpha val="49001"/>
            </a:srgbClr>
          </a:solidFill>
          <a:ln w="38100">
            <a:solidFill>
              <a:schemeClr val="tx1"/>
            </a:solidFill>
            <a:miter lim="800000"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ea typeface="黑体" panose="02010609060101010101" charset="-122"/>
              </a:rPr>
              <a:t>菱形</a:t>
            </a:r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>
            <a:off x="3716338" y="2574925"/>
            <a:ext cx="2114550" cy="900113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 flipV="1">
            <a:off x="3671888" y="3879850"/>
            <a:ext cx="2205037" cy="1258888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6146800" y="2619375"/>
            <a:ext cx="2116138" cy="2070100"/>
          </a:xfrm>
          <a:prstGeom prst="rect">
            <a:avLst/>
          </a:prstGeom>
          <a:solidFill>
            <a:srgbClr val="99CC00">
              <a:alpha val="50999"/>
            </a:srgbClr>
          </a:solidFill>
          <a:ln w="38100">
            <a:solidFill>
              <a:schemeClr val="tx1"/>
            </a:solidFill>
            <a:miter lim="800000"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ea typeface="黑体" panose="02010609060101010101" charset="-122"/>
              </a:rPr>
              <a:t>正方形</a:t>
            </a: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 rot="1259459">
            <a:off x="3762375" y="2528888"/>
            <a:ext cx="2022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000" b="1">
                <a:solidFill>
                  <a:srgbClr val="FF3399"/>
                </a:solidFill>
                <a:latin typeface="黑体" panose="02010609060101010101" charset="-122"/>
                <a:ea typeface="黑体" panose="02010609060101010101" charset="-122"/>
              </a:rPr>
              <a:t>有一组邻边相等</a:t>
            </a:r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 rot="-1953489">
            <a:off x="3627438" y="4508500"/>
            <a:ext cx="2392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808080"/>
              </a:buClr>
              <a:buSzPct val="65000"/>
              <a:buFont typeface="Wingdings" panose="05000000000000000000" pitchFamily="2" charset="2"/>
              <a:buNone/>
            </a:pPr>
            <a:r>
              <a:rPr kumimoji="1" lang="zh-CN" altLang="en-US" sz="2000" b="1">
                <a:solidFill>
                  <a:srgbClr val="FF3399"/>
                </a:solidFill>
                <a:ea typeface="黑体" panose="02010609060101010101" charset="-122"/>
              </a:rPr>
              <a:t>有一个角是直角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2232025" y="323850"/>
            <a:ext cx="465455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>
                <a:solidFill>
                  <a:srgbClr val="000000"/>
                </a:solidFill>
                <a:ea typeface="黑体" panose="02010609060101010101" charset="-122"/>
              </a:rPr>
              <a:t>判定正方形的方法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5" grpId="0"/>
      <p:bldP spid="399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836613" y="1358900"/>
            <a:ext cx="676275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已知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:</a:t>
            </a:r>
            <a:r>
              <a:rPr lang="zh-CN" altLang="en-US" sz="2800" b="1" dirty="0">
                <a:solidFill>
                  <a:srgbClr val="FF3399"/>
                </a:solidFill>
                <a:latin typeface="黑体" panose="02010609060101010101" charset="-122"/>
                <a:ea typeface="黑体" panose="02010609060101010101" charset="-122"/>
              </a:rPr>
              <a:t>平行四边形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ABCD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的对角线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AC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、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BD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交于点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O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，从下列条件中取出哪些条件后，可使平行四边形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ABCD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成为</a:t>
            </a:r>
            <a:r>
              <a:rPr lang="zh-CN" altLang="en-US" sz="2800" b="1" dirty="0">
                <a:solidFill>
                  <a:srgbClr val="FF3399"/>
                </a:solidFill>
                <a:latin typeface="黑体" panose="02010609060101010101" charset="-122"/>
                <a:ea typeface="黑体" panose="02010609060101010101" charset="-122"/>
              </a:rPr>
              <a:t>正方形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。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792163" y="3068638"/>
            <a:ext cx="5537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00000"/>
                </a:solidFill>
                <a:ea typeface="黑体" panose="02010609060101010101" charset="-122"/>
              </a:rPr>
              <a:t>（１）　ＡＢ＝ＡＤ；　　　　（２）　ＡＣ＝ＢＤ；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00000"/>
                </a:solidFill>
                <a:ea typeface="黑体" panose="02010609060101010101" charset="-122"/>
              </a:rPr>
              <a:t>（３）　∠ＢＡＤ＝</a:t>
            </a:r>
            <a:r>
              <a:rPr lang="zh-CN" altLang="en-US" sz="2800" dirty="0">
                <a:solidFill>
                  <a:srgbClr val="000000"/>
                </a:solidFill>
                <a:ea typeface="隶书" panose="02010509060101010101" pitchFamily="49" charset="-122"/>
              </a:rPr>
              <a:t>９０</a:t>
            </a:r>
            <a:r>
              <a:rPr lang="zh-CN" altLang="en-US" sz="2800" dirty="0">
                <a:solidFill>
                  <a:srgbClr val="000000"/>
                </a:solidFill>
                <a:ea typeface="黑体" panose="02010609060101010101" charset="-122"/>
              </a:rPr>
              <a:t>；　　（４）　ＡＣ</a:t>
            </a:r>
            <a:r>
              <a:rPr kumimoji="1" lang="zh-CN" altLang="en-US" sz="2800" b="1" dirty="0">
                <a:solidFill>
                  <a:srgbClr val="000000"/>
                </a:solidFill>
                <a:ea typeface="黑体" panose="02010609060101010101" charset="-122"/>
              </a:rPr>
              <a:t>⊥</a:t>
            </a:r>
            <a:r>
              <a:rPr lang="zh-CN" altLang="en-US" sz="2800" dirty="0">
                <a:solidFill>
                  <a:srgbClr val="000000"/>
                </a:solidFill>
                <a:ea typeface="黑体" panose="02010609060101010101" charset="-122"/>
              </a:rPr>
              <a:t>ＢＤ。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48134" name="Object 6"/>
          <p:cNvGraphicFramePr>
            <a:graphicFrameLocks noChangeAspect="1"/>
          </p:cNvGraphicFramePr>
          <p:nvPr/>
        </p:nvGraphicFramePr>
        <p:xfrm>
          <a:off x="0" y="0"/>
          <a:ext cx="85725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公式" r:id="rId4" imgW="88900" imgH="190500" progId="Equation.3">
                  <p:embed/>
                </p:oleObj>
              </mc:Choice>
              <mc:Fallback>
                <p:oleObj name="公式" r:id="rId4" imgW="88900" imgH="190500" progId="Equation.3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85725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48136" name="Object 8"/>
          <p:cNvGraphicFramePr>
            <a:graphicFrameLocks noChangeAspect="1"/>
          </p:cNvGraphicFramePr>
          <p:nvPr/>
        </p:nvGraphicFramePr>
        <p:xfrm>
          <a:off x="0" y="0"/>
          <a:ext cx="85725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公式" r:id="rId6" imgW="88900" imgH="190500" progId="Equation.3">
                  <p:embed/>
                </p:oleObj>
              </mc:Choice>
              <mc:Fallback>
                <p:oleObj name="公式" r:id="rId6" imgW="88900" imgH="190500" progId="Equation.3">
                  <p:embed/>
                  <p:pic>
                    <p:nvPicPr>
                      <p:cNvPr id="0" name="图片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85725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9" name="Oval 11"/>
          <p:cNvSpPr>
            <a:spLocks noChangeArrowheads="1"/>
          </p:cNvSpPr>
          <p:nvPr/>
        </p:nvSpPr>
        <p:spPr bwMode="auto">
          <a:xfrm>
            <a:off x="4706938" y="3968750"/>
            <a:ext cx="90487" cy="904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48165" name="Group 37"/>
          <p:cNvGrpSpPr/>
          <p:nvPr/>
        </p:nvGrpSpPr>
        <p:grpSpPr bwMode="auto">
          <a:xfrm>
            <a:off x="5921375" y="2933700"/>
            <a:ext cx="2590800" cy="2286000"/>
            <a:chOff x="3696" y="2208"/>
            <a:chExt cx="1632" cy="1440"/>
          </a:xfrm>
        </p:grpSpPr>
        <p:sp>
          <p:nvSpPr>
            <p:cNvPr id="48166" name="Rectangle 38"/>
            <p:cNvSpPr>
              <a:spLocks noChangeArrowheads="1"/>
            </p:cNvSpPr>
            <p:nvPr/>
          </p:nvSpPr>
          <p:spPr bwMode="auto">
            <a:xfrm>
              <a:off x="3984" y="2352"/>
              <a:ext cx="1056" cy="105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8167" name="Line 39"/>
            <p:cNvSpPr>
              <a:spLocks noChangeShapeType="1"/>
            </p:cNvSpPr>
            <p:nvPr/>
          </p:nvSpPr>
          <p:spPr bwMode="auto">
            <a:xfrm>
              <a:off x="3984" y="2352"/>
              <a:ext cx="1056" cy="10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8168" name="Line 40"/>
            <p:cNvSpPr>
              <a:spLocks noChangeShapeType="1"/>
            </p:cNvSpPr>
            <p:nvPr/>
          </p:nvSpPr>
          <p:spPr bwMode="auto">
            <a:xfrm flipV="1">
              <a:off x="3984" y="2352"/>
              <a:ext cx="1056" cy="10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8169" name="Text Box 41"/>
            <p:cNvSpPr txBox="1">
              <a:spLocks noChangeArrowheads="1"/>
            </p:cNvSpPr>
            <p:nvPr/>
          </p:nvSpPr>
          <p:spPr bwMode="auto">
            <a:xfrm>
              <a:off x="3696" y="2208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FF3399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48170" name="Text Box 42"/>
            <p:cNvSpPr txBox="1">
              <a:spLocks noChangeArrowheads="1"/>
            </p:cNvSpPr>
            <p:nvPr/>
          </p:nvSpPr>
          <p:spPr bwMode="auto">
            <a:xfrm>
              <a:off x="3744" y="3312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FF3399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48171" name="Text Box 43"/>
            <p:cNvSpPr txBox="1">
              <a:spLocks noChangeArrowheads="1"/>
            </p:cNvSpPr>
            <p:nvPr/>
          </p:nvSpPr>
          <p:spPr bwMode="auto">
            <a:xfrm>
              <a:off x="4992" y="336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FF3399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48172" name="Text Box 44"/>
            <p:cNvSpPr txBox="1">
              <a:spLocks noChangeArrowheads="1"/>
            </p:cNvSpPr>
            <p:nvPr/>
          </p:nvSpPr>
          <p:spPr bwMode="auto">
            <a:xfrm>
              <a:off x="5040" y="2208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FF3399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48173" name="Text Box 45"/>
            <p:cNvSpPr txBox="1">
              <a:spLocks noChangeArrowheads="1"/>
            </p:cNvSpPr>
            <p:nvPr/>
          </p:nvSpPr>
          <p:spPr bwMode="auto">
            <a:xfrm>
              <a:off x="4560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FF3399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</p:grpSp>
      <p:sp>
        <p:nvSpPr>
          <p:cNvPr id="48174" name="Text Box 46"/>
          <p:cNvSpPr txBox="1">
            <a:spLocks noChangeArrowheads="1"/>
          </p:cNvSpPr>
          <p:nvPr/>
        </p:nvSpPr>
        <p:spPr bwMode="auto">
          <a:xfrm>
            <a:off x="3402013" y="368300"/>
            <a:ext cx="241935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dirty="0">
                <a:solidFill>
                  <a:srgbClr val="000000"/>
                </a:solidFill>
                <a:ea typeface="黑体" panose="02010609060101010101" charset="-122"/>
              </a:rPr>
              <a:t>合作探究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5" name="Text Box 1039"/>
          <p:cNvSpPr txBox="1">
            <a:spLocks noChangeArrowheads="1"/>
          </p:cNvSpPr>
          <p:nvPr/>
        </p:nvSpPr>
        <p:spPr bwMode="auto">
          <a:xfrm>
            <a:off x="2308225" y="3200400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FF3399"/>
                </a:solidFill>
                <a:ea typeface="黑体" panose="02010609060101010101" charset="-122"/>
              </a:rPr>
              <a:t>矩形</a:t>
            </a:r>
          </a:p>
        </p:txBody>
      </p:sp>
      <p:sp>
        <p:nvSpPr>
          <p:cNvPr id="46096" name="Text Box 1040"/>
          <p:cNvSpPr txBox="1">
            <a:spLocks noChangeArrowheads="1"/>
          </p:cNvSpPr>
          <p:nvPr/>
        </p:nvSpPr>
        <p:spPr bwMode="auto">
          <a:xfrm>
            <a:off x="5070475" y="3200400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FF3399"/>
                </a:solidFill>
                <a:ea typeface="黑体" panose="02010609060101010101" charset="-122"/>
              </a:rPr>
              <a:t>菱形</a:t>
            </a:r>
          </a:p>
        </p:txBody>
      </p:sp>
      <p:sp>
        <p:nvSpPr>
          <p:cNvPr id="46097" name="Rectangle 1041"/>
          <p:cNvSpPr>
            <a:spLocks noChangeArrowheads="1"/>
          </p:cNvSpPr>
          <p:nvPr/>
        </p:nvSpPr>
        <p:spPr bwMode="auto">
          <a:xfrm>
            <a:off x="2282825" y="3962400"/>
            <a:ext cx="11509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b="1">
                <a:solidFill>
                  <a:srgbClr val="FF3399"/>
                </a:solidFill>
              </a:rPr>
              <a:t>（２）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FF3399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b="1">
                <a:solidFill>
                  <a:srgbClr val="FF3399"/>
                </a:solidFill>
              </a:rPr>
              <a:t>（３）</a:t>
            </a:r>
          </a:p>
        </p:txBody>
      </p:sp>
      <p:sp>
        <p:nvSpPr>
          <p:cNvPr id="46098" name="Rectangle 1042"/>
          <p:cNvSpPr>
            <a:spLocks noChangeArrowheads="1"/>
          </p:cNvSpPr>
          <p:nvPr/>
        </p:nvSpPr>
        <p:spPr bwMode="auto">
          <a:xfrm>
            <a:off x="5091113" y="3962400"/>
            <a:ext cx="9985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b="1">
                <a:solidFill>
                  <a:srgbClr val="FF3399"/>
                </a:solidFill>
              </a:rPr>
              <a:t>（１）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FF3399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b="1">
                <a:solidFill>
                  <a:srgbClr val="FF3399"/>
                </a:solidFill>
              </a:rPr>
              <a:t>（４）</a:t>
            </a:r>
          </a:p>
        </p:txBody>
      </p:sp>
      <p:sp>
        <p:nvSpPr>
          <p:cNvPr id="46099" name="Line 1043"/>
          <p:cNvSpPr>
            <a:spLocks noChangeShapeType="1"/>
          </p:cNvSpPr>
          <p:nvPr/>
        </p:nvSpPr>
        <p:spPr bwMode="auto">
          <a:xfrm>
            <a:off x="3154363" y="4141788"/>
            <a:ext cx="211455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6100" name="Line 1044"/>
          <p:cNvSpPr>
            <a:spLocks noChangeShapeType="1"/>
          </p:cNvSpPr>
          <p:nvPr/>
        </p:nvSpPr>
        <p:spPr bwMode="auto">
          <a:xfrm>
            <a:off x="3200400" y="4187825"/>
            <a:ext cx="2070100" cy="4953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6101" name="Line 1045"/>
          <p:cNvSpPr>
            <a:spLocks noChangeShapeType="1"/>
          </p:cNvSpPr>
          <p:nvPr/>
        </p:nvSpPr>
        <p:spPr bwMode="auto">
          <a:xfrm flipV="1">
            <a:off x="3200400" y="4187825"/>
            <a:ext cx="2114550" cy="4953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6102" name="Line 1046"/>
          <p:cNvSpPr>
            <a:spLocks noChangeShapeType="1"/>
          </p:cNvSpPr>
          <p:nvPr/>
        </p:nvSpPr>
        <p:spPr bwMode="auto">
          <a:xfrm>
            <a:off x="3154363" y="4727575"/>
            <a:ext cx="211455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6103" name="Text Box 1047"/>
          <p:cNvSpPr txBox="1">
            <a:spLocks noChangeArrowheads="1"/>
          </p:cNvSpPr>
          <p:nvPr/>
        </p:nvSpPr>
        <p:spPr bwMode="auto">
          <a:xfrm>
            <a:off x="3222625" y="2438400"/>
            <a:ext cx="1962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FF3399"/>
                </a:solidFill>
                <a:ea typeface="黑体" panose="02010609060101010101" charset="-122"/>
              </a:rPr>
              <a:t>平行四边形</a:t>
            </a:r>
          </a:p>
        </p:txBody>
      </p:sp>
      <p:sp>
        <p:nvSpPr>
          <p:cNvPr id="46104" name="Line 1048"/>
          <p:cNvSpPr>
            <a:spLocks noChangeShapeType="1"/>
          </p:cNvSpPr>
          <p:nvPr/>
        </p:nvSpPr>
        <p:spPr bwMode="auto">
          <a:xfrm flipH="1">
            <a:off x="3070225" y="2895600"/>
            <a:ext cx="5334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6105" name="Line 1049"/>
          <p:cNvSpPr>
            <a:spLocks noChangeShapeType="1"/>
          </p:cNvSpPr>
          <p:nvPr/>
        </p:nvSpPr>
        <p:spPr bwMode="auto">
          <a:xfrm>
            <a:off x="4899025" y="2895600"/>
            <a:ext cx="457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46110" name="Group 1054"/>
          <p:cNvGrpSpPr/>
          <p:nvPr/>
        </p:nvGrpSpPr>
        <p:grpSpPr bwMode="auto">
          <a:xfrm>
            <a:off x="2817813" y="4868863"/>
            <a:ext cx="2790825" cy="900112"/>
            <a:chOff x="2001" y="2557"/>
            <a:chExt cx="1758" cy="567"/>
          </a:xfrm>
        </p:grpSpPr>
        <p:sp>
          <p:nvSpPr>
            <p:cNvPr id="46106" name="Freeform 1050"/>
            <p:cNvSpPr/>
            <p:nvPr/>
          </p:nvSpPr>
          <p:spPr bwMode="auto">
            <a:xfrm>
              <a:off x="2001" y="2557"/>
              <a:ext cx="1758" cy="397"/>
            </a:xfrm>
            <a:custGeom>
              <a:avLst/>
              <a:gdLst>
                <a:gd name="T0" fmla="*/ 0 w 1758"/>
                <a:gd name="T1" fmla="*/ 0 h 397"/>
                <a:gd name="T2" fmla="*/ 0 w 1758"/>
                <a:gd name="T3" fmla="*/ 397 h 397"/>
                <a:gd name="T4" fmla="*/ 1758 w 1758"/>
                <a:gd name="T5" fmla="*/ 397 h 397"/>
                <a:gd name="T6" fmla="*/ 1758 w 1758"/>
                <a:gd name="T7" fmla="*/ 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58" h="397">
                  <a:moveTo>
                    <a:pt x="0" y="0"/>
                  </a:moveTo>
                  <a:lnTo>
                    <a:pt x="0" y="397"/>
                  </a:lnTo>
                  <a:lnTo>
                    <a:pt x="1758" y="397"/>
                  </a:lnTo>
                  <a:lnTo>
                    <a:pt x="1758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6108" name="Line 1052"/>
            <p:cNvSpPr>
              <a:spLocks noChangeShapeType="1"/>
            </p:cNvSpPr>
            <p:nvPr/>
          </p:nvSpPr>
          <p:spPr bwMode="auto">
            <a:xfrm>
              <a:off x="2908" y="2954"/>
              <a:ext cx="0" cy="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46109" name="Rectangle 1053"/>
          <p:cNvSpPr>
            <a:spLocks noChangeArrowheads="1"/>
          </p:cNvSpPr>
          <p:nvPr/>
        </p:nvSpPr>
        <p:spPr bwMode="auto">
          <a:xfrm>
            <a:off x="3673475" y="5768975"/>
            <a:ext cx="1250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FF3399"/>
                </a:solidFill>
                <a:ea typeface="黑体" panose="02010609060101010101" charset="-122"/>
              </a:rPr>
              <a:t>正方形</a:t>
            </a:r>
          </a:p>
        </p:txBody>
      </p:sp>
      <p:sp>
        <p:nvSpPr>
          <p:cNvPr id="46111" name="Text Box 1055"/>
          <p:cNvSpPr txBox="1">
            <a:spLocks noChangeArrowheads="1"/>
          </p:cNvSpPr>
          <p:nvPr/>
        </p:nvSpPr>
        <p:spPr bwMode="auto">
          <a:xfrm>
            <a:off x="1106488" y="1854200"/>
            <a:ext cx="56705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rgbClr val="000000"/>
                </a:solidFill>
                <a:ea typeface="黑体" panose="02010609060101010101" charset="-122"/>
              </a:rPr>
              <a:t>（１）　ＡＢ＝ＡＤ；　　　　（２）　ＡＣ＝ＢＤ；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rgbClr val="000000"/>
                </a:solidFill>
                <a:ea typeface="黑体" panose="02010609060101010101" charset="-122"/>
              </a:rPr>
              <a:t>（３）　∠ＢＡＤ＝</a:t>
            </a:r>
            <a:r>
              <a:rPr lang="zh-CN" altLang="en-US" sz="1600" b="1" dirty="0">
                <a:solidFill>
                  <a:srgbClr val="000000"/>
                </a:solidFill>
                <a:ea typeface="隶书" panose="02010509060101010101" pitchFamily="49" charset="-122"/>
              </a:rPr>
              <a:t>９０</a:t>
            </a:r>
            <a:r>
              <a:rPr lang="zh-CN" altLang="en-US" sz="1600" b="1" dirty="0">
                <a:solidFill>
                  <a:srgbClr val="000000"/>
                </a:solidFill>
                <a:ea typeface="黑体" panose="02010609060101010101" charset="-122"/>
              </a:rPr>
              <a:t>；　　（４）　ＡＣ</a:t>
            </a:r>
            <a:r>
              <a:rPr kumimoji="1" lang="zh-CN" altLang="en-US" sz="1600" b="1" dirty="0">
                <a:solidFill>
                  <a:srgbClr val="000000"/>
                </a:solidFill>
                <a:ea typeface="黑体" panose="02010609060101010101" charset="-122"/>
              </a:rPr>
              <a:t>⊥</a:t>
            </a:r>
            <a:r>
              <a:rPr lang="zh-CN" altLang="en-US" sz="1600" b="1" dirty="0">
                <a:solidFill>
                  <a:srgbClr val="000000"/>
                </a:solidFill>
                <a:ea typeface="黑体" panose="02010609060101010101" charset="-122"/>
              </a:rPr>
              <a:t>ＢＤ。</a:t>
            </a:r>
          </a:p>
        </p:txBody>
      </p:sp>
      <p:sp>
        <p:nvSpPr>
          <p:cNvPr id="46112" name="Oval 1056"/>
          <p:cNvSpPr>
            <a:spLocks noChangeArrowheads="1"/>
          </p:cNvSpPr>
          <p:nvPr/>
        </p:nvSpPr>
        <p:spPr bwMode="auto">
          <a:xfrm>
            <a:off x="3402013" y="2168525"/>
            <a:ext cx="44450" cy="46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46124" name="Group 1068"/>
          <p:cNvGrpSpPr/>
          <p:nvPr/>
        </p:nvGrpSpPr>
        <p:grpSpPr bwMode="auto">
          <a:xfrm>
            <a:off x="5292725" y="233363"/>
            <a:ext cx="1871663" cy="1778000"/>
            <a:chOff x="3696" y="2208"/>
            <a:chExt cx="1632" cy="1551"/>
          </a:xfrm>
        </p:grpSpPr>
        <p:sp>
          <p:nvSpPr>
            <p:cNvPr id="46125" name="Rectangle 1069"/>
            <p:cNvSpPr>
              <a:spLocks noChangeArrowheads="1"/>
            </p:cNvSpPr>
            <p:nvPr/>
          </p:nvSpPr>
          <p:spPr bwMode="auto">
            <a:xfrm>
              <a:off x="3984" y="2352"/>
              <a:ext cx="1056" cy="105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6126" name="Line 1070"/>
            <p:cNvSpPr>
              <a:spLocks noChangeShapeType="1"/>
            </p:cNvSpPr>
            <p:nvPr/>
          </p:nvSpPr>
          <p:spPr bwMode="auto">
            <a:xfrm>
              <a:off x="3984" y="2352"/>
              <a:ext cx="1056" cy="10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6127" name="Line 1071"/>
            <p:cNvSpPr>
              <a:spLocks noChangeShapeType="1"/>
            </p:cNvSpPr>
            <p:nvPr/>
          </p:nvSpPr>
          <p:spPr bwMode="auto">
            <a:xfrm flipV="1">
              <a:off x="3984" y="2352"/>
              <a:ext cx="1056" cy="10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6128" name="Text Box 1072"/>
            <p:cNvSpPr txBox="1">
              <a:spLocks noChangeArrowheads="1"/>
            </p:cNvSpPr>
            <p:nvPr/>
          </p:nvSpPr>
          <p:spPr bwMode="auto">
            <a:xfrm>
              <a:off x="3696" y="2208"/>
              <a:ext cx="239" cy="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46129" name="Text Box 1073"/>
            <p:cNvSpPr txBox="1">
              <a:spLocks noChangeArrowheads="1"/>
            </p:cNvSpPr>
            <p:nvPr/>
          </p:nvSpPr>
          <p:spPr bwMode="auto">
            <a:xfrm>
              <a:off x="3744" y="3312"/>
              <a:ext cx="288" cy="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46130" name="Text Box 1074"/>
            <p:cNvSpPr txBox="1">
              <a:spLocks noChangeArrowheads="1"/>
            </p:cNvSpPr>
            <p:nvPr/>
          </p:nvSpPr>
          <p:spPr bwMode="auto">
            <a:xfrm>
              <a:off x="4992" y="3360"/>
              <a:ext cx="240" cy="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46131" name="Text Box 1075"/>
            <p:cNvSpPr txBox="1">
              <a:spLocks noChangeArrowheads="1"/>
            </p:cNvSpPr>
            <p:nvPr/>
          </p:nvSpPr>
          <p:spPr bwMode="auto">
            <a:xfrm>
              <a:off x="5040" y="2208"/>
              <a:ext cx="288" cy="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46132" name="Text Box 1076"/>
            <p:cNvSpPr txBox="1">
              <a:spLocks noChangeArrowheads="1"/>
            </p:cNvSpPr>
            <p:nvPr/>
          </p:nvSpPr>
          <p:spPr bwMode="auto">
            <a:xfrm>
              <a:off x="4560" y="2736"/>
              <a:ext cx="288" cy="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</p:grpSp>
      <p:grpSp>
        <p:nvGrpSpPr>
          <p:cNvPr id="46140" name="Group 1084"/>
          <p:cNvGrpSpPr/>
          <p:nvPr/>
        </p:nvGrpSpPr>
        <p:grpSpPr bwMode="auto">
          <a:xfrm>
            <a:off x="792163" y="279400"/>
            <a:ext cx="2230437" cy="1349375"/>
            <a:chOff x="4099" y="1111"/>
            <a:chExt cx="1661" cy="1091"/>
          </a:xfrm>
        </p:grpSpPr>
        <p:sp>
          <p:nvSpPr>
            <p:cNvPr id="46141" name="Text Box 1085"/>
            <p:cNvSpPr txBox="1">
              <a:spLocks noChangeArrowheads="1"/>
            </p:cNvSpPr>
            <p:nvPr/>
          </p:nvSpPr>
          <p:spPr bwMode="auto">
            <a:xfrm>
              <a:off x="5540" y="1139"/>
              <a:ext cx="220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D</a:t>
              </a:r>
            </a:p>
          </p:txBody>
        </p:sp>
        <p:grpSp>
          <p:nvGrpSpPr>
            <p:cNvPr id="46142" name="Group 1086"/>
            <p:cNvGrpSpPr/>
            <p:nvPr/>
          </p:nvGrpSpPr>
          <p:grpSpPr bwMode="auto">
            <a:xfrm>
              <a:off x="4099" y="1111"/>
              <a:ext cx="1531" cy="1091"/>
              <a:chOff x="4099" y="1111"/>
              <a:chExt cx="1531" cy="1091"/>
            </a:xfrm>
          </p:grpSpPr>
          <p:sp>
            <p:nvSpPr>
              <p:cNvPr id="46143" name="AutoShape 1087"/>
              <p:cNvSpPr>
                <a:spLocks noChangeArrowheads="1"/>
              </p:cNvSpPr>
              <p:nvPr/>
            </p:nvSpPr>
            <p:spPr bwMode="auto">
              <a:xfrm>
                <a:off x="4269" y="1310"/>
                <a:ext cx="1361" cy="680"/>
              </a:xfrm>
              <a:prstGeom prst="parallelogram">
                <a:avLst>
                  <a:gd name="adj" fmla="val 50037"/>
                </a:avLst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CC00">
                        <a:alpha val="49001"/>
                      </a:srgbClr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b="1">
                    <a:solidFill>
                      <a:srgbClr val="000000"/>
                    </a:solidFill>
                  </a:rPr>
                  <a:t>O</a:t>
                </a:r>
              </a:p>
            </p:txBody>
          </p:sp>
          <p:sp>
            <p:nvSpPr>
              <p:cNvPr id="46144" name="Text Box 1088"/>
              <p:cNvSpPr txBox="1">
                <a:spLocks noChangeArrowheads="1"/>
              </p:cNvSpPr>
              <p:nvPr/>
            </p:nvSpPr>
            <p:spPr bwMode="auto">
              <a:xfrm>
                <a:off x="4439" y="1111"/>
                <a:ext cx="261" cy="2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b="1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46145" name="Text Box 1089"/>
              <p:cNvSpPr txBox="1">
                <a:spLocks noChangeArrowheads="1"/>
              </p:cNvSpPr>
              <p:nvPr/>
            </p:nvSpPr>
            <p:spPr bwMode="auto">
              <a:xfrm>
                <a:off x="4099" y="1906"/>
                <a:ext cx="260" cy="2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b="1">
                    <a:solidFill>
                      <a:srgbClr val="000000"/>
                    </a:solidFill>
                  </a:rPr>
                  <a:t>B</a:t>
                </a:r>
              </a:p>
            </p:txBody>
          </p:sp>
          <p:sp>
            <p:nvSpPr>
              <p:cNvPr id="46146" name="Text Box 1090"/>
              <p:cNvSpPr txBox="1">
                <a:spLocks noChangeArrowheads="1"/>
              </p:cNvSpPr>
              <p:nvPr/>
            </p:nvSpPr>
            <p:spPr bwMode="auto">
              <a:xfrm>
                <a:off x="5203" y="1906"/>
                <a:ext cx="260" cy="2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b="1">
                    <a:solidFill>
                      <a:srgbClr val="000000"/>
                    </a:solidFill>
                  </a:rPr>
                  <a:t>C</a:t>
                </a:r>
              </a:p>
            </p:txBody>
          </p:sp>
          <p:sp>
            <p:nvSpPr>
              <p:cNvPr id="46147" name="Line 1091"/>
              <p:cNvSpPr>
                <a:spLocks noChangeShapeType="1"/>
              </p:cNvSpPr>
              <p:nvPr/>
            </p:nvSpPr>
            <p:spPr bwMode="auto">
              <a:xfrm>
                <a:off x="4609" y="1310"/>
                <a:ext cx="652" cy="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6148" name="Line 1092"/>
              <p:cNvSpPr>
                <a:spLocks noChangeShapeType="1"/>
              </p:cNvSpPr>
              <p:nvPr/>
            </p:nvSpPr>
            <p:spPr bwMode="auto">
              <a:xfrm flipV="1">
                <a:off x="4269" y="1338"/>
                <a:ext cx="1333" cy="6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46149" name="AutoShape 1093"/>
          <p:cNvSpPr>
            <a:spLocks noChangeArrowheads="1"/>
          </p:cNvSpPr>
          <p:nvPr/>
        </p:nvSpPr>
        <p:spPr bwMode="auto">
          <a:xfrm rot="16200000">
            <a:off x="3851275" y="368300"/>
            <a:ext cx="450850" cy="1530350"/>
          </a:xfrm>
          <a:prstGeom prst="downArrow">
            <a:avLst>
              <a:gd name="adj1" fmla="val 50000"/>
              <a:gd name="adj2" fmla="val 84859"/>
            </a:avLst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6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6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6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46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46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4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46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46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46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5" grpId="0" autoUpdateAnimBg="0"/>
      <p:bldP spid="46096" grpId="0" autoUpdateAnimBg="0"/>
      <p:bldP spid="46097" grpId="0" build="allAtOnce"/>
      <p:bldP spid="46097" grpId="1" build="allAtOnce"/>
      <p:bldP spid="46098" grpId="0"/>
      <p:bldP spid="46098" grpId="1"/>
      <p:bldP spid="46099" grpId="0" animBg="1"/>
      <p:bldP spid="46100" grpId="0" animBg="1"/>
      <p:bldP spid="46101" grpId="0" animBg="1"/>
      <p:bldP spid="46102" grpId="0" animBg="1"/>
      <p:bldP spid="46103" grpId="0" autoUpdateAnimBg="0"/>
      <p:bldP spid="46104" grpId="0" animBg="1"/>
      <p:bldP spid="46105" grpId="0" animBg="1"/>
      <p:bldP spid="4610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0" name="Group 20"/>
          <p:cNvGrpSpPr/>
          <p:nvPr/>
        </p:nvGrpSpPr>
        <p:grpSpPr bwMode="auto">
          <a:xfrm>
            <a:off x="304800" y="2286000"/>
            <a:ext cx="8382000" cy="2438400"/>
            <a:chOff x="130" y="1366"/>
            <a:chExt cx="5280" cy="1536"/>
          </a:xfrm>
        </p:grpSpPr>
        <p:sp>
          <p:nvSpPr>
            <p:cNvPr id="51205" name="Freeform 5"/>
            <p:cNvSpPr/>
            <p:nvPr/>
          </p:nvSpPr>
          <p:spPr bwMode="auto">
            <a:xfrm>
              <a:off x="130" y="1798"/>
              <a:ext cx="624" cy="384"/>
            </a:xfrm>
            <a:custGeom>
              <a:avLst/>
              <a:gdLst>
                <a:gd name="T0" fmla="*/ 192 w 1296"/>
                <a:gd name="T1" fmla="*/ 288 h 624"/>
                <a:gd name="T2" fmla="*/ 912 w 1296"/>
                <a:gd name="T3" fmla="*/ 0 h 624"/>
                <a:gd name="T4" fmla="*/ 1296 w 1296"/>
                <a:gd name="T5" fmla="*/ 624 h 624"/>
                <a:gd name="T6" fmla="*/ 0 w 1296"/>
                <a:gd name="T7" fmla="*/ 624 h 624"/>
                <a:gd name="T8" fmla="*/ 192 w 1296"/>
                <a:gd name="T9" fmla="*/ 28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6" h="624">
                  <a:moveTo>
                    <a:pt x="192" y="288"/>
                  </a:moveTo>
                  <a:lnTo>
                    <a:pt x="912" y="0"/>
                  </a:lnTo>
                  <a:lnTo>
                    <a:pt x="1296" y="624"/>
                  </a:lnTo>
                  <a:lnTo>
                    <a:pt x="0" y="624"/>
                  </a:lnTo>
                  <a:lnTo>
                    <a:pt x="192" y="288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1206" name="AutoShape 6"/>
            <p:cNvSpPr>
              <a:spLocks noChangeArrowheads="1"/>
            </p:cNvSpPr>
            <p:nvPr/>
          </p:nvSpPr>
          <p:spPr bwMode="auto">
            <a:xfrm>
              <a:off x="1522" y="1942"/>
              <a:ext cx="672" cy="240"/>
            </a:xfrm>
            <a:prstGeom prst="parallelogram">
              <a:avLst>
                <a:gd name="adj" fmla="val 70000"/>
              </a:avLst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1207" name="Rectangle 7"/>
            <p:cNvSpPr>
              <a:spLocks noChangeArrowheads="1"/>
            </p:cNvSpPr>
            <p:nvPr/>
          </p:nvSpPr>
          <p:spPr bwMode="auto">
            <a:xfrm>
              <a:off x="3058" y="1366"/>
              <a:ext cx="576" cy="28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1208" name="AutoShape 8"/>
            <p:cNvSpPr>
              <a:spLocks noChangeArrowheads="1"/>
            </p:cNvSpPr>
            <p:nvPr/>
          </p:nvSpPr>
          <p:spPr bwMode="auto">
            <a:xfrm>
              <a:off x="2914" y="2566"/>
              <a:ext cx="816" cy="336"/>
            </a:xfrm>
            <a:prstGeom prst="flowChartDecision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1209" name="AutoShape 9"/>
            <p:cNvSpPr>
              <a:spLocks noChangeArrowheads="1"/>
            </p:cNvSpPr>
            <p:nvPr/>
          </p:nvSpPr>
          <p:spPr bwMode="auto">
            <a:xfrm>
              <a:off x="4690" y="1606"/>
              <a:ext cx="720" cy="768"/>
            </a:xfrm>
            <a:prstGeom prst="flowChartProcess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1210" name="AutoShape 10"/>
            <p:cNvSpPr>
              <a:spLocks noChangeArrowheads="1"/>
            </p:cNvSpPr>
            <p:nvPr/>
          </p:nvSpPr>
          <p:spPr bwMode="auto">
            <a:xfrm>
              <a:off x="850" y="1990"/>
              <a:ext cx="528" cy="96"/>
            </a:xfrm>
            <a:prstGeom prst="rightArrow">
              <a:avLst>
                <a:gd name="adj1" fmla="val 50000"/>
                <a:gd name="adj2" fmla="val 137500"/>
              </a:avLst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1211" name="AutoShape 11"/>
            <p:cNvSpPr>
              <a:spLocks noChangeArrowheads="1"/>
            </p:cNvSpPr>
            <p:nvPr/>
          </p:nvSpPr>
          <p:spPr bwMode="auto">
            <a:xfrm rot="-1598591">
              <a:off x="2194" y="1606"/>
              <a:ext cx="576" cy="96"/>
            </a:xfrm>
            <a:prstGeom prst="rightArrow">
              <a:avLst>
                <a:gd name="adj1" fmla="val 50000"/>
                <a:gd name="adj2" fmla="val 150000"/>
              </a:avLst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1212" name="AutoShape 12"/>
            <p:cNvSpPr>
              <a:spLocks noChangeArrowheads="1"/>
            </p:cNvSpPr>
            <p:nvPr/>
          </p:nvSpPr>
          <p:spPr bwMode="auto">
            <a:xfrm rot="1720926">
              <a:off x="2146" y="2470"/>
              <a:ext cx="624" cy="96"/>
            </a:xfrm>
            <a:prstGeom prst="rightArrow">
              <a:avLst>
                <a:gd name="adj1" fmla="val 50000"/>
                <a:gd name="adj2" fmla="val 162500"/>
              </a:avLst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1213" name="AutoShape 13"/>
            <p:cNvSpPr>
              <a:spLocks noChangeArrowheads="1"/>
            </p:cNvSpPr>
            <p:nvPr/>
          </p:nvSpPr>
          <p:spPr bwMode="auto">
            <a:xfrm rot="-1557">
              <a:off x="2386" y="2086"/>
              <a:ext cx="1920" cy="96"/>
            </a:xfrm>
            <a:prstGeom prst="rightArrow">
              <a:avLst>
                <a:gd name="adj1" fmla="val 50000"/>
                <a:gd name="adj2" fmla="val 500000"/>
              </a:avLst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1214" name="AutoShape 14"/>
            <p:cNvSpPr>
              <a:spLocks noChangeArrowheads="1"/>
            </p:cNvSpPr>
            <p:nvPr/>
          </p:nvSpPr>
          <p:spPr bwMode="auto">
            <a:xfrm rot="1770753">
              <a:off x="3970" y="1654"/>
              <a:ext cx="576" cy="96"/>
            </a:xfrm>
            <a:prstGeom prst="rightArrow">
              <a:avLst>
                <a:gd name="adj1" fmla="val 50000"/>
                <a:gd name="adj2" fmla="val 150000"/>
              </a:avLst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1215" name="AutoShape 15"/>
            <p:cNvSpPr>
              <a:spLocks noChangeArrowheads="1"/>
            </p:cNvSpPr>
            <p:nvPr/>
          </p:nvSpPr>
          <p:spPr bwMode="auto">
            <a:xfrm rot="-1911815">
              <a:off x="3874" y="2566"/>
              <a:ext cx="576" cy="96"/>
            </a:xfrm>
            <a:prstGeom prst="rightArrow">
              <a:avLst>
                <a:gd name="adj1" fmla="val 50000"/>
                <a:gd name="adj2" fmla="val 150000"/>
              </a:avLst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3806825" y="638175"/>
            <a:ext cx="1457325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>
                <a:solidFill>
                  <a:srgbClr val="000000"/>
                </a:solidFill>
                <a:ea typeface="黑体" panose="02010609060101010101" charset="-122"/>
              </a:rPr>
              <a:t>小结 </a:t>
            </a: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1371600" y="2511425"/>
            <a:ext cx="1447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00"/>
                </a:solidFill>
                <a:ea typeface="黑体" panose="02010609060101010101" charset="-122"/>
              </a:rPr>
              <a:t>两组对边分别平行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2743200" y="1524000"/>
            <a:ext cx="1752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黑体" panose="02010609060101010101" charset="-122"/>
              </a:rPr>
              <a:t>有一个角是直角</a:t>
            </a:r>
          </a:p>
        </p:txBody>
      </p:sp>
      <p:sp>
        <p:nvSpPr>
          <p:cNvPr id="51223" name="Text Box 23"/>
          <p:cNvSpPr txBox="1">
            <a:spLocks noChangeArrowheads="1"/>
          </p:cNvSpPr>
          <p:nvPr/>
        </p:nvSpPr>
        <p:spPr bwMode="auto">
          <a:xfrm>
            <a:off x="6248400" y="1752600"/>
            <a:ext cx="1066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黑体" panose="02010609060101010101" charset="-122"/>
              </a:rPr>
              <a:t>一组邻边相等</a:t>
            </a:r>
          </a:p>
        </p:txBody>
      </p:sp>
      <p:sp>
        <p:nvSpPr>
          <p:cNvPr id="51224" name="Rectangle 24"/>
          <p:cNvSpPr>
            <a:spLocks noChangeArrowheads="1"/>
          </p:cNvSpPr>
          <p:nvPr/>
        </p:nvSpPr>
        <p:spPr bwMode="auto">
          <a:xfrm>
            <a:off x="2889250" y="4038600"/>
            <a:ext cx="231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黑体" panose="02010609060101010101" charset="-122"/>
              </a:rPr>
              <a:t>一组邻边相等</a:t>
            </a:r>
          </a:p>
        </p:txBody>
      </p:sp>
      <p:sp>
        <p:nvSpPr>
          <p:cNvPr id="51225" name="Rectangle 25"/>
          <p:cNvSpPr>
            <a:spLocks noChangeArrowheads="1"/>
          </p:cNvSpPr>
          <p:nvPr/>
        </p:nvSpPr>
        <p:spPr bwMode="auto">
          <a:xfrm>
            <a:off x="5867400" y="4419600"/>
            <a:ext cx="2057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黑体" panose="02010609060101010101" charset="-122"/>
              </a:rPr>
              <a:t>有一个角是直角</a:t>
            </a:r>
          </a:p>
        </p:txBody>
      </p:sp>
      <p:sp>
        <p:nvSpPr>
          <p:cNvPr id="51227" name="Rectangle 27"/>
          <p:cNvSpPr>
            <a:spLocks noChangeArrowheads="1"/>
          </p:cNvSpPr>
          <p:nvPr/>
        </p:nvSpPr>
        <p:spPr bwMode="auto">
          <a:xfrm>
            <a:off x="3886200" y="2909888"/>
            <a:ext cx="2673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黑体" panose="02010609060101010101" charset="-122"/>
              </a:rPr>
              <a:t>有一个角是直角</a:t>
            </a:r>
          </a:p>
        </p:txBody>
      </p:sp>
      <p:sp>
        <p:nvSpPr>
          <p:cNvPr id="51228" name="Rectangle 28"/>
          <p:cNvSpPr>
            <a:spLocks noChangeArrowheads="1"/>
          </p:cNvSpPr>
          <p:nvPr/>
        </p:nvSpPr>
        <p:spPr bwMode="auto">
          <a:xfrm>
            <a:off x="3962400" y="3429000"/>
            <a:ext cx="2819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黑体" panose="02010609060101010101" charset="-122"/>
              </a:rPr>
              <a:t>且一组邻边相等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1" grpId="0" autoUpdateAnimBg="0"/>
      <p:bldP spid="51222" grpId="0" autoUpdateAnimBg="0"/>
      <p:bldP spid="51223" grpId="0" autoUpdateAnimBg="0"/>
      <p:bldP spid="51224" grpId="0" autoUpdateAnimBg="0"/>
      <p:bldP spid="51225" grpId="0" autoUpdateAnimBg="0"/>
      <p:bldP spid="51227" grpId="0" autoUpdateAnimBg="0"/>
      <p:bldP spid="5122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WordArt 3"/>
          <p:cNvSpPr>
            <a:spLocks noChangeArrowheads="1" noChangeShapeType="1" noTextEdit="1"/>
          </p:cNvSpPr>
          <p:nvPr/>
        </p:nvSpPr>
        <p:spPr bwMode="auto">
          <a:xfrm>
            <a:off x="881590" y="986545"/>
            <a:ext cx="2663825" cy="155080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</a:rPr>
              <a:t>归纳一下吧</a:t>
            </a:r>
          </a:p>
        </p:txBody>
      </p:sp>
      <p:pic>
        <p:nvPicPr>
          <p:cNvPr id="67588" name="Picture 4" descr="GL_19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12260" y="728700"/>
            <a:ext cx="1333722" cy="1033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701570" y="3230562"/>
            <a:ext cx="73152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1" lang="zh-CN" altLang="en-US" sz="4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通过本节课的学习，你有哪些收获？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animBg="1"/>
      <p:bldP spid="6759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581400" y="304800"/>
            <a:ext cx="1457325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dirty="0">
                <a:solidFill>
                  <a:srgbClr val="000000"/>
                </a:solidFill>
                <a:ea typeface="黑体" panose="02010609060101010101" charset="-122"/>
              </a:rPr>
              <a:t>作业 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457200" y="4143375"/>
            <a:ext cx="77724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FF3399"/>
                </a:solidFill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zh-CN" altLang="en-US" sz="3200" dirty="0">
                <a:solidFill>
                  <a:srgbClr val="FF3399"/>
                </a:solidFill>
                <a:latin typeface="黑体" panose="02010609060101010101" charset="-122"/>
                <a:ea typeface="黑体" panose="02010609060101010101" charset="-122"/>
              </a:rPr>
              <a:t>、</a:t>
            </a:r>
            <a:r>
              <a:rPr lang="zh-CN" altLang="en-US" sz="4000" b="1" dirty="0">
                <a:solidFill>
                  <a:srgbClr val="FF3399"/>
                </a:solidFill>
                <a:latin typeface="黑体" panose="02010609060101010101" charset="-122"/>
                <a:ea typeface="黑体" panose="02010609060101010101" charset="-122"/>
              </a:rPr>
              <a:t>以</a:t>
            </a:r>
            <a:r>
              <a:rPr lang="en-US" altLang="zh-CN" sz="4000" b="1" dirty="0">
                <a:solidFill>
                  <a:srgbClr val="FF3399"/>
                </a:solidFill>
                <a:latin typeface="黑体" panose="02010609060101010101" charset="-122"/>
                <a:ea typeface="黑体" panose="02010609060101010101" charset="-122"/>
              </a:rPr>
              <a:t>《</a:t>
            </a:r>
            <a:r>
              <a:rPr lang="zh-CN" altLang="en-US" sz="4000" b="1" dirty="0">
                <a:solidFill>
                  <a:srgbClr val="FF3399"/>
                </a:solidFill>
                <a:latin typeface="黑体" panose="02010609060101010101" charset="-122"/>
                <a:ea typeface="黑体" panose="02010609060101010101" charset="-122"/>
              </a:rPr>
              <a:t>完美的正方形 </a:t>
            </a:r>
            <a:r>
              <a:rPr lang="en-US" altLang="zh-CN" sz="4000" b="1" dirty="0">
                <a:solidFill>
                  <a:srgbClr val="FF3399"/>
                </a:solidFill>
                <a:latin typeface="黑体" panose="02010609060101010101" charset="-122"/>
                <a:ea typeface="黑体" panose="02010609060101010101" charset="-122"/>
              </a:rPr>
              <a:t>》</a:t>
            </a:r>
            <a:r>
              <a:rPr lang="zh-CN" altLang="en-US" sz="4000" b="1" dirty="0">
                <a:solidFill>
                  <a:srgbClr val="FF3399"/>
                </a:solidFill>
                <a:latin typeface="黑体" panose="02010609060101010101" charset="-122"/>
                <a:ea typeface="黑体" panose="02010609060101010101" charset="-122"/>
              </a:rPr>
              <a:t>为题写一篇１００字左右的小文章，谈谈你对正方形的认识，题材不限</a:t>
            </a:r>
            <a:r>
              <a:rPr lang="en-US" altLang="zh-CN" sz="4000" b="1" dirty="0">
                <a:solidFill>
                  <a:srgbClr val="FF3399"/>
                </a:solidFill>
                <a:latin typeface="黑体" panose="02010609060101010101" charset="-122"/>
                <a:ea typeface="黑体" panose="02010609060101010101" charset="-122"/>
              </a:rPr>
              <a:t>.</a:t>
            </a:r>
            <a:r>
              <a:rPr lang="zh-CN" altLang="en-US" sz="2800" b="1" dirty="0">
                <a:solidFill>
                  <a:srgbClr val="FF3399"/>
                </a:solidFill>
                <a:latin typeface="黑体" panose="02010609060101010101" charset="-122"/>
                <a:ea typeface="黑体" panose="02010609060101010101" charset="-122"/>
              </a:rPr>
              <a:t>　</a:t>
            </a:r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422530" y="1940058"/>
            <a:ext cx="780707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dirty="0">
                <a:solidFill>
                  <a:srgbClr val="FF3399"/>
                </a:solidFill>
                <a:ea typeface="黑体" panose="02010609060101010101" charset="-122"/>
              </a:rPr>
              <a:t>1</a:t>
            </a:r>
            <a:r>
              <a:rPr lang="zh-CN" altLang="en-US" sz="4000" dirty="0">
                <a:solidFill>
                  <a:srgbClr val="FF3399"/>
                </a:solidFill>
                <a:ea typeface="黑体" panose="02010609060101010101" charset="-122"/>
              </a:rPr>
              <a:t>、昨天</a:t>
            </a:r>
            <a:r>
              <a:rPr lang="en-US" altLang="zh-CN" sz="4000" dirty="0">
                <a:solidFill>
                  <a:srgbClr val="FF3399"/>
                </a:solidFill>
                <a:ea typeface="黑体" panose="02010609060101010101" charset="-122"/>
              </a:rPr>
              <a:t>,</a:t>
            </a:r>
            <a:r>
              <a:rPr lang="zh-CN" altLang="en-US" sz="4000" dirty="0">
                <a:solidFill>
                  <a:srgbClr val="FF3399"/>
                </a:solidFill>
                <a:ea typeface="黑体" panose="02010609060101010101" charset="-122"/>
              </a:rPr>
              <a:t>我去超市买了一条方巾，现在想请同学们帮助老师设计一个检验方巾是否是正方形的方案。</a:t>
            </a:r>
          </a:p>
        </p:txBody>
      </p:sp>
      <p:pic>
        <p:nvPicPr>
          <p:cNvPr id="53258" name="Picture 10" descr="u=986258802,202159278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03865" y="153470"/>
            <a:ext cx="1476375" cy="143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1981200" y="2708275"/>
            <a:ext cx="662305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9600" b="1" i="1">
                <a:solidFill>
                  <a:srgbClr val="3333FF"/>
                </a:solidFill>
                <a:ea typeface="华文新魏" panose="02010800040101010101" pitchFamily="2" charset="-122"/>
              </a:rPr>
              <a:t>谢谢指导！</a:t>
            </a:r>
          </a:p>
        </p:txBody>
      </p:sp>
      <p:pic>
        <p:nvPicPr>
          <p:cNvPr id="66564" name="rMiEjikf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665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3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6564"/>
                </p:tgtEl>
              </p:cMediaNode>
            </p:audio>
          </p:childTnLst>
        </p:cTn>
      </p:par>
    </p:tnLst>
    <p:bldLst>
      <p:bldP spid="6656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WordArt 1026"/>
          <p:cNvSpPr>
            <a:spLocks noChangeArrowheads="1" noChangeShapeType="1" noTextEdit="1"/>
          </p:cNvSpPr>
          <p:nvPr/>
        </p:nvSpPr>
        <p:spPr bwMode="auto">
          <a:xfrm>
            <a:off x="2141538" y="1268413"/>
            <a:ext cx="4572000" cy="1066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19050">
                  <a:solidFill>
                    <a:srgbClr val="000000"/>
                  </a:solidFill>
                  <a:miter lim="800000"/>
                </a:ln>
                <a:solidFill>
                  <a:srgbClr val="000000"/>
                </a:solidFill>
                <a:effectLst>
                  <a:outerShdw dist="107763" dir="2700000" algn="ctr" rotWithShape="0">
                    <a:srgbClr val="868686">
                      <a:alpha val="50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画一画，猜一猜</a:t>
            </a:r>
          </a:p>
        </p:txBody>
      </p:sp>
      <p:sp>
        <p:nvSpPr>
          <p:cNvPr id="45059" name="Rectangle 1027"/>
          <p:cNvSpPr>
            <a:spLocks noChangeArrowheads="1"/>
          </p:cNvSpPr>
          <p:nvPr/>
        </p:nvSpPr>
        <p:spPr bwMode="auto">
          <a:xfrm>
            <a:off x="1371600" y="2667000"/>
            <a:ext cx="7026275" cy="1860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000000"/>
                </a:solidFill>
                <a:ea typeface="黑体" panose="02010609060101010101" charset="-122"/>
              </a:rPr>
              <a:t>　请同学们画一个四边形，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3600" b="1" dirty="0">
              <a:solidFill>
                <a:srgbClr val="000000"/>
              </a:solidFill>
              <a:ea typeface="黑体" panose="02010609060101010101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000000"/>
                </a:solidFill>
                <a:ea typeface="黑体" panose="02010609060101010101" charset="-122"/>
              </a:rPr>
              <a:t>要求它既是</a:t>
            </a:r>
            <a:r>
              <a:rPr kumimoji="1" lang="zh-CN" altLang="en-US" sz="4400" b="1" dirty="0">
                <a:solidFill>
                  <a:srgbClr val="FF3399"/>
                </a:solidFill>
                <a:ea typeface="黑体" panose="02010609060101010101" charset="-122"/>
              </a:rPr>
              <a:t>矩形</a:t>
            </a:r>
            <a:r>
              <a:rPr kumimoji="1" lang="zh-CN" altLang="en-US" sz="3600" b="1" dirty="0">
                <a:solidFill>
                  <a:srgbClr val="000000"/>
                </a:solidFill>
                <a:ea typeface="黑体" panose="02010609060101010101" charset="-122"/>
              </a:rPr>
              <a:t>又是</a:t>
            </a:r>
            <a:r>
              <a:rPr kumimoji="1" lang="zh-CN" altLang="en-US" sz="4400" b="1" dirty="0">
                <a:solidFill>
                  <a:srgbClr val="FF3399"/>
                </a:solidFill>
                <a:ea typeface="黑体" panose="02010609060101010101" charset="-122"/>
              </a:rPr>
              <a:t>菱形</a:t>
            </a:r>
            <a:r>
              <a:rPr kumimoji="1" lang="zh-CN" altLang="en-US" sz="3600" b="1" dirty="0">
                <a:solidFill>
                  <a:srgbClr val="000000"/>
                </a:solidFill>
                <a:ea typeface="黑体" panose="02010609060101010101" charset="-122"/>
              </a:rPr>
              <a:t>。</a:t>
            </a:r>
          </a:p>
        </p:txBody>
      </p:sp>
      <p:sp>
        <p:nvSpPr>
          <p:cNvPr id="45060" name="Text Box 1028"/>
          <p:cNvSpPr txBox="1">
            <a:spLocks noChangeArrowheads="1"/>
          </p:cNvSpPr>
          <p:nvPr/>
        </p:nvSpPr>
        <p:spPr bwMode="auto">
          <a:xfrm>
            <a:off x="4932363" y="5499100"/>
            <a:ext cx="32416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rgbClr val="000000"/>
                </a:solidFill>
                <a:ea typeface="黑体" panose="02010609060101010101" charset="-122"/>
              </a:rPr>
              <a:t>-------</a:t>
            </a:r>
            <a:r>
              <a:rPr lang="zh-CN" altLang="en-US" sz="4000" b="1" dirty="0">
                <a:solidFill>
                  <a:srgbClr val="000000"/>
                </a:solidFill>
                <a:ea typeface="黑体" panose="02010609060101010101" charset="-122"/>
              </a:rPr>
              <a:t>正方形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47410" y="998730"/>
            <a:ext cx="39624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dirty="0">
                <a:solidFill>
                  <a:srgbClr val="000000"/>
                </a:solidFill>
                <a:ea typeface="黑体" panose="02010609060101010101" charset="-122"/>
              </a:rPr>
              <a:t>正方形的定义</a:t>
            </a:r>
          </a:p>
        </p:txBody>
      </p:sp>
      <p:grpSp>
        <p:nvGrpSpPr>
          <p:cNvPr id="26642" name="Group 18"/>
          <p:cNvGrpSpPr/>
          <p:nvPr/>
        </p:nvGrpSpPr>
        <p:grpSpPr bwMode="auto">
          <a:xfrm>
            <a:off x="3132138" y="1854200"/>
            <a:ext cx="2205037" cy="2251075"/>
            <a:chOff x="555" y="1338"/>
            <a:chExt cx="1389" cy="1418"/>
          </a:xfrm>
        </p:grpSpPr>
        <p:sp>
          <p:nvSpPr>
            <p:cNvPr id="26630" name="Rectangle 6"/>
            <p:cNvSpPr>
              <a:spLocks noChangeArrowheads="1"/>
            </p:cNvSpPr>
            <p:nvPr/>
          </p:nvSpPr>
          <p:spPr bwMode="auto">
            <a:xfrm>
              <a:off x="612" y="1338"/>
              <a:ext cx="1332" cy="1332"/>
            </a:xfrm>
            <a:prstGeom prst="rect">
              <a:avLst/>
            </a:prstGeom>
            <a:solidFill>
              <a:srgbClr val="99CC00">
                <a:alpha val="52000"/>
              </a:srgbClr>
            </a:solidFill>
            <a:ln w="2857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26633" name="Group 9"/>
            <p:cNvGrpSpPr/>
            <p:nvPr/>
          </p:nvGrpSpPr>
          <p:grpSpPr bwMode="auto">
            <a:xfrm>
              <a:off x="555" y="1990"/>
              <a:ext cx="114" cy="170"/>
              <a:chOff x="555" y="1820"/>
              <a:chExt cx="114" cy="170"/>
            </a:xfrm>
          </p:grpSpPr>
          <p:sp>
            <p:nvSpPr>
              <p:cNvPr id="26631" name="Line 7"/>
              <p:cNvSpPr>
                <a:spLocks noChangeShapeType="1"/>
              </p:cNvSpPr>
              <p:nvPr/>
            </p:nvSpPr>
            <p:spPr bwMode="auto">
              <a:xfrm>
                <a:off x="555" y="1820"/>
                <a:ext cx="114" cy="8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>
                <a:outerShdw dist="35921" dir="2700000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632" name="Line 8"/>
              <p:cNvSpPr>
                <a:spLocks noChangeShapeType="1"/>
              </p:cNvSpPr>
              <p:nvPr/>
            </p:nvSpPr>
            <p:spPr bwMode="auto">
              <a:xfrm>
                <a:off x="555" y="1905"/>
                <a:ext cx="114" cy="8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>
                <a:outerShdw dist="35921" dir="2700000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6636" name="Group 12"/>
            <p:cNvGrpSpPr/>
            <p:nvPr/>
          </p:nvGrpSpPr>
          <p:grpSpPr bwMode="auto">
            <a:xfrm>
              <a:off x="981" y="2614"/>
              <a:ext cx="170" cy="142"/>
              <a:chOff x="981" y="2614"/>
              <a:chExt cx="170" cy="142"/>
            </a:xfrm>
          </p:grpSpPr>
          <p:sp>
            <p:nvSpPr>
              <p:cNvPr id="26634" name="Line 10"/>
              <p:cNvSpPr>
                <a:spLocks noChangeShapeType="1"/>
              </p:cNvSpPr>
              <p:nvPr/>
            </p:nvSpPr>
            <p:spPr bwMode="auto">
              <a:xfrm flipH="1">
                <a:off x="981" y="2614"/>
                <a:ext cx="85" cy="14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>
                <a:outerShdw dist="35921" dir="2700000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635" name="Line 11"/>
              <p:cNvSpPr>
                <a:spLocks noChangeShapeType="1"/>
              </p:cNvSpPr>
              <p:nvPr/>
            </p:nvSpPr>
            <p:spPr bwMode="auto">
              <a:xfrm flipH="1">
                <a:off x="1067" y="2614"/>
                <a:ext cx="84" cy="14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>
                <a:outerShdw dist="35921" dir="2700000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6641" name="Freeform 17"/>
            <p:cNvSpPr/>
            <p:nvPr/>
          </p:nvSpPr>
          <p:spPr bwMode="auto">
            <a:xfrm>
              <a:off x="612" y="2557"/>
              <a:ext cx="114" cy="114"/>
            </a:xfrm>
            <a:custGeom>
              <a:avLst/>
              <a:gdLst>
                <a:gd name="T0" fmla="*/ 0 w 114"/>
                <a:gd name="T1" fmla="*/ 0 h 114"/>
                <a:gd name="T2" fmla="*/ 114 w 114"/>
                <a:gd name="T3" fmla="*/ 0 h 114"/>
                <a:gd name="T4" fmla="*/ 114 w 114"/>
                <a:gd name="T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4" h="114">
                  <a:moveTo>
                    <a:pt x="0" y="0"/>
                  </a:moveTo>
                  <a:lnTo>
                    <a:pt x="114" y="0"/>
                  </a:lnTo>
                  <a:lnTo>
                    <a:pt x="114" y="114"/>
                  </a:lnTo>
                </a:path>
              </a:pathLst>
            </a:custGeom>
            <a:solidFill>
              <a:srgbClr val="99CC00"/>
            </a:solidFill>
            <a:ln w="28575" cmpd="sng">
              <a:solidFill>
                <a:schemeClr val="tx1"/>
              </a:solidFill>
              <a:rou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746125" y="4689475"/>
            <a:ext cx="7391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有一组邻边相等</a:t>
            </a:r>
            <a:r>
              <a:rPr kumimoji="1" lang="zh-CN" altLang="en-US" sz="3200" b="1" dirty="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charset="-122"/>
              </a:rPr>
              <a:t>并且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有一个角是直角的</a:t>
            </a:r>
            <a:r>
              <a:rPr kumimoji="1" lang="zh-CN" altLang="en-US" sz="3200" b="1" dirty="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charset="-122"/>
              </a:rPr>
              <a:t>平行四边形</a:t>
            </a:r>
            <a:r>
              <a:rPr kumimoji="1" lang="zh-CN" altLang="en-US" sz="3200" b="1" dirty="0">
                <a:solidFill>
                  <a:srgbClr val="000000"/>
                </a:solidFill>
                <a:ea typeface="黑体" panose="02010609060101010101" charset="-122"/>
              </a:rPr>
              <a:t>叫做正方形（</a:t>
            </a:r>
            <a:r>
              <a:rPr kumimoji="1" lang="en-US" altLang="zh-CN" sz="3200" b="1" dirty="0" err="1">
                <a:solidFill>
                  <a:srgbClr val="000000"/>
                </a:solidFill>
                <a:ea typeface="黑体" panose="02010609060101010101" charset="-122"/>
              </a:rPr>
              <a:t>spuare</a:t>
            </a:r>
            <a:r>
              <a:rPr kumimoji="1" lang="zh-CN" altLang="en-US" sz="3200" b="1" dirty="0">
                <a:solidFill>
                  <a:srgbClr val="000000"/>
                </a:solidFill>
                <a:ea typeface="黑体" panose="02010609060101010101" charset="-122"/>
              </a:rPr>
              <a:t>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/>
          <p:cNvSpPr>
            <a:spLocks noChangeArrowheads="1"/>
          </p:cNvSpPr>
          <p:nvPr/>
        </p:nvSpPr>
        <p:spPr bwMode="auto">
          <a:xfrm>
            <a:off x="2286000" y="1752600"/>
            <a:ext cx="2819400" cy="2819400"/>
          </a:xfrm>
          <a:prstGeom prst="rtTriangle">
            <a:avLst/>
          </a:prstGeom>
          <a:noFill/>
          <a:ln w="38100">
            <a:solidFill>
              <a:srgbClr val="FA371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8611" name="Line 3"/>
          <p:cNvSpPr>
            <a:spLocks noChangeShapeType="1"/>
          </p:cNvSpPr>
          <p:nvPr/>
        </p:nvSpPr>
        <p:spPr bwMode="auto">
          <a:xfrm>
            <a:off x="2286000" y="1752600"/>
            <a:ext cx="2819400" cy="2819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68612" name="Group 4"/>
          <p:cNvGrpSpPr/>
          <p:nvPr/>
        </p:nvGrpSpPr>
        <p:grpSpPr bwMode="auto">
          <a:xfrm>
            <a:off x="2286000" y="1752600"/>
            <a:ext cx="2819400" cy="2819400"/>
            <a:chOff x="3792" y="480"/>
            <a:chExt cx="1776" cy="1776"/>
          </a:xfrm>
        </p:grpSpPr>
        <p:sp>
          <p:nvSpPr>
            <p:cNvPr id="68613" name="Line 5"/>
            <p:cNvSpPr>
              <a:spLocks noChangeShapeType="1"/>
            </p:cNvSpPr>
            <p:nvPr/>
          </p:nvSpPr>
          <p:spPr bwMode="auto">
            <a:xfrm>
              <a:off x="3792" y="480"/>
              <a:ext cx="1776" cy="1776"/>
            </a:xfrm>
            <a:prstGeom prst="line">
              <a:avLst/>
            </a:prstGeom>
            <a:noFill/>
            <a:ln w="38100">
              <a:solidFill>
                <a:srgbClr val="FA371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8614" name="Line 6"/>
            <p:cNvSpPr>
              <a:spLocks noChangeShapeType="1"/>
            </p:cNvSpPr>
            <p:nvPr/>
          </p:nvSpPr>
          <p:spPr bwMode="auto">
            <a:xfrm>
              <a:off x="3792" y="480"/>
              <a:ext cx="672" cy="96"/>
            </a:xfrm>
            <a:prstGeom prst="line">
              <a:avLst/>
            </a:prstGeom>
            <a:noFill/>
            <a:ln w="38100">
              <a:solidFill>
                <a:srgbClr val="FA371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8615" name="Line 7"/>
            <p:cNvSpPr>
              <a:spLocks noChangeShapeType="1"/>
            </p:cNvSpPr>
            <p:nvPr/>
          </p:nvSpPr>
          <p:spPr bwMode="auto">
            <a:xfrm>
              <a:off x="4464" y="576"/>
              <a:ext cx="1104" cy="1680"/>
            </a:xfrm>
            <a:prstGeom prst="line">
              <a:avLst/>
            </a:prstGeom>
            <a:noFill/>
            <a:ln w="38100">
              <a:solidFill>
                <a:srgbClr val="FA371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8616" name="Group 8"/>
          <p:cNvGrpSpPr/>
          <p:nvPr/>
        </p:nvGrpSpPr>
        <p:grpSpPr bwMode="auto">
          <a:xfrm>
            <a:off x="2286000" y="1752600"/>
            <a:ext cx="2819400" cy="2819400"/>
            <a:chOff x="2496" y="2352"/>
            <a:chExt cx="1776" cy="1776"/>
          </a:xfrm>
        </p:grpSpPr>
        <p:sp>
          <p:nvSpPr>
            <p:cNvPr id="68617" name="Line 9"/>
            <p:cNvSpPr>
              <a:spLocks noChangeShapeType="1"/>
            </p:cNvSpPr>
            <p:nvPr/>
          </p:nvSpPr>
          <p:spPr bwMode="auto">
            <a:xfrm>
              <a:off x="2496" y="2352"/>
              <a:ext cx="336" cy="768"/>
            </a:xfrm>
            <a:prstGeom prst="line">
              <a:avLst/>
            </a:prstGeom>
            <a:noFill/>
            <a:ln w="38100">
              <a:solidFill>
                <a:srgbClr val="FA371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8618" name="Line 10"/>
            <p:cNvSpPr>
              <a:spLocks noChangeShapeType="1"/>
            </p:cNvSpPr>
            <p:nvPr/>
          </p:nvSpPr>
          <p:spPr bwMode="auto">
            <a:xfrm>
              <a:off x="2832" y="3120"/>
              <a:ext cx="1440" cy="1008"/>
            </a:xfrm>
            <a:prstGeom prst="line">
              <a:avLst/>
            </a:prstGeom>
            <a:noFill/>
            <a:ln w="38100">
              <a:solidFill>
                <a:srgbClr val="FA371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8619" name="Line 11"/>
            <p:cNvSpPr>
              <a:spLocks noChangeShapeType="1"/>
            </p:cNvSpPr>
            <p:nvPr/>
          </p:nvSpPr>
          <p:spPr bwMode="auto">
            <a:xfrm>
              <a:off x="2496" y="2352"/>
              <a:ext cx="1776" cy="1776"/>
            </a:xfrm>
            <a:prstGeom prst="line">
              <a:avLst/>
            </a:prstGeom>
            <a:noFill/>
            <a:ln w="38100">
              <a:solidFill>
                <a:srgbClr val="FA371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8620" name="Group 12"/>
          <p:cNvGrpSpPr/>
          <p:nvPr/>
        </p:nvGrpSpPr>
        <p:grpSpPr bwMode="auto">
          <a:xfrm>
            <a:off x="2286000" y="1524000"/>
            <a:ext cx="2819400" cy="3048000"/>
            <a:chOff x="2112" y="768"/>
            <a:chExt cx="1776" cy="1920"/>
          </a:xfrm>
        </p:grpSpPr>
        <p:sp>
          <p:nvSpPr>
            <p:cNvPr id="68621" name="Line 13"/>
            <p:cNvSpPr>
              <a:spLocks noChangeShapeType="1"/>
            </p:cNvSpPr>
            <p:nvPr/>
          </p:nvSpPr>
          <p:spPr bwMode="auto">
            <a:xfrm>
              <a:off x="2112" y="912"/>
              <a:ext cx="1776" cy="1776"/>
            </a:xfrm>
            <a:prstGeom prst="line">
              <a:avLst/>
            </a:prstGeom>
            <a:noFill/>
            <a:ln w="38100">
              <a:solidFill>
                <a:srgbClr val="FA371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8622" name="Line 14"/>
            <p:cNvSpPr>
              <a:spLocks noChangeShapeType="1"/>
            </p:cNvSpPr>
            <p:nvPr/>
          </p:nvSpPr>
          <p:spPr bwMode="auto">
            <a:xfrm flipV="1">
              <a:off x="2112" y="768"/>
              <a:ext cx="1152" cy="144"/>
            </a:xfrm>
            <a:prstGeom prst="line">
              <a:avLst/>
            </a:prstGeom>
            <a:noFill/>
            <a:ln w="38100">
              <a:solidFill>
                <a:srgbClr val="FA371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8623" name="Line 15"/>
            <p:cNvSpPr>
              <a:spLocks noChangeShapeType="1"/>
            </p:cNvSpPr>
            <p:nvPr/>
          </p:nvSpPr>
          <p:spPr bwMode="auto">
            <a:xfrm>
              <a:off x="3264" y="768"/>
              <a:ext cx="624" cy="1920"/>
            </a:xfrm>
            <a:prstGeom prst="line">
              <a:avLst/>
            </a:prstGeom>
            <a:noFill/>
            <a:ln w="38100">
              <a:solidFill>
                <a:srgbClr val="FA371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8624" name="Group 16"/>
          <p:cNvGrpSpPr/>
          <p:nvPr/>
        </p:nvGrpSpPr>
        <p:grpSpPr bwMode="auto">
          <a:xfrm>
            <a:off x="2286000" y="1524000"/>
            <a:ext cx="2819400" cy="3048000"/>
            <a:chOff x="2928" y="2112"/>
            <a:chExt cx="1776" cy="1920"/>
          </a:xfrm>
        </p:grpSpPr>
        <p:sp>
          <p:nvSpPr>
            <p:cNvPr id="68625" name="Line 17"/>
            <p:cNvSpPr>
              <a:spLocks noChangeShapeType="1"/>
            </p:cNvSpPr>
            <p:nvPr/>
          </p:nvSpPr>
          <p:spPr bwMode="auto">
            <a:xfrm>
              <a:off x="2928" y="2256"/>
              <a:ext cx="1776" cy="1776"/>
            </a:xfrm>
            <a:prstGeom prst="line">
              <a:avLst/>
            </a:prstGeom>
            <a:noFill/>
            <a:ln w="38100">
              <a:solidFill>
                <a:srgbClr val="FA371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8626" name="Line 18"/>
            <p:cNvSpPr>
              <a:spLocks noChangeShapeType="1"/>
            </p:cNvSpPr>
            <p:nvPr/>
          </p:nvSpPr>
          <p:spPr bwMode="auto">
            <a:xfrm flipV="1">
              <a:off x="2928" y="2112"/>
              <a:ext cx="1536" cy="144"/>
            </a:xfrm>
            <a:prstGeom prst="line">
              <a:avLst/>
            </a:prstGeom>
            <a:noFill/>
            <a:ln w="38100">
              <a:solidFill>
                <a:srgbClr val="FA371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8627" name="Line 19"/>
            <p:cNvSpPr>
              <a:spLocks noChangeShapeType="1"/>
            </p:cNvSpPr>
            <p:nvPr/>
          </p:nvSpPr>
          <p:spPr bwMode="auto">
            <a:xfrm>
              <a:off x="4464" y="2112"/>
              <a:ext cx="240" cy="1920"/>
            </a:xfrm>
            <a:prstGeom prst="line">
              <a:avLst/>
            </a:prstGeom>
            <a:noFill/>
            <a:ln w="38100">
              <a:solidFill>
                <a:srgbClr val="FA371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68628" name="AutoShape 20"/>
          <p:cNvSpPr>
            <a:spLocks noChangeArrowheads="1"/>
          </p:cNvSpPr>
          <p:nvPr/>
        </p:nvSpPr>
        <p:spPr bwMode="auto">
          <a:xfrm rot="10800000">
            <a:off x="2286000" y="1752600"/>
            <a:ext cx="2819400" cy="2819400"/>
          </a:xfrm>
          <a:prstGeom prst="rtTriangle">
            <a:avLst/>
          </a:prstGeom>
          <a:noFill/>
          <a:ln w="38100">
            <a:solidFill>
              <a:srgbClr val="FA371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68629" name="Group 21"/>
          <p:cNvGrpSpPr/>
          <p:nvPr/>
        </p:nvGrpSpPr>
        <p:grpSpPr bwMode="auto">
          <a:xfrm>
            <a:off x="2286000" y="1752600"/>
            <a:ext cx="2819400" cy="2819400"/>
            <a:chOff x="336" y="2256"/>
            <a:chExt cx="1776" cy="1776"/>
          </a:xfrm>
        </p:grpSpPr>
        <p:sp>
          <p:nvSpPr>
            <p:cNvPr id="68630" name="Line 22"/>
            <p:cNvSpPr>
              <a:spLocks noChangeShapeType="1"/>
            </p:cNvSpPr>
            <p:nvPr/>
          </p:nvSpPr>
          <p:spPr bwMode="auto">
            <a:xfrm>
              <a:off x="336" y="2256"/>
              <a:ext cx="1776" cy="1776"/>
            </a:xfrm>
            <a:prstGeom prst="line">
              <a:avLst/>
            </a:prstGeom>
            <a:noFill/>
            <a:ln w="38100">
              <a:solidFill>
                <a:srgbClr val="FA371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8631" name="Line 23"/>
            <p:cNvSpPr>
              <a:spLocks noChangeShapeType="1"/>
            </p:cNvSpPr>
            <p:nvPr/>
          </p:nvSpPr>
          <p:spPr bwMode="auto">
            <a:xfrm>
              <a:off x="336" y="2256"/>
              <a:ext cx="576" cy="240"/>
            </a:xfrm>
            <a:prstGeom prst="line">
              <a:avLst/>
            </a:prstGeom>
            <a:noFill/>
            <a:ln w="38100">
              <a:solidFill>
                <a:srgbClr val="FA371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8632" name="Line 24"/>
            <p:cNvSpPr>
              <a:spLocks noChangeShapeType="1"/>
            </p:cNvSpPr>
            <p:nvPr/>
          </p:nvSpPr>
          <p:spPr bwMode="auto">
            <a:xfrm>
              <a:off x="912" y="2496"/>
              <a:ext cx="1200" cy="1536"/>
            </a:xfrm>
            <a:prstGeom prst="line">
              <a:avLst/>
            </a:prstGeom>
            <a:noFill/>
            <a:ln w="38100">
              <a:solidFill>
                <a:srgbClr val="FA371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8633" name="Group 25"/>
          <p:cNvGrpSpPr/>
          <p:nvPr/>
        </p:nvGrpSpPr>
        <p:grpSpPr bwMode="auto">
          <a:xfrm>
            <a:off x="2286000" y="1676400"/>
            <a:ext cx="2819400" cy="2895600"/>
            <a:chOff x="240" y="2112"/>
            <a:chExt cx="1776" cy="1824"/>
          </a:xfrm>
        </p:grpSpPr>
        <p:sp>
          <p:nvSpPr>
            <p:cNvPr id="68634" name="Line 26"/>
            <p:cNvSpPr>
              <a:spLocks noChangeShapeType="1"/>
            </p:cNvSpPr>
            <p:nvPr/>
          </p:nvSpPr>
          <p:spPr bwMode="auto">
            <a:xfrm>
              <a:off x="240" y="2160"/>
              <a:ext cx="1776" cy="1776"/>
            </a:xfrm>
            <a:prstGeom prst="line">
              <a:avLst/>
            </a:prstGeom>
            <a:noFill/>
            <a:ln w="38100">
              <a:solidFill>
                <a:srgbClr val="FA371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8635" name="Line 27"/>
            <p:cNvSpPr>
              <a:spLocks noChangeShapeType="1"/>
            </p:cNvSpPr>
            <p:nvPr/>
          </p:nvSpPr>
          <p:spPr bwMode="auto">
            <a:xfrm flipV="1">
              <a:off x="240" y="2112"/>
              <a:ext cx="864" cy="48"/>
            </a:xfrm>
            <a:prstGeom prst="line">
              <a:avLst/>
            </a:prstGeom>
            <a:noFill/>
            <a:ln w="38100">
              <a:solidFill>
                <a:srgbClr val="FA371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8636" name="Line 28"/>
            <p:cNvSpPr>
              <a:spLocks noChangeShapeType="1"/>
            </p:cNvSpPr>
            <p:nvPr/>
          </p:nvSpPr>
          <p:spPr bwMode="auto">
            <a:xfrm>
              <a:off x="1104" y="2112"/>
              <a:ext cx="912" cy="1824"/>
            </a:xfrm>
            <a:prstGeom prst="line">
              <a:avLst/>
            </a:prstGeom>
            <a:noFill/>
            <a:ln w="38100">
              <a:solidFill>
                <a:srgbClr val="FA371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8637" name="Group 29"/>
          <p:cNvGrpSpPr/>
          <p:nvPr/>
        </p:nvGrpSpPr>
        <p:grpSpPr bwMode="auto">
          <a:xfrm>
            <a:off x="2286000" y="1752600"/>
            <a:ext cx="2819400" cy="2819400"/>
            <a:chOff x="480" y="1536"/>
            <a:chExt cx="1776" cy="1776"/>
          </a:xfrm>
        </p:grpSpPr>
        <p:sp>
          <p:nvSpPr>
            <p:cNvPr id="68638" name="Line 30"/>
            <p:cNvSpPr>
              <a:spLocks noChangeShapeType="1"/>
            </p:cNvSpPr>
            <p:nvPr/>
          </p:nvSpPr>
          <p:spPr bwMode="auto">
            <a:xfrm>
              <a:off x="480" y="1536"/>
              <a:ext cx="192" cy="1200"/>
            </a:xfrm>
            <a:prstGeom prst="line">
              <a:avLst/>
            </a:prstGeom>
            <a:noFill/>
            <a:ln w="38100">
              <a:solidFill>
                <a:srgbClr val="FA371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8639" name="Line 31"/>
            <p:cNvSpPr>
              <a:spLocks noChangeShapeType="1"/>
            </p:cNvSpPr>
            <p:nvPr/>
          </p:nvSpPr>
          <p:spPr bwMode="auto">
            <a:xfrm>
              <a:off x="672" y="2736"/>
              <a:ext cx="1584" cy="576"/>
            </a:xfrm>
            <a:prstGeom prst="line">
              <a:avLst/>
            </a:prstGeom>
            <a:noFill/>
            <a:ln w="38100">
              <a:solidFill>
                <a:srgbClr val="FA371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8640" name="Line 32"/>
            <p:cNvSpPr>
              <a:spLocks noChangeShapeType="1"/>
            </p:cNvSpPr>
            <p:nvPr/>
          </p:nvSpPr>
          <p:spPr bwMode="auto">
            <a:xfrm rot="16200000" flipH="1">
              <a:off x="480" y="1536"/>
              <a:ext cx="1776" cy="1776"/>
            </a:xfrm>
            <a:prstGeom prst="line">
              <a:avLst/>
            </a:prstGeom>
            <a:noFill/>
            <a:ln w="38100">
              <a:solidFill>
                <a:srgbClr val="FA371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68641" name="Rectangle 33"/>
          <p:cNvSpPr>
            <a:spLocks noChangeArrowheads="1"/>
          </p:cNvSpPr>
          <p:nvPr/>
        </p:nvSpPr>
        <p:spPr bwMode="auto">
          <a:xfrm>
            <a:off x="2286000" y="1752600"/>
            <a:ext cx="4419600" cy="2819400"/>
          </a:xfrm>
          <a:prstGeom prst="rect">
            <a:avLst/>
          </a:prstGeom>
          <a:noFill/>
          <a:ln w="38100">
            <a:solidFill>
              <a:srgbClr val="FA371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8642" name="Line 34"/>
          <p:cNvSpPr>
            <a:spLocks noChangeShapeType="1"/>
          </p:cNvSpPr>
          <p:nvPr/>
        </p:nvSpPr>
        <p:spPr bwMode="auto">
          <a:xfrm>
            <a:off x="2286000" y="1752600"/>
            <a:ext cx="0" cy="2819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8643" name="Line 35"/>
          <p:cNvSpPr>
            <a:spLocks noChangeShapeType="1"/>
          </p:cNvSpPr>
          <p:nvPr/>
        </p:nvSpPr>
        <p:spPr bwMode="auto">
          <a:xfrm rot="-5400000">
            <a:off x="3694906" y="343694"/>
            <a:ext cx="1588" cy="2819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8644" name="Rectangle 36"/>
          <p:cNvSpPr>
            <a:spLocks noChangeArrowheads="1"/>
          </p:cNvSpPr>
          <p:nvPr/>
        </p:nvSpPr>
        <p:spPr bwMode="auto">
          <a:xfrm>
            <a:off x="2286000" y="1752600"/>
            <a:ext cx="2819400" cy="2819400"/>
          </a:xfrm>
          <a:prstGeom prst="rect">
            <a:avLst/>
          </a:prstGeom>
          <a:solidFill>
            <a:srgbClr val="EFEF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8645" name="Text Box 37"/>
          <p:cNvSpPr txBox="1">
            <a:spLocks noChangeArrowheads="1"/>
          </p:cNvSpPr>
          <p:nvPr/>
        </p:nvSpPr>
        <p:spPr bwMode="auto">
          <a:xfrm>
            <a:off x="2971800" y="2743200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FA3710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正方形</a:t>
            </a:r>
          </a:p>
        </p:txBody>
      </p:sp>
      <p:sp>
        <p:nvSpPr>
          <p:cNvPr id="68646" name="Text Box 38"/>
          <p:cNvSpPr txBox="1">
            <a:spLocks noChangeArrowheads="1"/>
          </p:cNvSpPr>
          <p:nvPr/>
        </p:nvSpPr>
        <p:spPr bwMode="auto">
          <a:xfrm>
            <a:off x="4267200" y="27432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FA3710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矩形</a:t>
            </a:r>
          </a:p>
        </p:txBody>
      </p:sp>
      <p:pic>
        <p:nvPicPr>
          <p:cNvPr id="68647" name="Picture 39" descr="SY00451_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9600" y="5943600"/>
            <a:ext cx="576263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48" name="Picture 40" descr="女孩0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05800" y="594360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49" name="Text Box 41"/>
          <p:cNvSpPr txBox="1">
            <a:spLocks noChangeArrowheads="1"/>
          </p:cNvSpPr>
          <p:nvPr/>
        </p:nvSpPr>
        <p:spPr bwMode="auto">
          <a:xfrm>
            <a:off x="1981200" y="4876800"/>
            <a:ext cx="502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B0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dirty="0">
                <a:solidFill>
                  <a:srgbClr val="A01E04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实验与观察一</a:t>
            </a:r>
            <a:r>
              <a:rPr kumimoji="1" lang="zh-CN" altLang="en-US" sz="2400" b="1" dirty="0">
                <a:solidFill>
                  <a:srgbClr val="A01E04"/>
                </a:solidFill>
                <a:latin typeface="Times New Roman" panose="02020603050405020304" pitchFamily="18" charset="0"/>
              </a:rPr>
              <a:t>：</a:t>
            </a:r>
            <a:r>
              <a:rPr kumimoji="1" lang="zh-CN" altLang="en-US" sz="2400" b="1" dirty="0">
                <a:solidFill>
                  <a:srgbClr val="E62B06"/>
                </a:solidFill>
                <a:latin typeface="Times New Roman" panose="02020603050405020304" pitchFamily="18" charset="0"/>
              </a:rPr>
              <a:t>折叠矩形纸片</a:t>
            </a:r>
          </a:p>
        </p:txBody>
      </p:sp>
      <p:sp>
        <p:nvSpPr>
          <p:cNvPr id="68651" name="Rectangle 43"/>
          <p:cNvSpPr>
            <a:spLocks noChangeArrowheads="1"/>
          </p:cNvSpPr>
          <p:nvPr/>
        </p:nvSpPr>
        <p:spPr bwMode="auto">
          <a:xfrm>
            <a:off x="609600" y="1676400"/>
            <a:ext cx="12954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800">
                <a:solidFill>
                  <a:srgbClr val="FF3399"/>
                </a:solidFill>
                <a:ea typeface="华文行楷" panose="02010800040101010101" pitchFamily="2" charset="-122"/>
              </a:rPr>
              <a:t>大家谈谈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6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6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"/>
                                            </p:cond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500"/>
                            </p:stCondLst>
                            <p:childTnLst>
                              <p:par>
                                <p:cTn id="4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68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8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8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8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8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500"/>
                            </p:stCondLst>
                            <p:childTnLst>
                              <p:par>
                                <p:cTn id="5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8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8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8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8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animBg="1"/>
      <p:bldP spid="68611" grpId="0" animBg="1"/>
      <p:bldP spid="68628" grpId="0" animBg="1"/>
      <p:bldP spid="68642" grpId="0" animBg="1"/>
      <p:bldP spid="68643" grpId="0" animBg="1"/>
      <p:bldP spid="68644" grpId="0" animBg="1"/>
      <p:bldP spid="68645" grpId="0" autoUpdateAnimBg="0"/>
      <p:bldP spid="6864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/>
          <p:nvPr/>
        </p:nvGrpSpPr>
        <p:grpSpPr bwMode="auto">
          <a:xfrm>
            <a:off x="2057400" y="1703388"/>
            <a:ext cx="5029200" cy="3352800"/>
            <a:chOff x="1104" y="912"/>
            <a:chExt cx="3168" cy="2112"/>
          </a:xfrm>
        </p:grpSpPr>
        <p:sp>
          <p:nvSpPr>
            <p:cNvPr id="59395" name="Line 3"/>
            <p:cNvSpPr>
              <a:spLocks noChangeShapeType="1"/>
            </p:cNvSpPr>
            <p:nvPr/>
          </p:nvSpPr>
          <p:spPr bwMode="auto">
            <a:xfrm>
              <a:off x="1536" y="1200"/>
              <a:ext cx="2736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9396" name="Line 4"/>
            <p:cNvSpPr>
              <a:spLocks noChangeShapeType="1"/>
            </p:cNvSpPr>
            <p:nvPr/>
          </p:nvSpPr>
          <p:spPr bwMode="auto">
            <a:xfrm>
              <a:off x="1104" y="2592"/>
              <a:ext cx="2736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9397" name="Line 5"/>
            <p:cNvSpPr>
              <a:spLocks noChangeShapeType="1"/>
            </p:cNvSpPr>
            <p:nvPr/>
          </p:nvSpPr>
          <p:spPr bwMode="auto">
            <a:xfrm rot="21121037" flipH="1">
              <a:off x="1256" y="912"/>
              <a:ext cx="1192" cy="20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9398" name="Line 6"/>
            <p:cNvSpPr>
              <a:spLocks noChangeShapeType="1"/>
            </p:cNvSpPr>
            <p:nvPr/>
          </p:nvSpPr>
          <p:spPr bwMode="auto">
            <a:xfrm rot="21074445" flipH="1">
              <a:off x="2880" y="960"/>
              <a:ext cx="1192" cy="20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59399" name="Group 7"/>
          <p:cNvGrpSpPr/>
          <p:nvPr/>
        </p:nvGrpSpPr>
        <p:grpSpPr bwMode="auto">
          <a:xfrm>
            <a:off x="1905000" y="1703388"/>
            <a:ext cx="4800600" cy="3352800"/>
            <a:chOff x="1104" y="912"/>
            <a:chExt cx="3024" cy="2112"/>
          </a:xfrm>
        </p:grpSpPr>
        <p:sp>
          <p:nvSpPr>
            <p:cNvPr id="59400" name="Line 8"/>
            <p:cNvSpPr>
              <a:spLocks noChangeShapeType="1"/>
            </p:cNvSpPr>
            <p:nvPr/>
          </p:nvSpPr>
          <p:spPr bwMode="auto">
            <a:xfrm>
              <a:off x="1392" y="1056"/>
              <a:ext cx="2736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9401" name="Line 9"/>
            <p:cNvSpPr>
              <a:spLocks noChangeShapeType="1"/>
            </p:cNvSpPr>
            <p:nvPr/>
          </p:nvSpPr>
          <p:spPr bwMode="auto">
            <a:xfrm>
              <a:off x="1104" y="2592"/>
              <a:ext cx="2736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9402" name="Line 10"/>
            <p:cNvSpPr>
              <a:spLocks noChangeShapeType="1"/>
            </p:cNvSpPr>
            <p:nvPr/>
          </p:nvSpPr>
          <p:spPr bwMode="auto">
            <a:xfrm rot="20570842" flipH="1">
              <a:off x="1256" y="912"/>
              <a:ext cx="1192" cy="20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9403" name="Line 11"/>
            <p:cNvSpPr>
              <a:spLocks noChangeShapeType="1"/>
            </p:cNvSpPr>
            <p:nvPr/>
          </p:nvSpPr>
          <p:spPr bwMode="auto">
            <a:xfrm rot="20408936" flipH="1">
              <a:off x="2880" y="960"/>
              <a:ext cx="1192" cy="20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59404" name="Group 12"/>
          <p:cNvGrpSpPr/>
          <p:nvPr/>
        </p:nvGrpSpPr>
        <p:grpSpPr bwMode="auto">
          <a:xfrm>
            <a:off x="1905000" y="1322388"/>
            <a:ext cx="4343400" cy="3783012"/>
            <a:chOff x="912" y="672"/>
            <a:chExt cx="2736" cy="2383"/>
          </a:xfrm>
        </p:grpSpPr>
        <p:sp>
          <p:nvSpPr>
            <p:cNvPr id="59405" name="Line 13"/>
            <p:cNvSpPr>
              <a:spLocks noChangeShapeType="1"/>
            </p:cNvSpPr>
            <p:nvPr/>
          </p:nvSpPr>
          <p:spPr bwMode="auto">
            <a:xfrm>
              <a:off x="912" y="912"/>
              <a:ext cx="2736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9406" name="Line 14"/>
            <p:cNvSpPr>
              <a:spLocks noChangeShapeType="1"/>
            </p:cNvSpPr>
            <p:nvPr/>
          </p:nvSpPr>
          <p:spPr bwMode="auto">
            <a:xfrm>
              <a:off x="912" y="2592"/>
              <a:ext cx="2736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9407" name="Line 15"/>
            <p:cNvSpPr>
              <a:spLocks noChangeShapeType="1"/>
            </p:cNvSpPr>
            <p:nvPr/>
          </p:nvSpPr>
          <p:spPr bwMode="auto">
            <a:xfrm rot="20752126" flipH="1">
              <a:off x="1194" y="672"/>
              <a:ext cx="588" cy="23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9408" name="Line 16"/>
            <p:cNvSpPr>
              <a:spLocks noChangeShapeType="1"/>
            </p:cNvSpPr>
            <p:nvPr/>
          </p:nvSpPr>
          <p:spPr bwMode="auto">
            <a:xfrm rot="20752126" flipH="1">
              <a:off x="2874" y="720"/>
              <a:ext cx="588" cy="23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59409" name="Rectangle 17"/>
          <p:cNvSpPr>
            <a:spLocks noChangeArrowheads="1"/>
          </p:cNvSpPr>
          <p:nvPr/>
        </p:nvSpPr>
        <p:spPr bwMode="auto">
          <a:xfrm>
            <a:off x="2819400" y="1676400"/>
            <a:ext cx="2667000" cy="2667000"/>
          </a:xfrm>
          <a:prstGeom prst="rect">
            <a:avLst/>
          </a:prstGeom>
          <a:solidFill>
            <a:srgbClr val="EFEF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9410" name="Text Box 18"/>
          <p:cNvSpPr txBox="1">
            <a:spLocks noChangeArrowheads="1"/>
          </p:cNvSpPr>
          <p:nvPr/>
        </p:nvSpPr>
        <p:spPr bwMode="auto">
          <a:xfrm>
            <a:off x="3352800" y="2617788"/>
            <a:ext cx="167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FA3710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正方形</a:t>
            </a:r>
          </a:p>
        </p:txBody>
      </p:sp>
      <p:grpSp>
        <p:nvGrpSpPr>
          <p:cNvPr id="59411" name="Group 19"/>
          <p:cNvGrpSpPr/>
          <p:nvPr/>
        </p:nvGrpSpPr>
        <p:grpSpPr bwMode="auto">
          <a:xfrm>
            <a:off x="1981200" y="1676400"/>
            <a:ext cx="5562600" cy="3352800"/>
            <a:chOff x="384" y="1728"/>
            <a:chExt cx="3504" cy="2112"/>
          </a:xfrm>
        </p:grpSpPr>
        <p:sp>
          <p:nvSpPr>
            <p:cNvPr id="59412" name="Line 20"/>
            <p:cNvSpPr>
              <a:spLocks noChangeShapeType="1"/>
            </p:cNvSpPr>
            <p:nvPr/>
          </p:nvSpPr>
          <p:spPr bwMode="auto">
            <a:xfrm>
              <a:off x="1152" y="2112"/>
              <a:ext cx="27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9413" name="Line 21"/>
            <p:cNvSpPr>
              <a:spLocks noChangeShapeType="1"/>
            </p:cNvSpPr>
            <p:nvPr/>
          </p:nvSpPr>
          <p:spPr bwMode="auto">
            <a:xfrm>
              <a:off x="384" y="3408"/>
              <a:ext cx="27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9414" name="Line 22"/>
            <p:cNvSpPr>
              <a:spLocks noChangeShapeType="1"/>
            </p:cNvSpPr>
            <p:nvPr/>
          </p:nvSpPr>
          <p:spPr bwMode="auto">
            <a:xfrm flipH="1">
              <a:off x="680" y="1728"/>
              <a:ext cx="1192" cy="20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9415" name="Line 23"/>
            <p:cNvSpPr>
              <a:spLocks noChangeShapeType="1"/>
            </p:cNvSpPr>
            <p:nvPr/>
          </p:nvSpPr>
          <p:spPr bwMode="auto">
            <a:xfrm flipH="1">
              <a:off x="2304" y="1776"/>
              <a:ext cx="1192" cy="20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9416" name="Text Box 24"/>
            <p:cNvSpPr txBox="1">
              <a:spLocks noChangeArrowheads="1"/>
            </p:cNvSpPr>
            <p:nvPr/>
          </p:nvSpPr>
          <p:spPr bwMode="auto">
            <a:xfrm>
              <a:off x="1680" y="2640"/>
              <a:ext cx="76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3200" b="1">
                  <a:solidFill>
                    <a:srgbClr val="FA3710"/>
                  </a:solidFill>
                  <a:latin typeface="Times New Roman" panose="02020603050405020304" pitchFamily="18" charset="0"/>
                  <a:ea typeface="华文彩云" panose="02010800040101010101" pitchFamily="2" charset="-122"/>
                </a:rPr>
                <a:t>菱形</a:t>
              </a:r>
            </a:p>
          </p:txBody>
        </p:sp>
      </p:grpSp>
      <p:pic>
        <p:nvPicPr>
          <p:cNvPr id="59417" name="Picture 25" descr="SY00451_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9600" y="5943600"/>
            <a:ext cx="576263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18" name="Picture 26" descr="女孩04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305800" y="594360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419" name="Text Box 27"/>
          <p:cNvSpPr txBox="1">
            <a:spLocks noChangeArrowheads="1"/>
          </p:cNvSpPr>
          <p:nvPr/>
        </p:nvSpPr>
        <p:spPr bwMode="auto">
          <a:xfrm>
            <a:off x="1981200" y="5257800"/>
            <a:ext cx="457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B0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dirty="0">
                <a:solidFill>
                  <a:srgbClr val="A01E04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实验与观察二</a:t>
            </a:r>
            <a:r>
              <a:rPr kumimoji="1" lang="zh-CN" altLang="en-US" sz="2400" b="1" dirty="0">
                <a:solidFill>
                  <a:srgbClr val="A01E04"/>
                </a:solidFill>
                <a:latin typeface="Times New Roman" panose="02020603050405020304" pitchFamily="18" charset="0"/>
              </a:rPr>
              <a:t>：</a:t>
            </a:r>
            <a:r>
              <a:rPr kumimoji="1" lang="zh-CN" altLang="en-US" sz="2400" b="1" dirty="0">
                <a:solidFill>
                  <a:srgbClr val="E62B06"/>
                </a:solidFill>
                <a:latin typeface="Times New Roman" panose="02020603050405020304" pitchFamily="18" charset="0"/>
              </a:rPr>
              <a:t>转动菱形模型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5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9" grpId="0" animBg="1"/>
      <p:bldP spid="5941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Text Box 1027"/>
          <p:cNvSpPr txBox="1">
            <a:spLocks noChangeArrowheads="1"/>
          </p:cNvSpPr>
          <p:nvPr/>
        </p:nvSpPr>
        <p:spPr bwMode="auto">
          <a:xfrm>
            <a:off x="533400" y="304800"/>
            <a:ext cx="3505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4800">
              <a:solidFill>
                <a:srgbClr val="FF3399"/>
              </a:solidFill>
              <a:ea typeface="华文行楷" panose="02010800040101010101" pitchFamily="2" charset="-122"/>
            </a:endParaRPr>
          </a:p>
        </p:txBody>
      </p:sp>
      <p:sp>
        <p:nvSpPr>
          <p:cNvPr id="63492" name="Text Box 1028"/>
          <p:cNvSpPr txBox="1">
            <a:spLocks noChangeArrowheads="1"/>
          </p:cNvSpPr>
          <p:nvPr/>
        </p:nvSpPr>
        <p:spPr bwMode="auto">
          <a:xfrm>
            <a:off x="1219200" y="1752600"/>
            <a:ext cx="5105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3600">
              <a:solidFill>
                <a:srgbClr val="6600FF"/>
              </a:solidFill>
              <a:latin typeface="宋体" panose="0201060003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3600">
              <a:solidFill>
                <a:srgbClr val="6600FF"/>
              </a:solidFill>
              <a:ea typeface="黑体" panose="02010609060101010101" charset="-122"/>
            </a:endParaRPr>
          </a:p>
        </p:txBody>
      </p:sp>
      <p:sp>
        <p:nvSpPr>
          <p:cNvPr id="63494" name="Rectangle 1030"/>
          <p:cNvSpPr>
            <a:spLocks noChangeArrowheads="1"/>
          </p:cNvSpPr>
          <p:nvPr/>
        </p:nvSpPr>
        <p:spPr bwMode="auto">
          <a:xfrm>
            <a:off x="457200" y="1371600"/>
            <a:ext cx="8686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dirty="0">
                <a:solidFill>
                  <a:srgbClr val="090A31"/>
                </a:solidFill>
                <a:latin typeface="Times New Roman" panose="02020603050405020304" pitchFamily="18" charset="0"/>
              </a:rPr>
              <a:t>①</a:t>
            </a:r>
            <a:r>
              <a:rPr kumimoji="1" lang="zh-CN" altLang="en-US" sz="3600" dirty="0">
                <a:solidFill>
                  <a:srgbClr val="090A31"/>
                </a:solidFill>
                <a:latin typeface="Times New Roman" panose="02020603050405020304" pitchFamily="18" charset="0"/>
              </a:rPr>
              <a:t>、正方形既是邻边相等的特殊矩形，又是有一个角是直角的特殊菱形。</a:t>
            </a:r>
          </a:p>
        </p:txBody>
      </p:sp>
      <p:sp>
        <p:nvSpPr>
          <p:cNvPr id="63495" name="Rectangle 1031"/>
          <p:cNvSpPr>
            <a:spLocks noChangeArrowheads="1"/>
          </p:cNvSpPr>
          <p:nvPr/>
        </p:nvSpPr>
        <p:spPr bwMode="auto">
          <a:xfrm>
            <a:off x="533400" y="3293985"/>
            <a:ext cx="826907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dirty="0">
                <a:solidFill>
                  <a:srgbClr val="090A31"/>
                </a:solidFill>
                <a:latin typeface="Times New Roman" panose="02020603050405020304" pitchFamily="18" charset="0"/>
              </a:rPr>
              <a:t>②</a:t>
            </a:r>
            <a:r>
              <a:rPr kumimoji="1" lang="zh-CN" altLang="en-US" sz="3600" dirty="0">
                <a:solidFill>
                  <a:srgbClr val="090A31"/>
                </a:solidFill>
                <a:latin typeface="Times New Roman" panose="02020603050405020304" pitchFamily="18" charset="0"/>
              </a:rPr>
              <a:t>、正方形既具有矩形的性质有具有菱形的性质</a:t>
            </a:r>
            <a:r>
              <a:rPr kumimoji="1" lang="zh-CN" altLang="en-US" sz="2400" dirty="0">
                <a:solidFill>
                  <a:srgbClr val="090A31"/>
                </a:solidFill>
                <a:latin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026"/>
          <p:cNvSpPr txBox="1">
            <a:spLocks noChangeArrowheads="1"/>
          </p:cNvSpPr>
          <p:nvPr/>
        </p:nvSpPr>
        <p:spPr bwMode="auto">
          <a:xfrm>
            <a:off x="288394" y="1448780"/>
            <a:ext cx="85426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800" dirty="0">
                <a:solidFill>
                  <a:srgbClr val="009999"/>
                </a:solidFill>
                <a:ea typeface="隶书" panose="02010509060101010101" pitchFamily="49" charset="-122"/>
              </a:rPr>
              <a:t>正方形的对称中心在哪里？对称轴有几条，各在什么位置？</a:t>
            </a:r>
          </a:p>
        </p:txBody>
      </p:sp>
      <p:sp>
        <p:nvSpPr>
          <p:cNvPr id="64515" name="Text Box 1027"/>
          <p:cNvSpPr txBox="1">
            <a:spLocks noChangeArrowheads="1"/>
          </p:cNvSpPr>
          <p:nvPr/>
        </p:nvSpPr>
        <p:spPr bwMode="auto">
          <a:xfrm>
            <a:off x="316015" y="637381"/>
            <a:ext cx="2590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800" dirty="0">
                <a:solidFill>
                  <a:srgbClr val="FF3399"/>
                </a:solidFill>
                <a:ea typeface="黑体" panose="02010609060101010101" charset="-122"/>
              </a:rPr>
              <a:t>思考：</a:t>
            </a:r>
          </a:p>
        </p:txBody>
      </p:sp>
      <p:sp>
        <p:nvSpPr>
          <p:cNvPr id="64539" name="Rectangle 1051"/>
          <p:cNvSpPr>
            <a:spLocks noChangeArrowheads="1"/>
          </p:cNvSpPr>
          <p:nvPr/>
        </p:nvSpPr>
        <p:spPr bwMode="auto">
          <a:xfrm>
            <a:off x="3505200" y="4038600"/>
            <a:ext cx="1866900" cy="19034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4540" name="Line 1052"/>
          <p:cNvSpPr>
            <a:spLocks noChangeShapeType="1"/>
          </p:cNvSpPr>
          <p:nvPr/>
        </p:nvSpPr>
        <p:spPr bwMode="auto">
          <a:xfrm>
            <a:off x="4419600" y="34290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4541" name="Line 1053"/>
          <p:cNvSpPr>
            <a:spLocks noChangeShapeType="1"/>
          </p:cNvSpPr>
          <p:nvPr/>
        </p:nvSpPr>
        <p:spPr bwMode="auto">
          <a:xfrm>
            <a:off x="2971800" y="49530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4543" name="Line 1055"/>
          <p:cNvSpPr>
            <a:spLocks noChangeShapeType="1"/>
          </p:cNvSpPr>
          <p:nvPr/>
        </p:nvSpPr>
        <p:spPr bwMode="auto">
          <a:xfrm flipH="1">
            <a:off x="3276600" y="3657600"/>
            <a:ext cx="24384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4547" name="Line 1059"/>
          <p:cNvSpPr>
            <a:spLocks noChangeShapeType="1"/>
          </p:cNvSpPr>
          <p:nvPr/>
        </p:nvSpPr>
        <p:spPr bwMode="auto">
          <a:xfrm>
            <a:off x="3276600" y="3810000"/>
            <a:ext cx="24384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39" grpId="0" animBg="1"/>
      <p:bldP spid="64540" grpId="0" animBg="1"/>
      <p:bldP spid="64541" grpId="0" animBg="1"/>
      <p:bldP spid="64543" grpId="0" animBg="1"/>
      <p:bldP spid="645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566738" y="381000"/>
            <a:ext cx="7231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图形所具有的性质</a:t>
            </a:r>
            <a:r>
              <a:rPr lang="en-US" altLang="zh-CN" sz="24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zh-CN" altLang="en-US" sz="24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在下表相应的空格中打 </a:t>
            </a:r>
            <a:r>
              <a:rPr lang="zh-CN" altLang="en-US" sz="2400" b="1">
                <a:solidFill>
                  <a:srgbClr val="000000"/>
                </a:solidFill>
                <a:ea typeface="黑体" panose="02010609060101010101" charset="-122"/>
              </a:rPr>
              <a:t>”</a:t>
            </a:r>
            <a:r>
              <a:rPr lang="zh-CN" altLang="en-US" sz="24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√</a:t>
            </a:r>
            <a:r>
              <a:rPr lang="zh-CN" altLang="en-US" sz="2400" b="1">
                <a:solidFill>
                  <a:srgbClr val="000000"/>
                </a:solidFill>
                <a:ea typeface="黑体" panose="02010609060101010101" charset="-122"/>
              </a:rPr>
              <a:t>”</a:t>
            </a:r>
            <a:endParaRPr lang="zh-CN" altLang="en-US" sz="2400" b="1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graphicFrame>
        <p:nvGraphicFramePr>
          <p:cNvPr id="73929" name="Group 201"/>
          <p:cNvGraphicFramePr>
            <a:graphicFrameLocks noGrp="1"/>
          </p:cNvGraphicFramePr>
          <p:nvPr/>
        </p:nvGraphicFramePr>
        <p:xfrm>
          <a:off x="304800" y="1066800"/>
          <a:ext cx="7923213" cy="6415723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38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charset="-122"/>
                        </a:rPr>
                        <a:t>平行四边形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charset="-122"/>
                        </a:rPr>
                        <a:t>矩形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charset="-122"/>
                        </a:rPr>
                        <a:t>菱形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charset="-122"/>
                        </a:rPr>
                        <a:t>正方形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charset="-122"/>
                        </a:rPr>
                        <a:t>对边平行且相等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 </a:t>
                      </a:r>
                      <a:endParaRPr kumimoji="0" lang="en-US" altLang="zh-CN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charset="-122"/>
                        </a:rPr>
                        <a:t>四边都相等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charset="-122"/>
                        </a:rPr>
                        <a:t>四个角都是直角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charset="-122"/>
                        </a:rPr>
                        <a:t>对角线互相平分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8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charset="-122"/>
                        </a:rPr>
                        <a:t>对角线互相垂直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charset="-122"/>
                        </a:rPr>
                        <a:t>对角线相等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   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charset="-122"/>
                        </a:rPr>
                        <a:t>对角线平分每一组对角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charset="-122"/>
                        </a:rPr>
                        <a:t>中心对称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charset="-122"/>
                        </a:rPr>
                        <a:t>轴对称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3803" name="Text Box 75"/>
          <p:cNvSpPr txBox="1">
            <a:spLocks noChangeArrowheads="1"/>
          </p:cNvSpPr>
          <p:nvPr/>
        </p:nvSpPr>
        <p:spPr bwMode="auto">
          <a:xfrm>
            <a:off x="-1920875" y="1292225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000">
              <a:solidFill>
                <a:srgbClr val="000000"/>
              </a:solidFill>
              <a:ea typeface="黑体" panose="02010609060101010101" charset="-122"/>
            </a:endParaRPr>
          </a:p>
        </p:txBody>
      </p:sp>
      <p:sp>
        <p:nvSpPr>
          <p:cNvPr id="73804" name="Text Box 76"/>
          <p:cNvSpPr txBox="1">
            <a:spLocks noChangeArrowheads="1"/>
          </p:cNvSpPr>
          <p:nvPr/>
        </p:nvSpPr>
        <p:spPr bwMode="auto">
          <a:xfrm>
            <a:off x="-3063875" y="911225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000">
              <a:solidFill>
                <a:srgbClr val="000000"/>
              </a:solidFill>
              <a:ea typeface="黑体" panose="02010609060101010101" charset="-122"/>
            </a:endParaRPr>
          </a:p>
        </p:txBody>
      </p:sp>
      <p:sp>
        <p:nvSpPr>
          <p:cNvPr id="73842" name="Text Box 114"/>
          <p:cNvSpPr txBox="1">
            <a:spLocks noChangeArrowheads="1"/>
          </p:cNvSpPr>
          <p:nvPr/>
        </p:nvSpPr>
        <p:spPr bwMode="auto">
          <a:xfrm>
            <a:off x="-1463675" y="16970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843" name="AutoShape 115"/>
          <p:cNvSpPr>
            <a:spLocks noChangeArrowheads="1"/>
          </p:cNvSpPr>
          <p:nvPr/>
        </p:nvSpPr>
        <p:spPr bwMode="auto">
          <a:xfrm>
            <a:off x="2819400" y="17526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3844" name="Text Box 116"/>
          <p:cNvSpPr txBox="1">
            <a:spLocks noChangeArrowheads="1"/>
          </p:cNvSpPr>
          <p:nvPr/>
        </p:nvSpPr>
        <p:spPr bwMode="auto">
          <a:xfrm>
            <a:off x="-1616075" y="13160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845" name="AutoShape 117"/>
          <p:cNvSpPr>
            <a:spLocks noChangeArrowheads="1"/>
          </p:cNvSpPr>
          <p:nvPr/>
        </p:nvSpPr>
        <p:spPr bwMode="auto">
          <a:xfrm>
            <a:off x="2819400" y="32766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3846" name="Text Box 118"/>
          <p:cNvSpPr txBox="1">
            <a:spLocks noChangeArrowheads="1"/>
          </p:cNvSpPr>
          <p:nvPr/>
        </p:nvSpPr>
        <p:spPr bwMode="auto">
          <a:xfrm>
            <a:off x="-2759075" y="630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847" name="AutoShape 119"/>
          <p:cNvSpPr>
            <a:spLocks noChangeArrowheads="1"/>
          </p:cNvSpPr>
          <p:nvPr/>
        </p:nvSpPr>
        <p:spPr bwMode="auto">
          <a:xfrm>
            <a:off x="2743200" y="5486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3848" name="Text Box 120"/>
          <p:cNvSpPr txBox="1">
            <a:spLocks noChangeArrowheads="1"/>
          </p:cNvSpPr>
          <p:nvPr/>
        </p:nvSpPr>
        <p:spPr bwMode="auto">
          <a:xfrm>
            <a:off x="-2073275" y="11636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849" name="AutoShape 121"/>
          <p:cNvSpPr>
            <a:spLocks noChangeArrowheads="1"/>
          </p:cNvSpPr>
          <p:nvPr/>
        </p:nvSpPr>
        <p:spPr bwMode="auto">
          <a:xfrm>
            <a:off x="4191000" y="32766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3850" name="Text Box 122"/>
          <p:cNvSpPr txBox="1">
            <a:spLocks noChangeArrowheads="1"/>
          </p:cNvSpPr>
          <p:nvPr/>
        </p:nvSpPr>
        <p:spPr bwMode="auto">
          <a:xfrm>
            <a:off x="-1997075" y="1773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851" name="AutoShape 123"/>
          <p:cNvSpPr>
            <a:spLocks noChangeArrowheads="1"/>
          </p:cNvSpPr>
          <p:nvPr/>
        </p:nvSpPr>
        <p:spPr bwMode="auto">
          <a:xfrm>
            <a:off x="4191000" y="5486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3852" name="Text Box 124"/>
          <p:cNvSpPr txBox="1">
            <a:spLocks noChangeArrowheads="1"/>
          </p:cNvSpPr>
          <p:nvPr/>
        </p:nvSpPr>
        <p:spPr bwMode="auto">
          <a:xfrm>
            <a:off x="-1920875" y="14684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853" name="AutoShape 125"/>
          <p:cNvSpPr>
            <a:spLocks noChangeArrowheads="1"/>
          </p:cNvSpPr>
          <p:nvPr/>
        </p:nvSpPr>
        <p:spPr bwMode="auto">
          <a:xfrm>
            <a:off x="4191000" y="17526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3854" name="Text Box 126"/>
          <p:cNvSpPr txBox="1">
            <a:spLocks noChangeArrowheads="1"/>
          </p:cNvSpPr>
          <p:nvPr/>
        </p:nvSpPr>
        <p:spPr bwMode="auto">
          <a:xfrm>
            <a:off x="-1616075" y="1392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855" name="AutoShape 127"/>
          <p:cNvSpPr>
            <a:spLocks noChangeArrowheads="1"/>
          </p:cNvSpPr>
          <p:nvPr/>
        </p:nvSpPr>
        <p:spPr bwMode="auto">
          <a:xfrm>
            <a:off x="4191000" y="27432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3856" name="Text Box 128"/>
          <p:cNvSpPr txBox="1">
            <a:spLocks noChangeArrowheads="1"/>
          </p:cNvSpPr>
          <p:nvPr/>
        </p:nvSpPr>
        <p:spPr bwMode="auto">
          <a:xfrm>
            <a:off x="-2073275" y="7826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857" name="AutoShape 129"/>
          <p:cNvSpPr>
            <a:spLocks noChangeArrowheads="1"/>
          </p:cNvSpPr>
          <p:nvPr/>
        </p:nvSpPr>
        <p:spPr bwMode="auto">
          <a:xfrm>
            <a:off x="4191000" y="4343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3858" name="Text Box 130"/>
          <p:cNvSpPr txBox="1">
            <a:spLocks noChangeArrowheads="1"/>
          </p:cNvSpPr>
          <p:nvPr/>
        </p:nvSpPr>
        <p:spPr bwMode="auto">
          <a:xfrm>
            <a:off x="-2073275" y="20780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859" name="AutoShape 131"/>
          <p:cNvSpPr>
            <a:spLocks noChangeArrowheads="1"/>
          </p:cNvSpPr>
          <p:nvPr/>
        </p:nvSpPr>
        <p:spPr bwMode="auto">
          <a:xfrm>
            <a:off x="4191000" y="59436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3860" name="Text Box 132"/>
          <p:cNvSpPr txBox="1">
            <a:spLocks noChangeArrowheads="1"/>
          </p:cNvSpPr>
          <p:nvPr/>
        </p:nvSpPr>
        <p:spPr bwMode="auto">
          <a:xfrm>
            <a:off x="-1387475" y="12398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862" name="Text Box 134"/>
          <p:cNvSpPr txBox="1">
            <a:spLocks noChangeArrowheads="1"/>
          </p:cNvSpPr>
          <p:nvPr/>
        </p:nvSpPr>
        <p:spPr bwMode="auto">
          <a:xfrm>
            <a:off x="-2759075" y="630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863" name="AutoShape 135"/>
          <p:cNvSpPr>
            <a:spLocks noChangeArrowheads="1"/>
          </p:cNvSpPr>
          <p:nvPr/>
        </p:nvSpPr>
        <p:spPr bwMode="auto">
          <a:xfrm>
            <a:off x="5715000" y="5486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3864" name="Text Box 136"/>
          <p:cNvSpPr txBox="1">
            <a:spLocks noChangeArrowheads="1"/>
          </p:cNvSpPr>
          <p:nvPr/>
        </p:nvSpPr>
        <p:spPr bwMode="auto">
          <a:xfrm>
            <a:off x="-2454275" y="12398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865" name="AutoShape 137"/>
          <p:cNvSpPr>
            <a:spLocks noChangeArrowheads="1"/>
          </p:cNvSpPr>
          <p:nvPr/>
        </p:nvSpPr>
        <p:spPr bwMode="auto">
          <a:xfrm>
            <a:off x="5791200" y="2286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3866" name="Text Box 138"/>
          <p:cNvSpPr txBox="1">
            <a:spLocks noChangeArrowheads="1"/>
          </p:cNvSpPr>
          <p:nvPr/>
        </p:nvSpPr>
        <p:spPr bwMode="auto">
          <a:xfrm>
            <a:off x="-2835275" y="1392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867" name="AutoShape 139"/>
          <p:cNvSpPr>
            <a:spLocks noChangeArrowheads="1"/>
          </p:cNvSpPr>
          <p:nvPr/>
        </p:nvSpPr>
        <p:spPr bwMode="auto">
          <a:xfrm>
            <a:off x="5791200" y="3733800"/>
            <a:ext cx="3810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3868" name="Text Box 140"/>
          <p:cNvSpPr txBox="1">
            <a:spLocks noChangeArrowheads="1"/>
          </p:cNvSpPr>
          <p:nvPr/>
        </p:nvSpPr>
        <p:spPr bwMode="auto">
          <a:xfrm>
            <a:off x="-1997075" y="13160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869" name="AutoShape 141"/>
          <p:cNvSpPr>
            <a:spLocks noChangeArrowheads="1"/>
          </p:cNvSpPr>
          <p:nvPr/>
        </p:nvSpPr>
        <p:spPr bwMode="auto">
          <a:xfrm>
            <a:off x="5715000" y="4876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3870" name="Text Box 142"/>
          <p:cNvSpPr txBox="1">
            <a:spLocks noChangeArrowheads="1"/>
          </p:cNvSpPr>
          <p:nvPr/>
        </p:nvSpPr>
        <p:spPr bwMode="auto">
          <a:xfrm>
            <a:off x="-1311275" y="15446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871" name="AutoShape 143"/>
          <p:cNvSpPr>
            <a:spLocks noChangeArrowheads="1"/>
          </p:cNvSpPr>
          <p:nvPr/>
        </p:nvSpPr>
        <p:spPr bwMode="auto">
          <a:xfrm>
            <a:off x="5791200" y="17526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3872" name="Text Box 144"/>
          <p:cNvSpPr txBox="1">
            <a:spLocks noChangeArrowheads="1"/>
          </p:cNvSpPr>
          <p:nvPr/>
        </p:nvSpPr>
        <p:spPr bwMode="auto">
          <a:xfrm>
            <a:off x="-2378075" y="1392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873" name="AutoShape 145"/>
          <p:cNvSpPr>
            <a:spLocks noChangeArrowheads="1"/>
          </p:cNvSpPr>
          <p:nvPr/>
        </p:nvSpPr>
        <p:spPr bwMode="auto">
          <a:xfrm>
            <a:off x="5791200" y="3200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3874" name="Text Box 146"/>
          <p:cNvSpPr txBox="1">
            <a:spLocks noChangeArrowheads="1"/>
          </p:cNvSpPr>
          <p:nvPr/>
        </p:nvSpPr>
        <p:spPr bwMode="auto">
          <a:xfrm>
            <a:off x="-2149475" y="10874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875" name="AutoShape 147"/>
          <p:cNvSpPr>
            <a:spLocks noChangeArrowheads="1"/>
          </p:cNvSpPr>
          <p:nvPr/>
        </p:nvSpPr>
        <p:spPr bwMode="auto">
          <a:xfrm>
            <a:off x="7239000" y="2286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3876" name="Text Box 148"/>
          <p:cNvSpPr txBox="1">
            <a:spLocks noChangeArrowheads="1"/>
          </p:cNvSpPr>
          <p:nvPr/>
        </p:nvSpPr>
        <p:spPr bwMode="auto">
          <a:xfrm>
            <a:off x="-1768475" y="12398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877" name="AutoShape 149"/>
          <p:cNvSpPr>
            <a:spLocks noChangeArrowheads="1"/>
          </p:cNvSpPr>
          <p:nvPr/>
        </p:nvSpPr>
        <p:spPr bwMode="auto">
          <a:xfrm>
            <a:off x="7239000" y="27432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3878" name="Text Box 150"/>
          <p:cNvSpPr txBox="1">
            <a:spLocks noChangeArrowheads="1"/>
          </p:cNvSpPr>
          <p:nvPr/>
        </p:nvSpPr>
        <p:spPr bwMode="auto">
          <a:xfrm>
            <a:off x="-1997075" y="12398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879" name="AutoShape 151"/>
          <p:cNvSpPr>
            <a:spLocks noChangeArrowheads="1"/>
          </p:cNvSpPr>
          <p:nvPr/>
        </p:nvSpPr>
        <p:spPr bwMode="auto">
          <a:xfrm>
            <a:off x="7239000" y="3200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3880" name="Text Box 152"/>
          <p:cNvSpPr txBox="1">
            <a:spLocks noChangeArrowheads="1"/>
          </p:cNvSpPr>
          <p:nvPr/>
        </p:nvSpPr>
        <p:spPr bwMode="auto">
          <a:xfrm>
            <a:off x="-1997075" y="11636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881" name="AutoShape 153"/>
          <p:cNvSpPr>
            <a:spLocks noChangeArrowheads="1"/>
          </p:cNvSpPr>
          <p:nvPr/>
        </p:nvSpPr>
        <p:spPr bwMode="auto">
          <a:xfrm>
            <a:off x="7239000" y="3733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3882" name="Text Box 154"/>
          <p:cNvSpPr txBox="1">
            <a:spLocks noChangeArrowheads="1"/>
          </p:cNvSpPr>
          <p:nvPr/>
        </p:nvSpPr>
        <p:spPr bwMode="auto">
          <a:xfrm>
            <a:off x="-2225675" y="1392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883" name="AutoShape 155"/>
          <p:cNvSpPr>
            <a:spLocks noChangeArrowheads="1"/>
          </p:cNvSpPr>
          <p:nvPr/>
        </p:nvSpPr>
        <p:spPr bwMode="auto">
          <a:xfrm>
            <a:off x="7239000" y="42672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3884" name="Text Box 156"/>
          <p:cNvSpPr txBox="1">
            <a:spLocks noChangeArrowheads="1"/>
          </p:cNvSpPr>
          <p:nvPr/>
        </p:nvSpPr>
        <p:spPr bwMode="auto">
          <a:xfrm>
            <a:off x="-1844675" y="10874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885" name="AutoShape 157"/>
          <p:cNvSpPr>
            <a:spLocks noChangeArrowheads="1"/>
          </p:cNvSpPr>
          <p:nvPr/>
        </p:nvSpPr>
        <p:spPr bwMode="auto">
          <a:xfrm>
            <a:off x="7239000" y="4876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3886" name="Text Box 158"/>
          <p:cNvSpPr txBox="1">
            <a:spLocks noChangeArrowheads="1"/>
          </p:cNvSpPr>
          <p:nvPr/>
        </p:nvSpPr>
        <p:spPr bwMode="auto">
          <a:xfrm>
            <a:off x="-2225675" y="12398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887" name="AutoShape 159"/>
          <p:cNvSpPr>
            <a:spLocks noChangeArrowheads="1"/>
          </p:cNvSpPr>
          <p:nvPr/>
        </p:nvSpPr>
        <p:spPr bwMode="auto">
          <a:xfrm>
            <a:off x="7162800" y="54102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3888" name="Text Box 160"/>
          <p:cNvSpPr txBox="1">
            <a:spLocks noChangeArrowheads="1"/>
          </p:cNvSpPr>
          <p:nvPr/>
        </p:nvSpPr>
        <p:spPr bwMode="auto">
          <a:xfrm>
            <a:off x="-1463675" y="9350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889" name="AutoShape 161"/>
          <p:cNvSpPr>
            <a:spLocks noChangeArrowheads="1"/>
          </p:cNvSpPr>
          <p:nvPr/>
        </p:nvSpPr>
        <p:spPr bwMode="auto">
          <a:xfrm>
            <a:off x="7239000" y="6019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3891" name="Text Box 163"/>
          <p:cNvSpPr txBox="1">
            <a:spLocks noChangeArrowheads="1"/>
          </p:cNvSpPr>
          <p:nvPr/>
        </p:nvSpPr>
        <p:spPr bwMode="auto">
          <a:xfrm>
            <a:off x="-1768475" y="13160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893" name="Text Box 165"/>
          <p:cNvSpPr txBox="1">
            <a:spLocks noChangeArrowheads="1"/>
          </p:cNvSpPr>
          <p:nvPr/>
        </p:nvSpPr>
        <p:spPr bwMode="auto">
          <a:xfrm>
            <a:off x="-1997075" y="2154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895" name="Text Box 167"/>
          <p:cNvSpPr txBox="1">
            <a:spLocks noChangeArrowheads="1"/>
          </p:cNvSpPr>
          <p:nvPr/>
        </p:nvSpPr>
        <p:spPr bwMode="auto">
          <a:xfrm>
            <a:off x="-1997075" y="19256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3896" name="Picture 168" descr="GIF017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43200" y="3810000"/>
            <a:ext cx="5334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897" name="Text Box 169"/>
          <p:cNvSpPr txBox="1">
            <a:spLocks noChangeArrowheads="1"/>
          </p:cNvSpPr>
          <p:nvPr/>
        </p:nvSpPr>
        <p:spPr bwMode="auto">
          <a:xfrm>
            <a:off x="-2073275" y="1011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3898" name="Picture 170" descr="GIF017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43200" y="4343400"/>
            <a:ext cx="5334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899" name="Text Box 171"/>
          <p:cNvSpPr txBox="1">
            <a:spLocks noChangeArrowheads="1"/>
          </p:cNvSpPr>
          <p:nvPr/>
        </p:nvSpPr>
        <p:spPr bwMode="auto">
          <a:xfrm>
            <a:off x="-2149475" y="1011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3900" name="Picture 172" descr="GIF017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43200" y="4953000"/>
            <a:ext cx="5334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901" name="Text Box 173"/>
          <p:cNvSpPr txBox="1">
            <a:spLocks noChangeArrowheads="1"/>
          </p:cNvSpPr>
          <p:nvPr/>
        </p:nvSpPr>
        <p:spPr bwMode="auto">
          <a:xfrm>
            <a:off x="-2225675" y="1392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3902" name="Picture 174" descr="GIF017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43200" y="6019800"/>
            <a:ext cx="5334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903" name="Text Box 175"/>
          <p:cNvSpPr txBox="1">
            <a:spLocks noChangeArrowheads="1"/>
          </p:cNvSpPr>
          <p:nvPr/>
        </p:nvSpPr>
        <p:spPr bwMode="auto">
          <a:xfrm>
            <a:off x="-1920875" y="15446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905" name="Text Box 177"/>
          <p:cNvSpPr txBox="1">
            <a:spLocks noChangeArrowheads="1"/>
          </p:cNvSpPr>
          <p:nvPr/>
        </p:nvSpPr>
        <p:spPr bwMode="auto">
          <a:xfrm>
            <a:off x="-1539875" y="12398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907" name="Text Box 179"/>
          <p:cNvSpPr txBox="1">
            <a:spLocks noChangeArrowheads="1"/>
          </p:cNvSpPr>
          <p:nvPr/>
        </p:nvSpPr>
        <p:spPr bwMode="auto">
          <a:xfrm>
            <a:off x="-1920875" y="1011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909" name="Text Box 181"/>
          <p:cNvSpPr txBox="1">
            <a:spLocks noChangeArrowheads="1"/>
          </p:cNvSpPr>
          <p:nvPr/>
        </p:nvSpPr>
        <p:spPr bwMode="auto">
          <a:xfrm>
            <a:off x="-2149475" y="7826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910" name="AutoShape 182"/>
          <p:cNvSpPr>
            <a:spLocks noChangeArrowheads="1"/>
          </p:cNvSpPr>
          <p:nvPr/>
        </p:nvSpPr>
        <p:spPr bwMode="auto">
          <a:xfrm>
            <a:off x="5715000" y="5943600"/>
            <a:ext cx="457200" cy="533400"/>
          </a:xfrm>
          <a:prstGeom prst="smileyFace">
            <a:avLst>
              <a:gd name="adj" fmla="val 334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3914" name="AutoShape 186"/>
          <p:cNvSpPr>
            <a:spLocks noChangeArrowheads="1"/>
          </p:cNvSpPr>
          <p:nvPr/>
        </p:nvSpPr>
        <p:spPr bwMode="auto">
          <a:xfrm>
            <a:off x="7239000" y="17526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73927" name="Picture 199" descr="GIF017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43200" y="2819400"/>
            <a:ext cx="5334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928" name="Picture 200" descr="GIF017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43200" y="2286000"/>
            <a:ext cx="5334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3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3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3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3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3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3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3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3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3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3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3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3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3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3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3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3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3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3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3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3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3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3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3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3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3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3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3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3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3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3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3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3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73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73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3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3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3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73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3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3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500"/>
                            </p:stCondLst>
                            <p:childTnLst>
                              <p:par>
                                <p:cTn id="1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73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3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000"/>
                            </p:stCondLst>
                            <p:childTnLst>
                              <p:par>
                                <p:cTn id="15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73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73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500"/>
                            </p:stCondLst>
                            <p:childTnLst>
                              <p:par>
                                <p:cTn id="1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73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73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3000"/>
                            </p:stCondLst>
                            <p:childTnLst>
                              <p:par>
                                <p:cTn id="1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73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73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3500"/>
                            </p:stCondLst>
                            <p:childTnLst>
                              <p:par>
                                <p:cTn id="16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73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73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4000"/>
                            </p:stCondLst>
                            <p:childTnLst>
                              <p:par>
                                <p:cTn id="17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73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73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843" grpId="0" animBg="1"/>
      <p:bldP spid="73845" grpId="0" animBg="1"/>
      <p:bldP spid="73847" grpId="0" animBg="1"/>
      <p:bldP spid="73849" grpId="0" animBg="1"/>
      <p:bldP spid="73851" grpId="0" animBg="1"/>
      <p:bldP spid="73853" grpId="0" animBg="1"/>
      <p:bldP spid="73855" grpId="0" animBg="1"/>
      <p:bldP spid="73857" grpId="0" animBg="1"/>
      <p:bldP spid="73859" grpId="0" animBg="1"/>
      <p:bldP spid="73863" grpId="0" animBg="1"/>
      <p:bldP spid="73865" grpId="0" animBg="1"/>
      <p:bldP spid="73867" grpId="0" animBg="1"/>
      <p:bldP spid="73869" grpId="0" animBg="1"/>
      <p:bldP spid="73871" grpId="0" animBg="1"/>
      <p:bldP spid="73873" grpId="0" animBg="1"/>
      <p:bldP spid="73875" grpId="0" animBg="1"/>
      <p:bldP spid="73877" grpId="0" animBg="1"/>
      <p:bldP spid="73879" grpId="0" animBg="1"/>
      <p:bldP spid="73881" grpId="0" animBg="1"/>
      <p:bldP spid="73883" grpId="0" animBg="1"/>
      <p:bldP spid="73885" grpId="0" animBg="1"/>
      <p:bldP spid="73887" grpId="0" animBg="1"/>
      <p:bldP spid="73889" grpId="0" animBg="1"/>
      <p:bldP spid="73910" grpId="0" animBg="1"/>
      <p:bldP spid="739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2546350" y="503238"/>
            <a:ext cx="353695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dirty="0">
                <a:solidFill>
                  <a:srgbClr val="000000"/>
                </a:solidFill>
                <a:ea typeface="黑体" panose="02010609060101010101" charset="-122"/>
              </a:rPr>
              <a:t>正方形的性质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1071563" y="1808163"/>
            <a:ext cx="1250950" cy="6413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dirty="0">
                <a:solidFill>
                  <a:srgbClr val="FF3399"/>
                </a:solidFill>
                <a:ea typeface="黑体" panose="02010609060101010101" charset="-122"/>
              </a:rPr>
              <a:t>边</a:t>
            </a:r>
            <a:r>
              <a:rPr kumimoji="1" lang="en-US" altLang="zh-CN" sz="3600" dirty="0">
                <a:solidFill>
                  <a:srgbClr val="FF3399"/>
                </a:solidFill>
                <a:ea typeface="黑体" panose="02010609060101010101" charset="-122"/>
              </a:rPr>
              <a:t>----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1106488" y="2843213"/>
            <a:ext cx="1250950" cy="6413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dirty="0">
                <a:solidFill>
                  <a:srgbClr val="FF3399"/>
                </a:solidFill>
                <a:ea typeface="黑体" panose="02010609060101010101" charset="-122"/>
              </a:rPr>
              <a:t>角</a:t>
            </a:r>
            <a:r>
              <a:rPr kumimoji="1" lang="en-US" altLang="zh-CN" sz="3600" dirty="0">
                <a:solidFill>
                  <a:srgbClr val="FF3399"/>
                </a:solidFill>
                <a:ea typeface="黑体" panose="02010609060101010101" charset="-122"/>
              </a:rPr>
              <a:t>----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250825" y="3968750"/>
            <a:ext cx="2165350" cy="6413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dirty="0">
                <a:solidFill>
                  <a:srgbClr val="FF3399"/>
                </a:solidFill>
                <a:ea typeface="黑体" panose="02010609060101010101" charset="-122"/>
              </a:rPr>
              <a:t>对角线</a:t>
            </a:r>
            <a:r>
              <a:rPr kumimoji="1" lang="en-US" altLang="zh-CN" sz="3600" dirty="0">
                <a:solidFill>
                  <a:srgbClr val="FF3399"/>
                </a:solidFill>
                <a:ea typeface="黑体" panose="02010609060101010101" charset="-122"/>
              </a:rPr>
              <a:t>----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2682875" y="1854200"/>
            <a:ext cx="36449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对边平行，４边相等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2670175" y="2889250"/>
            <a:ext cx="3657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４个角都是直角</a:t>
            </a: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2686050" y="3924300"/>
            <a:ext cx="44513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dirty="0">
                <a:solidFill>
                  <a:srgbClr val="000000"/>
                </a:solidFill>
                <a:ea typeface="黑体" panose="02010609060101010101" charset="-122"/>
              </a:rPr>
              <a:t>相等、垂直且互相平分，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dirty="0">
                <a:solidFill>
                  <a:srgbClr val="000000"/>
                </a:solidFill>
                <a:ea typeface="黑体" panose="02010609060101010101" charset="-122"/>
              </a:rPr>
              <a:t>每一条对角线平分一组对角</a:t>
            </a:r>
          </a:p>
        </p:txBody>
      </p:sp>
      <p:grpSp>
        <p:nvGrpSpPr>
          <p:cNvPr id="41995" name="Group 11"/>
          <p:cNvGrpSpPr/>
          <p:nvPr/>
        </p:nvGrpSpPr>
        <p:grpSpPr bwMode="auto">
          <a:xfrm>
            <a:off x="6281738" y="1989138"/>
            <a:ext cx="2590800" cy="2286000"/>
            <a:chOff x="3696" y="2208"/>
            <a:chExt cx="1632" cy="1440"/>
          </a:xfrm>
        </p:grpSpPr>
        <p:sp>
          <p:nvSpPr>
            <p:cNvPr id="41996" name="Rectangle 12"/>
            <p:cNvSpPr>
              <a:spLocks noChangeArrowheads="1"/>
            </p:cNvSpPr>
            <p:nvPr/>
          </p:nvSpPr>
          <p:spPr bwMode="auto">
            <a:xfrm>
              <a:off x="3984" y="2352"/>
              <a:ext cx="1056" cy="105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1997" name="Line 13"/>
            <p:cNvSpPr>
              <a:spLocks noChangeShapeType="1"/>
            </p:cNvSpPr>
            <p:nvPr/>
          </p:nvSpPr>
          <p:spPr bwMode="auto">
            <a:xfrm>
              <a:off x="3984" y="2352"/>
              <a:ext cx="1056" cy="10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1998" name="Line 14"/>
            <p:cNvSpPr>
              <a:spLocks noChangeShapeType="1"/>
            </p:cNvSpPr>
            <p:nvPr/>
          </p:nvSpPr>
          <p:spPr bwMode="auto">
            <a:xfrm flipV="1">
              <a:off x="3984" y="2352"/>
              <a:ext cx="1056" cy="10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1999" name="Text Box 15"/>
            <p:cNvSpPr txBox="1">
              <a:spLocks noChangeArrowheads="1"/>
            </p:cNvSpPr>
            <p:nvPr/>
          </p:nvSpPr>
          <p:spPr bwMode="auto">
            <a:xfrm>
              <a:off x="3696" y="2208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FF3399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42000" name="Text Box 16"/>
            <p:cNvSpPr txBox="1">
              <a:spLocks noChangeArrowheads="1"/>
            </p:cNvSpPr>
            <p:nvPr/>
          </p:nvSpPr>
          <p:spPr bwMode="auto">
            <a:xfrm>
              <a:off x="3744" y="3312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FF3399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42001" name="Text Box 17"/>
            <p:cNvSpPr txBox="1">
              <a:spLocks noChangeArrowheads="1"/>
            </p:cNvSpPr>
            <p:nvPr/>
          </p:nvSpPr>
          <p:spPr bwMode="auto">
            <a:xfrm>
              <a:off x="4992" y="336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FF3399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42002" name="Text Box 18"/>
            <p:cNvSpPr txBox="1">
              <a:spLocks noChangeArrowheads="1"/>
            </p:cNvSpPr>
            <p:nvPr/>
          </p:nvSpPr>
          <p:spPr bwMode="auto">
            <a:xfrm>
              <a:off x="5040" y="2208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FF3399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42003" name="Text Box 19"/>
            <p:cNvSpPr txBox="1">
              <a:spLocks noChangeArrowheads="1"/>
            </p:cNvSpPr>
            <p:nvPr/>
          </p:nvSpPr>
          <p:spPr bwMode="auto">
            <a:xfrm>
              <a:off x="4560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FF3399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</p:grpSp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2727325" y="5184775"/>
            <a:ext cx="433863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SzPct val="65000"/>
              <a:buFont typeface="Wingdings" panose="05000000000000000000" pitchFamily="2" charset="2"/>
              <a:buNone/>
            </a:pPr>
            <a:r>
              <a:rPr kumimoji="1" lang="zh-CN" altLang="en-US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既是中心对称图形</a:t>
            </a:r>
            <a:r>
              <a:rPr kumimoji="1" lang="zh-CN" altLang="en-US" sz="2800" dirty="0">
                <a:solidFill>
                  <a:srgbClr val="000000"/>
                </a:solidFill>
              </a:rPr>
              <a:t>，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SzPct val="65000"/>
              <a:buFont typeface="Wingdings" panose="05000000000000000000" pitchFamily="2" charset="2"/>
              <a:buNone/>
            </a:pPr>
            <a:r>
              <a:rPr kumimoji="1" lang="zh-CN" altLang="en-US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又是轴对称图形．</a:t>
            </a:r>
          </a:p>
        </p:txBody>
      </p:sp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296863" y="5184775"/>
            <a:ext cx="2165350" cy="6413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FF3399"/>
                </a:solidFill>
                <a:ea typeface="黑体" panose="02010609060101010101" charset="-122"/>
              </a:rPr>
              <a:t>对称性</a:t>
            </a:r>
            <a:r>
              <a:rPr lang="en-US" altLang="zh-CN" sz="3600" dirty="0">
                <a:solidFill>
                  <a:srgbClr val="FF3399"/>
                </a:solidFill>
                <a:ea typeface="黑体" panose="02010609060101010101" charset="-122"/>
              </a:rPr>
              <a:t>----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2" grpId="0" animBg="1" autoUpdateAnimBg="0"/>
      <p:bldP spid="41993" grpId="0" autoUpdateAnimBg="0"/>
      <p:bldP spid="41994" grpId="0"/>
      <p:bldP spid="42004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543</Words>
  <Application>Microsoft Office PowerPoint</Application>
  <PresentationFormat>全屏显示(4:3)</PresentationFormat>
  <Paragraphs>140</Paragraphs>
  <Slides>19</Slides>
  <Notes>9</Notes>
  <HiddenSlides>0</HiddenSlides>
  <MMClips>1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3" baseType="lpstr">
      <vt:lpstr>汉仪大宋简</vt:lpstr>
      <vt:lpstr>黑体</vt:lpstr>
      <vt:lpstr>华文彩云</vt:lpstr>
      <vt:lpstr>华文行楷</vt:lpstr>
      <vt:lpstr>华文新魏</vt:lpstr>
      <vt:lpstr>隶书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2018-07-16T02:07:00Z</dcterms:created>
  <dcterms:modified xsi:type="dcterms:W3CDTF">2023-01-16T14:10:25Z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1DCB107C7B7A41B4BB45367B243C3E8F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