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9" r:id="rId2"/>
    <p:sldId id="258" r:id="rId3"/>
    <p:sldId id="333" r:id="rId4"/>
    <p:sldId id="274" r:id="rId5"/>
    <p:sldId id="306" r:id="rId6"/>
    <p:sldId id="326" r:id="rId7"/>
    <p:sldId id="350" r:id="rId8"/>
    <p:sldId id="288" r:id="rId9"/>
    <p:sldId id="327" r:id="rId10"/>
    <p:sldId id="328" r:id="rId11"/>
    <p:sldId id="329" r:id="rId12"/>
    <p:sldId id="295" r:id="rId13"/>
    <p:sldId id="330" r:id="rId14"/>
    <p:sldId id="343" r:id="rId15"/>
    <p:sldId id="35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37_01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15737" y="2932198"/>
            <a:ext cx="4912519" cy="323945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0" y="534720"/>
            <a:ext cx="9144000" cy="231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Unit 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1</a:t>
            </a:r>
            <a:endParaRPr lang="en-US" altLang="zh-CN" sz="3600" b="1" dirty="0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How </a:t>
            </a: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can we become good learners?</a:t>
            </a: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Section 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A 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 (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课时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)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23755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5776" y="1592104"/>
            <a:ext cx="8340090" cy="378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 I have to finish reading a book and give a report.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(2)</a:t>
            </a:r>
            <a:r>
              <a:rPr 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作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介词的宾语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I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learn English by doing grammar exercises.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   Shall we have a rest or get down to doing our work?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   He was late again because of getting up late.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   Lock the doors and windows before going out.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   What/How about the two of us playing games?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☀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rPr>
              <a:t>活学活用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☀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1.She can't help_______(cry)  after________(hear)  the bad news.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2.Do you feel like________(have)  a break?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42820" y="4562475"/>
            <a:ext cx="31070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crying                      hearing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76500" y="4934585"/>
            <a:ext cx="10528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having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1955" y="1413351"/>
            <a:ext cx="8340090" cy="378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注意：动名词的否定形式是：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not </a:t>
            </a:r>
            <a:r>
              <a:rPr lang="en-US" altLang="zh-CN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ing</a:t>
            </a:r>
            <a:endParaRPr lang="en-US" altLang="zh-CN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动名词的复合结构：动名词的逻辑主语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动名词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动名词的复合结构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Would you mind_________(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我开窗户吗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)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Would you mind my/me opening the window?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my/me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称为动名词的逻辑主语。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I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can't understand Jack/Jack's leaving his wife.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I can't understand his/him leaving his wife.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Jack's/His leaving his wife is unbelievable.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86753" y="1914049"/>
            <a:ext cx="79200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单项选择。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03885" y="2563178"/>
            <a:ext cx="7789545" cy="323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 )</a:t>
            </a:r>
            <a:r>
              <a:rPr lang="zh-CN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.You should apologize to your sister for _____ her the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truth.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A.telling</a:t>
            </a:r>
            <a:r>
              <a:rPr lang="en-US" altLang="zh-CN" sz="2400" dirty="0">
                <a:latin typeface="Times New Roman" panose="02020603050405020304" pitchFamily="18" charset="0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B.not</a:t>
            </a:r>
            <a:r>
              <a:rPr lang="en-US" altLang="zh-CN" sz="2400" dirty="0">
                <a:latin typeface="Times New Roman" panose="02020603050405020304" pitchFamily="18" charset="0"/>
              </a:rPr>
              <a:t> telling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C.telling</a:t>
            </a:r>
            <a:r>
              <a:rPr lang="en-US" altLang="zh-CN" sz="2400" dirty="0">
                <a:latin typeface="Times New Roman" panose="02020603050405020304" pitchFamily="18" charset="0"/>
              </a:rPr>
              <a:t> not 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D.not</a:t>
            </a:r>
            <a:r>
              <a:rPr lang="en-US" altLang="zh-CN" sz="2400" dirty="0">
                <a:latin typeface="Times New Roman" panose="02020603050405020304" pitchFamily="18" charset="0"/>
              </a:rPr>
              <a:t> tell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)2.Hearing the bad </a:t>
            </a:r>
            <a:r>
              <a:rPr lang="en-US" altLang="zh-CN" sz="2400" dirty="0" err="1">
                <a:latin typeface="Times New Roman" panose="02020603050405020304" pitchFamily="18" charset="0"/>
              </a:rPr>
              <a:t>news,the</a:t>
            </a:r>
            <a:r>
              <a:rPr lang="en-US" altLang="zh-CN" sz="2400" dirty="0">
                <a:latin typeface="Times New Roman" panose="02020603050405020304" pitchFamily="18" charset="0"/>
              </a:rPr>
              <a:t> mother couldn't help_____.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A.to cry 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B.crying</a:t>
            </a:r>
            <a:r>
              <a:rPr lang="en-US" altLang="zh-CN" sz="2400" dirty="0">
                <a:latin typeface="Times New Roman" panose="02020603050405020304" pitchFamily="18" charset="0"/>
              </a:rPr>
              <a:t>     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C.cry</a:t>
            </a:r>
            <a:r>
              <a:rPr lang="en-US" altLang="zh-CN" sz="2400" dirty="0">
                <a:latin typeface="Times New Roman" panose="02020603050405020304" pitchFamily="18" charset="0"/>
              </a:rPr>
              <a:t>            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D.cries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9624" y="2745581"/>
            <a:ext cx="23193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9301" y="4415949"/>
            <a:ext cx="31099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" name="矩形 2"/>
          <p:cNvSpPr/>
          <p:nvPr/>
        </p:nvSpPr>
        <p:spPr>
          <a:xfrm>
            <a:off x="2839403" y="347980"/>
            <a:ext cx="346519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7200" b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Times New Roman" panose="02020603050405020304" pitchFamily="18" charset="0"/>
              </a:rPr>
              <a:t>Exercise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615791" y="2091214"/>
            <a:ext cx="7933849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)3.Our teacher told us to spend some time ________</a:t>
            </a:r>
            <a:r>
              <a:rPr lang="en-US" altLang="zh-CN" sz="2400" dirty="0" err="1">
                <a:latin typeface="Times New Roman" panose="02020603050405020304" pitchFamily="18" charset="0"/>
              </a:rPr>
              <a:t>Englsh</a:t>
            </a:r>
            <a:r>
              <a:rPr lang="en-US" altLang="zh-CN" sz="2400" dirty="0">
                <a:latin typeface="Times New Roman" panose="02020603050405020304" pitchFamily="18" charset="0"/>
              </a:rPr>
              <a:t> every day.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A.to practice speaking     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B.practicing</a:t>
            </a:r>
            <a:r>
              <a:rPr lang="en-US" altLang="zh-CN" sz="2400" dirty="0">
                <a:latin typeface="Times New Roman" panose="02020603050405020304" pitchFamily="18" charset="0"/>
              </a:rPr>
              <a:t> speaking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C.to practice to speak         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D.practicing</a:t>
            </a:r>
            <a:r>
              <a:rPr lang="en-US" altLang="zh-CN" sz="2400" dirty="0">
                <a:latin typeface="Times New Roman" panose="02020603050405020304" pitchFamily="18" charset="0"/>
              </a:rPr>
              <a:t> to speak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sym typeface="+mn-ea"/>
              </a:rPr>
              <a:t>(   )</a:t>
            </a:r>
            <a:r>
              <a:rPr lang="en-US" altLang="zh-CN" sz="2400" dirty="0">
                <a:latin typeface="Times New Roman" panose="02020603050405020304" pitchFamily="18" charset="0"/>
              </a:rPr>
              <a:t>4.It is no </a:t>
            </a:r>
            <a:r>
              <a:rPr lang="en-US" altLang="zh-CN" sz="2400" dirty="0" err="1">
                <a:latin typeface="Times New Roman" panose="02020603050405020304" pitchFamily="18" charset="0"/>
              </a:rPr>
              <a:t>use________without</a:t>
            </a:r>
            <a:r>
              <a:rPr lang="en-US" altLang="zh-CN" sz="2400" dirty="0">
                <a:latin typeface="Times New Roman" panose="02020603050405020304" pitchFamily="18" charset="0"/>
              </a:rPr>
              <a:t> doing.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A.to promise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B.promising</a:t>
            </a:r>
            <a:r>
              <a:rPr lang="en-US" altLang="zh-CN" sz="2400" dirty="0">
                <a:latin typeface="Times New Roman" panose="02020603050405020304" pitchFamily="18" charset="0"/>
              </a:rPr>
              <a:t>    </a:t>
            </a:r>
            <a:r>
              <a:rPr lang="en-US" altLang="zh-CN" sz="2400" dirty="0" err="1">
                <a:latin typeface="Times New Roman" panose="02020603050405020304" pitchFamily="18" charset="0"/>
              </a:rPr>
              <a:t>C.promise</a:t>
            </a:r>
            <a:r>
              <a:rPr lang="en-US" altLang="zh-CN" sz="2400" dirty="0">
                <a:latin typeface="Times New Roman" panose="02020603050405020304" pitchFamily="18" charset="0"/>
              </a:rPr>
              <a:t>     D.to be promised</a:t>
            </a: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3744" y="2326958"/>
            <a:ext cx="43576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3585" y="4471670"/>
            <a:ext cx="35671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0270" y="2799664"/>
            <a:ext cx="72453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 a short composition about how to learn English.</a:t>
            </a:r>
          </a:p>
        </p:txBody>
      </p:sp>
      <p:sp>
        <p:nvSpPr>
          <p:cNvPr id="4" name="矩形 3"/>
          <p:cNvSpPr/>
          <p:nvPr/>
        </p:nvSpPr>
        <p:spPr>
          <a:xfrm>
            <a:off x="2084070" y="993243"/>
            <a:ext cx="48577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5990" y="2230120"/>
            <a:ext cx="47320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7200" b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72001" y="2253139"/>
            <a:ext cx="7889558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Q1:How do you learn Chinese/</a:t>
            </a:r>
            <a:r>
              <a:rPr lang="en-US" altLang="zh-CN" sz="2400" dirty="0">
                <a:effectLst/>
                <a:latin typeface="Times New Roman" panose="02020603050405020304" pitchFamily="18" charset="0"/>
                <a:sym typeface="+mn-ea"/>
              </a:rPr>
              <a:t>chemistry</a:t>
            </a: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/physics/</a:t>
            </a:r>
            <a:r>
              <a:rPr lang="en-US" altLang="zh-CN" sz="2400" dirty="0">
                <a:effectLst/>
                <a:latin typeface="Times New Roman" panose="02020603050405020304" pitchFamily="18" charset="0"/>
                <a:sym typeface="+mn-ea"/>
              </a:rPr>
              <a:t>math</a:t>
            </a: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...?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Q2:Do you learn history and geography by __________</a:t>
            </a: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+mn-ea"/>
              </a:rPr>
              <a:t>?</a:t>
            </a:r>
            <a:r>
              <a:rPr lang="en-US" altLang="zh-CN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     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937351" y="1283175"/>
            <a:ext cx="3268504" cy="504825"/>
          </a:xfr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Free talk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701710" y="1296258"/>
            <a:ext cx="2817495" cy="10140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  <p:graphicFrame>
        <p:nvGraphicFramePr>
          <p:cNvPr id="8" name="表格 7"/>
          <p:cNvGraphicFramePr/>
          <p:nvPr/>
        </p:nvGraphicFramePr>
        <p:xfrm>
          <a:off x="734060" y="2667000"/>
          <a:ext cx="735584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How do you learn English?                           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I learn by studying with a group.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Do you learn English by reading 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aloud?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Yes,I do.It helps my pronunciation.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How can I read faster?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You can read faster by reading word 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groups.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                                     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How can I improve my pronunciation?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One way is by listening to tapes.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529447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1930" y="2295525"/>
            <a:ext cx="3982403" cy="36614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</a:rPr>
              <a:t>1.How do you practice speaking?</a:t>
            </a:r>
          </a:p>
          <a:p>
            <a:endParaRPr lang="en-US" altLang="zh-CN" sz="2400" dirty="0">
              <a:latin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2.How do you learn new words?</a:t>
            </a:r>
          </a:p>
          <a:p>
            <a:endParaRPr lang="en-US" altLang="zh-CN" sz="2400" dirty="0">
              <a:latin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3.How do you improve your </a:t>
            </a: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   wr</a:t>
            </a:r>
            <a:r>
              <a:rPr lang="en-US" altLang="zh-CN" sz="2000" dirty="0">
                <a:latin typeface="Times New Roman" panose="02020603050405020304" pitchFamily="18" charset="0"/>
                <a:sym typeface="+mn-ea"/>
              </a:rPr>
              <a:t>i</a:t>
            </a:r>
            <a:r>
              <a:rPr lang="en-US" altLang="zh-CN" sz="2000" dirty="0">
                <a:latin typeface="Times New Roman" panose="02020603050405020304" pitchFamily="18" charset="0"/>
              </a:rPr>
              <a:t>ting?</a:t>
            </a: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4.How do you practice listening?</a:t>
            </a:r>
          </a:p>
          <a:p>
            <a:endParaRPr lang="en-US" altLang="zh-CN" sz="2400" dirty="0">
              <a:latin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5.How do you improve your </a:t>
            </a: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   pronunciation?</a:t>
            </a:r>
          </a:p>
          <a:p>
            <a:r>
              <a:rPr lang="en-US" altLang="zh-CN" sz="2000" dirty="0">
                <a:latin typeface="Times New Roman" panose="02020603050405020304" pitchFamily="18" charset="0"/>
              </a:rPr>
              <a:t>6.How do you learn grammar?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37785" y="2322195"/>
            <a:ext cx="3786188" cy="3907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a.By watching English programs.</a:t>
            </a:r>
          </a:p>
          <a:p>
            <a:endParaRPr lang="en-US" altLang="zh-CN" sz="2400">
              <a:latin typeface="Times New Roman" panose="02020603050405020304" pitchFamily="18" charset="0"/>
            </a:endParaRPr>
          </a:p>
          <a:p>
            <a:r>
              <a:rPr lang="en-US" altLang="zh-CN" sz="2000">
                <a:latin typeface="Times New Roman" panose="02020603050405020304" pitchFamily="18" charset="0"/>
              </a:rPr>
              <a:t>b.By listening to a tape and      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   repeating out loud.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c.By having conversations with 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   friends.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d.By taking notes,doing exercises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   and reading a lot.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e.By making word cards.</a:t>
            </a:r>
          </a:p>
          <a:p>
            <a:endParaRPr lang="en-US" altLang="zh-CN" sz="2400">
              <a:latin typeface="Times New Roman" panose="02020603050405020304" pitchFamily="18" charset="0"/>
            </a:endParaRPr>
          </a:p>
          <a:p>
            <a:r>
              <a:rPr lang="en-US" altLang="zh-CN" sz="2000">
                <a:latin typeface="Times New Roman" panose="02020603050405020304" pitchFamily="18" charset="0"/>
              </a:rPr>
              <a:t>f.By writing e-mails to my pen pals.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662680" y="2449830"/>
            <a:ext cx="1615440" cy="1285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39490" y="2761298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597275" y="3255010"/>
            <a:ext cx="1640840" cy="17075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183890" y="3921760"/>
            <a:ext cx="2067560" cy="1694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3623945" y="2500630"/>
            <a:ext cx="1544955" cy="1928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3143250" y="3134360"/>
            <a:ext cx="2121535" cy="20015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3370580" y="4415790"/>
            <a:ext cx="1880870" cy="12674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7" name=" 227"/>
          <p:cNvSpPr/>
          <p:nvPr/>
        </p:nvSpPr>
        <p:spPr>
          <a:xfrm>
            <a:off x="552450" y="919480"/>
            <a:ext cx="803275" cy="639445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4a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62405" y="832485"/>
            <a:ext cx="7405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</a:rPr>
              <a:t>Match the questions and answers.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95559" y="1935798"/>
            <a:ext cx="6552724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100" dirty="0">
                <a:latin typeface="Times New Roman" panose="02020603050405020304" pitchFamily="18" charset="0"/>
              </a:rPr>
              <a:t>math  physics  chemistry  Chinese  history  geography</a:t>
            </a:r>
            <a:r>
              <a:rPr lang="en-US" altLang="zh-CN" sz="2400" dirty="0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0991" y="2700338"/>
            <a:ext cx="8716328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e.g.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I usually parctice my English by</a:t>
            </a:r>
            <a:r>
              <a:rPr lang="en-US" altLang="zh-CN" sz="2000" u="sng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taking notes/reading books and newspapers/</a:t>
            </a:r>
          </a:p>
          <a:p>
            <a:r>
              <a:rPr lang="en-US" altLang="zh-CN" sz="2000" u="sng">
                <a:noFill/>
                <a:effectLst/>
                <a:latin typeface="Times New Roman" panose="02020603050405020304" pitchFamily="18" charset="0"/>
              </a:rPr>
              <a:t>       </a:t>
            </a:r>
            <a:r>
              <a:rPr lang="en-US" altLang="zh-CN" sz="2000" u="sng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speaking English with my classmates/memorizing sentence patterns.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21519" y="3551873"/>
            <a:ext cx="7934801" cy="1751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</a:rPr>
              <a:t>a. I usually practice my math by________.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</a:rPr>
              <a:t>b. I usually practice my physics by________.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</a:rPr>
              <a:t>c. </a:t>
            </a:r>
            <a:r>
              <a:rPr lang="en-US" altLang="zh-CN" dirty="0">
                <a:latin typeface="Times New Roman" panose="02020603050405020304" pitchFamily="18" charset="0"/>
                <a:sym typeface="+mn-ea"/>
              </a:rPr>
              <a:t>I usually practice my chemistry by________.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</a:rPr>
              <a:t>d. </a:t>
            </a:r>
            <a:r>
              <a:rPr lang="en-US" altLang="zh-CN" dirty="0">
                <a:latin typeface="Times New Roman" panose="02020603050405020304" pitchFamily="18" charset="0"/>
                <a:sym typeface="+mn-ea"/>
              </a:rPr>
              <a:t>I usually practice my Chinese by________.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sym typeface="+mn-ea"/>
              </a:rPr>
              <a:t>e. I usually practice my history and geography by________.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227" name=" 227"/>
          <p:cNvSpPr/>
          <p:nvPr/>
        </p:nvSpPr>
        <p:spPr>
          <a:xfrm>
            <a:off x="552450" y="893445"/>
            <a:ext cx="803275" cy="665480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55725" y="552450"/>
            <a:ext cx="740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Make sentences using the structure “do </a:t>
            </a:r>
            <a:r>
              <a:rPr lang="en-US" altLang="zh-CN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 by doing” with the subjects in the box and information that is </a:t>
            </a:r>
            <a:r>
              <a:rPr lang="en-US" altLang="zh-CN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truor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you.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43953" y="2537460"/>
            <a:ext cx="7333298" cy="23069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A:Do you learn English by doing </a:t>
            </a:r>
            <a:r>
              <a:rPr lang="en-US" altLang="zh-CN" sz="2400" dirty="0" err="1">
                <a:latin typeface="Times New Roman" panose="02020603050405020304" pitchFamily="18" charset="0"/>
              </a:rPr>
              <a:t>grammmar</a:t>
            </a:r>
            <a:r>
              <a:rPr lang="en-US" altLang="zh-CN" sz="2400" dirty="0">
                <a:latin typeface="Times New Roman" panose="02020603050405020304" pitchFamily="18" charset="0"/>
              </a:rPr>
              <a:t> exercises?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B:Yes,I do.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A:How often do you do them?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B: ...                 </a:t>
            </a:r>
          </a:p>
        </p:txBody>
      </p:sp>
      <p:sp>
        <p:nvSpPr>
          <p:cNvPr id="227" name=" 227"/>
          <p:cNvSpPr/>
          <p:nvPr/>
        </p:nvSpPr>
        <p:spPr>
          <a:xfrm>
            <a:off x="552450" y="893445"/>
            <a:ext cx="803275" cy="665480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4c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75740" y="699135"/>
            <a:ext cx="74053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Times New Roman" panose="02020603050405020304" pitchFamily="18" charset="0"/>
              </a:rPr>
              <a:t>Check(    )what you do to learn English. Then interview your partner.</a:t>
            </a:r>
          </a:p>
        </p:txBody>
      </p:sp>
      <p:sp>
        <p:nvSpPr>
          <p:cNvPr id="2050" name=" 2050"/>
          <p:cNvSpPr/>
          <p:nvPr/>
        </p:nvSpPr>
        <p:spPr bwMode="auto">
          <a:xfrm>
            <a:off x="2678430" y="786130"/>
            <a:ext cx="313690" cy="394335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597535" y="1158240"/>
          <a:ext cx="7929880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04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I learn English by...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My partner learns English by...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how often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no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how often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doing grammar exercises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taking notes in English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reading English books/magazines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keeping a diary in English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using an English dictionary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</a:rPr>
                        <a:t>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3405" y="1851583"/>
            <a:ext cx="8340090" cy="3984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动名词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定义</a:t>
            </a:r>
            <a:r>
              <a:rPr lang="zh-CN" altLang="en-US" sz="2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它是一种兼有动词和名词特征的非谓语动词形式。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基本形式：</a:t>
            </a:r>
            <a:r>
              <a:rPr lang="en-US" altLang="zh-CN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v.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endParaRPr lang="en-US" altLang="zh-CN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作用：动名词有名词的性质，在句中可以作主语、表语、宾语、定语等。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基本用法：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用作主语，所表动作比较抽象，或者泛指习惯性动作。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e.g.:Playing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with fire is dangerous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【注意】动名词作主语，有时先用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it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作形式主语，把动名词置于句末。这种用法在习惯句型中常用。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(1)It is no use/good/</a:t>
            </a:r>
            <a:r>
              <a:rPr lang="en-US" altLang="zh-CN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useless+doing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...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(2)It is a waste of </a:t>
            </a:r>
            <a:r>
              <a:rPr lang="en-US" altLang="zh-CN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time+doing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... </a:t>
            </a:r>
          </a:p>
        </p:txBody>
      </p:sp>
      <p:sp>
        <p:nvSpPr>
          <p:cNvPr id="4" name="矩形 3"/>
          <p:cNvSpPr/>
          <p:nvPr/>
        </p:nvSpPr>
        <p:spPr>
          <a:xfrm>
            <a:off x="2815590" y="383540"/>
            <a:ext cx="38557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语法拓展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5776" y="1402556"/>
            <a:ext cx="8340090" cy="37014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(3)It is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fun+doing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...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在以上结构中常用动名词作主语。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It's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no use crying over spilt milk.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It is fun playing with children.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2.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用作宾语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   (1)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作动词的宾语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   常见的此类动词或动词短语有：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practise,enjoy,finish,give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up,keep,keep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on,mind,miss,put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off,depend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on,think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about,succeed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in,worry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about,be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/get used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to,look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forward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to,pay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attention to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等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How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do you practice speaking?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685"/>
  <p:tag name="KSO_WM_TAG_VERSION" val="1.0"/>
  <p:tag name="KSO_WM_TEMPLATE_THUMBS_INDEX" val="1、6、7、9、10、11、13、17、18、20、21、23、27、29、30、31、35、37、39、41、42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685"/>
  <p:tag name="KSO_WM_TAG_VERSION" val="1.0"/>
  <p:tag name="KSO_WM_TEMPLATE_THUMBS_INDEX" val="1、6、7、9、10、11、13、17、18、20、21、23、27、29、30、31、35、37、39、41、42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basetag"/>
  <p:tag name="KSO_WM_TEMPLATE_INDEX" val="2016447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全屏显示(4:3)</PresentationFormat>
  <Paragraphs>129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仿宋_GB2312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2016-01-11T06:31:00Z</dcterms:created>
  <dcterms:modified xsi:type="dcterms:W3CDTF">2023-01-16T14:10:30Z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A9A1C9E3BE164BD7A2666868306A839B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