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0" r:id="rId3"/>
    <p:sldId id="261" r:id="rId4"/>
    <p:sldId id="263" r:id="rId5"/>
    <p:sldId id="282" r:id="rId6"/>
    <p:sldId id="266" r:id="rId7"/>
    <p:sldId id="267" r:id="rId8"/>
    <p:sldId id="268" r:id="rId9"/>
    <p:sldId id="269" r:id="rId10"/>
    <p:sldId id="280" r:id="rId11"/>
    <p:sldId id="272" r:id="rId12"/>
    <p:sldId id="275" r:id="rId13"/>
    <p:sldId id="273" r:id="rId14"/>
    <p:sldId id="281" r:id="rId15"/>
    <p:sldId id="283" r:id="rId16"/>
    <p:sldId id="284" r:id="rId17"/>
    <p:sldId id="285" r:id="rId18"/>
    <p:sldId id="292" r:id="rId19"/>
    <p:sldId id="286" r:id="rId2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929526" y="2108799"/>
            <a:ext cx="10493381" cy="2245769"/>
            <a:chOff x="3540" y="1599"/>
            <a:chExt cx="12211" cy="3267"/>
          </a:xfrm>
        </p:grpSpPr>
        <p:sp>
          <p:nvSpPr>
            <p:cNvPr id="3" name="Rectangle 5"/>
            <p:cNvSpPr/>
            <p:nvPr/>
          </p:nvSpPr>
          <p:spPr>
            <a:xfrm>
              <a:off x="3540" y="3657"/>
              <a:ext cx="12211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仿宋" panose="02010609060101010101" pitchFamily="49" charset="-122"/>
                </a:rPr>
                <a:t>Task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" panose="02010609060101010101" pitchFamily="49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470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2  School life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212053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5828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661" y="3009079"/>
            <a:ext cx="114391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考查主谓一致。句意：约翰相信数学比语文容易得多。</a:t>
            </a:r>
            <a:r>
              <a:rPr lang="en-US" altLang="zh-CN" sz="2600" b="1" dirty="0" err="1" smtClean="0"/>
              <a:t>maths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虽然是以</a:t>
            </a:r>
            <a:r>
              <a:rPr lang="en-US" altLang="zh-CN" sz="2600" b="1" dirty="0" smtClean="0"/>
              <a:t>­s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结尾的单词，但并不是复数形式。作主语时，谓语动词用单数。故选</a:t>
            </a:r>
            <a:r>
              <a:rPr lang="en-US" altLang="zh-CN" sz="2600" b="1" dirty="0" smtClean="0"/>
              <a:t>B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631" y="1292469"/>
            <a:ext cx="11034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John believes that </a:t>
            </a:r>
            <a:r>
              <a:rPr lang="en-US" altLang="zh-CN" sz="3000" b="1" dirty="0" err="1" smtClean="0"/>
              <a:t>Maths</a:t>
            </a:r>
            <a:r>
              <a:rPr lang="en-US" altLang="zh-CN" sz="3000" b="1" dirty="0" smtClean="0"/>
              <a:t> ________ much easier than Chinese.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are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is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was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were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25312" y="145389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1900" y="3170874"/>
            <a:ext cx="10987314" cy="212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how long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，用于对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进行提问。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How long will it take you to go to school from your home by bus?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坐公共汽车从你家到学校需要多久？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9012" y="119923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58979" y="1120654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53576" y="1667492"/>
            <a:ext cx="1117396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 </a:t>
            </a:r>
            <a:r>
              <a:rPr lang="en-US" altLang="zh-CN" sz="3000" b="1" dirty="0" smtClean="0"/>
              <a:t>How long is lunchtime at your school?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</a:t>
            </a:r>
            <a:r>
              <a:rPr lang="zh-CN" altLang="zh-CN" sz="3000" b="1" dirty="0" smtClean="0"/>
              <a:t>你们学校的午餐时间是多久？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42815" y="3364992"/>
            <a:ext cx="146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一段时间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2143" y="3371088"/>
            <a:ext cx="110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多久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049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4271" y="1461734"/>
            <a:ext cx="10842171" cy="4903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how</a:t>
            </a:r>
            <a:r>
              <a:rPr lang="zh-CN" altLang="zh-CN" sz="3000" b="1" dirty="0" smtClean="0"/>
              <a:t>相关的短语：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 </a:t>
            </a:r>
            <a:r>
              <a:rPr lang="zh-CN" altLang="zh-CN" sz="3000" b="1" dirty="0" smtClean="0"/>
              <a:t>多久一次；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 </a:t>
            </a:r>
            <a:r>
              <a:rPr lang="zh-CN" altLang="zh-CN" sz="3000" b="1" dirty="0" smtClean="0"/>
              <a:t>多远；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 </a:t>
            </a:r>
            <a:r>
              <a:rPr lang="zh-CN" altLang="zh-CN" sz="3000" b="1" dirty="0" smtClean="0"/>
              <a:t>过多久；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 </a:t>
            </a:r>
            <a:r>
              <a:rPr lang="zh-CN" altLang="zh-CN" sz="3000" b="1" dirty="0" smtClean="0"/>
              <a:t>多少；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 </a:t>
            </a:r>
            <a:r>
              <a:rPr lang="zh-CN" altLang="zh-CN" sz="3000" b="1" dirty="0" smtClean="0"/>
              <a:t>多少次</a:t>
            </a:r>
          </a:p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25" y="5065776"/>
            <a:ext cx="2459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many times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0225" y="2319528"/>
            <a:ext cx="163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often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5089" y="3032760"/>
            <a:ext cx="1511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far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3649" y="3745992"/>
            <a:ext cx="163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soon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329" y="4376928"/>
            <a:ext cx="2353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much/many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27689" y="94125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9012" y="108180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956" y="1818249"/>
            <a:ext cx="1123656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连云港</a:t>
            </a:r>
            <a:r>
              <a:rPr lang="en-US" altLang="zh-CN" sz="3000" b="1" dirty="0" smtClean="0"/>
              <a:t>—________ do the students in your school do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outdoor activities every day?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—At least an hour.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often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long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much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far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01091" y="19976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5034" y="1614337"/>
            <a:ext cx="11166134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考查疑问短语辨析。句意：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你们学校的学生每天做多长时间的户外活动？”“至少一个小时</a:t>
            </a:r>
            <a:r>
              <a:rPr lang="zh-CN" altLang="zh-CN" sz="2600" b="1" dirty="0" smtClean="0"/>
              <a:t>。”</a:t>
            </a:r>
            <a:r>
              <a:rPr lang="en-US" altLang="zh-CN" sz="2600" b="1" dirty="0" smtClean="0"/>
              <a:t>how often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多久一次</a:t>
            </a:r>
            <a:r>
              <a:rPr lang="en-US" altLang="zh-CN" sz="2600" b="1" dirty="0" smtClean="0"/>
              <a:t>”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how long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多长时间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/>
              <a:t>how much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多少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/>
              <a:t>how far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多远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。根据答语</a:t>
            </a:r>
            <a:r>
              <a:rPr lang="en-US" altLang="zh-CN" sz="2600" b="1" dirty="0" smtClean="0"/>
              <a:t>“At least an hour.”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可知表示时间段，就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时间段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提问用</a:t>
            </a:r>
            <a:r>
              <a:rPr lang="en-US" altLang="zh-CN" sz="2600" b="1" dirty="0" smtClean="0"/>
              <a:t>how long</a:t>
            </a:r>
            <a:r>
              <a:rPr lang="zh-CN" altLang="zh-CN" sz="2600" b="1" dirty="0" smtClean="0"/>
              <a:t>。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故选</a:t>
            </a:r>
            <a:r>
              <a:rPr lang="en-US" altLang="zh-CN" sz="2600" b="1" dirty="0" smtClean="0"/>
              <a:t>B</a:t>
            </a:r>
            <a:r>
              <a:rPr lang="zh-CN" altLang="zh-CN" sz="2600" b="1" dirty="0" smtClean="0"/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55180" y="3980610"/>
            <a:ext cx="11166134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考查特殊疑问短语辨析。句意：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你多久看一次电影？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一周两次。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en-US" altLang="zh-CN" sz="2600" b="1" dirty="0" smtClean="0"/>
              <a:t>twice a week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一周两次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r>
              <a:rPr lang="en-US" altLang="zh-CN" sz="2600" b="1" dirty="0" smtClean="0"/>
              <a:t>how often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多久一次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”(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问频率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)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。故选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/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631" y="958362"/>
            <a:ext cx="96451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青岛</a:t>
            </a:r>
            <a:r>
              <a:rPr lang="en-US" altLang="zh-CN" sz="3000" b="1" dirty="0" smtClean="0"/>
              <a:t>—________ do you go to a movie?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—Twice a week.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long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soon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often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far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03904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8738" y="871716"/>
            <a:ext cx="10289399" cy="22159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   </a:t>
            </a:r>
            <a:r>
              <a:rPr lang="en-US" altLang="zh-CN" sz="3000" b="1" dirty="0" smtClean="0"/>
              <a:t>We do not need to get up early, and we have lots of time for after­school activities.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我们不必早起，而且我们有很多时间参加课外活动。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751" y="3170116"/>
            <a:ext cx="11054303" cy="3513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“have</a:t>
            </a:r>
            <a:r>
              <a:rPr lang="zh-CN" altLang="zh-CN" sz="3000" b="1" dirty="0" smtClean="0"/>
              <a:t>＋一段时间＋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有时间做某事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，可以和</a:t>
            </a:r>
            <a:r>
              <a:rPr lang="en-US" altLang="zh-CN" sz="3000" b="1" dirty="0" smtClean="0"/>
              <a:t>“have</a:t>
            </a:r>
            <a:r>
              <a:rPr lang="zh-CN" altLang="zh-CN" sz="3000" b="1" dirty="0" smtClean="0"/>
              <a:t>＋一段时间＋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结构互换。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have lots of time for homework.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＝</a:t>
            </a:r>
            <a:r>
              <a:rPr lang="en-US" altLang="zh-CN" sz="3000" b="1" dirty="0" smtClean="0"/>
              <a:t>I have lots of time to do homework.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我有很多时间做家庭作业。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0248" y="4123944"/>
            <a:ext cx="1453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do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9032" y="3389376"/>
            <a:ext cx="1182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4931" y="1705708"/>
            <a:ext cx="10313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 I have no time for TV.(</a:t>
            </a:r>
            <a:r>
              <a:rPr lang="zh-CN" altLang="zh-CN" sz="3000" b="1" dirty="0" smtClean="0"/>
              <a:t>改为同义句</a:t>
            </a:r>
            <a:r>
              <a:rPr lang="en-US" altLang="zh-CN" sz="3000" b="1" dirty="0" smtClean="0"/>
              <a:t>)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I have no time ________________ TV.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77640" y="2587752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watch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91492" y="924390"/>
            <a:ext cx="10289399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   </a:t>
            </a:r>
            <a:r>
              <a:rPr lang="en-US" altLang="zh-CN" sz="3000" b="1" dirty="0" smtClean="0"/>
              <a:t>Every month, we go on a school trip.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每个月，我们参加一次学校旅行。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844" y="2255716"/>
            <a:ext cx="110543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go on a school trip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，其中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可用</a:t>
            </a:r>
            <a:r>
              <a:rPr lang="en-US" altLang="zh-CN" sz="3000" b="1" dirty="0" smtClean="0"/>
              <a:t>take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have</a:t>
            </a:r>
            <a:r>
              <a:rPr lang="zh-CN" altLang="zh-CN" sz="3000" b="1" dirty="0" smtClean="0"/>
              <a:t>代替。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Did you have/take a good trip?</a:t>
            </a:r>
            <a:r>
              <a:rPr lang="zh-CN" altLang="zh-CN" sz="3000" b="1" dirty="0" smtClean="0"/>
              <a:t>你旅行顺利吗？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3046" y="4589585"/>
            <a:ext cx="838786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go on a trip to…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We went on a trip to the mountains.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我们到山里去旅游了。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86272" y="2438400"/>
            <a:ext cx="226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参加学校旅行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7233" y="3119359"/>
            <a:ext cx="99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0240" y="4742688"/>
            <a:ext cx="1831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去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旅行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  <p:bldP spid="5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5269" y="1556238"/>
            <a:ext cx="10629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3. </a:t>
            </a:r>
            <a:r>
              <a:rPr lang="zh-CN" altLang="zh-CN" sz="3000" b="1" dirty="0" smtClean="0"/>
              <a:t>你正计划去长城旅行吗？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Are you planning to __________________ the Great Wall?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414016"/>
            <a:ext cx="2121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 on a trip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7790" y="2207728"/>
          <a:ext cx="10761785" cy="2743200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完成；结束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　　 　　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午餐时间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物理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sz="3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51031" y="4097216"/>
            <a:ext cx="1345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physics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1208" y="3379178"/>
            <a:ext cx="1729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lunchtime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66592" y="2713893"/>
            <a:ext cx="975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finish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8118" y="1169522"/>
          <a:ext cx="11446328" cy="3745230"/>
        </p:xfrm>
        <a:graphic>
          <a:graphicData uri="http://schemas.openxmlformats.org/drawingml/2006/table">
            <a:tbl>
              <a:tblPr/>
              <a:tblGrid>
                <a:gridCol w="896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9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52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在午餐时间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进行一次学校旅行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课外活动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4.wear ties____________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5.have lots of time for… 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67528" y="4224528"/>
            <a:ext cx="277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有许多时间做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1984" y="1496568"/>
            <a:ext cx="2097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lunchtime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3544" y="2154936"/>
            <a:ext cx="346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 on a school trip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3072" y="2886456"/>
            <a:ext cx="346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after­school activities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5368" y="3535680"/>
            <a:ext cx="140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系领带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85461" y="1282772"/>
          <a:ext cx="11385216" cy="3043044"/>
        </p:xfrm>
        <a:graphic>
          <a:graphicData uri="http://schemas.openxmlformats.org/drawingml/2006/table">
            <a:tbl>
              <a:tblPr/>
              <a:tblGrid>
                <a:gridCol w="799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30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你多久进行一次学校旅行？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 do you _________________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你们学校的午餐时间是多久？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 is lunchtime at your school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21992" y="3611880"/>
            <a:ext cx="170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long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3144" y="2282952"/>
            <a:ext cx="177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often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2237232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 on school trips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82176" y="1168472"/>
          <a:ext cx="11385216" cy="3746428"/>
        </p:xfrm>
        <a:graphic>
          <a:graphicData uri="http://schemas.openxmlformats.org/drawingml/2006/table">
            <a:tbl>
              <a:tblPr/>
              <a:tblGrid>
                <a:gridCol w="799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4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我们不必早起，而且我们有很多时间参加课外活动。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do not need to get up early, and we  _______________________ after­school activities.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我们可以选择科目来学。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can __________________________________.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27248" y="4206240"/>
            <a:ext cx="349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choose subjects to study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2808" y="2868168"/>
            <a:ext cx="2825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have lots of time for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615814" y="1688069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5262" y="183526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5123" y="2620218"/>
            <a:ext cx="943138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finish </a:t>
            </a:r>
            <a:r>
              <a:rPr lang="en-US" altLang="zh-CN" sz="3000" b="1" i="1" dirty="0" smtClean="0"/>
              <a:t>vi</a:t>
            </a:r>
            <a:r>
              <a:rPr lang="en-US" altLang="zh-CN" sz="3000" b="1" dirty="0" smtClean="0"/>
              <a:t>.&amp;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完成；结束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6976" y="3523210"/>
            <a:ext cx="10885714" cy="347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/>
              <a:t> When do you </a:t>
            </a:r>
            <a:r>
              <a:rPr lang="en-US" altLang="zh-CN" sz="3000" b="1" i="1" dirty="0" smtClean="0"/>
              <a:t>finish</a:t>
            </a:r>
            <a:r>
              <a:rPr lang="en-US" altLang="zh-CN" sz="3000" b="1" dirty="0" smtClean="0"/>
              <a:t> school?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你什么时候放学？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</a:t>
            </a:r>
            <a:r>
              <a:rPr lang="en-US" altLang="zh-CN" sz="3000" b="1" i="1" dirty="0" smtClean="0"/>
              <a:t>finished</a:t>
            </a:r>
            <a:r>
              <a:rPr lang="en-US" altLang="zh-CN" sz="3000" b="1" dirty="0" smtClean="0"/>
              <a:t> doing my homework.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我做完我的家庭作业了。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4203" y="1503774"/>
            <a:ext cx="11577797" cy="14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finish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完成；结束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，后接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、代词或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作宾语。</a:t>
            </a:r>
            <a:r>
              <a:rPr lang="en-US" altLang="zh-CN" sz="3000" b="1" dirty="0" smtClean="0"/>
              <a:t>finish</a:t>
            </a:r>
            <a:r>
              <a:rPr lang="zh-CN" altLang="zh-CN" sz="3000" b="1" dirty="0" smtClean="0"/>
              <a:t>的同义词为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，反义词为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401" y="3604846"/>
            <a:ext cx="10788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zh-CN" altLang="zh-CN" sz="3000" b="1" dirty="0" smtClean="0"/>
              <a:t>在英语中，只能接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作宾语，不能接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的词还有</a:t>
            </a:r>
            <a:r>
              <a:rPr lang="en-US" altLang="zh-CN" sz="3000" b="1" dirty="0" smtClean="0"/>
              <a:t>enjoy(</a:t>
            </a:r>
            <a:r>
              <a:rPr lang="zh-CN" altLang="zh-CN" sz="3000" b="1" dirty="0" smtClean="0"/>
              <a:t>喜欢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mind(</a:t>
            </a:r>
            <a:r>
              <a:rPr lang="zh-CN" altLang="zh-CN" sz="3000" b="1" dirty="0" smtClean="0"/>
              <a:t>介意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miss(</a:t>
            </a:r>
            <a:r>
              <a:rPr lang="zh-CN" altLang="zh-CN" sz="3000" b="1" dirty="0" smtClean="0"/>
              <a:t>错过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，</a:t>
            </a:r>
            <a:r>
              <a:rPr lang="en-US" altLang="zh-CN" sz="3000" b="1" dirty="0" err="1" smtClean="0"/>
              <a:t>practise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练习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等。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379054" y="3767328"/>
            <a:ext cx="189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不定式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51372" y="1719789"/>
            <a:ext cx="96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8308" y="1719789"/>
            <a:ext cx="1365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4468" y="3770376"/>
            <a:ext cx="1365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8176" y="2374392"/>
            <a:ext cx="734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55736" y="2365248"/>
            <a:ext cx="189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start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289" y="129532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931205" y="1142959"/>
            <a:ext cx="1577676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  <a:latin typeface="+mn-ea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+mn-ea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0437" y="3943387"/>
            <a:ext cx="1067104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】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考查非谓语动词。根据句意</a:t>
            </a:r>
            <a:r>
              <a:rPr lang="en-US" altLang="zh-CN" sz="2600" b="1" dirty="0" smtClean="0"/>
              <a:t>“Dave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是一个好男孩，他总是按时完成他的家庭作业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可知，此题考查动词短语</a:t>
            </a:r>
            <a:r>
              <a:rPr lang="en-US" altLang="zh-CN" sz="2600" b="1" dirty="0" smtClean="0"/>
              <a:t>finish doing </a:t>
            </a:r>
            <a:r>
              <a:rPr lang="en-US" altLang="zh-CN" sz="2600" b="1" dirty="0" err="1" smtClean="0"/>
              <a:t>sth</a:t>
            </a:r>
            <a:r>
              <a:rPr lang="zh-CN" altLang="zh-CN" sz="2600" b="1" dirty="0" smtClean="0"/>
              <a:t>，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完成做某事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。故选</a:t>
            </a:r>
            <a:r>
              <a:rPr lang="en-US" altLang="zh-CN" sz="2600" b="1" dirty="0" smtClean="0"/>
              <a:t>D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045" y="1776045"/>
            <a:ext cx="1102555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重庆</a:t>
            </a:r>
            <a:r>
              <a:rPr lang="en-US" altLang="zh-CN" sz="3000" b="1" dirty="0" smtClean="0"/>
              <a:t>  Dave is a good boy and he always finishes 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his homework on time.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do</a:t>
            </a:r>
            <a:r>
              <a:rPr lang="zh-CN" altLang="zh-CN" sz="3000" b="1" dirty="0" smtClean="0"/>
              <a:t>　　　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did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does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doing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400492" y="192454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3569" y="1057040"/>
            <a:ext cx="10289399" cy="737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physics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．物理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学</a:t>
            </a:r>
            <a:r>
              <a:rPr lang="en-US" altLang="zh-CN" sz="3000" b="1" dirty="0" smtClean="0"/>
              <a:t>)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466" y="2053493"/>
            <a:ext cx="11054303" cy="2133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i="1" dirty="0" smtClean="0"/>
              <a:t> </a:t>
            </a:r>
            <a:r>
              <a:rPr lang="en-US" altLang="zh-CN" sz="3000" b="1" i="1" dirty="0" smtClean="0"/>
              <a:t>Physics</a:t>
            </a:r>
            <a:r>
              <a:rPr lang="en-US" altLang="zh-CN" sz="3000" b="1" dirty="0" smtClean="0"/>
              <a:t> is a difficult subject to many students in high school.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对许多高中生而言，物理是一门难的学科。</a:t>
            </a:r>
          </a:p>
          <a:p>
            <a:pPr>
              <a:lnSpc>
                <a:spcPct val="150000"/>
              </a:lnSpc>
            </a:pPr>
            <a:endParaRPr lang="zh-CN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3647" y="3820469"/>
            <a:ext cx="104429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physics</a:t>
            </a:r>
            <a:r>
              <a:rPr lang="zh-CN" altLang="zh-CN" sz="3000" b="1" dirty="0" smtClean="0"/>
              <a:t>作学科讲时，虽以</a:t>
            </a:r>
            <a:r>
              <a:rPr lang="en-US" altLang="zh-CN" sz="3000" b="1" dirty="0" smtClean="0"/>
              <a:t>­s</a:t>
            </a:r>
            <a:r>
              <a:rPr lang="zh-CN" altLang="zh-CN" sz="3000" b="1" dirty="0" smtClean="0"/>
              <a:t>结尾，但并不是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形式。其作主语时，谓语动词用</a:t>
            </a:r>
            <a:r>
              <a:rPr lang="en-US" altLang="zh-CN" sz="3000" b="1" dirty="0" smtClean="0"/>
              <a:t>___________</a:t>
            </a:r>
            <a:r>
              <a:rPr lang="zh-CN" altLang="zh-CN" sz="3000" b="1" dirty="0" smtClean="0"/>
              <a:t>形式。类似用法的还有</a:t>
            </a:r>
            <a:r>
              <a:rPr lang="en-US" altLang="zh-CN" sz="3000" b="1" dirty="0" err="1" smtClean="0"/>
              <a:t>maths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1553" y="4726910"/>
            <a:ext cx="2103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第三人称单数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41045" y="4052047"/>
            <a:ext cx="92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复数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</Words>
  <Application>Microsoft Office PowerPoint</Application>
  <PresentationFormat>宽屏</PresentationFormat>
  <Paragraphs>125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9FC476A686454769BBA1445656477D8F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