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76" r:id="rId5"/>
    <p:sldId id="269" r:id="rId6"/>
    <p:sldId id="282" r:id="rId7"/>
    <p:sldId id="277" r:id="rId8"/>
    <p:sldId id="278" r:id="rId9"/>
    <p:sldId id="279" r:id="rId10"/>
    <p:sldId id="283" r:id="rId11"/>
    <p:sldId id="280" r:id="rId12"/>
    <p:sldId id="284" r:id="rId13"/>
    <p:sldId id="281" r:id="rId14"/>
    <p:sldId id="270" r:id="rId15"/>
    <p:sldId id="271" r:id="rId16"/>
    <p:sldId id="267" r:id="rId17"/>
    <p:sldId id="285" r:id="rId18"/>
    <p:sldId id="286" r:id="rId19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9AD"/>
    <a:srgbClr val="9966FF"/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6476" autoAdjust="0"/>
  </p:normalViewPr>
  <p:slideViewPr>
    <p:cSldViewPr snapToGrid="0">
      <p:cViewPr varScale="1">
        <p:scale>
          <a:sx n="149" d="100"/>
          <a:sy n="149" d="100"/>
        </p:scale>
        <p:origin x="-53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9B79-8D93-427A-8DF6-3DB7AC3BA400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83B3F-F0B1-442C-9E8C-233C2D9BF2C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DC2E0-D30A-489F-A4B8-8D488080BA1D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E2C0-4CEE-4A44-ADE9-9DB9D1366A1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6043-E5CE-4420-AB25-39AA46CC619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6B1B-ACE2-4460-912B-4E4ADC3B296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DAEA0-80FD-43CD-8AB1-30097F91106E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1AD90-0A44-4675-B863-D64CCAA71C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708E7-1AEA-4CEF-9E55-12A8C0C8053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8D40-69DA-4DB0-9C3A-9FF8B201A6A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D9F3-5111-4089-AB80-1FA85253BEE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A20F-CB2D-4BC8-974B-54D2FF4AC6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B774C-1904-46D0-8BFE-D46B2123D5C7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61F8-9834-4977-81EE-BD1921A8B4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707FE-839B-4CAD-A5A0-4DC09A5E2363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B6FC-BB52-4FA5-B815-12E57C591A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CCA13-8F4C-4978-8BD7-E5AD11CED82B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05018-18F0-4F3B-8984-BB320BD1A95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EDD52-D5B9-4BC8-B4C0-7A316748FEEF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FE8C-F02A-45D1-88F8-A26ABC8A58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 smtClean="0"/>
            </a:lvl1pPr>
          </a:lstStyle>
          <a:p>
            <a:pPr>
              <a:defRPr/>
            </a:pPr>
            <a:fld id="{827A694A-B357-4F21-96A7-8DC9203AA00A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63E5E505-A1F3-4DA5-9A01-03A68D2F7C1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标题 2"/>
          <p:cNvSpPr>
            <a:spLocks noGrp="1"/>
          </p:cNvSpPr>
          <p:nvPr>
            <p:ph type="subTitle" idx="4294967295"/>
          </p:nvPr>
        </p:nvSpPr>
        <p:spPr>
          <a:xfrm>
            <a:off x="365125" y="2406650"/>
            <a:ext cx="8461375" cy="665163"/>
          </a:xfrm>
        </p:spPr>
        <p:txBody>
          <a:bodyPr anchor="ctr"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七年级下册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55600" y="2341563"/>
            <a:ext cx="84820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0" y="973138"/>
            <a:ext cx="9144000" cy="113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Unit 8</a:t>
            </a:r>
          </a:p>
          <a:p>
            <a:pPr algn="ctr">
              <a:defRPr/>
            </a:pPr>
            <a:r>
              <a:rPr lang="en-US" altLang="zh-CN" sz="4000" b="1" dirty="0">
                <a:solidFill>
                  <a:prstClr val="black"/>
                </a:solidFill>
                <a:latin typeface="Times New Roman" panose="02020603050405020304"/>
                <a:ea typeface="黑体" panose="02010609060101010101" charset="-122"/>
                <a:cs typeface="+mj-cs"/>
              </a:rPr>
              <a:t>Is there a post office near here?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075113"/>
            <a:ext cx="9144000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2" name="矩形 1"/>
          <p:cNvSpPr>
            <a:spLocks noChangeArrowheads="1"/>
          </p:cNvSpPr>
          <p:nvPr/>
        </p:nvSpPr>
        <p:spPr bwMode="auto">
          <a:xfrm>
            <a:off x="4067175" y="3071813"/>
            <a:ext cx="1009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3"/>
          <p:cNvGrpSpPr/>
          <p:nvPr/>
        </p:nvGrpSpPr>
        <p:grpSpPr bwMode="auto">
          <a:xfrm>
            <a:off x="352425" y="914400"/>
            <a:ext cx="8380413" cy="3371850"/>
            <a:chOff x="352337" y="914398"/>
            <a:chExt cx="8380602" cy="3372376"/>
          </a:xfrm>
        </p:grpSpPr>
        <p:sp>
          <p:nvSpPr>
            <p:cNvPr id="2" name="矩形 1"/>
            <p:cNvSpPr/>
            <p:nvPr/>
          </p:nvSpPr>
          <p:spPr>
            <a:xfrm>
              <a:off x="352337" y="914398"/>
              <a:ext cx="8380602" cy="33723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rgbClr val="9966FF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562" name="TextBox 2"/>
            <p:cNvSpPr txBox="1">
              <a:spLocks noChangeArrowheads="1"/>
            </p:cNvSpPr>
            <p:nvPr/>
          </p:nvSpPr>
          <p:spPr bwMode="auto">
            <a:xfrm>
              <a:off x="419451" y="989901"/>
              <a:ext cx="8246377" cy="3213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John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I live near a supermarket. My parents usually shop there. There is a big park across from the supermarket. I often exercise at the park because I love the clean air and sunshine. The best things in life are free!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To get to the park</a:t>
              </a:r>
              <a:r>
                <a:rPr lang="zh-CN" altLang="en-US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you just have to cross Center Street.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>
            <a:off x="3270250" y="2536825"/>
            <a:ext cx="15986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圆角矩形 9"/>
          <p:cNvSpPr/>
          <p:nvPr/>
        </p:nvSpPr>
        <p:spPr>
          <a:xfrm>
            <a:off x="2990850" y="1619250"/>
            <a:ext cx="2239963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+mj-ea"/>
                <a:ea typeface="+mj-ea"/>
              </a:rPr>
              <a:t>在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ea"/>
                <a:ea typeface="+mj-ea"/>
              </a:rPr>
              <a:t>的对面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4098925" y="3559175"/>
            <a:ext cx="87630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5062538" y="2273300"/>
            <a:ext cx="3471862" cy="9636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生活中，一生中。作定语，修饰名词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things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85775" y="857250"/>
            <a:ext cx="8291513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2. The best things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 life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are free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！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                  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生活中最美好的东西是免费的！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2638" y="1952625"/>
            <a:ext cx="4897437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 life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生活中，一生中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life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（名词）       一生；终生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 one’s life 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在某人的一生中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3713" y="3608388"/>
            <a:ext cx="40640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例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: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他在这里住了一辈子。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83100" y="3600450"/>
            <a:ext cx="38354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He’s lived here all his life.</a:t>
            </a: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pic>
        <p:nvPicPr>
          <p:cNvPr id="24582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250" y="254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387"/>
          <p:cNvSpPr>
            <a:spLocks noChangeArrowheads="1"/>
          </p:cNvSpPr>
          <p:nvPr/>
        </p:nvSpPr>
        <p:spPr bwMode="auto">
          <a:xfrm>
            <a:off x="873125" y="271463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组合 3"/>
          <p:cNvGrpSpPr/>
          <p:nvPr/>
        </p:nvGrpSpPr>
        <p:grpSpPr bwMode="auto">
          <a:xfrm>
            <a:off x="528638" y="881063"/>
            <a:ext cx="8137525" cy="3733800"/>
            <a:chOff x="528508" y="880845"/>
            <a:chExt cx="8137320" cy="3733330"/>
          </a:xfrm>
        </p:grpSpPr>
        <p:sp>
          <p:nvSpPr>
            <p:cNvPr id="2" name="矩形 1"/>
            <p:cNvSpPr/>
            <p:nvPr/>
          </p:nvSpPr>
          <p:spPr>
            <a:xfrm>
              <a:off x="528508" y="922789"/>
              <a:ext cx="8137320" cy="3632433"/>
            </a:xfrm>
            <a:prstGeom prst="rect">
              <a:avLst/>
            </a:prstGeom>
            <a:solidFill>
              <a:srgbClr val="CCE9AD"/>
            </a:solidFill>
            <a:ln w="28575">
              <a:solidFill>
                <a:srgbClr val="92D05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5610" name="TextBox 2"/>
            <p:cNvSpPr txBox="1">
              <a:spLocks noChangeArrowheads="1"/>
            </p:cNvSpPr>
            <p:nvPr/>
          </p:nvSpPr>
          <p:spPr bwMode="auto">
            <a:xfrm>
              <a:off x="637564" y="880845"/>
              <a:ext cx="7977930" cy="373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Lisa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I live in a noisy neighborhood. There is a post office between my house and a clothes store. But my favorite place is the library. It is very quiet and I enjoy reading there. When I read books, time goes quickly!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You can get to the library easily. Just go down North Road and turn left. It is across from the park.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 flipV="1">
            <a:off x="1882775" y="4044950"/>
            <a:ext cx="87630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2903538" y="3984625"/>
            <a:ext cx="2508250" cy="9636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到达。后接表示地点的名词。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898525" y="1924050"/>
            <a:ext cx="87630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1492250" y="976313"/>
            <a:ext cx="1728788" cy="5556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住在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46075" y="733425"/>
            <a:ext cx="8551863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3. It is very quiet and I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enjoy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reading there.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那儿（图书馆）很安静，我喜欢在那里看书。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8813" y="1812925"/>
            <a:ext cx="648335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enjoy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（动词）          喜欢，享受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的乐趣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2454275"/>
            <a:ext cx="7785100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常用短语：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enjoy (doing)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sth.     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喜欢（做）某事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enjoy oneself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玩得开心；过得愉快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944813" y="3500438"/>
            <a:ext cx="37655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  have a good/great time</a:t>
            </a:r>
          </a:p>
        </p:txBody>
      </p:sp>
      <p:pic>
        <p:nvPicPr>
          <p:cNvPr id="2663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63" y="254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Rectangle 387"/>
          <p:cNvSpPr>
            <a:spLocks noChangeArrowheads="1"/>
          </p:cNvSpPr>
          <p:nvPr/>
        </p:nvSpPr>
        <p:spPr bwMode="auto">
          <a:xfrm>
            <a:off x="808038" y="271463"/>
            <a:ext cx="31829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44613" y="428625"/>
            <a:ext cx="7158037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Read the passages again and answer the </a:t>
            </a:r>
          </a:p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questions. </a:t>
            </a:r>
          </a:p>
        </p:txBody>
      </p:sp>
      <p:grpSp>
        <p:nvGrpSpPr>
          <p:cNvPr id="27651" name="组合 4"/>
          <p:cNvGrpSpPr/>
          <p:nvPr/>
        </p:nvGrpSpPr>
        <p:grpSpPr bwMode="auto">
          <a:xfrm>
            <a:off x="585788" y="581025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27656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2c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6425" y="1533525"/>
            <a:ext cx="802005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b="1" dirty="0" smtClean="0">
                <a:latin typeface="+mj-lt"/>
              </a:rPr>
              <a:t>1.What does Anna like doing in the zoo?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zh-CN" sz="2600" b="1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b="1" dirty="0" smtClean="0">
                <a:latin typeface="+mj-lt"/>
              </a:rPr>
              <a:t>2.Does Anna think monkeys are like people? Why?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65188" y="2133600"/>
            <a:ext cx="79660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She loves to watch the monkeys climbing around.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3438" y="3316288"/>
            <a:ext cx="7669212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defRPr/>
            </a:pPr>
            <a:r>
              <a:rPr lang="en-US" altLang="zh-CN" sz="26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Yes. Because she thinks that monkeys look like her friends and her when they fight.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0225" y="274638"/>
            <a:ext cx="7942263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altLang="zh-CN" sz="2600" b="1" dirty="0" smtClean="0">
                <a:latin typeface="+mj-lt"/>
              </a:rPr>
              <a:t>3.What does John like to do at the park?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  <a:defRPr/>
            </a:pPr>
            <a:r>
              <a:rPr lang="en-US" altLang="zh-CN" sz="2600" b="1" dirty="0" smtClean="0">
                <a:latin typeface="+mj-lt"/>
              </a:rPr>
              <a:t>4.John thinks the best things do not need money. Do  you think so, too?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en-US" altLang="zh-CN" sz="2600" b="1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b="1" dirty="0" smtClean="0">
                <a:latin typeface="+mj-lt"/>
              </a:rPr>
              <a:t>5.How does Lisa get to the library from her home?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88988" y="1039813"/>
            <a:ext cx="5330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He likes exercising at the park.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62000" y="2833688"/>
            <a:ext cx="2690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Yes, I think so.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2000" y="3998913"/>
            <a:ext cx="7434263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She just goes down North Road and turns left. It is across from the park.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组合 1"/>
          <p:cNvGrpSpPr/>
          <p:nvPr/>
        </p:nvGrpSpPr>
        <p:grpSpPr bwMode="auto">
          <a:xfrm>
            <a:off x="182563" y="1031875"/>
            <a:ext cx="8624887" cy="3541713"/>
            <a:chOff x="183353" y="1105797"/>
            <a:chExt cx="8624107" cy="3542317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83353" y="1105797"/>
              <a:ext cx="8436799" cy="249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defRPr/>
              </a:pPr>
              <a:r>
                <a:rPr lang="en-US" altLang="zh-CN" sz="2600" b="1" dirty="0" smtClean="0">
                  <a:latin typeface="+mj-lt"/>
                </a:rPr>
                <a:t>1. We enjoy _____ Jay Chou's songs.</a:t>
              </a:r>
            </a:p>
            <a:p>
              <a:pPr eaLnBrk="1" hangingPunct="1">
                <a:lnSpc>
                  <a:spcPct val="120000"/>
                </a:lnSpc>
                <a:defRPr/>
              </a:pPr>
              <a:r>
                <a:rPr lang="en-US" altLang="zh-CN" sz="2600" b="1" dirty="0" smtClean="0">
                  <a:latin typeface="+mj-lt"/>
                </a:rPr>
                <a:t>     A. listen to                B. listening</a:t>
              </a:r>
            </a:p>
            <a:p>
              <a:pPr eaLnBrk="1" hangingPunct="1">
                <a:lnSpc>
                  <a:spcPct val="120000"/>
                </a:lnSpc>
                <a:defRPr/>
              </a:pPr>
              <a:r>
                <a:rPr lang="en-US" altLang="zh-CN" sz="2600" b="1" dirty="0" smtClean="0">
                  <a:latin typeface="+mj-lt"/>
                </a:rPr>
                <a:t>     C. listening to           D. listen</a:t>
              </a:r>
            </a:p>
            <a:p>
              <a:pPr eaLnBrk="1" hangingPunct="1">
                <a:lnSpc>
                  <a:spcPct val="120000"/>
                </a:lnSpc>
                <a:defRPr/>
              </a:pPr>
              <a:r>
                <a:rPr lang="en-US" altLang="zh-CN" sz="2600" b="1" dirty="0" smtClean="0">
                  <a:latin typeface="+mj-lt"/>
                </a:rPr>
                <a:t> 2. I spend two hours _____ his homework every day. </a:t>
              </a:r>
            </a:p>
            <a:p>
              <a:pPr eaLnBrk="1" hangingPunct="1">
                <a:lnSpc>
                  <a:spcPct val="120000"/>
                </a:lnSpc>
                <a:defRPr/>
              </a:pPr>
              <a:r>
                <a:rPr lang="en-US" altLang="zh-CN" sz="2600" b="1" dirty="0" smtClean="0">
                  <a:latin typeface="+mj-lt"/>
                </a:rPr>
                <a:t>     A. does           B. do             C. to do           D. doing</a:t>
              </a:r>
              <a:endParaRPr lang="zh-CN" altLang="en-US" sz="2600" b="1" dirty="0" smtClean="0">
                <a:latin typeface="+mj-lt"/>
              </a:endParaRPr>
            </a:p>
          </p:txBody>
        </p:sp>
        <p:sp>
          <p:nvSpPr>
            <p:cNvPr id="29705" name="TextBox 6"/>
            <p:cNvSpPr txBox="1">
              <a:spLocks noChangeArrowheads="1"/>
            </p:cNvSpPr>
            <p:nvPr/>
          </p:nvSpPr>
          <p:spPr bwMode="auto">
            <a:xfrm>
              <a:off x="288781" y="3515496"/>
              <a:ext cx="8518679" cy="1132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3. That mountain in Guilin ______ an elephant.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A. looks up B. looks like  C. looks for  D. looks after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29699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5113" y="207963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387"/>
          <p:cNvSpPr>
            <a:spLocks noChangeArrowheads="1"/>
          </p:cNvSpPr>
          <p:nvPr/>
        </p:nvSpPr>
        <p:spPr bwMode="auto">
          <a:xfrm>
            <a:off x="1019175" y="414338"/>
            <a:ext cx="1919288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24075" y="1085850"/>
            <a:ext cx="5207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25888" y="2525713"/>
            <a:ext cx="5651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22775" y="3502025"/>
            <a:ext cx="5651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6" grpId="0" bldLvl="0" autoUpdateAnimBg="0"/>
      <p:bldP spid="9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215900" y="885825"/>
            <a:ext cx="8586788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4. We find there is much noise ______.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A. near                              B. in the neighbor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C. next to                          D. in the neighborhood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5. I saw some boy students ______ basketball when I passed 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the playground.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A. played          B. plays    C. playing            D. to play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867275" y="957263"/>
            <a:ext cx="5651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265613" y="2498725"/>
            <a:ext cx="5651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519113" y="922338"/>
            <a:ext cx="817245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6. ______ English well, one must have a lot of practice.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A. Speaks       B. To speak   C. Spoken        D. Speak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7. —When did you ______ Beijing 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—I ______ there last Monday.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A. get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got to                        B. get to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got to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C. get to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got                        D. get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got to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93800" y="1016000"/>
            <a:ext cx="5635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52825" y="2041525"/>
            <a:ext cx="56515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563" y="130175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87"/>
          <p:cNvSpPr>
            <a:spLocks noChangeArrowheads="1"/>
          </p:cNvSpPr>
          <p:nvPr/>
        </p:nvSpPr>
        <p:spPr bwMode="auto">
          <a:xfrm>
            <a:off x="901700" y="330200"/>
            <a:ext cx="23844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Lead-in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922338"/>
            <a:ext cx="58134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Introduce your neighborhood to others.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586192" y="1661564"/>
            <a:ext cx="3718909" cy="2882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692698" y="1665401"/>
            <a:ext cx="3736689" cy="2877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4"/>
          <p:cNvGrpSpPr/>
          <p:nvPr/>
        </p:nvGrpSpPr>
        <p:grpSpPr bwMode="auto">
          <a:xfrm>
            <a:off x="903288" y="2105025"/>
            <a:ext cx="7637462" cy="2063750"/>
            <a:chOff x="902588" y="2105637"/>
            <a:chExt cx="7637405" cy="2063690"/>
          </a:xfrm>
        </p:grpSpPr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902588" y="2105637"/>
              <a:ext cx="7637405" cy="2063690"/>
            </a:xfrm>
            <a:prstGeom prst="rect">
              <a:avLst/>
            </a:prstGeom>
            <a:noFill/>
            <a:ln w="25400">
              <a:solidFill>
                <a:srgbClr val="FF99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  <a:spcBef>
                  <a:spcPts val="600"/>
                </a:spcBef>
                <a:defRPr/>
              </a:pPr>
              <a:endParaRPr lang="en-US" altLang="zh-CN" sz="2600" b="1" dirty="0" smtClean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16394" name="TextBox 2"/>
            <p:cNvSpPr txBox="1">
              <a:spLocks noChangeArrowheads="1"/>
            </p:cNvSpPr>
            <p:nvPr/>
          </p:nvSpPr>
          <p:spPr bwMode="auto">
            <a:xfrm>
              <a:off x="1132514" y="2441196"/>
              <a:ext cx="6887362" cy="129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clothes store          post office               bookstore    school                    supermarket           bank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336675" y="831850"/>
            <a:ext cx="74168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Check (√) the places near your home. Tell your partner where they are. </a:t>
            </a:r>
          </a:p>
        </p:txBody>
      </p:sp>
      <p:grpSp>
        <p:nvGrpSpPr>
          <p:cNvPr id="16388" name="组合 4"/>
          <p:cNvGrpSpPr/>
          <p:nvPr/>
        </p:nvGrpSpPr>
        <p:grpSpPr bwMode="auto">
          <a:xfrm>
            <a:off x="593725" y="10683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6392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2a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2992438" y="2611438"/>
            <a:ext cx="3683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6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2600" dirty="0"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7912100" y="2571750"/>
            <a:ext cx="3667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600" b="1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sz="2600" dirty="0">
              <a:solidFill>
                <a:srgbClr val="FF0000"/>
              </a:solidFill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56363" y="1398588"/>
            <a:ext cx="1431925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 bwMode="auto">
          <a:xfrm>
            <a:off x="738188" y="1358900"/>
            <a:ext cx="5335587" cy="2801938"/>
            <a:chOff x="738231" y="1359017"/>
            <a:chExt cx="5335398" cy="2801922"/>
          </a:xfrm>
        </p:grpSpPr>
        <p:sp>
          <p:nvSpPr>
            <p:cNvPr id="3" name="圆角矩形标注 2"/>
            <p:cNvSpPr/>
            <p:nvPr/>
          </p:nvSpPr>
          <p:spPr>
            <a:xfrm>
              <a:off x="738231" y="1359017"/>
              <a:ext cx="5335398" cy="2801922"/>
            </a:xfrm>
            <a:prstGeom prst="wedgeRoundRectCallout">
              <a:avLst>
                <a:gd name="adj1" fmla="val 59562"/>
                <a:gd name="adj2" fmla="val 2522"/>
                <a:gd name="adj3" fmla="val 16667"/>
              </a:avLst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413" name="TextBox 3"/>
            <p:cNvSpPr txBox="1">
              <a:spLocks noChangeArrowheads="1"/>
            </p:cNvSpPr>
            <p:nvPr/>
          </p:nvSpPr>
          <p:spPr bwMode="auto">
            <a:xfrm>
              <a:off x="914399" y="1409350"/>
              <a:ext cx="5083729" cy="2693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There is a clothes store and a bookstore near my home. The bookstore is across from my house.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The clothes store is next to the bookstore.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1275" y="471488"/>
            <a:ext cx="710247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Read the passages. Match each passage with a map.</a:t>
            </a:r>
          </a:p>
        </p:txBody>
      </p:sp>
      <p:grpSp>
        <p:nvGrpSpPr>
          <p:cNvPr id="18435" name="组合 4"/>
          <p:cNvGrpSpPr/>
          <p:nvPr/>
        </p:nvGrpSpPr>
        <p:grpSpPr bwMode="auto">
          <a:xfrm>
            <a:off x="550863" y="6238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8447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2b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pic>
        <p:nvPicPr>
          <p:cNvPr id="6" name="Picture 4" descr="47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13" y="1495425"/>
            <a:ext cx="2663825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47-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79788" y="1511300"/>
            <a:ext cx="2519362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47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9638" y="1474788"/>
            <a:ext cx="25923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074738" y="4122738"/>
            <a:ext cx="1512887" cy="528637"/>
          </a:xfrm>
          <a:prstGeom prst="rect">
            <a:avLst/>
          </a:prstGeom>
          <a:noFill/>
          <a:ln w="25400">
            <a:solidFill>
              <a:srgbClr val="00B050"/>
            </a:solidFill>
            <a:prstDash val="dashDot"/>
            <a:miter lim="800000"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zh-CN" altLang="en-US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2600" b="1" dirty="0" smtClean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Anna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4033838" y="4127500"/>
            <a:ext cx="1439862" cy="528638"/>
          </a:xfrm>
          <a:prstGeom prst="rect">
            <a:avLst/>
          </a:prstGeom>
          <a:noFill/>
          <a:ln w="25400">
            <a:solidFill>
              <a:srgbClr val="00B050"/>
            </a:solidFill>
            <a:prstDash val="dashDot"/>
            <a:miter lim="800000"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zh-CN" altLang="en-US" sz="2600" b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2600" b="1" smtClean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John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6843713" y="4121150"/>
            <a:ext cx="1223962" cy="528638"/>
          </a:xfrm>
          <a:prstGeom prst="rect">
            <a:avLst/>
          </a:prstGeom>
          <a:noFill/>
          <a:ln w="25400">
            <a:solidFill>
              <a:srgbClr val="00B050"/>
            </a:solidFill>
            <a:prstDash val="dashDot"/>
            <a:miter lim="800000"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ts val="600"/>
              </a:spcBef>
              <a:defRPr/>
            </a:pPr>
            <a:r>
              <a:rPr lang="zh-CN" altLang="en-US" sz="2600" b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zh-CN" sz="2600" b="1" smtClean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Lisa</a:t>
            </a:r>
          </a:p>
        </p:txBody>
      </p:sp>
      <p:cxnSp>
        <p:nvCxnSpPr>
          <p:cNvPr id="12" name="直接箭头连接符 29"/>
          <p:cNvCxnSpPr>
            <a:cxnSpLocks noChangeShapeType="1"/>
            <a:endCxn id="6" idx="2"/>
          </p:cNvCxnSpPr>
          <p:nvPr/>
        </p:nvCxnSpPr>
        <p:spPr bwMode="auto">
          <a:xfrm flipH="1" flipV="1">
            <a:off x="1863725" y="3271838"/>
            <a:ext cx="5610225" cy="77946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箭头连接符 29"/>
          <p:cNvCxnSpPr>
            <a:cxnSpLocks noChangeShapeType="1"/>
            <a:endCxn id="7" idx="2"/>
          </p:cNvCxnSpPr>
          <p:nvPr/>
        </p:nvCxnSpPr>
        <p:spPr bwMode="auto">
          <a:xfrm flipV="1">
            <a:off x="1836738" y="3240088"/>
            <a:ext cx="2801937" cy="795337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箭头连接符 29"/>
          <p:cNvCxnSpPr>
            <a:cxnSpLocks noChangeShapeType="1"/>
          </p:cNvCxnSpPr>
          <p:nvPr/>
        </p:nvCxnSpPr>
        <p:spPr bwMode="auto">
          <a:xfrm flipV="1">
            <a:off x="4657725" y="3259138"/>
            <a:ext cx="2801938" cy="7937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293688" y="814388"/>
            <a:ext cx="8464550" cy="3933825"/>
            <a:chOff x="293615" y="814527"/>
            <a:chExt cx="8464491" cy="3933384"/>
          </a:xfrm>
        </p:grpSpPr>
        <p:sp>
          <p:nvSpPr>
            <p:cNvPr id="2" name="矩形 1"/>
            <p:cNvSpPr/>
            <p:nvPr/>
          </p:nvSpPr>
          <p:spPr>
            <a:xfrm>
              <a:off x="293615" y="855675"/>
              <a:ext cx="8464491" cy="3825381"/>
            </a:xfrm>
            <a:prstGeom prst="rect">
              <a:avLst/>
            </a:prstGeom>
            <a:solidFill>
              <a:srgbClr val="FFFF9F"/>
            </a:solidFill>
            <a:ln w="28575">
              <a:solidFill>
                <a:srgbClr val="FFFF00"/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19468" name="TextBox 2"/>
            <p:cNvSpPr txBox="1">
              <a:spLocks noChangeArrowheads="1"/>
            </p:cNvSpPr>
            <p:nvPr/>
          </p:nvSpPr>
          <p:spPr bwMode="auto">
            <a:xfrm>
              <a:off x="411059" y="814527"/>
              <a:ext cx="8305102" cy="3933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Anna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There is a zoo in my neighborhood I like to spend time there on weekends. I love to watch the monkeys climbing around. The monkeys sometimes fight. They look like my friends and me when we fight!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altLang="zh-CN" sz="2600" b="1">
                  <a:latin typeface="Times New Roman" panose="02020603050405020304" pitchFamily="18" charset="0"/>
                  <a:ea typeface="黑体" panose="02010609060101010101" charset="-122"/>
                  <a:cs typeface="Times New Roman" panose="02020603050405020304" pitchFamily="18" charset="0"/>
                </a:rPr>
                <a:t>To get there, I usually walk out and turn right on Bridge Road. Then I walk along Bridge Road. The zoo is on the right.</a:t>
              </a:r>
              <a:endPara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" name="直接连接符 5"/>
          <p:cNvCxnSpPr/>
          <p:nvPr/>
        </p:nvCxnSpPr>
        <p:spPr>
          <a:xfrm>
            <a:off x="2533650" y="1787525"/>
            <a:ext cx="280193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 6"/>
          <p:cNvSpPr/>
          <p:nvPr/>
        </p:nvSpPr>
        <p:spPr>
          <a:xfrm>
            <a:off x="3910013" y="774700"/>
            <a:ext cx="1865312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+mj-ea"/>
                <a:ea typeface="+mj-ea"/>
              </a:rPr>
              <a:t>在我家附近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772275" y="2709863"/>
            <a:ext cx="130175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圆角矩形 9"/>
          <p:cNvSpPr/>
          <p:nvPr/>
        </p:nvSpPr>
        <p:spPr>
          <a:xfrm>
            <a:off x="6376988" y="2789238"/>
            <a:ext cx="1865312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+mj-ea"/>
                <a:ea typeface="+mj-ea"/>
              </a:rPr>
              <a:t>看起来像</a:t>
            </a: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506413" y="3673475"/>
            <a:ext cx="1635125" cy="127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425450" y="2400300"/>
            <a:ext cx="4171950" cy="889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latin typeface="+mj-ea"/>
                <a:ea typeface="+mj-ea"/>
              </a:rPr>
              <a:t>动词不定式短语放在句首作目的状语，意为“为了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ea"/>
              </a:rPr>
              <a:t>”</a:t>
            </a:r>
            <a:endParaRPr lang="zh-CN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125" y="12065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87"/>
          <p:cNvSpPr>
            <a:spLocks noChangeArrowheads="1"/>
          </p:cNvSpPr>
          <p:nvPr/>
        </p:nvSpPr>
        <p:spPr bwMode="auto">
          <a:xfrm>
            <a:off x="889000" y="368300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95300" y="896938"/>
            <a:ext cx="81216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1. There is a zoo in my </a:t>
            </a:r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neighborhood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                                在我家附近有一个动物园。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4388" y="1938338"/>
            <a:ext cx="625951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neighborhood(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名词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):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街区；街坊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 the neighborhood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在附近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in the neighborhood of…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的附近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989638" y="2449513"/>
            <a:ext cx="1806575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 near here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4863" y="3498850"/>
            <a:ext cx="7446962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某些名词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+hood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可以构成另一个意思相近的名词。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child (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孩子）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+ hood = childhood (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幼年，童年）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428625" y="603250"/>
            <a:ext cx="8288338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3. I love to watch the monkeys climbing around.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                                 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我喜欢看猴子们爬来爬去。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41363" y="1681163"/>
            <a:ext cx="675163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watch … doing …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观看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正在做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……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09988" y="2832100"/>
            <a:ext cx="4205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强调所做的事正在进行中。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4063" y="3357563"/>
            <a:ext cx="26400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watch sb. do sth.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09988" y="3943350"/>
            <a:ext cx="521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强调所做的事经常发生或已完成。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9300" y="2332038"/>
            <a:ext cx="30765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watch sb. doing sth.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左大括号 7"/>
          <p:cNvSpPr/>
          <p:nvPr/>
        </p:nvSpPr>
        <p:spPr>
          <a:xfrm>
            <a:off x="609600" y="2652713"/>
            <a:ext cx="165100" cy="1095375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709988" y="2338388"/>
            <a:ext cx="38703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观看观看某人正在做某事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727450" y="3451225"/>
            <a:ext cx="2865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观看某人做了某事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52413" y="650875"/>
            <a:ext cx="8074025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例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: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我看见孩子们在阳光下开心地玩耍。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I watched the children ________ in the sun happily.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我看见那个男孩出去了。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I watch the boy ________.</a:t>
            </a:r>
            <a:endParaRPr lang="zh-CN" altLang="en-US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229100" y="1189038"/>
            <a:ext cx="12430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playing</a:t>
            </a:r>
            <a:endParaRPr lang="zh-CN" altLang="en-US">
              <a:solidFill>
                <a:srgbClr val="FF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306763" y="2217738"/>
            <a:ext cx="10636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go out</a:t>
            </a:r>
            <a:endParaRPr lang="zh-CN" altLang="en-US">
              <a:solidFill>
                <a:srgbClr val="FF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6225" y="2808288"/>
            <a:ext cx="8774113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see, find, hear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等词的用法与</a:t>
            </a:r>
            <a:r>
              <a:rPr lang="en-US" altLang="zh-CN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watch</a:t>
            </a:r>
            <a:r>
              <a:rPr lang="zh-CN" altLang="en-US" sz="2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类似：</a:t>
            </a:r>
            <a:endParaRPr lang="en-US" altLang="zh-CN" sz="26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see/find/hear sb. do sth.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看见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/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发现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/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听见某人做过某事；</a:t>
            </a:r>
            <a:endParaRPr lang="en-US" altLang="zh-CN" sz="2600" b="1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see/find/hear sb. doing sth. 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看见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/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发现</a:t>
            </a:r>
            <a:r>
              <a:rPr lang="en-US" altLang="zh-CN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/</a:t>
            </a:r>
            <a:r>
              <a:rPr lang="zh-CN" altLang="en-US" sz="2600" b="1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听见某人正在做某事。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全屏显示(16:9)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2023-01-16T14:10:48Z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2C827F218E2B4179AB0E1DAE207372DC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