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01727-E30F-4270-B70A-7819F23E705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C6453-804F-4BBE-B8FE-6ADD0D8D95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FD381-671F-42CD-9C4F-C71BAF4F8933}" type="slidenum">
              <a:rPr lang="zh-CN" altLang="en-US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B1468-6CD4-4408-8FCB-C458335A99F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BFEB6-ECF7-461E-A915-F9B292D03886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B1E36-D97A-4524-A415-1C258BEB5DDC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C2C6D-DB08-411D-B986-97B5174390F6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862D9-60F9-4BF0-96A6-A8CD87B646C8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220A0-8967-468D-A4FB-2B3646234156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581E5-26A5-4F59-91C0-3A58B04744AF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014F5-CEF0-4ED1-B26C-CED61F50330A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F79A9-BFA0-4B2F-9B41-88EB83F962CE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F616434-57C0-4538-96FE-1FAD17902B5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B65A78-1556-4C1E-9C70-90607E0915EF}" type="slidenum">
              <a:rPr lang="zh-CN" altLang="en-US" smtClean="0">
                <a:solidFill>
                  <a:srgbClr val="04617B">
                    <a:shade val="90000"/>
                  </a:srgbClr>
                </a:solidFill>
                <a:latin typeface="Arial" panose="020B0604020202020204" pitchFamily="34" charset="0"/>
              </a:rPr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png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0" y="1735941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Unit 9</a:t>
            </a:r>
            <a:r>
              <a:rPr lang="zh-CN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My favorite subject is science.</a:t>
            </a: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2142107" y="3160772"/>
            <a:ext cx="4800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Section B</a:t>
            </a:r>
            <a:r>
              <a:rPr lang="en-US" altLang="zh-CN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(2a～3c)</a:t>
            </a:r>
            <a:endParaRPr lang="en-US" altLang="zh-CN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65870" y="5185029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354" name="Object 2"/>
          <p:cNvGraphicFramePr>
            <a:graphicFrameLocks noChangeAspect="1"/>
          </p:cNvGraphicFramePr>
          <p:nvPr/>
        </p:nvGraphicFramePr>
        <p:xfrm>
          <a:off x="685800" y="3810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6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1219200"/>
            <a:ext cx="6781800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114800"/>
            <a:ext cx="68199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419100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4191000"/>
            <a:ext cx="638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4267200"/>
            <a:ext cx="914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6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4876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6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4876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6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4876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63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562600"/>
            <a:ext cx="137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6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55626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65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61722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66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61722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28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28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28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28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8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378" name="Object 2"/>
          <p:cNvGraphicFramePr>
            <a:graphicFrameLocks noChangeAspect="1"/>
          </p:cNvGraphicFramePr>
          <p:nvPr/>
        </p:nvGraphicFramePr>
        <p:xfrm>
          <a:off x="685800" y="3810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7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93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295400"/>
            <a:ext cx="75057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25908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32766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32766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45720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52578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58674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685800" y="3810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8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040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1295400"/>
            <a:ext cx="6477000" cy="542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8288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9718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29718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5052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26" name="Object 2"/>
          <p:cNvGraphicFramePr>
            <a:graphicFrameLocks noChangeAspect="1"/>
          </p:cNvGraphicFramePr>
          <p:nvPr/>
        </p:nvGraphicFramePr>
        <p:xfrm>
          <a:off x="685800" y="836712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9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36712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1677689"/>
            <a:ext cx="6096000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450" name="Object 2"/>
          <p:cNvGraphicFramePr>
            <a:graphicFrameLocks noChangeAspect="1"/>
          </p:cNvGraphicFramePr>
          <p:nvPr/>
        </p:nvGraphicFramePr>
        <p:xfrm>
          <a:off x="685800" y="926579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0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26579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917179"/>
            <a:ext cx="59245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467544" y="1027312"/>
            <a:ext cx="8382000" cy="46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en-US" sz="2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整点时间的表述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整点时间可表示为</a:t>
            </a:r>
            <a:r>
              <a:rPr lang="zh-CN" altLang="en-US" sz="2200" dirty="0">
                <a:solidFill>
                  <a:prstClr val="black"/>
                </a:solidFill>
                <a:latin typeface="宋体" panose="02010600030101010101" pitchFamily="2" charset="-122"/>
                <a:ea typeface="仿宋_GB2312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钟点数＋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o'clock</a:t>
            </a:r>
            <a:r>
              <a:rPr lang="en-US" altLang="zh-CN" sz="2200" dirty="0">
                <a:solidFill>
                  <a:prstClr val="black"/>
                </a:solidFill>
                <a:latin typeface="宋体" panose="02010600030101010101" pitchFamily="2" charset="-122"/>
                <a:ea typeface="仿宋_GB2312" pitchFamily="49" charset="-122"/>
              </a:rPr>
              <a:t>”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或直接读钟点数</a:t>
            </a:r>
            <a:r>
              <a:rPr lang="zh-CN" altLang="en-US" sz="2200" dirty="0">
                <a:solidFill>
                  <a:prstClr val="black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省去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o'clock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。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200" dirty="0">
                <a:solidFill>
                  <a:prstClr val="black"/>
                </a:solidFill>
                <a:latin typeface="Arial" panose="020B0604020202020204" pitchFamily="34" charset="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辨析</a:t>
            </a:r>
            <a:r>
              <a:rPr lang="en-US" altLang="zh-CN" sz="2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Mr.</a:t>
            </a:r>
            <a:r>
              <a:rPr lang="zh-CN" altLang="en-US" sz="2200" dirty="0">
                <a:solidFill>
                  <a:prstClr val="black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Miss.</a:t>
            </a:r>
            <a:r>
              <a:rPr lang="zh-CN" altLang="en-US" sz="2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Mrs.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Mr.(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先生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)</a:t>
            </a:r>
            <a:r>
              <a:rPr lang="zh-CN" altLang="en-US" sz="2200" dirty="0">
                <a:solidFill>
                  <a:prstClr val="black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Miss.(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小姐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)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和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Mrs.(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夫人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)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均用于姓氏前。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Mr.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用来称呼所有男子</a:t>
            </a:r>
            <a:r>
              <a:rPr lang="zh-CN" altLang="en-US" sz="2200" dirty="0">
                <a:solidFill>
                  <a:prstClr val="black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不管年龄或婚否。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Mrs.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用来称呼已婚女子</a:t>
            </a:r>
            <a:r>
              <a:rPr lang="zh-CN" altLang="en-US" sz="2200" dirty="0">
                <a:solidFill>
                  <a:prstClr val="black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但通常用在丈夫姓前</a:t>
            </a:r>
            <a:r>
              <a:rPr lang="zh-CN" altLang="en-US" sz="2200" dirty="0">
                <a:solidFill>
                  <a:prstClr val="black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而不用于女子本姓前。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此外</a:t>
            </a:r>
            <a:r>
              <a:rPr lang="zh-CN" altLang="en-US" sz="2200" dirty="0">
                <a:solidFill>
                  <a:prstClr val="black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人们还常用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Ms.(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女士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)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来称呼婚姻状况不明的女子。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467544" y="874465"/>
            <a:ext cx="8229600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200" dirty="0">
                <a:solidFill>
                  <a:prstClr val="black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b="1" dirty="0">
                <a:solidFill>
                  <a:prstClr val="black"/>
                </a:solidFill>
                <a:latin typeface="宋体" panose="02010600030101010101" pitchFamily="2" charset="-122"/>
                <a:ea typeface="MingLiU_HKSCS" pitchFamily="18" charset="-120"/>
                <a:cs typeface="Times New Roman" panose="02020603050405020304" pitchFamily="18" charset="0"/>
              </a:rPr>
              <a:t>…</a:t>
            </a: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after that I have an art lesson for two hours.</a:t>
            </a:r>
            <a:r>
              <a:rPr lang="zh-CN" altLang="en-US" sz="2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那之后</a:t>
            </a:r>
            <a:r>
              <a:rPr lang="zh-CN" altLang="en-US" sz="2200" dirty="0">
                <a:solidFill>
                  <a:prstClr val="black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我上两个小时的艺术课。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(1)after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意为</a:t>
            </a:r>
            <a:r>
              <a:rPr lang="zh-CN" altLang="en-US" sz="2200" dirty="0">
                <a:solidFill>
                  <a:prstClr val="black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在</a:t>
            </a:r>
            <a:r>
              <a:rPr lang="en-US" altLang="zh-CN" sz="2200" dirty="0">
                <a:solidFill>
                  <a:prstClr val="black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之后</a:t>
            </a:r>
            <a:r>
              <a:rPr lang="zh-CN" altLang="en-US" sz="2200" dirty="0">
                <a:solidFill>
                  <a:prstClr val="black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。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 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(2)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介词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for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＋一段时间</a:t>
            </a:r>
            <a:r>
              <a:rPr lang="zh-CN" altLang="en-US" sz="2200" dirty="0">
                <a:solidFill>
                  <a:prstClr val="black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表示持续多长时间。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eg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：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I have an English lesson for an hour.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我上一个小时的英语课。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(3)have an art lesson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上艺术课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200" dirty="0">
                <a:solidFill>
                  <a:prstClr val="black"/>
                </a:solidFill>
                <a:latin typeface="Arial" panose="020B0604020202020204" pitchFamily="34" charset="0"/>
                <a:ea typeface="MingLiU_HKSCS" pitchFamily="18" charset="-120"/>
              </a:rPr>
              <a:t>．</a:t>
            </a: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finish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200" i="1" dirty="0">
                <a:solidFill>
                  <a:prstClr val="black"/>
                </a:solidFill>
                <a:latin typeface="Book Antiqua" panose="0204060205030503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zh-CN" altLang="en-US" sz="2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完成</a:t>
            </a:r>
            <a:r>
              <a:rPr lang="zh-CN" altLang="en-US" sz="2200" dirty="0">
                <a:solidFill>
                  <a:prstClr val="black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做好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(1)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用作不及物动词</a:t>
            </a:r>
            <a:r>
              <a:rPr lang="zh-CN" altLang="en-US" sz="2200" dirty="0">
                <a:solidFill>
                  <a:prstClr val="black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意为</a:t>
            </a:r>
            <a:r>
              <a:rPr lang="zh-CN" altLang="en-US" sz="2200" dirty="0">
                <a:solidFill>
                  <a:prstClr val="black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结束</a:t>
            </a:r>
            <a:r>
              <a:rPr lang="zh-CN" altLang="en-US" sz="2200" dirty="0">
                <a:solidFill>
                  <a:prstClr val="black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。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eg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：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When does your math class finish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？你的数学课什么时候结束？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(2)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用作及物动词表示</a:t>
            </a:r>
            <a:r>
              <a:rPr lang="zh-CN" altLang="en-US" sz="2200" dirty="0">
                <a:solidFill>
                  <a:prstClr val="black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完成</a:t>
            </a:r>
            <a:r>
              <a:rPr lang="zh-CN" altLang="en-US" sz="2200" dirty="0">
                <a:solidFill>
                  <a:prstClr val="black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200" dirty="0">
                <a:solidFill>
                  <a:prstClr val="black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其后接名词、代词或动名词形式作宾语。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eg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：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He finished eating lunch.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他已吃完了午饭。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27784" y="1898102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</a:rPr>
              <a:t>模板：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www.1ppt.com/moban/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</a:rPr>
              <a:t>素材：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www.1ppt.com/sucai/</a:t>
            </a:r>
          </a:p>
          <a:p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</a:rPr>
              <a:t>背景：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www.1ppt.com/beijing/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</a:rPr>
              <a:t>图表：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www.1ppt.com/tubiao/      </a:t>
            </a:r>
          </a:p>
          <a:p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</a:rPr>
              <a:t>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www.1ppt.com/xiazai/  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</a:rPr>
              <a:t>教程： 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www.1ppt.com/powerpoint/     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</a:rPr>
              <a:t>资料下载：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www.1ppt.com/ziliao/         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</a:rPr>
              <a:t>范文下载：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www.1ppt.com/fanwen/            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</a:rPr>
              <a:t>试卷下载：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www.1ppt.com/shiti/           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</a:rPr>
              <a:t>教案下载：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www.1ppt.com/jiaoan/               </a:t>
            </a:r>
          </a:p>
          <a:p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</a:rPr>
              <a:t>论坛：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www.1ppt.cn                  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</a:rPr>
              <a:t>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www.1ppt.com/kejian/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</a:rPr>
              <a:t>语文课件：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www.1ppt.com/kejian/yuwen/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</a:rPr>
              <a:t>数学课件：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www.1ppt.com/kejian/shuxue/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</a:rPr>
              <a:t>英语课件：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www.1ppt.com/kejian/yingyu/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</a:rPr>
              <a:t>美术课件：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www.1ppt.com/kejian/meishu/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</a:rPr>
              <a:t>科学课件：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www.1ppt.com/kejian/kexue/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</a:rPr>
              <a:t>物理课件：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www.1ppt.com/kejian/wuli/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</a:rPr>
              <a:t>化学课件：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www.1ppt.com/kejian/huaxue/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</a:rPr>
              <a:t>生物课件：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www.1ppt.com/kejian/shengwu/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</a:rPr>
              <a:t>地理课件：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www.1ppt.com/kejian/dili/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</a:rPr>
              <a:t>历史课件：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</a:rPr>
              <a:t>www.1ppt.com/kejian/lishi/        </a:t>
            </a:r>
          </a:p>
        </p:txBody>
      </p:sp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658813" y="1338497"/>
            <a:ext cx="8104187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5.useful adj.</a:t>
            </a:r>
            <a:r>
              <a:rPr lang="zh-CN" altLang="en-US" sz="2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有用的；有益的</a:t>
            </a:r>
            <a:endParaRPr lang="zh-CN" altLang="en-US" sz="2200" dirty="0">
              <a:solidFill>
                <a:prstClr val="black"/>
              </a:solidFill>
              <a:latin typeface="Times New Roman" panose="02020603050405020304" pitchFamily="18" charset="0"/>
              <a:ea typeface="仿宋_GB2312" pitchFamily="49" charset="-122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注意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涉及不定冠词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a/an</a:t>
            </a:r>
            <a:r>
              <a:rPr lang="zh-CN" altLang="en-US" sz="2200" dirty="0">
                <a:solidFill>
                  <a:prstClr val="black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应用</a:t>
            </a:r>
            <a:r>
              <a:rPr lang="zh-CN" altLang="en-US" sz="2200" dirty="0">
                <a:solidFill>
                  <a:prstClr val="black"/>
                </a:solidFill>
                <a:latin typeface="Arial" panose="020B0604020202020204"/>
              </a:rPr>
              <a:t>“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a</a:t>
            </a:r>
            <a:r>
              <a:rPr lang="en-US" altLang="zh-CN" sz="2200" dirty="0">
                <a:solidFill>
                  <a:prstClr val="black"/>
                </a:solidFill>
                <a:latin typeface="Arial" panose="020B0604020202020204"/>
              </a:rPr>
              <a:t>”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。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eg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：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a useful book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49" charset="-122"/>
              </a:rPr>
              <a:t>一本有用的书</a:t>
            </a:r>
            <a:r>
              <a:rPr lang="zh-CN" alt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295400"/>
            <a:ext cx="729615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2590800"/>
            <a:ext cx="638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2667000"/>
            <a:ext cx="638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2667000"/>
            <a:ext cx="638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2667000"/>
            <a:ext cx="638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4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2667000"/>
            <a:ext cx="638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258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42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371600"/>
            <a:ext cx="72866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82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30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" y="1219200"/>
            <a:ext cx="6553200" cy="534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752600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2819400"/>
            <a:ext cx="914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3962400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4495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55626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06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40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371600"/>
            <a:ext cx="71818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9000" y="28194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4290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57600" y="4038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7244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5334000"/>
            <a:ext cx="638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685800" y="3810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5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295400"/>
            <a:ext cx="73152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全屏显示(4:3)</PresentationFormat>
  <Paragraphs>30</Paragraphs>
  <Slides>14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MingLiU_HKSCS</vt:lpstr>
      <vt:lpstr>仿宋_GB2312</vt:lpstr>
      <vt:lpstr>黑体</vt:lpstr>
      <vt:lpstr>华文新魏</vt:lpstr>
      <vt:lpstr>隶书</vt:lpstr>
      <vt:lpstr>宋体</vt:lpstr>
      <vt:lpstr>微软雅黑</vt:lpstr>
      <vt:lpstr>Arial</vt:lpstr>
      <vt:lpstr>Book Antiqua</vt:lpstr>
      <vt:lpstr>Calibri</vt:lpstr>
      <vt:lpstr>Constantia</vt:lpstr>
      <vt:lpstr>Times New Roman</vt:lpstr>
      <vt:lpstr>Wingdings 2</vt:lpstr>
      <vt:lpstr>WWW.2PPT.COM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2017-10-12T06:48:00Z</dcterms:created>
  <dcterms:modified xsi:type="dcterms:W3CDTF">2023-01-16T14:10:53Z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262C415FCCE34808BB559D37930F4699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