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sldIdLst>
    <p:sldId id="552" r:id="rId2"/>
    <p:sldId id="510" r:id="rId3"/>
    <p:sldId id="472" r:id="rId4"/>
    <p:sldId id="544" r:id="rId5"/>
    <p:sldId id="542" r:id="rId6"/>
    <p:sldId id="546" r:id="rId7"/>
    <p:sldId id="547" r:id="rId8"/>
    <p:sldId id="548" r:id="rId9"/>
    <p:sldId id="532" r:id="rId10"/>
    <p:sldId id="549" r:id="rId11"/>
    <p:sldId id="550" r:id="rId12"/>
    <p:sldId id="551" r:id="rId13"/>
    <p:sldId id="507" r:id="rId14"/>
    <p:sldId id="50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华文楷体" panose="02010600040101010101" pitchFamily="2" charset="-122"/>
      <p:regular r:id="rId21"/>
    </p:embeddedFont>
    <p:embeddedFont>
      <p:font typeface="黑体" panose="02010609060101010101" pitchFamily="49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幼圆" panose="02010509060101010101" pitchFamily="49" charset="-122"/>
      <p:regular r:id="rId2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9139" autoAdjust="0"/>
  </p:normalViewPr>
  <p:slideViewPr>
    <p:cSldViewPr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69979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213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运算律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加法交换律和结合律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3.emf"/><Relationship Id="rId4" Type="http://schemas.openxmlformats.org/officeDocument/2006/relationships/slide" Target="slide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四年级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3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4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35155"/>
            <a:ext cx="9144000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加法交换律和结合律</a:t>
            </a:r>
            <a:endParaRPr lang="zh-CN" altLang="en-US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 flipH="1">
            <a:off x="1621261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7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06491" y="598680"/>
            <a:ext cx="1369606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运算律</a:t>
            </a:r>
            <a:endParaRPr lang="zh-CN" altLang="en-US" sz="32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391492" y="423421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5"/>
          <p:cNvSpPr txBox="1">
            <a:spLocks noChangeArrowheads="1"/>
          </p:cNvSpPr>
          <p:nvPr/>
        </p:nvSpPr>
        <p:spPr bwMode="auto">
          <a:xfrm>
            <a:off x="539552" y="843558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）（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33 + 16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+ 84 = 33 +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16 +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文本框 13"/>
          <p:cNvSpPr txBox="1">
            <a:spLocks noChangeArrowheads="1"/>
          </p:cNvSpPr>
          <p:nvPr/>
        </p:nvSpPr>
        <p:spPr bwMode="auto">
          <a:xfrm>
            <a:off x="610989" y="1783358"/>
            <a:ext cx="8065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）（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168 + 24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+ 76 =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+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52" name="文本框 22"/>
          <p:cNvSpPr txBox="1">
            <a:spLocks noChangeArrowheads="1"/>
          </p:cNvSpPr>
          <p:nvPr/>
        </p:nvSpPr>
        <p:spPr bwMode="auto">
          <a:xfrm>
            <a:off x="610989" y="2653308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25 +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+ 72  =  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+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28 + 72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53" name="文本框 25"/>
          <p:cNvSpPr txBox="1">
            <a:spLocks noChangeArrowheads="1"/>
          </p:cNvSpPr>
          <p:nvPr/>
        </p:nvSpPr>
        <p:spPr bwMode="auto">
          <a:xfrm>
            <a:off x="610989" y="3547071"/>
            <a:ext cx="712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 （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  +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  +  c  =  a  +  (  b  + 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文本框 43"/>
          <p:cNvSpPr txBox="1">
            <a:spLocks noChangeArrowheads="1"/>
          </p:cNvSpPr>
          <p:nvPr/>
        </p:nvSpPr>
        <p:spPr bwMode="auto">
          <a:xfrm>
            <a:off x="6084168" y="843558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261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</a:p>
        </p:txBody>
      </p:sp>
      <p:sp>
        <p:nvSpPr>
          <p:cNvPr id="55" name="文本框 44"/>
          <p:cNvSpPr txBox="1">
            <a:spLocks noChangeArrowheads="1"/>
          </p:cNvSpPr>
          <p:nvPr/>
        </p:nvSpPr>
        <p:spPr bwMode="auto">
          <a:xfrm>
            <a:off x="4751983" y="1783358"/>
            <a:ext cx="792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261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168</a:t>
            </a:r>
          </a:p>
        </p:txBody>
      </p:sp>
      <p:sp>
        <p:nvSpPr>
          <p:cNvPr id="56" name="文本框 45"/>
          <p:cNvSpPr txBox="1">
            <a:spLocks noChangeArrowheads="1"/>
          </p:cNvSpPr>
          <p:nvPr/>
        </p:nvSpPr>
        <p:spPr bwMode="auto">
          <a:xfrm>
            <a:off x="5867995" y="1768766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261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</a:p>
        </p:txBody>
      </p:sp>
      <p:sp>
        <p:nvSpPr>
          <p:cNvPr id="57" name="文本框 46"/>
          <p:cNvSpPr txBox="1">
            <a:spLocks noChangeArrowheads="1"/>
          </p:cNvSpPr>
          <p:nvPr/>
        </p:nvSpPr>
        <p:spPr bwMode="auto">
          <a:xfrm>
            <a:off x="7236296" y="1789674"/>
            <a:ext cx="57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261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</a:p>
        </p:txBody>
      </p:sp>
      <p:sp>
        <p:nvSpPr>
          <p:cNvPr id="58" name="文本框 47"/>
          <p:cNvSpPr txBox="1">
            <a:spLocks noChangeArrowheads="1"/>
          </p:cNvSpPr>
          <p:nvPr/>
        </p:nvSpPr>
        <p:spPr bwMode="auto">
          <a:xfrm>
            <a:off x="4644827" y="2653308"/>
            <a:ext cx="71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261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</a:p>
        </p:txBody>
      </p:sp>
      <p:sp>
        <p:nvSpPr>
          <p:cNvPr id="59" name="文本框 48"/>
          <p:cNvSpPr txBox="1">
            <a:spLocks noChangeArrowheads="1"/>
          </p:cNvSpPr>
          <p:nvPr/>
        </p:nvSpPr>
        <p:spPr bwMode="auto">
          <a:xfrm>
            <a:off x="2555677" y="2653308"/>
            <a:ext cx="792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261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</a:p>
        </p:txBody>
      </p:sp>
      <p:sp>
        <p:nvSpPr>
          <p:cNvPr id="60" name="文本框 49"/>
          <p:cNvSpPr txBox="1">
            <a:spLocks noChangeArrowheads="1"/>
          </p:cNvSpPr>
          <p:nvPr/>
        </p:nvSpPr>
        <p:spPr bwMode="auto">
          <a:xfrm>
            <a:off x="2555677" y="3547071"/>
            <a:ext cx="719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261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b</a:t>
            </a:r>
          </a:p>
        </p:txBody>
      </p:sp>
      <p:sp>
        <p:nvSpPr>
          <p:cNvPr id="61" name="文本框 50"/>
          <p:cNvSpPr txBox="1">
            <a:spLocks noChangeArrowheads="1"/>
          </p:cNvSpPr>
          <p:nvPr/>
        </p:nvSpPr>
        <p:spPr bwMode="auto">
          <a:xfrm>
            <a:off x="7093422" y="3472544"/>
            <a:ext cx="71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261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467544" y="483518"/>
            <a:ext cx="8064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不用计算，把左右两边得数相等的算式用线连起来。</a:t>
            </a:r>
          </a:p>
        </p:txBody>
      </p:sp>
      <p:grpSp>
        <p:nvGrpSpPr>
          <p:cNvPr id="8" name="组合 28674"/>
          <p:cNvGrpSpPr/>
          <p:nvPr/>
        </p:nvGrpSpPr>
        <p:grpSpPr bwMode="auto">
          <a:xfrm>
            <a:off x="683592" y="1275308"/>
            <a:ext cx="7416800" cy="3168650"/>
            <a:chOff x="0" y="0"/>
            <a:chExt cx="4536" cy="1795"/>
          </a:xfrm>
          <a:noFill/>
        </p:grpSpPr>
        <p:sp>
          <p:nvSpPr>
            <p:cNvPr id="9" name="文本框 5"/>
            <p:cNvSpPr txBox="1">
              <a:spLocks noChangeArrowheads="1"/>
            </p:cNvSpPr>
            <p:nvPr/>
          </p:nvSpPr>
          <p:spPr bwMode="auto">
            <a:xfrm>
              <a:off x="0" y="0"/>
              <a:ext cx="1633" cy="179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dirty="0"/>
                <a:t>     </a:t>
              </a:r>
              <a:r>
                <a:rPr lang="en-US" altLang="zh-CN" sz="2000" b="1" dirty="0"/>
                <a:t>76 +1 8 + 2 2</a:t>
              </a:r>
            </a:p>
            <a:p>
              <a:pPr>
                <a:spcBef>
                  <a:spcPct val="50000"/>
                </a:spcBef>
              </a:pPr>
              <a:endParaRPr lang="en-US" altLang="zh-CN" sz="2000" b="1" dirty="0"/>
            </a:p>
            <a:p>
              <a:pPr>
                <a:spcBef>
                  <a:spcPct val="50000"/>
                </a:spcBef>
              </a:pPr>
              <a:r>
                <a:rPr lang="en-US" altLang="zh-CN" sz="2000" b="1" dirty="0"/>
                <a:t>     4 2 + 2 4 + 5 8</a:t>
              </a:r>
            </a:p>
            <a:p>
              <a:pPr>
                <a:spcBef>
                  <a:spcPct val="50000"/>
                </a:spcBef>
              </a:pPr>
              <a:endParaRPr lang="en-US" altLang="zh-CN" sz="2000" b="1" dirty="0"/>
            </a:p>
            <a:p>
              <a:pPr>
                <a:spcBef>
                  <a:spcPct val="50000"/>
                </a:spcBef>
              </a:pPr>
              <a:r>
                <a:rPr lang="en-US" altLang="zh-CN" sz="2000" b="1" dirty="0"/>
                <a:t>     3 1 + 1 9 + 6 7</a:t>
              </a:r>
            </a:p>
            <a:p>
              <a:pPr>
                <a:spcBef>
                  <a:spcPct val="50000"/>
                </a:spcBef>
              </a:pPr>
              <a:endParaRPr lang="en-US" altLang="zh-CN" sz="2000" b="1" dirty="0"/>
            </a:p>
            <a:p>
              <a:pPr>
                <a:spcBef>
                  <a:spcPct val="50000"/>
                </a:spcBef>
              </a:pPr>
              <a:r>
                <a:rPr lang="en-US" altLang="zh-CN" sz="2000" b="1" dirty="0"/>
                <a:t>     2 7 + 4 6 + 7 3</a:t>
              </a:r>
            </a:p>
          </p:txBody>
        </p:sp>
        <p:sp>
          <p:nvSpPr>
            <p:cNvPr id="10" name="文本框 8"/>
            <p:cNvSpPr txBox="1">
              <a:spLocks noChangeArrowheads="1"/>
            </p:cNvSpPr>
            <p:nvPr/>
          </p:nvSpPr>
          <p:spPr bwMode="auto">
            <a:xfrm>
              <a:off x="2812" y="0"/>
              <a:ext cx="1724" cy="179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1"/>
                <a:t>（ </a:t>
              </a:r>
              <a:r>
                <a:rPr lang="en-US" altLang="zh-CN" sz="2000" b="1"/>
                <a:t>2 7 + 7 3 </a:t>
              </a:r>
              <a:r>
                <a:rPr lang="zh-CN" altLang="en-US" sz="2000" b="1"/>
                <a:t>）</a:t>
              </a:r>
              <a:r>
                <a:rPr lang="en-US" altLang="zh-CN" sz="2000" b="1"/>
                <a:t>+ 4 6</a:t>
              </a:r>
            </a:p>
            <a:p>
              <a:pPr>
                <a:spcBef>
                  <a:spcPct val="50000"/>
                </a:spcBef>
              </a:pPr>
              <a:endParaRPr lang="en-US" sz="2000" b="1"/>
            </a:p>
            <a:p>
              <a:pPr>
                <a:spcBef>
                  <a:spcPct val="50000"/>
                </a:spcBef>
              </a:pPr>
              <a:r>
                <a:rPr lang="en-US" sz="2000" b="1"/>
                <a:t>  </a:t>
              </a:r>
              <a:r>
                <a:rPr lang="en-US" altLang="zh-CN" sz="2000" b="1"/>
                <a:t>7 6 +</a:t>
              </a:r>
              <a:r>
                <a:rPr lang="zh-CN" altLang="en-US" sz="2000" b="1"/>
                <a:t>（ </a:t>
              </a:r>
              <a:r>
                <a:rPr lang="en-US" altLang="zh-CN" sz="2000" b="1"/>
                <a:t>1  8 + 2 2 </a:t>
              </a:r>
              <a:r>
                <a:rPr lang="zh-CN" altLang="en-US" sz="2000" b="1"/>
                <a:t>）</a:t>
              </a:r>
            </a:p>
            <a:p>
              <a:pPr>
                <a:spcBef>
                  <a:spcPct val="50000"/>
                </a:spcBef>
              </a:pPr>
              <a:endParaRPr lang="zh-CN" altLang="en-US" sz="2000" b="1"/>
            </a:p>
            <a:p>
              <a:pPr>
                <a:spcBef>
                  <a:spcPct val="50000"/>
                </a:spcBef>
              </a:pPr>
              <a:r>
                <a:rPr lang="zh-CN" altLang="en-US" sz="2000" b="1"/>
                <a:t>  </a:t>
              </a:r>
              <a:r>
                <a:rPr lang="en-US" altLang="zh-CN" sz="2000" b="1"/>
                <a:t>2 4 +</a:t>
              </a:r>
              <a:r>
                <a:rPr lang="zh-CN" altLang="en-US" sz="2000" b="1"/>
                <a:t>（ </a:t>
              </a:r>
              <a:r>
                <a:rPr lang="en-US" altLang="zh-CN" sz="2000" b="1"/>
                <a:t>4 2 + 5 8 </a:t>
              </a:r>
              <a:r>
                <a:rPr lang="zh-CN" altLang="en-US" sz="2000" b="1"/>
                <a:t>）</a:t>
              </a:r>
            </a:p>
            <a:p>
              <a:pPr>
                <a:spcBef>
                  <a:spcPct val="50000"/>
                </a:spcBef>
              </a:pPr>
              <a:endParaRPr lang="zh-CN" altLang="en-US" sz="2000" b="1"/>
            </a:p>
            <a:p>
              <a:pPr>
                <a:spcBef>
                  <a:spcPct val="50000"/>
                </a:spcBef>
              </a:pPr>
              <a:r>
                <a:rPr lang="zh-CN" altLang="en-US" sz="2000" b="1"/>
                <a:t>（ </a:t>
              </a:r>
              <a:r>
                <a:rPr lang="en-US" altLang="zh-CN" sz="2000" b="1"/>
                <a:t>3 1 + 1 9 </a:t>
              </a:r>
              <a:r>
                <a:rPr lang="zh-CN" altLang="en-US" sz="2000" b="1"/>
                <a:t>）</a:t>
              </a:r>
              <a:r>
                <a:rPr lang="en-US" altLang="zh-CN" sz="2000" b="1"/>
                <a:t>+ 6 7</a:t>
              </a:r>
            </a:p>
          </p:txBody>
        </p:sp>
      </p:grpSp>
      <p:sp>
        <p:nvSpPr>
          <p:cNvPr id="11" name="直线 9"/>
          <p:cNvSpPr>
            <a:spLocks noChangeShapeType="1"/>
          </p:cNvSpPr>
          <p:nvPr/>
        </p:nvSpPr>
        <p:spPr bwMode="auto">
          <a:xfrm>
            <a:off x="3353705" y="1563340"/>
            <a:ext cx="1882529" cy="805629"/>
          </a:xfrm>
          <a:prstGeom prst="line">
            <a:avLst/>
          </a:prstGeom>
          <a:noFill/>
          <a:ln w="28575">
            <a:solidFill>
              <a:srgbClr val="FF261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直线 10"/>
          <p:cNvSpPr>
            <a:spLocks noChangeShapeType="1"/>
          </p:cNvSpPr>
          <p:nvPr/>
        </p:nvSpPr>
        <p:spPr bwMode="auto">
          <a:xfrm>
            <a:off x="3353706" y="2411958"/>
            <a:ext cx="1927780" cy="879574"/>
          </a:xfrm>
          <a:prstGeom prst="line">
            <a:avLst/>
          </a:prstGeom>
          <a:noFill/>
          <a:ln w="28575">
            <a:solidFill>
              <a:srgbClr val="FF261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直线 11"/>
          <p:cNvSpPr>
            <a:spLocks noChangeShapeType="1"/>
          </p:cNvSpPr>
          <p:nvPr/>
        </p:nvSpPr>
        <p:spPr bwMode="auto">
          <a:xfrm>
            <a:off x="3353705" y="3291532"/>
            <a:ext cx="1882529" cy="864096"/>
          </a:xfrm>
          <a:prstGeom prst="line">
            <a:avLst/>
          </a:prstGeom>
          <a:noFill/>
          <a:ln w="28575">
            <a:solidFill>
              <a:srgbClr val="FF261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直线 12"/>
          <p:cNvSpPr>
            <a:spLocks noChangeShapeType="1"/>
          </p:cNvSpPr>
          <p:nvPr/>
        </p:nvSpPr>
        <p:spPr bwMode="auto">
          <a:xfrm flipV="1">
            <a:off x="3353705" y="1408657"/>
            <a:ext cx="2009837" cy="2818978"/>
          </a:xfrm>
          <a:prstGeom prst="line">
            <a:avLst/>
          </a:prstGeom>
          <a:noFill/>
          <a:ln w="28575">
            <a:solidFill>
              <a:srgbClr val="FF261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/>
          <p:cNvSpPr txBox="1">
            <a:spLocks noChangeArrowheads="1"/>
          </p:cNvSpPr>
          <p:nvPr/>
        </p:nvSpPr>
        <p:spPr>
          <a:xfrm>
            <a:off x="179512" y="491777"/>
            <a:ext cx="8640960" cy="4341838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下面算式符合加法结合律的是 （    ）。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19+8+12=19+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8+12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    ②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35+16=16+35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43+18+57=43+57+18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56+89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+11=56+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89+11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），运用了加法（     ）。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①交换律   ② 结合律     ③交换律和结合律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下面算式中，既用了加法交换律，又用了加法结合律的是（    ）。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 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61+66+34=61+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66+34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   ② </a:t>
            </a:r>
            <a:r>
              <a:rPr lang="en-US" altLang="zh-CN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a+b+c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=(</a:t>
            </a:r>
            <a:r>
              <a:rPr lang="en-US" altLang="zh-CN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a+b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)+c=a+(</a:t>
            </a:r>
            <a:r>
              <a:rPr lang="en-US" altLang="zh-CN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b+c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③ 72+36+28+64=(72+28)+(36+64)</a:t>
            </a: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5075287" y="411510"/>
            <a:ext cx="504825" cy="46166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261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</a:p>
        </p:txBody>
      </p:sp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6660232" y="1881287"/>
            <a:ext cx="50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261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26815" y="3291830"/>
            <a:ext cx="50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261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133232" y="2259615"/>
            <a:ext cx="4968552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加法交换律：</a:t>
            </a:r>
            <a:r>
              <a:rPr lang="en-US" altLang="zh-CN" sz="28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a+b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8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b+a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加法结合律：</a:t>
            </a:r>
            <a:r>
              <a:rPr lang="en-US" altLang="zh-CN" sz="28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a+b+c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=a+(</a:t>
            </a:r>
            <a:r>
              <a:rPr lang="en-US" altLang="zh-CN" sz="28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b+c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2" cstate="email"/>
          <a:srcRect l="16013" t="20549" r="20790" b="7460"/>
          <a:stretch>
            <a:fillRect/>
          </a:stretch>
        </p:blipFill>
        <p:spPr bwMode="auto">
          <a:xfrm>
            <a:off x="7617411" y="3435846"/>
            <a:ext cx="771013" cy="70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3" cstate="email"/>
          <a:srcRect l="29085" t="24289" r="32446" b="14004"/>
          <a:stretch>
            <a:fillRect/>
          </a:stretch>
        </p:blipFill>
        <p:spPr bwMode="auto">
          <a:xfrm>
            <a:off x="2871364" y="3291830"/>
            <a:ext cx="692524" cy="8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4" cstate="email"/>
          <a:srcRect l="33567" t="18679" r="26844" b="15407"/>
          <a:stretch>
            <a:fillRect/>
          </a:stretch>
        </p:blipFill>
        <p:spPr bwMode="auto">
          <a:xfrm flipH="1">
            <a:off x="255212" y="3115905"/>
            <a:ext cx="712695" cy="9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4273" y="2270125"/>
            <a:ext cx="7632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个男生跳绳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个女生跳绳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个女生踢毽子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893093"/>
            <a:ext cx="1459431" cy="144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915988"/>
            <a:ext cx="1062980" cy="13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2006" y="771525"/>
            <a:ext cx="1160343" cy="14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5724550" y="2787773"/>
            <a:ext cx="2879725" cy="13915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71800" y="2787774"/>
            <a:ext cx="2952750" cy="13915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5795988" y="2859782"/>
            <a:ext cx="2303462" cy="431800"/>
          </a:xfrm>
          <a:prstGeom prst="wedgeRoundRectCallout">
            <a:avLst>
              <a:gd name="adj1" fmla="val 32049"/>
              <a:gd name="adj2" fmla="val 76155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17+28=45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（人）</a:t>
            </a:r>
          </a:p>
        </p:txBody>
      </p:sp>
      <p:sp>
        <p:nvSpPr>
          <p:cNvPr id="24" name="圆角矩形标注 23"/>
          <p:cNvSpPr/>
          <p:nvPr/>
        </p:nvSpPr>
        <p:spPr>
          <a:xfrm>
            <a:off x="3419500" y="2859782"/>
            <a:ext cx="2089150" cy="431800"/>
          </a:xfrm>
          <a:prstGeom prst="wedgeRoundRectCallout">
            <a:avLst>
              <a:gd name="adj1" fmla="val -47371"/>
              <a:gd name="adj2" fmla="val 107795"/>
              <a:gd name="adj3" fmla="val 1666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28+17=45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（人）</a:t>
            </a:r>
          </a:p>
        </p:txBody>
      </p:sp>
      <p:sp>
        <p:nvSpPr>
          <p:cNvPr id="28" name="圆角矩形标注 27"/>
          <p:cNvSpPr/>
          <p:nvPr/>
        </p:nvSpPr>
        <p:spPr bwMode="auto">
          <a:xfrm>
            <a:off x="1187624" y="3110903"/>
            <a:ext cx="1459431" cy="704850"/>
          </a:xfrm>
          <a:prstGeom prst="wedgeRoundRectCallout">
            <a:avLst>
              <a:gd name="adj1" fmla="val -66128"/>
              <a:gd name="adj2" fmla="val 5380"/>
              <a:gd name="adj3" fmla="val 16667"/>
            </a:avLst>
          </a:prstGeom>
          <a:noFill/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跳绳的有多少人？</a:t>
            </a:r>
          </a:p>
        </p:txBody>
      </p:sp>
      <p:sp>
        <p:nvSpPr>
          <p:cNvPr id="2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 animBg="1"/>
      <p:bldP spid="24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3" cstate="email"/>
          <a:srcRect l="33567" t="18679" r="26844" b="15407"/>
          <a:stretch>
            <a:fillRect/>
          </a:stretch>
        </p:blipFill>
        <p:spPr bwMode="auto">
          <a:xfrm flipH="1">
            <a:off x="1542354" y="2074713"/>
            <a:ext cx="1065721" cy="141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5251" y="1004851"/>
            <a:ext cx="7037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上面两道算式的得数相同，可以写成等式：</a:t>
            </a:r>
          </a:p>
        </p:txBody>
      </p:sp>
      <p:sp>
        <p:nvSpPr>
          <p:cNvPr id="21" name="矩形 12"/>
          <p:cNvSpPr>
            <a:spLocks noChangeArrowheads="1"/>
          </p:cNvSpPr>
          <p:nvPr/>
        </p:nvSpPr>
        <p:spPr bwMode="auto">
          <a:xfrm>
            <a:off x="3583111" y="1835794"/>
            <a:ext cx="1895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28+17=17+28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2843808" y="2613025"/>
            <a:ext cx="4104456" cy="431800"/>
          </a:xfrm>
          <a:prstGeom prst="wedgeRoundRectCallout">
            <a:avLst>
              <a:gd name="adj1" fmla="val -55374"/>
              <a:gd name="adj2" fmla="val 4493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你能再写几个这样的等式吗？</a:t>
            </a:r>
          </a:p>
        </p:txBody>
      </p:sp>
      <p:sp>
        <p:nvSpPr>
          <p:cNvPr id="23" name="矩形 17"/>
          <p:cNvSpPr>
            <a:spLocks noChangeArrowheads="1"/>
          </p:cNvSpPr>
          <p:nvPr/>
        </p:nvSpPr>
        <p:spPr bwMode="auto">
          <a:xfrm>
            <a:off x="979463" y="3686438"/>
            <a:ext cx="669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你有什么发现？能用自己喜欢的方法表示出来吗？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3" cstate="email"/>
          <a:srcRect l="16013" t="20549" r="20790" b="7460"/>
          <a:stretch>
            <a:fillRect/>
          </a:stretch>
        </p:blipFill>
        <p:spPr bwMode="auto">
          <a:xfrm>
            <a:off x="7248564" y="1578911"/>
            <a:ext cx="900907" cy="81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4" cstate="email"/>
          <a:srcRect l="33567" t="18679" r="26844" b="15407"/>
          <a:stretch>
            <a:fillRect/>
          </a:stretch>
        </p:blipFill>
        <p:spPr bwMode="auto">
          <a:xfrm rot="10800000" flipV="1">
            <a:off x="2627784" y="3582129"/>
            <a:ext cx="862954" cy="1147891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6011863" y="555526"/>
            <a:ext cx="2808287" cy="19446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48038" y="555526"/>
            <a:ext cx="2663825" cy="19446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9750" y="555526"/>
            <a:ext cx="2808288" cy="19446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1187450" y="699988"/>
            <a:ext cx="2016125" cy="790575"/>
          </a:xfrm>
          <a:prstGeom prst="wedgeRoundRectCallout">
            <a:avLst>
              <a:gd name="adj1" fmla="val -43592"/>
              <a:gd name="adj2" fmla="val 80298"/>
              <a:gd name="adj3" fmla="val 1666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两个加数交换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位置，和不变。 </a:t>
            </a:r>
          </a:p>
        </p:txBody>
      </p:sp>
      <p:sp>
        <p:nvSpPr>
          <p:cNvPr id="26" name="圆角矩形标注 25"/>
          <p:cNvSpPr/>
          <p:nvPr/>
        </p:nvSpPr>
        <p:spPr>
          <a:xfrm>
            <a:off x="3636169" y="771425"/>
            <a:ext cx="2160588" cy="503237"/>
          </a:xfrm>
          <a:prstGeom prst="wedgeRoundRectCallout">
            <a:avLst>
              <a:gd name="adj1" fmla="val -43592"/>
              <a:gd name="adj2" fmla="val 80298"/>
              <a:gd name="adj3" fmla="val 16667"/>
            </a:avLst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○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○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△</a:t>
            </a: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6156325" y="771426"/>
            <a:ext cx="2303463" cy="719137"/>
          </a:xfrm>
          <a:prstGeom prst="wedgeRoundRectCallout">
            <a:avLst>
              <a:gd name="adj1" fmla="val -1991"/>
              <a:gd name="adj2" fmla="val 70002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甲数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乙数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乙数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甲数</a:t>
            </a: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18"/>
          <p:cNvSpPr>
            <a:spLocks noChangeArrowheads="1"/>
          </p:cNvSpPr>
          <p:nvPr/>
        </p:nvSpPr>
        <p:spPr bwMode="auto">
          <a:xfrm>
            <a:off x="449836" y="2686051"/>
            <a:ext cx="799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如果用字母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分别表示两个加数，上面的规律可以写成：</a:t>
            </a:r>
          </a:p>
        </p:txBody>
      </p:sp>
      <p:sp>
        <p:nvSpPr>
          <p:cNvPr id="42" name="矩形 41"/>
          <p:cNvSpPr/>
          <p:nvPr/>
        </p:nvSpPr>
        <p:spPr>
          <a:xfrm>
            <a:off x="3563887" y="3219822"/>
            <a:ext cx="2376265" cy="431800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 + b = b + a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圆角矩形标注 43"/>
          <p:cNvSpPr/>
          <p:nvPr/>
        </p:nvSpPr>
        <p:spPr>
          <a:xfrm>
            <a:off x="3636169" y="3946705"/>
            <a:ext cx="2952328" cy="431800"/>
          </a:xfrm>
          <a:prstGeom prst="wedgeRoundRectCallout">
            <a:avLst>
              <a:gd name="adj1" fmla="val -57111"/>
              <a:gd name="adj2" fmla="val 6904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这就是加法交换律。</a:t>
            </a:r>
          </a:p>
        </p:txBody>
      </p:sp>
      <p:pic>
        <p:nvPicPr>
          <p:cNvPr id="17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5" cstate="email"/>
          <a:srcRect l="29085" t="24289" r="32446" b="14004"/>
          <a:stretch>
            <a:fillRect/>
          </a:stretch>
        </p:blipFill>
        <p:spPr bwMode="auto">
          <a:xfrm>
            <a:off x="563022" y="1530826"/>
            <a:ext cx="714834" cy="9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jinse\Desktop\课件样例\人物图\73.jpg"/>
          <p:cNvPicPr>
            <a:picLocks noChangeAspect="1" noChangeArrowheads="1"/>
          </p:cNvPicPr>
          <p:nvPr/>
        </p:nvPicPr>
        <p:blipFill rotWithShape="1">
          <a:blip r:embed="rId6" cstate="email"/>
          <a:srcRect l="27964" t="10265" r="31326" b="13070"/>
          <a:stretch>
            <a:fillRect/>
          </a:stretch>
        </p:blipFill>
        <p:spPr bwMode="auto">
          <a:xfrm>
            <a:off x="3707904" y="1439636"/>
            <a:ext cx="612477" cy="9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30" grpId="0"/>
      <p:bldP spid="42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2" cstate="email"/>
          <a:srcRect l="16013" t="20549" r="20790" b="7460"/>
          <a:stretch>
            <a:fillRect/>
          </a:stretch>
        </p:blipFill>
        <p:spPr bwMode="auto">
          <a:xfrm flipH="1">
            <a:off x="4938742" y="2202636"/>
            <a:ext cx="1338997" cy="12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8" name="矩形 27"/>
          <p:cNvSpPr/>
          <p:nvPr/>
        </p:nvSpPr>
        <p:spPr>
          <a:xfrm>
            <a:off x="4787503" y="1491158"/>
            <a:ext cx="3671888" cy="1944688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en-US" altLang="zh-CN" sz="2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    28</a:t>
            </a:r>
            <a:r>
              <a:rPr lang="en-US" altLang="zh-CN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</a:t>
            </a: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17+23</a:t>
            </a: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2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     = </a:t>
            </a:r>
            <a:r>
              <a:rPr lang="en-US" altLang="zh-CN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28+40</a:t>
            </a:r>
          </a:p>
          <a:p>
            <a:pPr>
              <a:defRPr/>
            </a:pPr>
            <a:r>
              <a:rPr lang="en-US" altLang="zh-CN" sz="2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     = </a:t>
            </a:r>
            <a:r>
              <a:rPr lang="en-US" altLang="zh-CN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68</a:t>
            </a: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30" name="圆角矩形标注 29"/>
          <p:cNvSpPr/>
          <p:nvPr/>
        </p:nvSpPr>
        <p:spPr bwMode="auto">
          <a:xfrm>
            <a:off x="2987824" y="737954"/>
            <a:ext cx="4762202" cy="431800"/>
          </a:xfrm>
          <a:prstGeom prst="wedgeRoundRectCallout">
            <a:avLst>
              <a:gd name="adj1" fmla="val -53633"/>
              <a:gd name="adj2" fmla="val -9066"/>
              <a:gd name="adj3" fmla="val 16667"/>
            </a:avLst>
          </a:prstGeom>
          <a:noFill/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跳绳和踢毽子的一共有多少人？</a:t>
            </a:r>
          </a:p>
        </p:txBody>
      </p:sp>
      <p:sp>
        <p:nvSpPr>
          <p:cNvPr id="31" name="矩形 30"/>
          <p:cNvSpPr/>
          <p:nvPr/>
        </p:nvSpPr>
        <p:spPr>
          <a:xfrm>
            <a:off x="1115616" y="1491630"/>
            <a:ext cx="3671887" cy="1944688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</a:t>
            </a:r>
            <a:r>
              <a:rPr lang="zh-CN" altLang="en-US" sz="2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28+17</a:t>
            </a:r>
            <a:r>
              <a:rPr lang="zh-CN" altLang="en-US" sz="2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+23</a:t>
            </a:r>
          </a:p>
          <a:p>
            <a:pPr>
              <a:defRPr/>
            </a:pPr>
            <a:r>
              <a:rPr lang="en-US" altLang="zh-CN" sz="2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 </a:t>
            </a:r>
            <a:r>
              <a:rPr lang="en-US" altLang="zh-CN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45+23</a:t>
            </a:r>
          </a:p>
          <a:p>
            <a:pPr>
              <a:defRPr/>
            </a:pPr>
            <a:r>
              <a:rPr lang="en-US" altLang="zh-CN" sz="2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 </a:t>
            </a:r>
            <a:r>
              <a:rPr lang="en-US" altLang="zh-CN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68</a:t>
            </a: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34" name="圆角矩形标注 33"/>
          <p:cNvSpPr/>
          <p:nvPr/>
        </p:nvSpPr>
        <p:spPr>
          <a:xfrm>
            <a:off x="5003403" y="1636093"/>
            <a:ext cx="3024708" cy="431800"/>
          </a:xfrm>
          <a:prstGeom prst="wedgeRoundRectCallout">
            <a:avLst>
              <a:gd name="adj1" fmla="val -28627"/>
              <a:gd name="adj2" fmla="val 92738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先算出女生有多少人。</a:t>
            </a:r>
          </a:p>
        </p:txBody>
      </p:sp>
      <p:sp>
        <p:nvSpPr>
          <p:cNvPr id="35" name="圆角矩形标注 34"/>
          <p:cNvSpPr/>
          <p:nvPr/>
        </p:nvSpPr>
        <p:spPr>
          <a:xfrm>
            <a:off x="1259495" y="1636093"/>
            <a:ext cx="3384127" cy="431800"/>
          </a:xfrm>
          <a:prstGeom prst="wedgeRoundRectCallout">
            <a:avLst>
              <a:gd name="adj1" fmla="val 30275"/>
              <a:gd name="adj2" fmla="val 73635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先算出跳绳的有多少人。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411413" y="4011910"/>
            <a:ext cx="46720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28+17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+23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○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28+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17+23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37" name="矩形 30"/>
          <p:cNvSpPr>
            <a:spLocks noChangeArrowheads="1"/>
          </p:cNvSpPr>
          <p:nvPr/>
        </p:nvSpPr>
        <p:spPr bwMode="auto">
          <a:xfrm>
            <a:off x="2195736" y="3496442"/>
            <a:ext cx="4492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上面两道算式可以写成等式吗？</a:t>
            </a:r>
          </a:p>
        </p:txBody>
      </p:sp>
      <p:sp>
        <p:nvSpPr>
          <p:cNvPr id="39" name="矩形 31"/>
          <p:cNvSpPr>
            <a:spLocks noChangeArrowheads="1"/>
          </p:cNvSpPr>
          <p:nvPr/>
        </p:nvSpPr>
        <p:spPr bwMode="auto">
          <a:xfrm>
            <a:off x="4499992" y="4042073"/>
            <a:ext cx="3273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3" cstate="email"/>
          <a:srcRect l="33567" t="18679" r="26844" b="15407"/>
          <a:stretch>
            <a:fillRect/>
          </a:stretch>
        </p:blipFill>
        <p:spPr bwMode="auto">
          <a:xfrm flipH="1">
            <a:off x="1912876" y="339502"/>
            <a:ext cx="801447" cy="106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4" cstate="email"/>
          <a:srcRect l="29085" t="24289" r="32446" b="14004"/>
          <a:stretch>
            <a:fillRect/>
          </a:stretch>
        </p:blipFill>
        <p:spPr bwMode="auto">
          <a:xfrm flipH="1">
            <a:off x="3491607" y="2284239"/>
            <a:ext cx="714834" cy="9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4" grpId="0" animBg="1"/>
      <p:bldP spid="35" grpId="0" animBg="1"/>
      <p:bldP spid="36" grpId="0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3" cstate="email"/>
          <a:srcRect l="16013" t="20549" r="20790" b="7460"/>
          <a:stretch>
            <a:fillRect/>
          </a:stretch>
        </p:blipFill>
        <p:spPr bwMode="auto">
          <a:xfrm>
            <a:off x="6561475" y="4003049"/>
            <a:ext cx="720725" cy="65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4" cstate="email"/>
          <a:srcRect l="29085" t="24289" r="32446" b="14004"/>
          <a:stretch>
            <a:fillRect/>
          </a:stretch>
        </p:blipFill>
        <p:spPr bwMode="auto">
          <a:xfrm>
            <a:off x="1441066" y="3886181"/>
            <a:ext cx="541600" cy="69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3" name="圆角矩形标注 12"/>
          <p:cNvSpPr/>
          <p:nvPr/>
        </p:nvSpPr>
        <p:spPr bwMode="auto">
          <a:xfrm>
            <a:off x="2138031" y="674911"/>
            <a:ext cx="4680049" cy="431800"/>
          </a:xfrm>
          <a:prstGeom prst="wedgeRoundRectCallout">
            <a:avLst>
              <a:gd name="adj1" fmla="val -53633"/>
              <a:gd name="adj2" fmla="val -9066"/>
              <a:gd name="adj3" fmla="val 16667"/>
            </a:avLst>
          </a:prstGeom>
          <a:noFill/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算一算，下面的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○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里能填等号吗？</a:t>
            </a:r>
          </a:p>
        </p:txBody>
      </p:sp>
      <p:sp>
        <p:nvSpPr>
          <p:cNvPr id="14" name="矩形 13"/>
          <p:cNvSpPr/>
          <p:nvPr/>
        </p:nvSpPr>
        <p:spPr>
          <a:xfrm>
            <a:off x="1944216" y="1347614"/>
            <a:ext cx="4572000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45+25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+16 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○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45+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25+16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CN" sz="1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39+18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+22 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○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39+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18+22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5" name="矩形 18"/>
          <p:cNvSpPr>
            <a:spLocks noChangeArrowheads="1"/>
          </p:cNvSpPr>
          <p:nvPr/>
        </p:nvSpPr>
        <p:spPr bwMode="auto">
          <a:xfrm>
            <a:off x="711274" y="2397820"/>
            <a:ext cx="6624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比较上面的三组算式，和同学说说有什么发现。</a:t>
            </a:r>
          </a:p>
        </p:txBody>
      </p:sp>
      <p:sp>
        <p:nvSpPr>
          <p:cNvPr id="16" name="矩形 19"/>
          <p:cNvSpPr>
            <a:spLocks noChangeArrowheads="1"/>
          </p:cNvSpPr>
          <p:nvPr/>
        </p:nvSpPr>
        <p:spPr bwMode="auto">
          <a:xfrm flipH="1">
            <a:off x="4031853" y="1379364"/>
            <a:ext cx="485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20"/>
          <p:cNvSpPr>
            <a:spLocks noChangeArrowheads="1"/>
          </p:cNvSpPr>
          <p:nvPr/>
        </p:nvSpPr>
        <p:spPr bwMode="auto">
          <a:xfrm flipH="1">
            <a:off x="4031853" y="1887364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38637" y="2931790"/>
            <a:ext cx="3241675" cy="172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30349" y="2931790"/>
            <a:ext cx="2808288" cy="172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1711866" y="3074665"/>
            <a:ext cx="2355333" cy="792163"/>
          </a:xfrm>
          <a:prstGeom prst="wedgeRoundRectCallout">
            <a:avLst>
              <a:gd name="adj1" fmla="val -40569"/>
              <a:gd name="adj2" fmla="val 63800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每组两个算式中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的三个加数相同。 </a:t>
            </a:r>
          </a:p>
        </p:txBody>
      </p:sp>
      <p:sp>
        <p:nvSpPr>
          <p:cNvPr id="24" name="圆角矩形标注 23"/>
          <p:cNvSpPr/>
          <p:nvPr/>
        </p:nvSpPr>
        <p:spPr>
          <a:xfrm>
            <a:off x="4260129" y="2994986"/>
            <a:ext cx="2534981" cy="1008063"/>
          </a:xfrm>
          <a:prstGeom prst="wedgeRoundRectCallout">
            <a:avLst>
              <a:gd name="adj1" fmla="val 39455"/>
              <a:gd name="adj2" fmla="val 69605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先把前两个数相加，</a:t>
            </a:r>
          </a:p>
          <a:p>
            <a:pPr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或者先把后两个数</a:t>
            </a:r>
          </a:p>
          <a:p>
            <a:pPr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相加，和不变。</a:t>
            </a:r>
          </a:p>
        </p:txBody>
      </p:sp>
      <p:pic>
        <p:nvPicPr>
          <p:cNvPr id="23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5" cstate="email"/>
          <a:srcRect l="33567" t="18679" r="26844" b="15407"/>
          <a:stretch>
            <a:fillRect/>
          </a:stretch>
        </p:blipFill>
        <p:spPr bwMode="auto">
          <a:xfrm flipH="1">
            <a:off x="1169035" y="427914"/>
            <a:ext cx="737601" cy="98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 animBg="1"/>
      <p:bldP spid="21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7544" y="698787"/>
            <a:ext cx="84978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如果用字母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c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分别表示三个加数，上面的规律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可以写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成：</a:t>
            </a:r>
          </a:p>
        </p:txBody>
      </p:sp>
      <p:sp>
        <p:nvSpPr>
          <p:cNvPr id="25" name="矩形 24"/>
          <p:cNvSpPr/>
          <p:nvPr/>
        </p:nvSpPr>
        <p:spPr>
          <a:xfrm>
            <a:off x="2484859" y="2210370"/>
            <a:ext cx="3743325" cy="433388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 + b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+c=a+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b + c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3131840" y="3470275"/>
            <a:ext cx="2879849" cy="431800"/>
          </a:xfrm>
          <a:prstGeom prst="wedgeRoundRectCallout">
            <a:avLst>
              <a:gd name="adj1" fmla="val -56494"/>
              <a:gd name="adj2" fmla="val -1087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这就是加法结合律。</a:t>
            </a:r>
          </a:p>
        </p:txBody>
      </p:sp>
      <p:pic>
        <p:nvPicPr>
          <p:cNvPr id="12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2" cstate="email"/>
          <a:srcRect l="33567" t="18679" r="26844" b="15407"/>
          <a:stretch>
            <a:fillRect/>
          </a:stretch>
        </p:blipFill>
        <p:spPr bwMode="auto">
          <a:xfrm flipH="1">
            <a:off x="2063584" y="3125800"/>
            <a:ext cx="842550" cy="11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539750" y="1058863"/>
            <a:ext cx="7704138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说说下面的等式各应用了什么运算律。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82+8=8+82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84+68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+32=84+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68+32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     75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47+25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75+25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+47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509144" y="2424338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加法交换律</a:t>
            </a:r>
          </a:p>
        </p:txBody>
      </p:sp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4415276" y="2433899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加法结合律</a:t>
            </a:r>
          </a:p>
        </p:txBody>
      </p:sp>
      <p:sp>
        <p:nvSpPr>
          <p:cNvPr id="18" name="矩形 11"/>
          <p:cNvSpPr>
            <a:spLocks noChangeArrowheads="1"/>
          </p:cNvSpPr>
          <p:nvPr/>
        </p:nvSpPr>
        <p:spPr bwMode="auto">
          <a:xfrm>
            <a:off x="2397697" y="3507854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加法交换律、加法结合律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4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3"/>
          <p:cNvGrpSpPr/>
          <p:nvPr/>
        </p:nvGrpSpPr>
        <p:grpSpPr bwMode="auto">
          <a:xfrm>
            <a:off x="1577181" y="1434035"/>
            <a:ext cx="6192838" cy="2062163"/>
            <a:chOff x="295" y="1591"/>
            <a:chExt cx="3901" cy="1299"/>
          </a:xfrm>
        </p:grpSpPr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295" y="1591"/>
              <a:ext cx="3901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73+35=   +73    </a:t>
              </a:r>
            </a:p>
            <a:p>
              <a:pPr algn="l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(56+72)+28=56+(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   )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l"/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   =    +      </a:t>
              </a:r>
            </a:p>
            <a:p>
              <a:pPr algn="l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  +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)+   =   +(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   )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</a:p>
          </p:txBody>
        </p:sp>
        <p:grpSp>
          <p:nvGrpSpPr>
            <p:cNvPr id="24" name="Group 32"/>
            <p:cNvGrpSpPr/>
            <p:nvPr/>
          </p:nvGrpSpPr>
          <p:grpSpPr bwMode="auto">
            <a:xfrm>
              <a:off x="1623" y="2250"/>
              <a:ext cx="895" cy="276"/>
              <a:chOff x="1623" y="2250"/>
              <a:chExt cx="895" cy="276"/>
            </a:xfrm>
          </p:grpSpPr>
          <p:sp>
            <p:nvSpPr>
              <p:cNvPr id="36" name="Rectangle 6"/>
              <p:cNvSpPr>
                <a:spLocks noChangeArrowheads="1"/>
              </p:cNvSpPr>
              <p:nvPr/>
            </p:nvSpPr>
            <p:spPr bwMode="auto">
              <a:xfrm>
                <a:off x="1623" y="2250"/>
                <a:ext cx="272" cy="27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7" name="Rectangle 7"/>
              <p:cNvSpPr>
                <a:spLocks noChangeArrowheads="1"/>
              </p:cNvSpPr>
              <p:nvPr/>
            </p:nvSpPr>
            <p:spPr bwMode="auto">
              <a:xfrm>
                <a:off x="2246" y="2254"/>
                <a:ext cx="272" cy="27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680" y="2568"/>
              <a:ext cx="272" cy="27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1338" y="1660"/>
              <a:ext cx="272" cy="27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2245" y="2562"/>
              <a:ext cx="272" cy="27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1018" y="2614"/>
              <a:ext cx="181" cy="181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093" y="2296"/>
              <a:ext cx="181" cy="181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AutoShape 17"/>
            <p:cNvSpPr>
              <a:spLocks noChangeArrowheads="1"/>
            </p:cNvSpPr>
            <p:nvPr/>
          </p:nvSpPr>
          <p:spPr bwMode="auto">
            <a:xfrm>
              <a:off x="523" y="2614"/>
              <a:ext cx="181" cy="181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AutoShape 20"/>
            <p:cNvSpPr>
              <a:spLocks noChangeArrowheads="1"/>
            </p:cNvSpPr>
            <p:nvPr/>
          </p:nvSpPr>
          <p:spPr bwMode="auto">
            <a:xfrm>
              <a:off x="569" y="2296"/>
              <a:ext cx="181" cy="181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AutoShape 22"/>
            <p:cNvSpPr>
              <a:spLocks noChangeArrowheads="1"/>
            </p:cNvSpPr>
            <p:nvPr/>
          </p:nvSpPr>
          <p:spPr bwMode="auto">
            <a:xfrm>
              <a:off x="1702" y="2585"/>
              <a:ext cx="227" cy="226"/>
            </a:xfrm>
            <a:prstGeom prst="star5">
              <a:avLst/>
            </a:prstGeom>
            <a:noFill/>
            <a:ln w="19050" algn="ctr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642938" y="539467"/>
            <a:ext cx="70254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根据加法运算律，在  里填合适的数或图形。  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995936" y="699542"/>
            <a:ext cx="250825" cy="2730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Group 26"/>
          <p:cNvGrpSpPr/>
          <p:nvPr/>
        </p:nvGrpSpPr>
        <p:grpSpPr bwMode="auto">
          <a:xfrm>
            <a:off x="3775869" y="2569859"/>
            <a:ext cx="1295400" cy="296862"/>
            <a:chOff x="2290" y="2381"/>
            <a:chExt cx="816" cy="187"/>
          </a:xfrm>
        </p:grpSpPr>
        <p:sp>
          <p:nvSpPr>
            <p:cNvPr id="41" name="AutoShape 16"/>
            <p:cNvSpPr>
              <a:spLocks noChangeArrowheads="1"/>
            </p:cNvSpPr>
            <p:nvPr/>
          </p:nvSpPr>
          <p:spPr bwMode="auto">
            <a:xfrm>
              <a:off x="2925" y="2381"/>
              <a:ext cx="181" cy="181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90" y="2387"/>
              <a:ext cx="181" cy="181"/>
            </a:xfrm>
            <a:prstGeom prst="ellipse">
              <a:avLst/>
            </a:prstGeom>
            <a:noFill/>
            <a:ln w="19050" algn="ctr">
              <a:solidFill>
                <a:srgbClr val="FF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en-US" sz="320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3164681" y="1465784"/>
            <a:ext cx="719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</a:p>
        </p:txBody>
      </p:sp>
      <p:grpSp>
        <p:nvGrpSpPr>
          <p:cNvPr id="44" name="Group 31"/>
          <p:cNvGrpSpPr/>
          <p:nvPr/>
        </p:nvGrpSpPr>
        <p:grpSpPr bwMode="auto">
          <a:xfrm>
            <a:off x="4704138" y="1925740"/>
            <a:ext cx="1574800" cy="519113"/>
            <a:chOff x="3294" y="1842"/>
            <a:chExt cx="992" cy="327"/>
          </a:xfrm>
        </p:grpSpPr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3294" y="1842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rgbClr val="FF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72</a:t>
              </a:r>
            </a:p>
          </p:txBody>
        </p:sp>
        <p:sp>
          <p:nvSpPr>
            <p:cNvPr id="46" name="Text Box 30"/>
            <p:cNvSpPr txBox="1">
              <a:spLocks noChangeArrowheads="1"/>
            </p:cNvSpPr>
            <p:nvPr/>
          </p:nvSpPr>
          <p:spPr bwMode="auto">
            <a:xfrm>
              <a:off x="3833" y="1842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CN" sz="2800">
                  <a:solidFill>
                    <a:srgbClr val="FF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28</a:t>
              </a:r>
            </a:p>
          </p:txBody>
        </p:sp>
      </p:grp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5663406" y="3083446"/>
            <a:ext cx="287338" cy="287338"/>
          </a:xfrm>
          <a:prstGeom prst="ellipse">
            <a:avLst/>
          </a:prstGeom>
          <a:noFill/>
          <a:ln w="19050" algn="ctr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AutoShape 36"/>
          <p:cNvSpPr>
            <a:spLocks noChangeArrowheads="1"/>
          </p:cNvSpPr>
          <p:nvPr/>
        </p:nvSpPr>
        <p:spPr bwMode="auto">
          <a:xfrm>
            <a:off x="4745037" y="3057253"/>
            <a:ext cx="287338" cy="287338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rgbClr val="FF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AutoShape 37"/>
          <p:cNvSpPr>
            <a:spLocks noChangeArrowheads="1"/>
          </p:cNvSpPr>
          <p:nvPr/>
        </p:nvSpPr>
        <p:spPr bwMode="auto">
          <a:xfrm>
            <a:off x="6469856" y="3048521"/>
            <a:ext cx="360363" cy="360363"/>
          </a:xfrm>
          <a:prstGeom prst="star5">
            <a:avLst/>
          </a:prstGeom>
          <a:noFill/>
          <a:ln w="19050" algn="ctr">
            <a:solidFill>
              <a:srgbClr val="FF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1" name="图片 5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全屏显示(16:9)</PresentationFormat>
  <Paragraphs>141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2023-01-16T14:11:02Z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7684AC145CC643269AE1D4E8A93DD05B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