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11789-FC1C-4129-8526-6CB83E64089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43557-9E38-4F7B-B120-EB50C082F6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43557-9E38-4F7B-B120-EB50C082F6A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9889AA-0A03-440E-A5B9-7280AF6A67B3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9840-43EF-40E8-8871-6DA42F6B26EA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altLang="zh-CN" dirty="0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F5CA110-D928-41ED-A42B-F56B82A206DB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DFF352-88BE-4211-A5A9-46C436C8E51E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86CBCE3-150C-4AB9-B7F7-848D4A932908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 altLang="zh-CN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F212AEC-BC6D-4455-9877-069BEE12EAA4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 altLang="zh-CN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240C8A-D55A-46EF-8C2E-113B6241D3D0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altLang="zh-CN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D349E0-21A2-4EA9-BFA4-A766DC048F23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97B687-A1B0-482F-A171-491F51F98D11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0997D7-1C64-4367-BFC8-02A38F214E3F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 altLang="zh-CN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2CE4634-226E-45A9-812B-1118F386DFF8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altLang="zh-CN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FA706C-8BBF-48CA-9CB3-511C1F779F17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 panose="05000000000000000000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 panose="05020102010507070707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 panose="05000000000000000000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 panose="05000000000000000000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 panose="05000000000000000000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file:///C:\Documents%20and%20Settings\Administrator\&#26700;&#38754;\&#38142;&#25509;&#36164;&#28304;\Section%20A%201b.mp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357822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spcBef>
                <a:spcPts val="600"/>
              </a:spcBef>
            </a:pPr>
            <a:r>
              <a:rPr lang="en-US" altLang="zh-CN" sz="5400" b="1" dirty="0">
                <a:solidFill>
                  <a:srgbClr val="0000CC"/>
                </a:solidFill>
              </a:rPr>
              <a:t>Unit </a:t>
            </a:r>
            <a:r>
              <a:rPr lang="en-US" altLang="zh-CN" sz="5400" b="1" dirty="0" smtClean="0">
                <a:solidFill>
                  <a:srgbClr val="0000CC"/>
                </a:solidFill>
              </a:rPr>
              <a:t>2</a:t>
            </a:r>
            <a:endParaRPr lang="en-US" altLang="zh-CN" sz="5400" b="1" dirty="0">
              <a:solidFill>
                <a:srgbClr val="0000CC"/>
              </a:solidFill>
            </a:endParaRPr>
          </a:p>
        </p:txBody>
      </p:sp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2400300" y="3962400"/>
            <a:ext cx="434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0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Section A 1a-1c</a:t>
            </a:r>
            <a:endParaRPr lang="zh-CN" altLang="en-US" sz="40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03970" y="5486400"/>
            <a:ext cx="3812262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922085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CN" sz="4800" b="1" dirty="0" smtClean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I think that mooncakes are  </a:t>
            </a:r>
          </a:p>
          <a:p>
            <a:pPr>
              <a:spcBef>
                <a:spcPts val="0"/>
              </a:spcBef>
            </a:pPr>
            <a:r>
              <a:rPr lang="en-US" altLang="zh-CN" sz="4800" b="1" dirty="0" smtClean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delicious!</a:t>
            </a:r>
            <a:endParaRPr lang="en-US" altLang="zh-CN" sz="4800" b="1" dirty="0">
              <a:solidFill>
                <a:srgbClr val="0000CC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6"/>
          <p:cNvSpPr txBox="1">
            <a:spLocks noChangeArrowheads="1"/>
          </p:cNvSpPr>
          <p:nvPr/>
        </p:nvSpPr>
        <p:spPr bwMode="auto">
          <a:xfrm>
            <a:off x="152400" y="475565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 Match the pictures with </a:t>
            </a:r>
            <a:r>
              <a:rPr lang="en-US" altLang="zh-CN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descriptions</a:t>
            </a: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1923" name="Group 20"/>
          <p:cNvGrpSpPr/>
          <p:nvPr/>
        </p:nvGrpSpPr>
        <p:grpSpPr bwMode="auto">
          <a:xfrm>
            <a:off x="381000" y="1752600"/>
            <a:ext cx="8077200" cy="4387850"/>
            <a:chOff x="144" y="1056"/>
            <a:chExt cx="5280" cy="2860"/>
          </a:xfrm>
        </p:grpSpPr>
        <p:pic>
          <p:nvPicPr>
            <p:cNvPr id="81924" name="Picture 17" descr="图片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1056"/>
              <a:ext cx="5280" cy="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25" name="Text Box 18"/>
            <p:cNvSpPr txBox="1">
              <a:spLocks noChangeArrowheads="1"/>
            </p:cNvSpPr>
            <p:nvPr/>
          </p:nvSpPr>
          <p:spPr bwMode="auto">
            <a:xfrm>
              <a:off x="2208" y="2832"/>
              <a:ext cx="1392" cy="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What a great day! 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What did you like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         best?</a:t>
              </a:r>
            </a:p>
          </p:txBody>
        </p:sp>
        <p:sp>
          <p:nvSpPr>
            <p:cNvPr id="81926" name="Text Box 19"/>
            <p:cNvSpPr txBox="1">
              <a:spLocks noChangeArrowheads="1"/>
            </p:cNvSpPr>
            <p:nvPr/>
          </p:nvSpPr>
          <p:spPr bwMode="auto">
            <a:xfrm>
              <a:off x="3696" y="3024"/>
              <a:ext cx="1392" cy="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8000"/>
                  </a:solidFill>
                  <a:latin typeface="Times New Roman" panose="02020603050405020304" pitchFamily="18" charset="0"/>
                </a:rPr>
                <a:t>I loved the races! 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8000"/>
                  </a:solidFill>
                  <a:latin typeface="Times New Roman" panose="02020603050405020304" pitchFamily="18" charset="0"/>
                </a:rPr>
                <a:t>But I guess it was a 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8000"/>
                  </a:solidFill>
                  <a:latin typeface="Times New Roman" panose="02020603050405020304" pitchFamily="18" charset="0"/>
                </a:rPr>
                <a:t>little too crowded.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ChangeArrowheads="1"/>
          </p:cNvSpPr>
          <p:nvPr/>
        </p:nvSpPr>
        <p:spPr bwMode="auto">
          <a:xfrm>
            <a:off x="609600" y="1625600"/>
            <a:ext cx="800100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_____The Water Festival in Thailand</a:t>
            </a:r>
          </a:p>
          <a:p>
            <a:pPr algn="l" eaLnBrk="0" hangingPunct="0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_____The Dragon Boat Festival in Hong    </a:t>
            </a:r>
          </a:p>
          <a:p>
            <a:pPr algn="l" eaLnBrk="0" hangingPunct="0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Kong</a:t>
            </a:r>
          </a:p>
          <a:p>
            <a:pPr algn="l" eaLnBrk="0" hangingPunct="0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_____ Chinese Spring Festival in Beijing</a:t>
            </a:r>
          </a:p>
          <a:p>
            <a:pPr algn="l" eaLnBrk="0" hangingPunct="0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_____ The Lantern Festival in Jiangxi</a:t>
            </a:r>
          </a:p>
        </p:txBody>
      </p:sp>
      <p:sp>
        <p:nvSpPr>
          <p:cNvPr id="82947" name="Text Box 8"/>
          <p:cNvSpPr txBox="1">
            <a:spLocks noChangeArrowheads="1"/>
          </p:cNvSpPr>
          <p:nvPr/>
        </p:nvSpPr>
        <p:spPr bwMode="auto">
          <a:xfrm>
            <a:off x="1371600" y="25400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82948" name="Text Box 9"/>
          <p:cNvSpPr txBox="1">
            <a:spLocks noChangeArrowheads="1"/>
          </p:cNvSpPr>
          <p:nvPr/>
        </p:nvSpPr>
        <p:spPr bwMode="auto">
          <a:xfrm>
            <a:off x="1447800" y="4673600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82949" name="Text Box 10"/>
          <p:cNvSpPr txBox="1">
            <a:spLocks noChangeArrowheads="1"/>
          </p:cNvSpPr>
          <p:nvPr/>
        </p:nvSpPr>
        <p:spPr bwMode="auto">
          <a:xfrm>
            <a:off x="1447800" y="3987800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82950" name="Text Box 12"/>
          <p:cNvSpPr txBox="1">
            <a:spLocks noChangeArrowheads="1"/>
          </p:cNvSpPr>
          <p:nvPr/>
        </p:nvSpPr>
        <p:spPr bwMode="auto">
          <a:xfrm>
            <a:off x="1371600" y="1778000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pic>
        <p:nvPicPr>
          <p:cNvPr id="82951" name="Picture 9" descr="双人跷跷板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5194300"/>
            <a:ext cx="16065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  <p:bldP spid="82948" grpId="0"/>
      <p:bldP spid="82949" grpId="0"/>
      <p:bldP spid="829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ChangeArrowheads="1"/>
          </p:cNvSpPr>
          <p:nvPr/>
        </p:nvSpPr>
        <p:spPr bwMode="auto">
          <a:xfrm>
            <a:off x="177800" y="381000"/>
            <a:ext cx="858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3200" b="1" dirty="0">
                <a:solidFill>
                  <a:srgbClr val="000099"/>
                </a:solidFill>
                <a:cs typeface="Times New Roman" panose="02020603050405020304" pitchFamily="18" charset="0"/>
              </a:rPr>
              <a:t>1b Listen and circle T for true or F for false.</a:t>
            </a:r>
            <a:endParaRPr lang="en-US" altLang="zh-CN" sz="3200" b="1" dirty="0">
              <a:cs typeface="Times New Roman" panose="02020603050405020304" pitchFamily="18" charset="0"/>
            </a:endParaRPr>
          </a:p>
        </p:txBody>
      </p:sp>
      <p:sp>
        <p:nvSpPr>
          <p:cNvPr id="83971" name="Rectangle 14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533400" y="1524000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Bill thinks that the races were not that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interesting to watch. 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Mary thinks that the teams were fantastic. 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l">
              <a:lnSpc>
                <a:spcPct val="125000"/>
              </a:lnSpc>
            </a:pP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Bill wonders whether they’ll have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zongzi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 next year.    </a:t>
            </a:r>
          </a:p>
          <a:p>
            <a:pPr algn="l">
              <a:lnSpc>
                <a:spcPct val="12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Bill and Mary believe that they’ll be back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year to watch the races.       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972" name="Picture 15" descr="5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133600"/>
            <a:ext cx="552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16" descr="5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2133600"/>
            <a:ext cx="552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17" descr="5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429000"/>
            <a:ext cx="552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18" descr="5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429000"/>
            <a:ext cx="552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19" descr="5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572000"/>
            <a:ext cx="552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20" descr="5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4572000"/>
            <a:ext cx="552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8" name="Picture 21" descr="5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867400"/>
            <a:ext cx="552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9" name="Picture 22" descr="5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5867400"/>
            <a:ext cx="552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80" name="Oval 23"/>
          <p:cNvSpPr>
            <a:spLocks noChangeArrowheads="1"/>
          </p:cNvSpPr>
          <p:nvPr/>
        </p:nvSpPr>
        <p:spPr bwMode="auto">
          <a:xfrm>
            <a:off x="6629400" y="2209800"/>
            <a:ext cx="1143000" cy="381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/>
          </a:p>
        </p:txBody>
      </p:sp>
      <p:sp>
        <p:nvSpPr>
          <p:cNvPr id="83981" name="Oval 24"/>
          <p:cNvSpPr>
            <a:spLocks noChangeArrowheads="1"/>
          </p:cNvSpPr>
          <p:nvPr/>
        </p:nvSpPr>
        <p:spPr bwMode="auto">
          <a:xfrm>
            <a:off x="5181600" y="3505200"/>
            <a:ext cx="1143000" cy="381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/>
          </a:p>
        </p:txBody>
      </p:sp>
      <p:sp>
        <p:nvSpPr>
          <p:cNvPr id="83982" name="Oval 25"/>
          <p:cNvSpPr>
            <a:spLocks noChangeArrowheads="1"/>
          </p:cNvSpPr>
          <p:nvPr/>
        </p:nvSpPr>
        <p:spPr bwMode="auto">
          <a:xfrm>
            <a:off x="7391400" y="4648200"/>
            <a:ext cx="1143000" cy="381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/>
          </a:p>
        </p:txBody>
      </p:sp>
      <p:sp>
        <p:nvSpPr>
          <p:cNvPr id="83983" name="Oval 26"/>
          <p:cNvSpPr>
            <a:spLocks noChangeArrowheads="1"/>
          </p:cNvSpPr>
          <p:nvPr/>
        </p:nvSpPr>
        <p:spPr bwMode="auto">
          <a:xfrm>
            <a:off x="6019800" y="5943600"/>
            <a:ext cx="1143000" cy="381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WordArt 2"/>
          <p:cNvSpPr>
            <a:spLocks noChangeArrowheads="1" noChangeShapeType="1" noTextEdit="1"/>
          </p:cNvSpPr>
          <p:nvPr/>
        </p:nvSpPr>
        <p:spPr bwMode="auto">
          <a:xfrm>
            <a:off x="1524000" y="1782762"/>
            <a:ext cx="5976938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998"/>
                    </a:srgbClr>
                  </a:outerShdw>
                </a:effectLst>
                <a:latin typeface="Arial Black" panose="020B0A04020102020204"/>
              </a:rPr>
              <a:t>Watch and read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998"/>
                  </a:srgbClr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ChangeArrowheads="1"/>
          </p:cNvSpPr>
          <p:nvPr/>
        </p:nvSpPr>
        <p:spPr bwMode="gray">
          <a:xfrm>
            <a:off x="304800" y="2133600"/>
            <a:ext cx="8229600" cy="33528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0F7D4"/>
                    </a:gs>
                    <a:gs pos="100000">
                      <a:srgbClr val="73E77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zh-CN" sz="2800" b="1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685800" y="1499763"/>
            <a:ext cx="7848600" cy="82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 Talk about the festivals in 1a</a:t>
            </a:r>
            <a:r>
              <a:rPr lang="en-US" altLang="zh-CN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600" b="1" dirty="0">
              <a:solidFill>
                <a:srgbClr val="000099"/>
              </a:solidFill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723900" y="2667000"/>
            <a:ext cx="81153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A: </a:t>
            </a:r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What do you like best about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the     </a:t>
            </a:r>
          </a:p>
          <a:p>
            <a:pPr algn="l" ea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Dragon Boat Festival?</a:t>
            </a:r>
          </a:p>
          <a:p>
            <a:pPr algn="l" ea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B:  I love the races. I think that   </a:t>
            </a:r>
          </a:p>
          <a:p>
            <a:pPr algn="l" ea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they’re fun to watch.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Box 3"/>
          <p:cNvSpPr txBox="1">
            <a:spLocks noChangeArrowheads="1"/>
          </p:cNvSpPr>
          <p:nvPr/>
        </p:nvSpPr>
        <p:spPr bwMode="auto">
          <a:xfrm>
            <a:off x="609600" y="228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 dirty="0">
                <a:solidFill>
                  <a:srgbClr val="0000CC"/>
                </a:solidFill>
              </a:rPr>
              <a:t>Talk about the festival in 1a with your partner.</a:t>
            </a:r>
          </a:p>
        </p:txBody>
      </p:sp>
      <p:pic>
        <p:nvPicPr>
          <p:cNvPr id="41989" name="图片 6" descr="QQ截图2014062411553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750" y="3810000"/>
            <a:ext cx="16573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图片 7" descr="QQ截图20140630172637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1828800"/>
            <a:ext cx="2286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矩形 6"/>
          <p:cNvSpPr>
            <a:spLocks noChangeArrowheads="1"/>
          </p:cNvSpPr>
          <p:nvPr/>
        </p:nvSpPr>
        <p:spPr bwMode="auto">
          <a:xfrm>
            <a:off x="3124200" y="2514600"/>
            <a:ext cx="5029200" cy="11049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altLang="zh-CN" sz="32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l"/>
            <a:endParaRPr lang="en-US" altLang="zh-CN" sz="3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7046" name="矩形 7"/>
          <p:cNvSpPr>
            <a:spLocks noChangeArrowheads="1"/>
          </p:cNvSpPr>
          <p:nvPr/>
        </p:nvSpPr>
        <p:spPr bwMode="auto">
          <a:xfrm>
            <a:off x="1384300" y="4711700"/>
            <a:ext cx="4967288" cy="11049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altLang="zh-CN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l"/>
            <a:endParaRPr lang="en-US" altLang="zh-CN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7047" name="矩形 8"/>
          <p:cNvSpPr>
            <a:spLocks noChangeArrowheads="1"/>
          </p:cNvSpPr>
          <p:nvPr/>
        </p:nvSpPr>
        <p:spPr bwMode="auto">
          <a:xfrm>
            <a:off x="3568700" y="2062540"/>
            <a:ext cx="5029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</a:rPr>
              <a:t>What do you like best about the Dragon Boat Festival?</a:t>
            </a:r>
          </a:p>
        </p:txBody>
      </p:sp>
      <p:sp>
        <p:nvSpPr>
          <p:cNvPr id="87048" name="矩形 9"/>
          <p:cNvSpPr>
            <a:spLocks noChangeArrowheads="1"/>
          </p:cNvSpPr>
          <p:nvPr/>
        </p:nvSpPr>
        <p:spPr bwMode="auto">
          <a:xfrm>
            <a:off x="596900" y="4711700"/>
            <a:ext cx="561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</a:rPr>
              <a:t>I love the races. I think that they’re fun to watch.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87046" grpId="0"/>
      <p:bldP spid="87047" grpId="0"/>
      <p:bldP spid="870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2" descr="20121223212913_nuEPs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600200"/>
            <a:ext cx="24495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Box 3"/>
          <p:cNvSpPr txBox="1">
            <a:spLocks noChangeArrowheads="1"/>
          </p:cNvSpPr>
          <p:nvPr/>
        </p:nvSpPr>
        <p:spPr bwMode="auto">
          <a:xfrm>
            <a:off x="3352800" y="2133600"/>
            <a:ext cx="5400675" cy="11049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altLang="zh-CN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8068" name="TextBox 4"/>
          <p:cNvSpPr txBox="1">
            <a:spLocks noChangeArrowheads="1"/>
          </p:cNvSpPr>
          <p:nvPr/>
        </p:nvSpPr>
        <p:spPr bwMode="auto">
          <a:xfrm>
            <a:off x="539750" y="4724400"/>
            <a:ext cx="4968875" cy="1077913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altLang="zh-CN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3013" name="图片 5" descr="QQ截图20140630173740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4221163"/>
            <a:ext cx="2519363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矩形 5"/>
          <p:cNvSpPr>
            <a:spLocks noChangeArrowheads="1"/>
          </p:cNvSpPr>
          <p:nvPr/>
        </p:nvSpPr>
        <p:spPr bwMode="auto">
          <a:xfrm>
            <a:off x="3276600" y="2133600"/>
            <a:ext cx="53530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</a:rPr>
              <a:t>What do you like best about the Chinese Spring Festival?</a:t>
            </a:r>
          </a:p>
        </p:txBody>
      </p:sp>
      <p:sp>
        <p:nvSpPr>
          <p:cNvPr id="88071" name="矩形 6"/>
          <p:cNvSpPr>
            <a:spLocks noChangeArrowheads="1"/>
          </p:cNvSpPr>
          <p:nvPr/>
        </p:nvSpPr>
        <p:spPr bwMode="auto">
          <a:xfrm>
            <a:off x="539750" y="4724400"/>
            <a:ext cx="5314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</a:rPr>
              <a:t>I love the food, I think that they are delicious.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  <p:bldP spid="88068" grpId="0"/>
      <p:bldP spid="88070" grpId="0"/>
      <p:bldP spid="880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图片 1" descr="QQ截图20140624113236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836613"/>
            <a:ext cx="1743075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extBox 2"/>
          <p:cNvSpPr txBox="1">
            <a:spLocks noChangeArrowheads="1"/>
          </p:cNvSpPr>
          <p:nvPr/>
        </p:nvSpPr>
        <p:spPr bwMode="auto">
          <a:xfrm>
            <a:off x="2895600" y="1600200"/>
            <a:ext cx="5256213" cy="11049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US" altLang="zh-CN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9092" name="TextBox 3"/>
          <p:cNvSpPr txBox="1">
            <a:spLocks noChangeArrowheads="1"/>
          </p:cNvSpPr>
          <p:nvPr/>
        </p:nvSpPr>
        <p:spPr bwMode="auto">
          <a:xfrm>
            <a:off x="457200" y="4267200"/>
            <a:ext cx="5688013" cy="11049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US" altLang="zh-CN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4037" name="图片 4" descr="QQ截图20140630175417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9800" y="3505200"/>
            <a:ext cx="2090738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矩形 5"/>
          <p:cNvSpPr>
            <a:spLocks noChangeArrowheads="1"/>
          </p:cNvSpPr>
          <p:nvPr/>
        </p:nvSpPr>
        <p:spPr bwMode="auto">
          <a:xfrm>
            <a:off x="2895600" y="1600200"/>
            <a:ext cx="5632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</a:rPr>
              <a:t>What do you like best about Water Festival?</a:t>
            </a:r>
          </a:p>
        </p:txBody>
      </p:sp>
      <p:sp>
        <p:nvSpPr>
          <p:cNvPr id="89095" name="矩形 6"/>
          <p:cNvSpPr>
            <a:spLocks noChangeArrowheads="1"/>
          </p:cNvSpPr>
          <p:nvPr/>
        </p:nvSpPr>
        <p:spPr bwMode="auto">
          <a:xfrm>
            <a:off x="457200" y="4343400"/>
            <a:ext cx="55816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</a:rPr>
              <a:t>I don’t like Water Festival, I think that getting wet is terrible.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  <p:bldP spid="89092" grpId="0"/>
      <p:bldP spid="89094" grpId="0"/>
      <p:bldP spid="890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1"/>
          <p:cNvSpPr txBox="1">
            <a:spLocks noChangeArrowheads="1"/>
          </p:cNvSpPr>
          <p:nvPr/>
        </p:nvSpPr>
        <p:spPr bwMode="auto">
          <a:xfrm>
            <a:off x="1061244" y="1475363"/>
            <a:ext cx="5543550" cy="584775"/>
          </a:xfrm>
          <a:prstGeom prst="rect">
            <a:avLst/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What do you like best about …?</a:t>
            </a:r>
          </a:p>
        </p:txBody>
      </p:sp>
      <p:sp>
        <p:nvSpPr>
          <p:cNvPr id="90115" name="TextBox 3"/>
          <p:cNvSpPr txBox="1">
            <a:spLocks noChangeArrowheads="1"/>
          </p:cNvSpPr>
          <p:nvPr/>
        </p:nvSpPr>
        <p:spPr bwMode="auto">
          <a:xfrm>
            <a:off x="1061244" y="2340551"/>
            <a:ext cx="4535487" cy="584775"/>
          </a:xfrm>
          <a:prstGeom prst="rect">
            <a:avLst/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 dirty="0">
                <a:solidFill>
                  <a:srgbClr val="FF0000"/>
                </a:solidFill>
              </a:rPr>
              <a:t>I love... I think...</a:t>
            </a:r>
          </a:p>
        </p:txBody>
      </p:sp>
      <p:sp>
        <p:nvSpPr>
          <p:cNvPr id="90116" name="TextBox 4"/>
          <p:cNvSpPr txBox="1">
            <a:spLocks noChangeArrowheads="1"/>
          </p:cNvSpPr>
          <p:nvPr/>
        </p:nvSpPr>
        <p:spPr bwMode="auto">
          <a:xfrm>
            <a:off x="2817813" y="3640138"/>
            <a:ext cx="5557837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 dirty="0">
                <a:solidFill>
                  <a:srgbClr val="984807"/>
                </a:solidFill>
                <a:latin typeface="Times New Roman" panose="02020603050405020304" pitchFamily="18" charset="0"/>
              </a:rPr>
              <a:t>Now let’s talk about the festival with your partner and make your own conversation.</a:t>
            </a:r>
          </a:p>
        </p:txBody>
      </p:sp>
      <p:pic>
        <p:nvPicPr>
          <p:cNvPr id="45061" name="图片 5" descr="62b1OOOPIC3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33528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/>
      <p:bldP spid="901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62769" y="2133600"/>
            <a:ext cx="8077200" cy="3852863"/>
          </a:xfrm>
        </p:spPr>
        <p:txBody>
          <a:bodyPr wrap="none"/>
          <a:lstStyle/>
          <a:p>
            <a:pPr marL="609600" indent="-609600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altLang="zh-CN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–What a great day! </a:t>
            </a:r>
            <a:r>
              <a:rPr lang="zh-CN" altLang="en-US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多么美好的一天！ </a:t>
            </a:r>
          </a:p>
          <a:p>
            <a:pPr marL="609600" indent="-609600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altLang="en-US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a great day!</a:t>
            </a:r>
            <a:r>
              <a:rPr lang="en-US" altLang="en-US" sz="27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是由what引导的感叹句</a:t>
            </a:r>
            <a:r>
              <a:rPr lang="en-US" altLang="en-US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 </a:t>
            </a:r>
            <a:endParaRPr lang="zh-CN" altLang="en-US" sz="27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609600" indent="-609600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altLang="en-US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</a:t>
            </a:r>
            <a:r>
              <a:rPr lang="en-US" altLang="zh-CN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意为“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多么;真;太</a:t>
            </a:r>
            <a:r>
              <a:rPr lang="en-US" altLang="en-US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”，</a:t>
            </a:r>
            <a:r>
              <a:rPr lang="en-US" altLang="en-US" sz="27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用作定语，</a:t>
            </a:r>
            <a:r>
              <a:rPr lang="en-US" altLang="en-US" sz="2700" b="1" dirty="0" err="1" smtClean="0">
                <a:latin typeface="Times New Roman" panose="02020603050405020304" pitchFamily="18" charset="0"/>
                <a:ea typeface="黑体" panose="02010609060101010101" pitchFamily="49" charset="-122"/>
              </a:rPr>
              <a:t>修饰名词</a:t>
            </a:r>
            <a:r>
              <a:rPr lang="en-US" altLang="en-US" sz="27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  <a:p>
            <a:pPr marL="609600" indent="-609600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altLang="en-US" sz="2700" b="1" dirty="0" err="1" smtClean="0">
                <a:latin typeface="Times New Roman" panose="02020603050405020304" pitchFamily="18" charset="0"/>
                <a:ea typeface="黑体" panose="02010609060101010101" pitchFamily="49" charset="-122"/>
              </a:rPr>
              <a:t>此处句式结构为</a:t>
            </a:r>
            <a:r>
              <a:rPr lang="en-US" altLang="en-US" sz="27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What+a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an+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形容词+可数名词单数</a:t>
            </a:r>
            <a:endParaRPr lang="en-US" altLang="en-US" sz="27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609600" indent="-609600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形式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(+主语+谓语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）!</a:t>
            </a:r>
            <a:r>
              <a:rPr lang="zh-CN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2700" b="1" dirty="0" err="1" smtClean="0">
                <a:latin typeface="Times New Roman" panose="02020603050405020304" pitchFamily="18" charset="0"/>
                <a:ea typeface="黑体" panose="02010609060101010101" pitchFamily="49" charset="-122"/>
              </a:rPr>
              <a:t>口语中常</a:t>
            </a:r>
            <a:r>
              <a:rPr lang="zh-CN" altLang="en-US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可以</a:t>
            </a:r>
            <a:r>
              <a:rPr lang="zh-CN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省略主语和谓语</a:t>
            </a:r>
            <a:r>
              <a:rPr lang="zh-CN" altLang="en-US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  <a:p>
            <a:pPr marL="609600" indent="-609600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zh-CN" altLang="en-US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e.g. What a new watch ( it is)!</a:t>
            </a:r>
          </a:p>
          <a:p>
            <a:pPr marL="609600" indent="-609600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altLang="zh-CN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</a:t>
            </a:r>
            <a:r>
              <a:rPr lang="zh-CN" altLang="en-US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多么新的一块手表啊！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865313" y="533400"/>
            <a:ext cx="54721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r>
              <a:rPr kumimoji="1" lang="en-US" altLang="zh-CN" sz="40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Language Points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91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5"/>
          <p:cNvSpPr txBox="1">
            <a:spLocks noChangeArrowheads="1"/>
          </p:cNvSpPr>
          <p:nvPr/>
        </p:nvSpPr>
        <p:spPr bwMode="auto">
          <a:xfrm>
            <a:off x="4343400" y="3460750"/>
            <a:ext cx="3143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Spring Festival</a:t>
            </a:r>
          </a:p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January 1</a:t>
            </a:r>
          </a:p>
        </p:txBody>
      </p:sp>
      <p:pic>
        <p:nvPicPr>
          <p:cNvPr id="43015" name="Picture 7" descr="20070210144432"/>
          <p:cNvPicPr>
            <a:picLocks noChangeAspect="1" noChangeArrowheads="1"/>
          </p:cNvPicPr>
          <p:nvPr/>
        </p:nvPicPr>
        <p:blipFill>
          <a:blip r:embed="rId3" cstate="email"/>
          <a:srcRect b="9584"/>
          <a:stretch>
            <a:fillRect/>
          </a:stretch>
        </p:blipFill>
        <p:spPr bwMode="auto">
          <a:xfrm>
            <a:off x="660400" y="2971800"/>
            <a:ext cx="30241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9"/>
          <p:cNvSpPr txBox="1">
            <a:spLocks noChangeArrowheads="1"/>
          </p:cNvSpPr>
          <p:nvPr/>
        </p:nvSpPr>
        <p:spPr bwMode="auto">
          <a:xfrm>
            <a:off x="685800" y="457200"/>
            <a:ext cx="82089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 dirty="0">
                <a:solidFill>
                  <a:srgbClr val="C00000"/>
                </a:solidFill>
              </a:rPr>
              <a:t>Guessing Competition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:</a:t>
            </a:r>
          </a:p>
          <a:p>
            <a:pPr algn="l"/>
            <a:endParaRPr lang="en-US" altLang="zh-CN" sz="3200" b="1" dirty="0">
              <a:solidFill>
                <a:srgbClr val="C00000"/>
              </a:solidFill>
            </a:endParaRPr>
          </a:p>
          <a:p>
            <a:pPr algn="l">
              <a:lnSpc>
                <a:spcPts val="2000"/>
              </a:lnSpc>
            </a:pPr>
            <a:endParaRPr lang="en-US" altLang="zh-CN" sz="3200" b="1" dirty="0">
              <a:solidFill>
                <a:srgbClr val="C00000"/>
              </a:solidFill>
            </a:endParaRPr>
          </a:p>
          <a:p>
            <a:pPr algn="l"/>
            <a:r>
              <a:rPr lang="en-US" altLang="zh-CN" sz="3200" b="1" dirty="0">
                <a:solidFill>
                  <a:srgbClr val="000099"/>
                </a:solidFill>
              </a:rPr>
              <a:t>Guess what festival it is according to the</a:t>
            </a:r>
          </a:p>
          <a:p>
            <a:pPr algn="l"/>
            <a:r>
              <a:rPr lang="en-US" altLang="zh-CN" sz="3200" b="1" dirty="0">
                <a:solidFill>
                  <a:srgbClr val="000099"/>
                </a:solidFill>
              </a:rPr>
              <a:t> picture you see as quickly as you can.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ChangeArrowheads="1"/>
          </p:cNvSpPr>
          <p:nvPr/>
        </p:nvSpPr>
        <p:spPr bwMode="auto">
          <a:xfrm>
            <a:off x="533400" y="1676400"/>
            <a:ext cx="8153400" cy="36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Bill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wonders whether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they’ll have 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zongzi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again next year </a:t>
            </a:r>
          </a:p>
          <a:p>
            <a:pPr algn="l">
              <a:lnSpc>
                <a:spcPct val="12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⑴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wonder作动此处意为“</a:t>
            </a:r>
            <a:r>
              <a:rPr lang="en-US" altLang="en-US" sz="3200" b="1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想知道</a:t>
            </a:r>
            <a:r>
              <a:rPr lang="en-US" altLang="zh-CN" sz="3200" b="1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;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想弄</a:t>
            </a:r>
            <a:r>
              <a:rPr lang="zh-CN" altLang="en-US" sz="3200" b="1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明</a:t>
            </a:r>
            <a:endParaRPr lang="en-US" altLang="en-US" sz="3200" b="1" dirty="0">
              <a:solidFill>
                <a:srgbClr val="CC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en-US" sz="3200" b="1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白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”，相当于 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want to know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w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onder what the new teacher will b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e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lik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e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我想知道新老师是什么样</a:t>
            </a:r>
            <a:r>
              <a:rPr lang="en-US" altLang="en-US" sz="3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5"/>
          <p:cNvSpPr>
            <a:spLocks noChangeArrowheads="1"/>
          </p:cNvSpPr>
          <p:nvPr/>
        </p:nvSpPr>
        <p:spPr bwMode="auto">
          <a:xfrm>
            <a:off x="838200" y="1752600"/>
            <a:ext cx="73152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⑵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wonder whether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…意为“我想知道是</a:t>
            </a:r>
          </a:p>
          <a:p>
            <a:pPr algn="l">
              <a:lnSpc>
                <a:spcPct val="12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否…”,相当于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wonder if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是一个请求允许的交际用语，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询问对方是否允许自己做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某事。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3187" name="Rectangle 6"/>
          <p:cNvSpPr>
            <a:spLocks noChangeArrowheads="1"/>
          </p:cNvSpPr>
          <p:nvPr/>
        </p:nvSpPr>
        <p:spPr bwMode="auto">
          <a:xfrm>
            <a:off x="685800" y="4343400"/>
            <a:ext cx="79248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wonder whether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/if I could use your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ike.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我想知道我是否能用一下你的自行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车。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2146300" y="533400"/>
            <a:ext cx="41910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24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998"/>
                    </a:srgbClr>
                  </a:outerShdw>
                </a:effectLst>
                <a:latin typeface="Arial Black" panose="020B0A04020102020204"/>
              </a:rPr>
              <a:t>whether  </a:t>
            </a:r>
            <a:r>
              <a:rPr lang="en-US" altLang="zh-CN" sz="24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998"/>
                    </a:srgbClr>
                  </a:outerShdw>
                </a:effectLst>
                <a:latin typeface="Arial Black" panose="020B0A04020102020204"/>
              </a:rPr>
              <a:t>VS  </a:t>
            </a:r>
            <a:r>
              <a:rPr lang="en-US" altLang="zh-CN" sz="24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998"/>
                    </a:srgbClr>
                  </a:outerShdw>
                </a:effectLst>
                <a:latin typeface="Arial Black" panose="020B0A04020102020204"/>
              </a:rPr>
              <a:t>if</a:t>
            </a:r>
            <a:endParaRPr lang="zh-CN" altLang="en-US" sz="24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998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94211" name="Rectangle 8"/>
          <p:cNvSpPr>
            <a:spLocks noChangeArrowheads="1"/>
          </p:cNvSpPr>
          <p:nvPr/>
        </p:nvSpPr>
        <p:spPr bwMode="auto">
          <a:xfrm>
            <a:off x="520700" y="1485408"/>
            <a:ext cx="8229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Whether : “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是否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”；是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…(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还是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),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表示迟疑或两个可能性之间的选择或两种情况都真实，其后可与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or ( not)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连用。可引导</a:t>
            </a:r>
            <a:r>
              <a:rPr lang="zh-CN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主语从句、表语从句、宾语从句、让步状语从句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等，引导主语从句时可置于句首</a:t>
            </a:r>
          </a:p>
        </p:txBody>
      </p:sp>
      <p:sp>
        <p:nvSpPr>
          <p:cNvPr id="94212" name="Rectangle 10"/>
          <p:cNvSpPr>
            <a:spLocks noChangeArrowheads="1"/>
          </p:cNvSpPr>
          <p:nvPr/>
        </p:nvSpPr>
        <p:spPr bwMode="auto">
          <a:xfrm>
            <a:off x="482600" y="4901728"/>
            <a:ext cx="83058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If : “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是否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引导</a:t>
            </a:r>
            <a:r>
              <a:rPr lang="zh-CN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宾语从句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。一般不与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or (not)</a:t>
            </a:r>
          </a:p>
          <a:p>
            <a:pPr algn="l">
              <a:lnSpc>
                <a:spcPct val="13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连用。也可引导状语从句，意为“如果”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94211" grpId="0"/>
      <p:bldP spid="942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Box 1"/>
          <p:cNvSpPr txBox="1">
            <a:spLocks noChangeArrowheads="1"/>
          </p:cNvSpPr>
          <p:nvPr/>
        </p:nvSpPr>
        <p:spPr bwMode="auto">
          <a:xfrm>
            <a:off x="677863" y="577850"/>
            <a:ext cx="7559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 dirty="0">
                <a:solidFill>
                  <a:srgbClr val="984807"/>
                </a:solidFill>
                <a:latin typeface="Times New Roman" panose="02020603050405020304" pitchFamily="18" charset="0"/>
              </a:rPr>
              <a:t>Fill in the blanks.</a:t>
            </a:r>
          </a:p>
        </p:txBody>
      </p:sp>
      <p:sp>
        <p:nvSpPr>
          <p:cNvPr id="95235" name="TextBox 2"/>
          <p:cNvSpPr txBox="1">
            <a:spLocks noChangeArrowheads="1"/>
          </p:cNvSpPr>
          <p:nvPr/>
        </p:nvSpPr>
        <p:spPr bwMode="auto">
          <a:xfrm>
            <a:off x="419100" y="1530350"/>
            <a:ext cx="78867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</a:rPr>
              <a:t>I wonder ______ it is similar _____ the 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   Water Festival of the Dai people in Yunnan Province.</a:t>
            </a:r>
          </a:p>
        </p:txBody>
      </p:sp>
      <p:sp>
        <p:nvSpPr>
          <p:cNvPr id="95236" name="矩形 3"/>
          <p:cNvSpPr>
            <a:spLocks noChangeArrowheads="1"/>
          </p:cNvSpPr>
          <p:nvPr/>
        </p:nvSpPr>
        <p:spPr bwMode="auto">
          <a:xfrm>
            <a:off x="2794000" y="153035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if</a:t>
            </a:r>
          </a:p>
        </p:txBody>
      </p:sp>
      <p:sp>
        <p:nvSpPr>
          <p:cNvPr id="95237" name="矩形 4"/>
          <p:cNvSpPr>
            <a:spLocks noChangeArrowheads="1"/>
          </p:cNvSpPr>
          <p:nvPr/>
        </p:nvSpPr>
        <p:spPr bwMode="auto">
          <a:xfrm>
            <a:off x="6096000" y="1541463"/>
            <a:ext cx="5222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</a:p>
        </p:txBody>
      </p:sp>
      <p:sp>
        <p:nvSpPr>
          <p:cNvPr id="95238" name="TextBox 5"/>
          <p:cNvSpPr txBox="1">
            <a:spLocks noChangeArrowheads="1"/>
          </p:cNvSpPr>
          <p:nvPr/>
        </p:nvSpPr>
        <p:spPr bwMode="auto">
          <a:xfrm>
            <a:off x="381000" y="2989263"/>
            <a:ext cx="83169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 dirty="0">
                <a:latin typeface="Times New Roman" panose="02020603050405020304" pitchFamily="18" charset="0"/>
              </a:rPr>
              <a:t>2. I think that we ate five meals a day! I’ve   </a:t>
            </a:r>
          </a:p>
          <a:p>
            <a:pPr algn="l"/>
            <a:r>
              <a:rPr lang="en-US" altLang="zh-CN" sz="3200" b="1" dirty="0">
                <a:latin typeface="Times New Roman" panose="02020603050405020304" pitchFamily="18" charset="0"/>
              </a:rPr>
              <a:t>    _______ five ________.</a:t>
            </a:r>
          </a:p>
        </p:txBody>
      </p:sp>
      <p:sp>
        <p:nvSpPr>
          <p:cNvPr id="95239" name="矩形 6"/>
          <p:cNvSpPr>
            <a:spLocks noChangeArrowheads="1"/>
          </p:cNvSpPr>
          <p:nvPr/>
        </p:nvSpPr>
        <p:spPr bwMode="auto">
          <a:xfrm>
            <a:off x="990600" y="3446463"/>
            <a:ext cx="13001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put on</a:t>
            </a:r>
          </a:p>
        </p:txBody>
      </p:sp>
      <p:sp>
        <p:nvSpPr>
          <p:cNvPr id="95240" name="矩形 7"/>
          <p:cNvSpPr>
            <a:spLocks noChangeArrowheads="1"/>
          </p:cNvSpPr>
          <p:nvPr/>
        </p:nvSpPr>
        <p:spPr bwMode="auto">
          <a:xfrm>
            <a:off x="3124200" y="3446463"/>
            <a:ext cx="1722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pounds</a:t>
            </a:r>
          </a:p>
        </p:txBody>
      </p:sp>
      <p:sp>
        <p:nvSpPr>
          <p:cNvPr id="95241" name="矩形 8"/>
          <p:cNvSpPr>
            <a:spLocks noChangeArrowheads="1"/>
          </p:cNvSpPr>
          <p:nvPr/>
        </p:nvSpPr>
        <p:spPr bwMode="auto">
          <a:xfrm>
            <a:off x="419100" y="4132263"/>
            <a:ext cx="8064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latin typeface="Times New Roman" panose="02020603050405020304" pitchFamily="18" charset="0"/>
              </a:rPr>
              <a:t>3._______ well you sing but _______ badly he  dances!</a:t>
            </a:r>
          </a:p>
        </p:txBody>
      </p:sp>
      <p:sp>
        <p:nvSpPr>
          <p:cNvPr id="95242" name="矩形 9"/>
          <p:cNvSpPr>
            <a:spLocks noChangeArrowheads="1"/>
          </p:cNvSpPr>
          <p:nvPr/>
        </p:nvSpPr>
        <p:spPr bwMode="auto">
          <a:xfrm>
            <a:off x="1066800" y="4132263"/>
            <a:ext cx="1439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How</a:t>
            </a:r>
          </a:p>
        </p:txBody>
      </p:sp>
      <p:sp>
        <p:nvSpPr>
          <p:cNvPr id="95243" name="矩形 10"/>
          <p:cNvSpPr>
            <a:spLocks noChangeArrowheads="1"/>
          </p:cNvSpPr>
          <p:nvPr/>
        </p:nvSpPr>
        <p:spPr bwMode="auto">
          <a:xfrm>
            <a:off x="5562600" y="4132263"/>
            <a:ext cx="11509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how</a:t>
            </a:r>
          </a:p>
        </p:txBody>
      </p:sp>
      <p:sp>
        <p:nvSpPr>
          <p:cNvPr id="95244" name="矩形 12"/>
          <p:cNvSpPr>
            <a:spLocks noChangeArrowheads="1"/>
          </p:cNvSpPr>
          <p:nvPr/>
        </p:nvSpPr>
        <p:spPr bwMode="auto">
          <a:xfrm>
            <a:off x="384175" y="5151438"/>
            <a:ext cx="85312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latin typeface="Times New Roman" panose="02020603050405020304" pitchFamily="18" charset="0"/>
              </a:rPr>
              <a:t>4. —Listen! Someone is playing ______ piano.</a:t>
            </a:r>
            <a:br>
              <a:rPr lang="en-US" altLang="zh-CN" sz="3200" b="1" dirty="0">
                <a:latin typeface="Times New Roman" panose="02020603050405020304" pitchFamily="18" charset="0"/>
              </a:rPr>
            </a:br>
            <a:r>
              <a:rPr lang="en-US" altLang="zh-CN" sz="3200" b="1" dirty="0">
                <a:latin typeface="Times New Roman" panose="02020603050405020304" pitchFamily="18" charset="0"/>
              </a:rPr>
              <a:t>    —Wow! ________beautiful music! I like it   </a:t>
            </a:r>
          </a:p>
          <a:p>
            <a:pPr algn="l"/>
            <a:r>
              <a:rPr lang="en-US" altLang="zh-CN" sz="3200" b="1" dirty="0">
                <a:latin typeface="Times New Roman" panose="02020603050405020304" pitchFamily="18" charset="0"/>
              </a:rPr>
              <a:t>        very much.</a:t>
            </a:r>
          </a:p>
        </p:txBody>
      </p:sp>
      <p:sp>
        <p:nvSpPr>
          <p:cNvPr id="95245" name="矩形 13"/>
          <p:cNvSpPr>
            <a:spLocks noChangeArrowheads="1"/>
          </p:cNvSpPr>
          <p:nvPr/>
        </p:nvSpPr>
        <p:spPr bwMode="auto">
          <a:xfrm>
            <a:off x="6096000" y="5122863"/>
            <a:ext cx="11509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</a:t>
            </a:r>
          </a:p>
        </p:txBody>
      </p:sp>
      <p:sp>
        <p:nvSpPr>
          <p:cNvPr id="95246" name="矩形 14"/>
          <p:cNvSpPr>
            <a:spLocks noChangeArrowheads="1"/>
          </p:cNvSpPr>
          <p:nvPr/>
        </p:nvSpPr>
        <p:spPr bwMode="auto">
          <a:xfrm>
            <a:off x="2514600" y="5656263"/>
            <a:ext cx="1439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What 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95237" grpId="0"/>
      <p:bldP spid="95239" grpId="0"/>
      <p:bldP spid="95240" grpId="0"/>
      <p:bldP spid="95242" grpId="0"/>
      <p:bldP spid="95243" grpId="0"/>
      <p:bldP spid="95245" grpId="0"/>
      <p:bldP spid="952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矩形 1"/>
          <p:cNvSpPr>
            <a:spLocks noChangeArrowheads="1"/>
          </p:cNvSpPr>
          <p:nvPr/>
        </p:nvSpPr>
        <p:spPr bwMode="auto">
          <a:xfrm>
            <a:off x="581025" y="1616075"/>
            <a:ext cx="74676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latin typeface="Times New Roman" panose="02020603050405020304" pitchFamily="18" charset="0"/>
              </a:rPr>
              <a:t>1.Can you tell me ________they will come    back? </a:t>
            </a:r>
          </a:p>
          <a:p>
            <a:pPr algn="l"/>
            <a:r>
              <a:rPr lang="en-US" altLang="zh-CN" sz="3200" b="1" dirty="0">
                <a:latin typeface="Times New Roman" panose="02020603050405020304" pitchFamily="18" charset="0"/>
              </a:rPr>
              <a:t>A. where   B. when  C. which  D. who</a:t>
            </a:r>
          </a:p>
        </p:txBody>
      </p:sp>
      <p:pic>
        <p:nvPicPr>
          <p:cNvPr id="3" name="图片 2" descr="QQ截图20140529145854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09825" y="2454275"/>
            <a:ext cx="5032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矩形 3"/>
          <p:cNvSpPr>
            <a:spLocks noChangeArrowheads="1"/>
          </p:cNvSpPr>
          <p:nvPr/>
        </p:nvSpPr>
        <p:spPr bwMode="auto">
          <a:xfrm>
            <a:off x="685800" y="3368675"/>
            <a:ext cx="78962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latin typeface="Times New Roman" panose="02020603050405020304" pitchFamily="18" charset="0"/>
              </a:rPr>
              <a:t>2.—_______ weather! It’s raining!</a:t>
            </a:r>
          </a:p>
          <a:p>
            <a:pPr algn="l"/>
            <a:r>
              <a:rPr lang="en-US" altLang="zh-CN" sz="3200" b="1" dirty="0">
                <a:latin typeface="Times New Roman" panose="02020603050405020304" pitchFamily="18" charset="0"/>
              </a:rPr>
              <a:t>   —Bad luck! We can’t go climbing today.</a:t>
            </a:r>
          </a:p>
          <a:p>
            <a:pPr algn="l"/>
            <a:r>
              <a:rPr lang="en-US" altLang="zh-CN" sz="3200" b="1" dirty="0">
                <a:latin typeface="Times New Roman" panose="02020603050405020304" pitchFamily="18" charset="0"/>
              </a:rPr>
              <a:t>   A. What bad          B. What a bad</a:t>
            </a:r>
          </a:p>
          <a:p>
            <a:pPr algn="l"/>
            <a:r>
              <a:rPr lang="en-US" altLang="zh-CN" sz="3200" b="1" dirty="0">
                <a:latin typeface="Times New Roman" panose="02020603050405020304" pitchFamily="18" charset="0"/>
              </a:rPr>
              <a:t>   C. How bad            D. How a bad</a:t>
            </a:r>
          </a:p>
        </p:txBody>
      </p:sp>
      <p:pic>
        <p:nvPicPr>
          <p:cNvPr id="5" name="图片 4" descr="QQ截图20140529145854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62025" y="4206875"/>
            <a:ext cx="5048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矩形 4"/>
          <p:cNvSpPr>
            <a:spLocks noChangeArrowheads="1"/>
          </p:cNvSpPr>
          <p:nvPr/>
        </p:nvSpPr>
        <p:spPr bwMode="auto">
          <a:xfrm>
            <a:off x="915988" y="1828800"/>
            <a:ext cx="8228012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latin typeface="Times New Roman" panose="02020603050405020304" pitchFamily="18" charset="0"/>
              </a:rPr>
              <a:t>3.—I wonder ____ at 8:00 last night?               </a:t>
            </a:r>
          </a:p>
          <a:p>
            <a:pPr algn="l"/>
            <a:r>
              <a:rPr lang="en-US" altLang="zh-CN" sz="3200" b="1" dirty="0">
                <a:latin typeface="Times New Roman" panose="02020603050405020304" pitchFamily="18" charset="0"/>
              </a:rPr>
              <a:t>   —I was watching NBA. 【2013</a:t>
            </a:r>
            <a:r>
              <a:rPr lang="zh-CN" altLang="en-US" sz="3200" b="1" dirty="0">
                <a:latin typeface="Times New Roman" panose="02020603050405020304" pitchFamily="18" charset="0"/>
              </a:rPr>
              <a:t>北京</a:t>
            </a:r>
            <a:r>
              <a:rPr lang="en-US" altLang="zh-CN" sz="3200" b="1" dirty="0">
                <a:latin typeface="Times New Roman" panose="02020603050405020304" pitchFamily="18" charset="0"/>
              </a:rPr>
              <a:t>】</a:t>
            </a:r>
          </a:p>
          <a:p>
            <a:pPr algn="l"/>
            <a:r>
              <a:rPr lang="en-US" altLang="zh-CN" sz="3200" b="1" dirty="0">
                <a:latin typeface="Times New Roman" panose="02020603050405020304" pitchFamily="18" charset="0"/>
              </a:rPr>
              <a:t>  A. What were you doing      </a:t>
            </a:r>
          </a:p>
          <a:p>
            <a:pPr algn="l"/>
            <a:r>
              <a:rPr lang="en-US" altLang="zh-CN" sz="3200" b="1" dirty="0">
                <a:latin typeface="Times New Roman" panose="02020603050405020304" pitchFamily="18" charset="0"/>
              </a:rPr>
              <a:t>  B. What did you do             </a:t>
            </a:r>
          </a:p>
          <a:p>
            <a:pPr algn="l"/>
            <a:r>
              <a:rPr lang="en-US" altLang="zh-CN" sz="3200" b="1" dirty="0">
                <a:latin typeface="Times New Roman" panose="02020603050405020304" pitchFamily="18" charset="0"/>
              </a:rPr>
              <a:t>  C. What you were doing       </a:t>
            </a:r>
          </a:p>
          <a:p>
            <a:pPr algn="l"/>
            <a:r>
              <a:rPr lang="en-US" altLang="zh-CN" sz="3200" b="1" dirty="0">
                <a:latin typeface="Times New Roman" panose="02020603050405020304" pitchFamily="18" charset="0"/>
              </a:rPr>
              <a:t>  D. What are you doing </a:t>
            </a:r>
          </a:p>
        </p:txBody>
      </p:sp>
      <p:pic>
        <p:nvPicPr>
          <p:cNvPr id="6" name="图片 5" descr="QQ截图20140529145854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0450" y="3948113"/>
            <a:ext cx="503238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Box 4"/>
          <p:cNvSpPr txBox="1">
            <a:spLocks noChangeArrowheads="1"/>
          </p:cNvSpPr>
          <p:nvPr/>
        </p:nvSpPr>
        <p:spPr bwMode="auto">
          <a:xfrm>
            <a:off x="838200" y="3048000"/>
            <a:ext cx="7848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buFontTx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 conversation about the Chinese Festivals.</a:t>
            </a:r>
          </a:p>
          <a:p>
            <a:pPr algn="l">
              <a:buFontTx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Preview the new words we will use in the next lesson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07" name="TextBox 3"/>
          <p:cNvSpPr txBox="1">
            <a:spLocks noChangeArrowheads="1"/>
          </p:cNvSpPr>
          <p:nvPr/>
        </p:nvSpPr>
        <p:spPr bwMode="auto">
          <a:xfrm>
            <a:off x="2867025" y="1733550"/>
            <a:ext cx="3311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4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 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WordArt 4"/>
          <p:cNvSpPr>
            <a:spLocks noChangeArrowheads="1" noChangeShapeType="1" noTextEdit="1"/>
          </p:cNvSpPr>
          <p:nvPr/>
        </p:nvSpPr>
        <p:spPr bwMode="auto">
          <a:xfrm>
            <a:off x="1676400" y="2438400"/>
            <a:ext cx="6248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9525">
                  <a:solidFill>
                    <a:srgbClr val="FFCC99"/>
                  </a:solidFill>
                  <a:round/>
                </a:ln>
                <a:solidFill>
                  <a:srgbClr val="FF9900"/>
                </a:solidFill>
                <a:latin typeface="华文行楷" panose="02010800040101010101" charset="-122"/>
                <a:ea typeface="华文行楷" panose="02010800040101010101" charset="-122"/>
              </a:rPr>
              <a:t>Thank You!</a:t>
            </a:r>
            <a:endParaRPr lang="zh-CN" altLang="en-US" sz="3600" kern="10">
              <a:ln w="9525">
                <a:solidFill>
                  <a:srgbClr val="FFCC99"/>
                </a:solidFill>
                <a:round/>
              </a:ln>
              <a:solidFill>
                <a:srgbClr val="FF99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1403350" y="5375275"/>
            <a:ext cx="60483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Lantern Festival, January 15</a:t>
            </a:r>
          </a:p>
        </p:txBody>
      </p:sp>
      <p:pic>
        <p:nvPicPr>
          <p:cNvPr id="106501" name="Picture 5" descr="200702221657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630363"/>
            <a:ext cx="34575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3" name="Picture 7" descr="242003_200902131647485_3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1568450"/>
            <a:ext cx="34401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619250" y="5830888"/>
            <a:ext cx="597535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3600" b="1" dirty="0">
                <a:latin typeface="Times New Roman" panose="02020603050405020304" pitchFamily="18" charset="0"/>
              </a:rPr>
              <a:t>Dragon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</a:rPr>
              <a:t>Boat Festival, May 5 </a:t>
            </a:r>
          </a:p>
        </p:txBody>
      </p:sp>
      <p:pic>
        <p:nvPicPr>
          <p:cNvPr id="44036" name="Picture 4" descr="賽龍舟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76325"/>
            <a:ext cx="434816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W0200910012961789179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1533525"/>
            <a:ext cx="324961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4"/>
          <p:cNvSpPr txBox="1">
            <a:spLocks noChangeArrowheads="1"/>
          </p:cNvSpPr>
          <p:nvPr/>
        </p:nvSpPr>
        <p:spPr bwMode="auto">
          <a:xfrm>
            <a:off x="1763713" y="5445125"/>
            <a:ext cx="609758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Mid-autumn Day, August 15</a:t>
            </a:r>
          </a:p>
        </p:txBody>
      </p:sp>
      <p:pic>
        <p:nvPicPr>
          <p:cNvPr id="124933" name="Picture 5" descr="放大图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32400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5" name="Picture 7" descr="200893919411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838200"/>
            <a:ext cx="42862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4643438" y="2636838"/>
            <a:ext cx="388778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Easter </a:t>
            </a:r>
          </a:p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around March 22---April 25</a:t>
            </a:r>
          </a:p>
        </p:txBody>
      </p:sp>
      <p:pic>
        <p:nvPicPr>
          <p:cNvPr id="77827" name="Picture 4" descr="Image:Easter bunn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1709738"/>
            <a:ext cx="3633788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3"/>
          <p:cNvSpPr txBox="1">
            <a:spLocks noChangeArrowheads="1"/>
          </p:cNvSpPr>
          <p:nvPr/>
        </p:nvSpPr>
        <p:spPr bwMode="auto">
          <a:xfrm>
            <a:off x="5257800" y="2286000"/>
            <a:ext cx="2355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Halloween </a:t>
            </a:r>
          </a:p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October 31</a:t>
            </a:r>
          </a:p>
        </p:txBody>
      </p:sp>
      <p:pic>
        <p:nvPicPr>
          <p:cNvPr id="78851" name="Picture 2" descr="ani-pnk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6574" y="0"/>
            <a:ext cx="1638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 descr="witc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6987" y="4114800"/>
            <a:ext cx="26574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3" descr="hauntedtre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676400"/>
            <a:ext cx="30432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alloween_parade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2286000"/>
            <a:ext cx="34274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Picture 3" descr="hallowee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4800" y="2057400"/>
            <a:ext cx="40386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752600" y="5181600"/>
            <a:ext cx="4975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kumimoji="1"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Halloween Parade(</a:t>
            </a:r>
            <a:r>
              <a:rPr kumimoji="1" lang="zh-CN" altLang="en-US" sz="3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游行</a:t>
            </a:r>
            <a:r>
              <a:rPr kumimoji="1"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5"/>
          <p:cNvSpPr txBox="1">
            <a:spLocks noChangeArrowheads="1"/>
          </p:cNvSpPr>
          <p:nvPr/>
        </p:nvSpPr>
        <p:spPr bwMode="auto">
          <a:xfrm>
            <a:off x="4267200" y="2590800"/>
            <a:ext cx="44275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Thanksgiving Day</a:t>
            </a:r>
          </a:p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the last Thursday of November</a:t>
            </a:r>
          </a:p>
        </p:txBody>
      </p:sp>
      <p:pic>
        <p:nvPicPr>
          <p:cNvPr id="80899" name="Picture 6" descr="感恩节 HAPPY THANKSGIVING DAY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81150"/>
            <a:ext cx="29210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性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性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711</Words>
  <Application>Microsoft Office PowerPoint</Application>
  <PresentationFormat>全屏显示(4:3)</PresentationFormat>
  <Paragraphs>117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Aharoni</vt:lpstr>
      <vt:lpstr>黑体</vt:lpstr>
      <vt:lpstr>华文仿宋</vt:lpstr>
      <vt:lpstr>华文行楷</vt:lpstr>
      <vt:lpstr>宋体</vt:lpstr>
      <vt:lpstr>微软雅黑</vt:lpstr>
      <vt:lpstr>Arial</vt:lpstr>
      <vt:lpstr>Arial Black</vt:lpstr>
      <vt:lpstr>Calibri</vt:lpstr>
      <vt:lpstr>Times New Roman</vt:lpstr>
      <vt:lpstr>Tw Cen MT</vt:lpstr>
      <vt:lpstr>Wingdings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2023-01-16T14:11:18Z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AB1B6FD2F5764CC0926572D6AFD0B19B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