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handoutMasterIdLst>
    <p:handoutMasterId r:id="rId20"/>
  </p:handoutMasterIdLst>
  <p:sldIdLst>
    <p:sldId id="429" r:id="rId2"/>
    <p:sldId id="414" r:id="rId3"/>
    <p:sldId id="415" r:id="rId4"/>
    <p:sldId id="450" r:id="rId5"/>
    <p:sldId id="416" r:id="rId6"/>
    <p:sldId id="417" r:id="rId7"/>
    <p:sldId id="418" r:id="rId8"/>
    <p:sldId id="420" r:id="rId9"/>
    <p:sldId id="451" r:id="rId10"/>
    <p:sldId id="456" r:id="rId11"/>
    <p:sldId id="422" r:id="rId12"/>
    <p:sldId id="423" r:id="rId13"/>
    <p:sldId id="457" r:id="rId14"/>
    <p:sldId id="453" r:id="rId15"/>
    <p:sldId id="454" r:id="rId16"/>
    <p:sldId id="449" r:id="rId17"/>
    <p:sldId id="455" r:id="rId18"/>
  </p:sldIdLst>
  <p:sldSz cx="9144000" cy="6858000" type="screen4x3"/>
  <p:notesSz cx="7104063" cy="10234613"/>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AF00"/>
    <a:srgbClr val="0000FF"/>
    <a:srgbClr val="00A6AD"/>
    <a:srgbClr val="C5002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95" autoAdjust="0"/>
    <p:restoredTop sz="99754" autoAdjust="0"/>
  </p:normalViewPr>
  <p:slideViewPr>
    <p:cSldViewPr snapToGrid="0">
      <p:cViewPr>
        <p:scale>
          <a:sx n="100" d="100"/>
          <a:sy n="100" d="100"/>
        </p:scale>
        <p:origin x="-432" y="-258"/>
      </p:cViewPr>
      <p:guideLst>
        <p:guide orient="horz" pos="2160"/>
        <p:guide pos="2880"/>
      </p:guideLst>
    </p:cSldViewPr>
  </p:slideViewPr>
  <p:notesTextViewPr>
    <p:cViewPr>
      <p:scale>
        <a:sx n="1" d="1"/>
        <a:sy n="1" d="1"/>
      </p:scale>
      <p:origin x="0" y="0"/>
    </p:cViewPr>
  </p:notesTextViewPr>
  <p:sorterViewPr>
    <p:cViewPr>
      <p:scale>
        <a:sx n="124" d="100"/>
        <a:sy n="124"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45"/>
            </a:lvl1pPr>
          </a:lstStyle>
          <a:p>
            <a:endParaRPr lang="zh-CN" altLang="en-US"/>
          </a:p>
        </p:txBody>
      </p:sp>
      <p:sp>
        <p:nvSpPr>
          <p:cNvPr id="3" name="日期占位符 2"/>
          <p:cNvSpPr>
            <a:spLocks noGrp="1"/>
          </p:cNvSpPr>
          <p:nvPr>
            <p:ph type="dt" sz="quarter" idx="1"/>
          </p:nvPr>
        </p:nvSpPr>
        <p:spPr>
          <a:xfrm>
            <a:off x="4023812" y="0"/>
            <a:ext cx="3078290" cy="513492"/>
          </a:xfrm>
          <a:prstGeom prst="rect">
            <a:avLst/>
          </a:prstGeom>
        </p:spPr>
        <p:txBody>
          <a:bodyPr vert="horz" lIns="91440" tIns="45720" rIns="91440" bIns="45720" rtlCol="0"/>
          <a:lstStyle>
            <a:lvl1pPr algn="r">
              <a:defRPr sz="1245"/>
            </a:lvl1pPr>
          </a:lstStyle>
          <a:p>
            <a:fld id="{0F9B84EA-7D68-4D60-9CB1-D50884785D1C}" type="datetimeFigureOut">
              <a:rPr lang="zh-CN" altLang="en-US" smtClean="0"/>
              <a:t>2023-01-16</a:t>
            </a:fld>
            <a:endParaRPr lang="zh-CN" altLang="en-US"/>
          </a:p>
        </p:txBody>
      </p:sp>
      <p:sp>
        <p:nvSpPr>
          <p:cNvPr id="4" name="页脚占位符 3"/>
          <p:cNvSpPr>
            <a:spLocks noGrp="1"/>
          </p:cNvSpPr>
          <p:nvPr>
            <p:ph type="ftr" sz="quarter" idx="2"/>
          </p:nvPr>
        </p:nvSpPr>
        <p:spPr>
          <a:xfrm>
            <a:off x="0" y="9720804"/>
            <a:ext cx="3078290" cy="513491"/>
          </a:xfrm>
          <a:prstGeom prst="rect">
            <a:avLst/>
          </a:prstGeom>
        </p:spPr>
        <p:txBody>
          <a:bodyPr vert="horz" lIns="91440" tIns="45720" rIns="91440" bIns="45720" rtlCol="0" anchor="b"/>
          <a:lstStyle>
            <a:lvl1pPr algn="l">
              <a:defRPr sz="1245"/>
            </a:lvl1pPr>
          </a:lstStyle>
          <a:p>
            <a:endParaRPr lang="zh-CN" altLang="en-US"/>
          </a:p>
        </p:txBody>
      </p:sp>
      <p:sp>
        <p:nvSpPr>
          <p:cNvPr id="5" name="灯片编号占位符 4"/>
          <p:cNvSpPr>
            <a:spLocks noGrp="1"/>
          </p:cNvSpPr>
          <p:nvPr>
            <p:ph type="sldNum" sz="quarter" idx="3"/>
          </p:nvPr>
        </p:nvSpPr>
        <p:spPr>
          <a:xfrm>
            <a:off x="4023812" y="9720804"/>
            <a:ext cx="3078290" cy="513491"/>
          </a:xfrm>
          <a:prstGeom prst="rect">
            <a:avLst/>
          </a:prstGeom>
        </p:spPr>
        <p:txBody>
          <a:bodyPr vert="horz" lIns="91440" tIns="45720" rIns="91440" bIns="45720" rtlCol="0" anchor="b"/>
          <a:lstStyle>
            <a:lvl1pPr algn="r">
              <a:defRPr sz="1245"/>
            </a:lvl1pPr>
          </a:lstStyle>
          <a:p>
            <a:fld id="{8D4E0FC9-F1F8-4FAE-9988-3BA365CFD46F}" type="slidenum">
              <a:rPr lang="zh-CN" altLang="en-US" smtClean="0"/>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163" cy="511175"/>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4313" y="0"/>
            <a:ext cx="3078162" cy="511175"/>
          </a:xfrm>
          <a:prstGeom prst="rect">
            <a:avLst/>
          </a:prstGeom>
        </p:spPr>
        <p:txBody>
          <a:bodyPr vert="horz" lIns="91440" tIns="45720" rIns="91440" bIns="45720" rtlCol="0"/>
          <a:lstStyle>
            <a:lvl1pPr algn="r">
              <a:defRPr sz="1200"/>
            </a:lvl1pPr>
          </a:lstStyle>
          <a:p>
            <a:fld id="{EAE7637B-8AFC-4387-B4DA-6C5FE1B49DD2}" type="datetimeFigureOut">
              <a:rPr lang="zh-CN" altLang="en-US" smtClean="0"/>
              <a:t>2023-01-16</a:t>
            </a:fld>
            <a:endParaRPr lang="zh-CN" altLang="en-US"/>
          </a:p>
        </p:txBody>
      </p:sp>
      <p:sp>
        <p:nvSpPr>
          <p:cNvPr id="4" name="幻灯片图像占位符 3"/>
          <p:cNvSpPr>
            <a:spLocks noGrp="1" noRot="1" noChangeAspect="1"/>
          </p:cNvSpPr>
          <p:nvPr>
            <p:ph type="sldImg" idx="2"/>
          </p:nvPr>
        </p:nvSpPr>
        <p:spPr>
          <a:xfrm>
            <a:off x="993775" y="768350"/>
            <a:ext cx="5116513" cy="3836988"/>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1200" y="4860925"/>
            <a:ext cx="5683250" cy="4605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9721850"/>
            <a:ext cx="3078163" cy="511175"/>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4313" y="9721850"/>
            <a:ext cx="3078162" cy="511175"/>
          </a:xfrm>
          <a:prstGeom prst="rect">
            <a:avLst/>
          </a:prstGeom>
        </p:spPr>
        <p:txBody>
          <a:bodyPr vert="horz" lIns="91440" tIns="45720" rIns="91440" bIns="45720" rtlCol="0" anchor="b"/>
          <a:lstStyle>
            <a:lvl1pPr algn="r">
              <a:defRPr sz="1200"/>
            </a:lvl1pPr>
          </a:lstStyle>
          <a:p>
            <a:fld id="{60713087-17C4-4C16-B2E7-13D692AEEC21}" type="slidenum">
              <a:rPr lang="zh-CN" altLang="en-US" smtClean="0"/>
              <a:t>‹#›</a:t>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1_标题幻灯片">
    <p:bg>
      <p:bgPr>
        <a:blipFill rotWithShape="1">
          <a:blip r:embed="rId2"/>
          <a:stretch>
            <a:fillRect/>
          </a:stretch>
        </a:blipFill>
        <a:effectLst/>
      </p:bgPr>
    </p:bg>
    <p:spTree>
      <p:nvGrpSpPr>
        <p:cNvPr id="1" name=""/>
        <p:cNvGrpSpPr/>
        <p:nvPr/>
      </p:nvGrpSpPr>
      <p:grpSpPr>
        <a:xfrm>
          <a:off x="0" y="0"/>
          <a:ext cx="0" cy="0"/>
          <a:chOff x="0" y="0"/>
          <a:chExt cx="0" cy="0"/>
        </a:xfrm>
      </p:grpSpPr>
      <p:sp>
        <p:nvSpPr>
          <p:cNvPr id="4" name="日期占位符 3"/>
          <p:cNvSpPr>
            <a:spLocks noGrp="1"/>
          </p:cNvSpPr>
          <p:nvPr>
            <p:ph type="dt" sz="half" idx="10"/>
          </p:nvPr>
        </p:nvSpPr>
        <p:spPr>
          <a:xfrm>
            <a:off x="457200" y="6356350"/>
            <a:ext cx="2133600" cy="365125"/>
          </a:xfrm>
        </p:spPr>
        <p:txBody>
          <a:bodyPr/>
          <a:lstStyle/>
          <a:p>
            <a:fld id="{530820CF-B880-4189-942D-D702A7CBA730}" type="datetimeFigureOut">
              <a:rPr lang="zh-CN" altLang="en-US" smtClean="0">
                <a:solidFill>
                  <a:prstClr val="black">
                    <a:tint val="75000"/>
                  </a:prstClr>
                </a:solidFill>
              </a:rPr>
              <a:t>2023-01-16</a:t>
            </a:fld>
            <a:endParaRPr lang="zh-CN" altLang="en-US">
              <a:solidFill>
                <a:prstClr val="black">
                  <a:tint val="75000"/>
                </a:prstClr>
              </a:solidFill>
            </a:endParaRPr>
          </a:p>
        </p:txBody>
      </p:sp>
      <p:sp>
        <p:nvSpPr>
          <p:cNvPr id="5" name="页脚占位符 4"/>
          <p:cNvSpPr>
            <a:spLocks noGrp="1"/>
          </p:cNvSpPr>
          <p:nvPr>
            <p:ph type="ftr" sz="quarter" idx="11"/>
          </p:nvPr>
        </p:nvSpPr>
        <p:spPr>
          <a:xfrm>
            <a:off x="3124200" y="6356350"/>
            <a:ext cx="2895600" cy="365125"/>
          </a:xfrm>
        </p:spPr>
        <p:txBody>
          <a:bodyPr/>
          <a:lstStyle/>
          <a:p>
            <a:endParaRPr lang="zh-CN" altLang="en-US">
              <a:solidFill>
                <a:prstClr val="black">
                  <a:tint val="75000"/>
                </a:prstClr>
              </a:solidFill>
            </a:endParaRPr>
          </a:p>
        </p:txBody>
      </p:sp>
      <p:sp>
        <p:nvSpPr>
          <p:cNvPr id="6" name="灯片编号占位符 5"/>
          <p:cNvSpPr>
            <a:spLocks noGrp="1"/>
          </p:cNvSpPr>
          <p:nvPr>
            <p:ph type="sldNum" sz="quarter" idx="12"/>
          </p:nvPr>
        </p:nvSpPr>
        <p:spPr>
          <a:xfrm>
            <a:off x="6553200" y="6356350"/>
            <a:ext cx="2133600" cy="365125"/>
          </a:xfrm>
        </p:spPr>
        <p:txBody>
          <a:bodyPr/>
          <a:lstStyle/>
          <a:p>
            <a:fld id="{0C913308-F349-4B6D-A68A-DD1791B4A57B}" type="slidenum">
              <a:rPr lang="zh-CN" altLang="en-US" smtClean="0">
                <a:solidFill>
                  <a:prstClr val="black">
                    <a:tint val="75000"/>
                  </a:prstClr>
                </a:solidFill>
              </a:rPr>
              <a:t>‹#›</a:t>
            </a:fld>
            <a:endParaRPr lang="zh-CN" altLang="en-US">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标题幻灯片">
    <p:bg>
      <p:bgPr>
        <a:blipFill rotWithShape="1">
          <a:blip r:embed="rId2" cstate="email"/>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自定义版式">
    <p:bg>
      <p:bgPr>
        <a:blipFill rotWithShape="1">
          <a:blip r:embed="rId2" cstate="email"/>
          <a:stretch>
            <a:fillRect/>
          </a:stretch>
        </a:blipFill>
        <a:effectLst/>
      </p:bgPr>
    </p:bg>
    <p:spTree>
      <p:nvGrpSpPr>
        <p:cNvPr id="1" name=""/>
        <p:cNvGrpSpPr/>
        <p:nvPr/>
      </p:nvGrpSpPr>
      <p:grpSpPr>
        <a:xfrm>
          <a:off x="0" y="0"/>
          <a:ext cx="0" cy="0"/>
          <a:chOff x="0" y="0"/>
          <a:chExt cx="0" cy="0"/>
        </a:xfrm>
      </p:grpSpPr>
      <p:sp>
        <p:nvSpPr>
          <p:cNvPr id="2" name="TextBox 1"/>
          <p:cNvSpPr txBox="1"/>
          <p:nvPr userDrawn="1"/>
        </p:nvSpPr>
        <p:spPr>
          <a:xfrm>
            <a:off x="1162298" y="504701"/>
            <a:ext cx="1500744" cy="369332"/>
          </a:xfrm>
          <a:prstGeom prst="rect">
            <a:avLst/>
          </a:prstGeom>
          <a:noFill/>
        </p:spPr>
        <p:txBody>
          <a:bodyPr wrap="square" rtlCol="0">
            <a:spAutoFit/>
          </a:bodyPr>
          <a:lstStyle/>
          <a:p>
            <a:endParaRPr lang="zh-CN" altLang="en-US" dirty="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自定义版式">
    <p:spTree>
      <p:nvGrpSpPr>
        <p:cNvPr id="1" name=""/>
        <p:cNvGrpSpPr/>
        <p:nvPr/>
      </p:nvGrpSpPr>
      <p:grpSpPr>
        <a:xfrm>
          <a:off x="0" y="0"/>
          <a:ext cx="0" cy="0"/>
          <a:chOff x="0" y="0"/>
          <a:chExt cx="0" cy="0"/>
        </a:xfrm>
      </p:grpSpPr>
      <p:sp>
        <p:nvSpPr>
          <p:cNvPr id="2" name="标题 1"/>
          <p:cNvSpPr>
            <a:spLocks noGrp="1"/>
          </p:cNvSpPr>
          <p:nvPr>
            <p:ph type="title"/>
          </p:nvPr>
        </p:nvSpPr>
        <p:spPr>
          <a:xfrm>
            <a:off x="838200" y="365125"/>
            <a:ext cx="10515600" cy="1325563"/>
          </a:xfrm>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a:xfrm>
            <a:off x="838200" y="6356350"/>
            <a:ext cx="2743200" cy="365125"/>
          </a:xfrm>
        </p:spPr>
        <p:txBody>
          <a:bodyPr/>
          <a:lstStyle/>
          <a:p>
            <a:fld id="{263DB197-84B0-484E-9C0F-88358ECCB797}" type="datetimeFigureOut">
              <a:rPr lang="zh-CN" altLang="en-US" smtClean="0"/>
              <a:t>2023-01-16</a:t>
            </a:fld>
            <a:endParaRPr lang="zh-CN" altLang="en-US"/>
          </a:p>
        </p:txBody>
      </p:sp>
      <p:sp>
        <p:nvSpPr>
          <p:cNvPr id="4" name="页脚占位符 3"/>
          <p:cNvSpPr>
            <a:spLocks noGrp="1"/>
          </p:cNvSpPr>
          <p:nvPr>
            <p:ph type="ftr" sz="quarter" idx="11"/>
          </p:nvPr>
        </p:nvSpPr>
        <p:spPr>
          <a:xfrm>
            <a:off x="4038600" y="6356350"/>
            <a:ext cx="4114800" cy="365125"/>
          </a:xfrm>
        </p:spPr>
        <p:txBody>
          <a:bodyPr/>
          <a:lstStyle/>
          <a:p>
            <a:endParaRPr lang="zh-CN" altLang="en-US"/>
          </a:p>
        </p:txBody>
      </p:sp>
      <p:sp>
        <p:nvSpPr>
          <p:cNvPr id="5" name="灯片编号占位符 4"/>
          <p:cNvSpPr>
            <a:spLocks noGrp="1"/>
          </p:cNvSpPr>
          <p:nvPr>
            <p:ph type="sldNum" sz="quarter" idx="12"/>
          </p:nvPr>
        </p:nvSpPr>
        <p:spPr>
          <a:xfrm>
            <a:off x="8610600" y="6356350"/>
            <a:ext cx="2743200" cy="365125"/>
          </a:xfrm>
        </p:spPr>
        <p:txBody>
          <a:bodyPr/>
          <a:lstStyle/>
          <a:p>
            <a:fld id="{E077DA78-E013-4A8C-AD75-63A150561B10}"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a:xfrm>
            <a:off x="838200" y="6356350"/>
            <a:ext cx="2743200" cy="365125"/>
          </a:xfrm>
        </p:spPr>
        <p:txBody>
          <a:bodyPr/>
          <a:lstStyle/>
          <a:p>
            <a:fld id="{82F288E0-7875-42C4-84C8-98DBBD3BF4D2}" type="datetimeFigureOut">
              <a:rPr lang="zh-CN" altLang="en-US" smtClean="0"/>
              <a:t>2023-01-16</a:t>
            </a:fld>
            <a:endParaRPr lang="zh-CN" altLang="en-US"/>
          </a:p>
        </p:txBody>
      </p:sp>
      <p:sp>
        <p:nvSpPr>
          <p:cNvPr id="3" name="页脚占位符 2"/>
          <p:cNvSpPr>
            <a:spLocks noGrp="1"/>
          </p:cNvSpPr>
          <p:nvPr>
            <p:ph type="ftr" sz="quarter" idx="11"/>
          </p:nvPr>
        </p:nvSpPr>
        <p:spPr>
          <a:xfrm>
            <a:off x="4038600" y="6356350"/>
            <a:ext cx="4114800" cy="365125"/>
          </a:xfrm>
        </p:spPr>
        <p:txBody>
          <a:bodyPr/>
          <a:lstStyle/>
          <a:p>
            <a:endParaRPr lang="zh-CN" altLang="en-US"/>
          </a:p>
        </p:txBody>
      </p:sp>
      <p:sp>
        <p:nvSpPr>
          <p:cNvPr id="4" name="灯片编号占位符 3"/>
          <p:cNvSpPr>
            <a:spLocks noGrp="1"/>
          </p:cNvSpPr>
          <p:nvPr>
            <p:ph type="sldNum" sz="quarter" idx="12"/>
          </p:nvPr>
        </p:nvSpPr>
        <p:spPr>
          <a:xfrm>
            <a:off x="8610600" y="6356350"/>
            <a:ext cx="2743200" cy="365125"/>
          </a:xfrm>
        </p:spPr>
        <p:txBody>
          <a:bodyPr/>
          <a:lstStyle/>
          <a:p>
            <a:fld id="{7D9BB5D0-35E4-459D-AEF3-FE4D7C45CC19}"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7" cstate="email"/>
          <a:stretch>
            <a:fillRect/>
          </a:stretch>
        </a:blip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7" name="Rectangle 5"/>
          <p:cNvSpPr/>
          <p:nvPr/>
        </p:nvSpPr>
        <p:spPr>
          <a:xfrm>
            <a:off x="0" y="2576665"/>
            <a:ext cx="9144000" cy="1107996"/>
          </a:xfrm>
          <a:prstGeom prst="rect">
            <a:avLst/>
          </a:prstGeom>
          <a:noFill/>
          <a:ln w="9525">
            <a:noFill/>
          </a:ln>
        </p:spPr>
        <p:txBody>
          <a:bodyPr wrap="squar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algn="ctr">
              <a:buNone/>
            </a:pPr>
            <a:r>
              <a:rPr lang="zh-CN" altLang="en-US" sz="6600" b="1" dirty="0" smtClean="0">
                <a:latin typeface="微软雅黑" panose="020B0503020204020204" charset="-122"/>
                <a:ea typeface="微软雅黑" panose="020B0503020204020204" charset="-122"/>
              </a:rPr>
              <a:t>单元主题写作</a:t>
            </a:r>
            <a:endParaRPr lang="zh-CN" altLang="zh-CN" sz="6600" b="1" dirty="0" smtClean="0">
              <a:latin typeface="微软雅黑" panose="020B0503020204020204" charset="-122"/>
              <a:ea typeface="微软雅黑" panose="020B0503020204020204" charset="-122"/>
            </a:endParaRPr>
          </a:p>
        </p:txBody>
      </p:sp>
      <p:sp>
        <p:nvSpPr>
          <p:cNvPr id="4" name="文本框 5"/>
          <p:cNvSpPr txBox="1"/>
          <p:nvPr/>
        </p:nvSpPr>
        <p:spPr>
          <a:xfrm>
            <a:off x="699579" y="182548"/>
            <a:ext cx="4927498" cy="584775"/>
          </a:xfrm>
          <a:prstGeom prst="rect">
            <a:avLst/>
          </a:prstGeom>
          <a:noFill/>
        </p:spPr>
        <p:txBody>
          <a:bodyPr wrap="square" rtlCol="0">
            <a:sp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altLang="zh-CN" sz="3200" b="1" dirty="0" smtClean="0">
                <a:latin typeface="微软雅黑" panose="020B0503020204020204" charset="-122"/>
                <a:ea typeface="微软雅黑" panose="020B0503020204020204" charset="-122"/>
              </a:rPr>
              <a:t>Unit 9   </a:t>
            </a:r>
            <a:r>
              <a:rPr lang="en-US" altLang="zh-CN" sz="3200" dirty="0" smtClean="0">
                <a:latin typeface="微软雅黑" panose="020B0503020204020204" charset="-122"/>
                <a:ea typeface="微软雅黑" panose="020B0503020204020204" charset="-122"/>
              </a:rPr>
              <a:t>Communication</a:t>
            </a:r>
            <a:endParaRPr lang="zh-CN" altLang="en-US" sz="3200" dirty="0">
              <a:latin typeface="微软雅黑" panose="020B0503020204020204" charset="-122"/>
              <a:ea typeface="微软雅黑" panose="020B0503020204020204" charset="-122"/>
            </a:endParaRPr>
          </a:p>
        </p:txBody>
      </p:sp>
      <p:sp>
        <p:nvSpPr>
          <p:cNvPr id="5" name="矩形 4"/>
          <p:cNvSpPr/>
          <p:nvPr/>
        </p:nvSpPr>
        <p:spPr>
          <a:xfrm>
            <a:off x="2924754" y="5364553"/>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charset="-122"/>
                <a:ea typeface="微软雅黑" panose="020B0503020204020204" charset="-122"/>
                <a:sym typeface="+mn-ea"/>
              </a:rPr>
              <a:t>WWW.PPT818.COM</a:t>
            </a:r>
            <a:endParaRPr lang="en-US" altLang="zh-CN" sz="2400" b="1" kern="0" dirty="0">
              <a:solidFill>
                <a:srgbClr val="000000"/>
              </a:solidFill>
              <a:latin typeface="微软雅黑" panose="020B0503020204020204" charset="-122"/>
              <a:ea typeface="微软雅黑" panose="020B0503020204020204" charset="-122"/>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915030" y="1659148"/>
            <a:ext cx="7500731" cy="2241960"/>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    </a:t>
            </a:r>
            <a:r>
              <a:rPr lang="en-US" altLang="zh-CN" sz="2400" b="1" u="sng" dirty="0" smtClean="0">
                <a:latin typeface="Times New Roman" panose="02020603050405020304" pitchFamily="18" charset="0"/>
                <a:cs typeface="Times New Roman" panose="02020603050405020304" pitchFamily="18" charset="0"/>
              </a:rPr>
              <a:t>In a word</a:t>
            </a:r>
            <a:r>
              <a:rPr lang="en-US" altLang="zh-CN" sz="2400" b="1" dirty="0" smtClean="0">
                <a:latin typeface="Times New Roman" panose="02020603050405020304" pitchFamily="18" charset="0"/>
                <a:cs typeface="Times New Roman" panose="02020603050405020304" pitchFamily="18" charset="0"/>
              </a:rPr>
              <a:t>, smiling is a kind of language belonging to everyone. It passes love and friendship and helps shorten the distance between you and other people. Live with a smile, and every day will be shiny.</a:t>
            </a:r>
            <a:endParaRPr lang="zh-CN" altLang="en-US" sz="2400" b="1" dirty="0" smtClean="0">
              <a:latin typeface="Times New Roman" panose="02020603050405020304" pitchFamily="18" charset="0"/>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464836" y="1045210"/>
            <a:ext cx="2209525" cy="1031240"/>
            <a:chOff x="183" y="1646"/>
            <a:chExt cx="4067" cy="1624"/>
          </a:xfrm>
        </p:grpSpPr>
        <p:pic>
          <p:nvPicPr>
            <p:cNvPr id="9" name="图片 8" descr="图标-02"/>
            <p:cNvPicPr>
              <a:picLocks noChangeAspect="1"/>
            </p:cNvPicPr>
            <p:nvPr/>
          </p:nvPicPr>
          <p:blipFill>
            <a:blip r:embed="rId2" cstate="email"/>
            <a:stretch>
              <a:fillRect/>
            </a:stretch>
          </p:blipFill>
          <p:spPr>
            <a:xfrm>
              <a:off x="183" y="1646"/>
              <a:ext cx="4067" cy="1063"/>
            </a:xfrm>
            <a:prstGeom prst="rect">
              <a:avLst/>
            </a:prstGeom>
          </p:spPr>
        </p:pic>
        <p:sp>
          <p:nvSpPr>
            <p:cNvPr id="4" name="文本框 3"/>
            <p:cNvSpPr txBox="1"/>
            <p:nvPr/>
          </p:nvSpPr>
          <p:spPr>
            <a:xfrm>
              <a:off x="462" y="1767"/>
              <a:ext cx="2984"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名师点评</a:t>
              </a:r>
            </a:p>
            <a:p>
              <a:endPar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709275" y="1978576"/>
            <a:ext cx="8488558" cy="216982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3000" b="1" dirty="0" smtClean="0">
                <a:latin typeface="Times New Roman" panose="02020603050405020304" pitchFamily="18" charset="0"/>
                <a:cs typeface="Times New Roman" panose="02020603050405020304" pitchFamily="18" charset="0"/>
              </a:rPr>
              <a:t>①</a:t>
            </a:r>
            <a:r>
              <a:rPr lang="zh-CN" altLang="en-US" sz="3000" b="1" dirty="0" smtClean="0">
                <a:latin typeface="Times New Roman" panose="02020603050405020304" pitchFamily="18" charset="0"/>
                <a:cs typeface="Times New Roman" panose="02020603050405020304" pitchFamily="18" charset="0"/>
              </a:rPr>
              <a:t>文章以英文歌词开始，引出下文，很有新意。</a:t>
            </a:r>
          </a:p>
          <a:p>
            <a:pPr>
              <a:lnSpc>
                <a:spcPct val="150000"/>
              </a:lnSpc>
            </a:pPr>
            <a:r>
              <a:rPr lang="en-US" altLang="zh-CN" sz="3000" b="1" dirty="0" smtClean="0">
                <a:latin typeface="Times New Roman" panose="02020603050405020304" pitchFamily="18" charset="0"/>
                <a:cs typeface="Times New Roman" panose="02020603050405020304" pitchFamily="18" charset="0"/>
              </a:rPr>
              <a:t>②</a:t>
            </a:r>
            <a:r>
              <a:rPr lang="zh-CN" altLang="en-US" sz="3000" b="1" dirty="0" smtClean="0">
                <a:latin typeface="Times New Roman" panose="02020603050405020304" pitchFamily="18" charset="0"/>
                <a:cs typeface="Times New Roman" panose="02020603050405020304" pitchFamily="18" charset="0"/>
              </a:rPr>
              <a:t>条件状语从句的运用为文章增色不少。</a:t>
            </a:r>
          </a:p>
          <a:p>
            <a:pPr>
              <a:lnSpc>
                <a:spcPct val="150000"/>
              </a:lnSpc>
            </a:pPr>
            <a:r>
              <a:rPr lang="en-US" altLang="zh-CN" sz="3000" b="1" dirty="0" smtClean="0">
                <a:latin typeface="Times New Roman" panose="02020603050405020304" pitchFamily="18" charset="0"/>
                <a:cs typeface="Times New Roman" panose="02020603050405020304" pitchFamily="18" charset="0"/>
              </a:rPr>
              <a:t>③as well</a:t>
            </a:r>
            <a:r>
              <a:rPr lang="zh-CN" altLang="en-US" sz="3000" b="1" dirty="0" smtClean="0">
                <a:latin typeface="Times New Roman" panose="02020603050405020304" pitchFamily="18" charset="0"/>
                <a:cs typeface="Times New Roman" panose="02020603050405020304" pitchFamily="18" charset="0"/>
              </a:rPr>
              <a:t>和</a:t>
            </a:r>
            <a:r>
              <a:rPr lang="en-US" altLang="zh-CN" sz="3000" b="1" dirty="0" smtClean="0">
                <a:latin typeface="Times New Roman" panose="02020603050405020304" pitchFamily="18" charset="0"/>
                <a:cs typeface="Times New Roman" panose="02020603050405020304" pitchFamily="18" charset="0"/>
              </a:rPr>
              <a:t>in a word</a:t>
            </a:r>
            <a:r>
              <a:rPr lang="zh-CN" altLang="en-US" sz="3000" b="1" dirty="0" smtClean="0">
                <a:latin typeface="Times New Roman" panose="02020603050405020304" pitchFamily="18" charset="0"/>
                <a:cs typeface="Times New Roman" panose="02020603050405020304" pitchFamily="18" charset="0"/>
              </a:rPr>
              <a:t>的使用使文章富有表现力。</a:t>
            </a:r>
            <a:endParaRPr lang="zh-CN" altLang="zh-CN" sz="3000" b="1" dirty="0" smtClean="0">
              <a:latin typeface="Times New Roman" panose="02020603050405020304" pitchFamily="18" charset="0"/>
              <a:cs typeface="Times New Roman" panose="02020603050405020304" pitchFamily="18" charset="0"/>
            </a:endParaRPr>
          </a:p>
        </p:txBody>
      </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59746" y="1127568"/>
            <a:ext cx="2166062" cy="675005"/>
            <a:chOff x="203" y="1669"/>
            <a:chExt cx="3987" cy="1063"/>
          </a:xfrm>
        </p:grpSpPr>
        <p:pic>
          <p:nvPicPr>
            <p:cNvPr id="9" name="图片 8" descr="图标-02"/>
            <p:cNvPicPr>
              <a:picLocks noChangeAspect="1"/>
            </p:cNvPicPr>
            <p:nvPr/>
          </p:nvPicPr>
          <p:blipFill>
            <a:blip r:embed="rId2" cstate="email"/>
            <a:stretch>
              <a:fillRect/>
            </a:stretch>
          </p:blipFill>
          <p:spPr>
            <a:xfrm>
              <a:off x="203" y="1669"/>
              <a:ext cx="3987"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小试身手</a:t>
              </a:r>
            </a:p>
          </p:txBody>
        </p:sp>
      </p:grpSp>
      <p:sp>
        <p:nvSpPr>
          <p:cNvPr id="12289" name="Rectangle 1"/>
          <p:cNvSpPr>
            <a:spLocks noChangeArrowheads="1"/>
          </p:cNvSpPr>
          <p:nvPr/>
        </p:nvSpPr>
        <p:spPr bwMode="auto">
          <a:xfrm>
            <a:off x="547437" y="1782413"/>
            <a:ext cx="8179117" cy="2862322"/>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3000" b="1" dirty="0" smtClean="0">
                <a:latin typeface="Times New Roman" panose="02020603050405020304" pitchFamily="18" charset="0"/>
                <a:cs typeface="Times New Roman" panose="02020603050405020304" pitchFamily="18" charset="0"/>
              </a:rPr>
              <a:t>2018·</a:t>
            </a:r>
            <a:r>
              <a:rPr lang="zh-CN" altLang="en-US" sz="3000" b="1" dirty="0" smtClean="0">
                <a:latin typeface="Times New Roman" panose="02020603050405020304" pitchFamily="18" charset="0"/>
                <a:cs typeface="Times New Roman" panose="02020603050405020304" pitchFamily="18" charset="0"/>
              </a:rPr>
              <a:t>盐城   </a:t>
            </a:r>
            <a:r>
              <a:rPr lang="en-US" altLang="en-US" sz="3000" b="1" dirty="0" smtClean="0">
                <a:latin typeface="Times New Roman" panose="02020603050405020304" pitchFamily="18" charset="0"/>
                <a:cs typeface="Times New Roman" panose="02020603050405020304" pitchFamily="18" charset="0"/>
              </a:rPr>
              <a:t>Simon</a:t>
            </a:r>
            <a:r>
              <a:rPr lang="zh-CN" altLang="en-US" sz="3000" b="1" dirty="0" smtClean="0">
                <a:latin typeface="Times New Roman" panose="02020603050405020304" pitchFamily="18" charset="0"/>
                <a:cs typeface="Times New Roman" panose="02020603050405020304" pitchFamily="18" charset="0"/>
              </a:rPr>
              <a:t>是一位学习小组组长，在组织小组活动时，遇到组员不积极参与的情况。请根据提示，以</a:t>
            </a:r>
            <a:r>
              <a:rPr lang="en-US" altLang="en-US" sz="3000" b="1" dirty="0" smtClean="0">
                <a:latin typeface="Times New Roman" panose="02020603050405020304" pitchFamily="18" charset="0"/>
                <a:cs typeface="Times New Roman" panose="02020603050405020304" pitchFamily="18" charset="0"/>
              </a:rPr>
              <a:t>“Building better teamwork”</a:t>
            </a:r>
            <a:r>
              <a:rPr lang="zh-CN" altLang="en-US" sz="3000" b="1" dirty="0" smtClean="0">
                <a:latin typeface="Times New Roman" panose="02020603050405020304" pitchFamily="18" charset="0"/>
                <a:cs typeface="Times New Roman" panose="02020603050405020304" pitchFamily="18" charset="0"/>
              </a:rPr>
              <a:t>为题，写一篇短文，提出你的建议。</a:t>
            </a:r>
            <a:endParaRPr lang="zh-CN" altLang="en-US" sz="3000" b="1" dirty="0">
              <a:latin typeface="Times New Roman" panose="02020603050405020304" pitchFamily="18" charset="0"/>
              <a:cs typeface="Times New Roman" panose="02020603050405020304" pitchFamily="18" charset="0"/>
            </a:endParaRP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ox(in)">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38425" y="901700"/>
            <a:ext cx="3295650" cy="1133965"/>
          </a:xfrm>
          <a:prstGeom prst="rect">
            <a:avLst/>
          </a:prstGeom>
          <a:noFill/>
          <a:ln>
            <a:solidFill>
              <a:schemeClr val="tx1"/>
            </a:solidFill>
          </a:ln>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Building better teamwork </a:t>
            </a:r>
            <a:endParaRPr lang="zh-CN" altLang="en-US" sz="2400" b="1" dirty="0">
              <a:latin typeface="Times New Roman" panose="02020603050405020304" pitchFamily="18" charset="0"/>
              <a:cs typeface="Times New Roman" panose="02020603050405020304" pitchFamily="18" charset="0"/>
            </a:endParaRPr>
          </a:p>
        </p:txBody>
      </p:sp>
      <p:sp>
        <p:nvSpPr>
          <p:cNvPr id="4" name="TextBox 3"/>
          <p:cNvSpPr txBox="1"/>
          <p:nvPr/>
        </p:nvSpPr>
        <p:spPr>
          <a:xfrm>
            <a:off x="1162050" y="2019300"/>
            <a:ext cx="2095500" cy="646331"/>
          </a:xfrm>
          <a:prstGeom prst="rect">
            <a:avLst/>
          </a:prstGeom>
          <a:noFill/>
          <a:ln>
            <a:solidFill>
              <a:schemeClr val="tx1"/>
            </a:solidFill>
          </a:ln>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The  problem</a:t>
            </a:r>
            <a:endParaRPr lang="zh-CN" altLang="en-US" sz="2400" b="1" dirty="0">
              <a:latin typeface="Times New Roman" panose="02020603050405020304" pitchFamily="18" charset="0"/>
              <a:cs typeface="Times New Roman" panose="02020603050405020304" pitchFamily="18" charset="0"/>
            </a:endParaRPr>
          </a:p>
        </p:txBody>
      </p:sp>
      <p:sp>
        <p:nvSpPr>
          <p:cNvPr id="5" name="TextBox 4"/>
          <p:cNvSpPr txBox="1"/>
          <p:nvPr/>
        </p:nvSpPr>
        <p:spPr>
          <a:xfrm>
            <a:off x="4772025" y="2032000"/>
            <a:ext cx="2912452" cy="646331"/>
          </a:xfrm>
          <a:prstGeom prst="rect">
            <a:avLst/>
          </a:prstGeom>
          <a:noFill/>
          <a:ln>
            <a:solidFill>
              <a:schemeClr val="tx1"/>
            </a:solidFill>
          </a:ln>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Helpful  suggestions</a:t>
            </a:r>
            <a:endParaRPr lang="zh-CN" altLang="en-US" sz="2400" b="1" dirty="0">
              <a:latin typeface="Times New Roman" panose="02020603050405020304" pitchFamily="18" charset="0"/>
              <a:cs typeface="Times New Roman" panose="02020603050405020304" pitchFamily="18" charset="0"/>
            </a:endParaRPr>
          </a:p>
        </p:txBody>
      </p:sp>
      <p:sp>
        <p:nvSpPr>
          <p:cNvPr id="6" name="TextBox 5"/>
          <p:cNvSpPr txBox="1"/>
          <p:nvPr/>
        </p:nvSpPr>
        <p:spPr>
          <a:xfrm>
            <a:off x="457200" y="3606800"/>
            <a:ext cx="2724150" cy="1687963"/>
          </a:xfrm>
          <a:prstGeom prst="rect">
            <a:avLst/>
          </a:prstGeom>
          <a:noFill/>
          <a:ln>
            <a:solidFill>
              <a:schemeClr val="tx1"/>
            </a:solidFill>
          </a:ln>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Some team members are not active in …</a:t>
            </a:r>
            <a:endParaRPr lang="zh-CN" altLang="en-US" sz="2400" b="1" dirty="0">
              <a:latin typeface="Times New Roman" panose="02020603050405020304" pitchFamily="18" charset="0"/>
              <a:cs typeface="Times New Roman" panose="02020603050405020304" pitchFamily="18" charset="0"/>
            </a:endParaRPr>
          </a:p>
        </p:txBody>
      </p:sp>
      <p:sp>
        <p:nvSpPr>
          <p:cNvPr id="7" name="TextBox 6"/>
          <p:cNvSpPr txBox="1"/>
          <p:nvPr/>
        </p:nvSpPr>
        <p:spPr>
          <a:xfrm>
            <a:off x="3257550" y="3537783"/>
            <a:ext cx="5763358" cy="2862322"/>
          </a:xfrm>
          <a:prstGeom prst="rect">
            <a:avLst/>
          </a:prstGeom>
          <a:noFill/>
          <a:ln>
            <a:solidFill>
              <a:schemeClr val="tx1"/>
            </a:solidFill>
          </a:ln>
        </p:spPr>
        <p:txBody>
          <a:bodyPr wrap="square" rtlCol="0">
            <a:spAutoFit/>
          </a:bodyPr>
          <a:lstStyle/>
          <a:p>
            <a:pPr>
              <a:lnSpc>
                <a:spcPct val="150000"/>
              </a:lnSpc>
            </a:pPr>
            <a:r>
              <a:rPr lang="en-US" altLang="zh-CN" sz="2400" b="1" dirty="0" smtClean="0">
                <a:latin typeface="Times New Roman" panose="02020603050405020304" pitchFamily="18" charset="0"/>
                <a:cs typeface="Times New Roman" panose="02020603050405020304" pitchFamily="18" charset="0"/>
              </a:rPr>
              <a:t>Set  some  team  rules  together;…</a:t>
            </a:r>
          </a:p>
          <a:p>
            <a:pPr>
              <a:lnSpc>
                <a:spcPct val="150000"/>
              </a:lnSpc>
            </a:pPr>
            <a:r>
              <a:rPr lang="en-US" altLang="zh-CN" sz="2400" b="1" dirty="0" smtClean="0">
                <a:latin typeface="Times New Roman" panose="02020603050405020304" pitchFamily="18" charset="0"/>
                <a:cs typeface="Times New Roman" panose="02020603050405020304" pitchFamily="18" charset="0"/>
              </a:rPr>
              <a:t>Talk  with  your  team  in  a  friendly way;…</a:t>
            </a:r>
          </a:p>
          <a:p>
            <a:pPr>
              <a:lnSpc>
                <a:spcPct val="150000"/>
              </a:lnSpc>
            </a:pPr>
            <a:r>
              <a:rPr lang="en-US" altLang="zh-CN" sz="2400" b="1" dirty="0" smtClean="0">
                <a:latin typeface="Times New Roman" panose="02020603050405020304" pitchFamily="18" charset="0"/>
                <a:cs typeface="Times New Roman" panose="02020603050405020304" pitchFamily="18" charset="0"/>
              </a:rPr>
              <a:t>Discuss  the  problem  with  your  teacher ;……</a:t>
            </a:r>
            <a:endParaRPr lang="zh-CN" altLang="en-US" sz="2400" b="1" dirty="0">
              <a:latin typeface="Times New Roman" panose="02020603050405020304" pitchFamily="18" charset="0"/>
              <a:cs typeface="Times New Roman" panose="02020603050405020304" pitchFamily="18" charset="0"/>
            </a:endParaRPr>
          </a:p>
        </p:txBody>
      </p:sp>
      <p:cxnSp>
        <p:nvCxnSpPr>
          <p:cNvPr id="14" name="直接箭头连接符 13"/>
          <p:cNvCxnSpPr/>
          <p:nvPr/>
        </p:nvCxnSpPr>
        <p:spPr>
          <a:xfrm rot="5400000">
            <a:off x="1735440" y="3218364"/>
            <a:ext cx="701070" cy="11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5" name="直接箭头连接符 14"/>
          <p:cNvCxnSpPr/>
          <p:nvPr/>
        </p:nvCxnSpPr>
        <p:spPr>
          <a:xfrm rot="5400000">
            <a:off x="5745465" y="3180264"/>
            <a:ext cx="701070" cy="119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7" name="直接箭头连接符 16"/>
          <p:cNvCxnSpPr>
            <a:stCxn id="3" idx="2"/>
          </p:cNvCxnSpPr>
          <p:nvPr/>
        </p:nvCxnSpPr>
        <p:spPr>
          <a:xfrm flipH="1" flipV="1">
            <a:off x="2790826" y="1955803"/>
            <a:ext cx="1495424" cy="798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a:stCxn id="3" idx="2"/>
          </p:cNvCxnSpPr>
          <p:nvPr/>
        </p:nvCxnSpPr>
        <p:spPr>
          <a:xfrm flipV="1">
            <a:off x="4286250" y="2006603"/>
            <a:ext cx="1266824" cy="2906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500"/>
                                        <p:tgtEl>
                                          <p:spTgt spid="3"/>
                                        </p:tgtEl>
                                      </p:cBhvr>
                                    </p:animEffect>
                                  </p:childTnLst>
                                </p:cTn>
                              </p:par>
                              <p:par>
                                <p:cTn id="8" presetID="8" presetClass="entr" presetSubtype="16"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amond(in)">
                                      <p:cBhvr>
                                        <p:cTn id="10" dur="500"/>
                                        <p:tgtEl>
                                          <p:spTgt spid="4"/>
                                        </p:tgtEl>
                                      </p:cBhvr>
                                    </p:animEffect>
                                  </p:childTnLst>
                                </p:cTn>
                              </p:par>
                              <p:par>
                                <p:cTn id="11" presetID="8" presetClass="entr" presetSubtype="16"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amond(in)">
                                      <p:cBhvr>
                                        <p:cTn id="13" dur="500"/>
                                        <p:tgtEl>
                                          <p:spTgt spid="5"/>
                                        </p:tgtEl>
                                      </p:cBhvr>
                                    </p:animEffect>
                                  </p:childTnLst>
                                </p:cTn>
                              </p:par>
                              <p:par>
                                <p:cTn id="14" presetID="8" presetClass="entr" presetSubtype="16"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amond(in)">
                                      <p:cBhvr>
                                        <p:cTn id="16" dur="500"/>
                                        <p:tgtEl>
                                          <p:spTgt spid="6"/>
                                        </p:tgtEl>
                                      </p:cBhvr>
                                    </p:animEffect>
                                  </p:childTnLst>
                                </p:cTn>
                              </p:par>
                              <p:par>
                                <p:cTn id="17" presetID="8" presetClass="entr" presetSubtype="16"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amond(in)">
                                      <p:cBhvr>
                                        <p:cTn id="19" dur="500"/>
                                        <p:tgtEl>
                                          <p:spTgt spid="7"/>
                                        </p:tgtEl>
                                      </p:cBhvr>
                                    </p:animEffect>
                                  </p:childTnLst>
                                </p:cTn>
                              </p:par>
                              <p:par>
                                <p:cTn id="20" presetID="8" presetClass="entr" presetSubtype="16" fill="hold" nodeType="withEffect">
                                  <p:stCondLst>
                                    <p:cond delay="0"/>
                                  </p:stCondLst>
                                  <p:childTnLst>
                                    <p:set>
                                      <p:cBhvr>
                                        <p:cTn id="21" dur="1" fill="hold">
                                          <p:stCondLst>
                                            <p:cond delay="0"/>
                                          </p:stCondLst>
                                        </p:cTn>
                                        <p:tgtEl>
                                          <p:spTgt spid="14"/>
                                        </p:tgtEl>
                                        <p:attrNameLst>
                                          <p:attrName>style.visibility</p:attrName>
                                        </p:attrNameLst>
                                      </p:cBhvr>
                                      <p:to>
                                        <p:strVal val="visible"/>
                                      </p:to>
                                    </p:set>
                                    <p:animEffect transition="in" filter="diamond(in)">
                                      <p:cBhvr>
                                        <p:cTn id="22" dur="500"/>
                                        <p:tgtEl>
                                          <p:spTgt spid="14"/>
                                        </p:tgtEl>
                                      </p:cBhvr>
                                    </p:animEffect>
                                  </p:childTnLst>
                                </p:cTn>
                              </p:par>
                              <p:par>
                                <p:cTn id="23" presetID="8" presetClass="entr" presetSubtype="16" fill="hold" nodeType="withEffect">
                                  <p:stCondLst>
                                    <p:cond delay="0"/>
                                  </p:stCondLst>
                                  <p:childTnLst>
                                    <p:set>
                                      <p:cBhvr>
                                        <p:cTn id="24" dur="1" fill="hold">
                                          <p:stCondLst>
                                            <p:cond delay="0"/>
                                          </p:stCondLst>
                                        </p:cTn>
                                        <p:tgtEl>
                                          <p:spTgt spid="15"/>
                                        </p:tgtEl>
                                        <p:attrNameLst>
                                          <p:attrName>style.visibility</p:attrName>
                                        </p:attrNameLst>
                                      </p:cBhvr>
                                      <p:to>
                                        <p:strVal val="visible"/>
                                      </p:to>
                                    </p:set>
                                    <p:animEffect transition="in" filter="diamond(in)">
                                      <p:cBhvr>
                                        <p:cTn id="25" dur="500"/>
                                        <p:tgtEl>
                                          <p:spTgt spid="15"/>
                                        </p:tgtEl>
                                      </p:cBhvr>
                                    </p:animEffect>
                                  </p:childTnLst>
                                </p:cTn>
                              </p:par>
                              <p:par>
                                <p:cTn id="26" presetID="8" presetClass="entr" presetSubtype="16" fill="hold" nodeType="withEffect">
                                  <p:stCondLst>
                                    <p:cond delay="0"/>
                                  </p:stCondLst>
                                  <p:childTnLst>
                                    <p:set>
                                      <p:cBhvr>
                                        <p:cTn id="27" dur="1" fill="hold">
                                          <p:stCondLst>
                                            <p:cond delay="0"/>
                                          </p:stCondLst>
                                        </p:cTn>
                                        <p:tgtEl>
                                          <p:spTgt spid="17"/>
                                        </p:tgtEl>
                                        <p:attrNameLst>
                                          <p:attrName>style.visibility</p:attrName>
                                        </p:attrNameLst>
                                      </p:cBhvr>
                                      <p:to>
                                        <p:strVal val="visible"/>
                                      </p:to>
                                    </p:set>
                                    <p:animEffect transition="in" filter="diamond(in)">
                                      <p:cBhvr>
                                        <p:cTn id="28" dur="500"/>
                                        <p:tgtEl>
                                          <p:spTgt spid="17"/>
                                        </p:tgtEl>
                                      </p:cBhvr>
                                    </p:animEffect>
                                  </p:childTnLst>
                                </p:cTn>
                              </p:par>
                              <p:par>
                                <p:cTn id="29" presetID="8" presetClass="entr" presetSubtype="16"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diamond(in)">
                                      <p:cBhvr>
                                        <p:cTn id="31" dur="50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Rectangle 1"/>
          <p:cNvSpPr>
            <a:spLocks noChangeArrowheads="1"/>
          </p:cNvSpPr>
          <p:nvPr/>
        </p:nvSpPr>
        <p:spPr bwMode="auto">
          <a:xfrm>
            <a:off x="615357" y="1643709"/>
            <a:ext cx="8528643" cy="2238241"/>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2400" b="1" dirty="0" smtClean="0">
                <a:latin typeface="Times New Roman" panose="02020603050405020304" pitchFamily="18" charset="0"/>
                <a:cs typeface="Times New Roman" panose="02020603050405020304" pitchFamily="18" charset="0"/>
              </a:rPr>
              <a:t>注意事项：</a:t>
            </a:r>
          </a:p>
          <a:p>
            <a:pPr>
              <a:lnSpc>
                <a:spcPct val="150000"/>
              </a:lnSpc>
            </a:pPr>
            <a:r>
              <a:rPr lang="en-US" altLang="en-US"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．词数：</a:t>
            </a:r>
            <a:r>
              <a:rPr lang="en-US" altLang="en-US" sz="2400" b="1" dirty="0" smtClean="0">
                <a:latin typeface="Times New Roman" panose="02020603050405020304" pitchFamily="18" charset="0"/>
                <a:cs typeface="Times New Roman" panose="02020603050405020304" pitchFamily="18" charset="0"/>
              </a:rPr>
              <a:t>100</a:t>
            </a:r>
            <a:r>
              <a:rPr lang="zh-CN" altLang="en-US" sz="2400" b="1" dirty="0" smtClean="0">
                <a:latin typeface="Times New Roman" panose="02020603050405020304" pitchFamily="18" charset="0"/>
                <a:cs typeface="Times New Roman" panose="02020603050405020304" pitchFamily="18" charset="0"/>
              </a:rPr>
              <a:t>词左右</a:t>
            </a:r>
            <a:r>
              <a:rPr lang="en-US" altLang="en-US"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文章开头已给出，不计入总词数</a:t>
            </a:r>
            <a:r>
              <a:rPr lang="en-US" altLang="en-US" sz="2400" b="1" dirty="0" smtClean="0">
                <a:latin typeface="Times New Roman" panose="02020603050405020304" pitchFamily="18" charset="0"/>
                <a:cs typeface="Times New Roman" panose="02020603050405020304" pitchFamily="18" charset="0"/>
              </a:rPr>
              <a:t>)</a:t>
            </a:r>
            <a:r>
              <a:rPr lang="zh-CN" altLang="en-US" sz="2400" b="1" dirty="0" smtClean="0">
                <a:latin typeface="Times New Roman" panose="02020603050405020304" pitchFamily="18" charset="0"/>
                <a:cs typeface="Times New Roman" panose="02020603050405020304" pitchFamily="18" charset="0"/>
              </a:rPr>
              <a:t>；</a:t>
            </a:r>
          </a:p>
          <a:p>
            <a:pPr>
              <a:lnSpc>
                <a:spcPct val="150000"/>
              </a:lnSpc>
            </a:pPr>
            <a:r>
              <a:rPr lang="en-US" altLang="en-US"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．文中不能出现真实姓名、校名等信息：</a:t>
            </a:r>
          </a:p>
          <a:p>
            <a:pPr>
              <a:lnSpc>
                <a:spcPct val="150000"/>
              </a:lnSpc>
            </a:pPr>
            <a:r>
              <a:rPr lang="en-US" altLang="en-US"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．文章必须包含所提供的主要信息，并作适当发挥。</a:t>
            </a:r>
          </a:p>
        </p:txBody>
      </p:sp>
      <p:sp>
        <p:nvSpPr>
          <p:cNvPr id="4"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ox(in)">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71475" y="2284498"/>
            <a:ext cx="8324850" cy="2345322"/>
          </a:xfrm>
          <a:prstGeom prst="rect">
            <a:avLst/>
          </a:prstGeom>
          <a:noFill/>
          <a:ln w="9525">
            <a:noFill/>
            <a:miter lim="800000"/>
          </a:ln>
          <a:effectLst/>
        </p:spPr>
        <p:txBody>
          <a:bodyPr vert="horz" wrap="square" lIns="91440" tIns="45720" rIns="91440" bIns="45720" numCol="1" anchor="ctr" anchorCtr="0" compatLnSpc="1">
            <a:spAutoFit/>
          </a:bodyPr>
          <a:lstStyle/>
          <a:p>
            <a:pPr marL="0" marR="0" lvl="0" indent="266700" algn="ctr" defTabSz="914400" rtl="0" eaLnBrk="1" fontAlgn="base" latinLnBrk="0" hangingPunct="1">
              <a:lnSpc>
                <a:spcPct val="150000"/>
              </a:lnSpc>
              <a:spcBef>
                <a:spcPct val="0"/>
              </a:spcBef>
              <a:spcAft>
                <a:spcPct val="0"/>
              </a:spcAft>
              <a:buClrTx/>
              <a:buSzTx/>
              <a:buFontTx/>
              <a:buNone/>
            </a:pPr>
            <a:r>
              <a:rPr lang="en-US" altLang="zh-CN" sz="2000" b="1" dirty="0" smtClean="0">
                <a:latin typeface="Times New Roman" panose="02020603050405020304" pitchFamily="18" charset="0"/>
                <a:ea typeface="宋体" panose="02010600030101010101" pitchFamily="2" charset="-122"/>
                <a:cs typeface="Times New Roman" panose="02020603050405020304" pitchFamily="18" charset="0"/>
              </a:rPr>
              <a:t>Building better teamwork</a:t>
            </a:r>
            <a:endParaRPr lang="zh-CN" altLang="en-US" sz="20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en-US" altLang="zh-CN" sz="2000" b="1" dirty="0" smtClean="0">
                <a:latin typeface="Times New Roman" panose="02020603050405020304" pitchFamily="18" charset="0"/>
                <a:ea typeface="宋体" panose="02010600030101010101" pitchFamily="2" charset="-122"/>
                <a:cs typeface="Times New Roman" panose="02020603050405020304" pitchFamily="18" charset="0"/>
              </a:rPr>
              <a:t>      Teamwork can have a good influence on students' daily study. But _________________________________________________________</a:t>
            </a:r>
            <a:endParaRPr lang="zh-CN" altLang="en-US" sz="20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en-US" altLang="zh-CN" sz="20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_________________________________________________________</a:t>
            </a:r>
            <a:endParaRPr lang="zh-CN" altLang="en-US" sz="20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en-US" altLang="zh-CN" sz="2000" b="1" dirty="0" smtClean="0">
                <a:latin typeface="Times New Roman" panose="02020603050405020304" pitchFamily="18" charset="0"/>
                <a:ea typeface="宋体" panose="02010600030101010101" pitchFamily="2" charset="-122"/>
                <a:cs typeface="Times New Roman" panose="02020603050405020304" pitchFamily="18" charset="0"/>
              </a:rPr>
              <a:t>_________________________________________________________</a:t>
            </a:r>
          </a:p>
        </p:txBody>
      </p:sp>
      <p:sp>
        <p:nvSpPr>
          <p:cNvPr id="4"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243" y="1155323"/>
            <a:ext cx="8209026" cy="3268652"/>
          </a:xfrm>
          <a:prstGeom prst="rect">
            <a:avLst/>
          </a:prstGeom>
          <a:noFill/>
        </p:spPr>
        <p:txBody>
          <a:bodyPr wrap="square" rtlCol="0">
            <a:spAutoFit/>
          </a:bodyPr>
          <a:lstStyle/>
          <a:p>
            <a:pPr>
              <a:lnSpc>
                <a:spcPct val="150000"/>
              </a:lnSpc>
            </a:pPr>
            <a:r>
              <a:rPr lang="en-US" altLang="zh-CN" sz="2000" b="1" i="1" dirty="0" smtClean="0">
                <a:solidFill>
                  <a:srgbClr val="FF0000"/>
                </a:solidFill>
                <a:latin typeface="Times New Roman" panose="02020603050405020304" pitchFamily="18" charset="0"/>
                <a:cs typeface="Times New Roman" panose="02020603050405020304" pitchFamily="18" charset="0"/>
              </a:rPr>
              <a:t>One possible version</a:t>
            </a:r>
            <a:r>
              <a:rPr lang="zh-CN" altLang="zh-CN" sz="2000" b="1" dirty="0" smtClean="0">
                <a:solidFill>
                  <a:srgbClr val="FF0000"/>
                </a:solidFill>
                <a:latin typeface="Times New Roman" panose="02020603050405020304" pitchFamily="18" charset="0"/>
                <a:cs typeface="Times New Roman" panose="02020603050405020304" pitchFamily="18" charset="0"/>
              </a:rPr>
              <a:t>：</a:t>
            </a:r>
          </a:p>
          <a:p>
            <a:pPr>
              <a:lnSpc>
                <a:spcPct val="150000"/>
              </a:lnSpc>
            </a:pPr>
            <a:r>
              <a:rPr lang="en-US" altLang="zh-CN" sz="2000" b="1" dirty="0" smtClean="0">
                <a:latin typeface="Times New Roman" panose="02020603050405020304" pitchFamily="18" charset="0"/>
                <a:cs typeface="Times New Roman" panose="02020603050405020304" pitchFamily="18" charset="0"/>
              </a:rPr>
              <a:t>    Teamwork can have a good influence on students' daily study. But sometimes when doing teamwork, some team members are not active in most of the activities. Do you know how to deal with this problem. Here are some helpful suggestions for you.</a:t>
            </a:r>
            <a:endParaRPr lang="zh-CN" altLang="en-US" sz="2000" b="1" dirty="0" smtClean="0">
              <a:latin typeface="Times New Roman" panose="02020603050405020304" pitchFamily="18" charset="0"/>
              <a:cs typeface="Times New Roman" panose="02020603050405020304" pitchFamily="18" charset="0"/>
            </a:endParaRPr>
          </a:p>
          <a:p>
            <a:pPr>
              <a:lnSpc>
                <a:spcPct val="150000"/>
              </a:lnSpc>
            </a:pPr>
            <a:r>
              <a:rPr lang="en-US" altLang="zh-CN" sz="2000" b="1" dirty="0" smtClean="0">
                <a:latin typeface="Times New Roman" panose="02020603050405020304" pitchFamily="18" charset="0"/>
                <a:cs typeface="Times New Roman" panose="02020603050405020304" pitchFamily="18" charset="0"/>
              </a:rPr>
              <a:t>     First, before you do teamwork, all the members set some team rules together. Everyone should follow the rules and respect each other.</a:t>
            </a:r>
            <a:endParaRPr lang="zh-CN" altLang="en-US" sz="2000" b="1" dirty="0">
              <a:latin typeface="Times New Roman" panose="02020603050405020304" pitchFamily="18" charset="0"/>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420243" y="1104524"/>
            <a:ext cx="8209026" cy="3785652"/>
          </a:xfrm>
          <a:prstGeom prst="rect">
            <a:avLst/>
          </a:prstGeom>
          <a:noFill/>
        </p:spPr>
        <p:txBody>
          <a:bodyPr wrap="square" rtlCol="0">
            <a:spAutoFit/>
          </a:bodyPr>
          <a:lstStyle/>
          <a:p>
            <a:pPr>
              <a:lnSpc>
                <a:spcPct val="150000"/>
              </a:lnSpc>
            </a:pPr>
            <a:r>
              <a:rPr lang="en-US" altLang="zh-CN" sz="2000" b="1" dirty="0" smtClean="0">
                <a:latin typeface="Times New Roman" panose="02020603050405020304" pitchFamily="18" charset="0"/>
                <a:cs typeface="Times New Roman" panose="02020603050405020304" pitchFamily="18" charset="0"/>
              </a:rPr>
              <a:t>    Second, you should talk with your team in a friendly way. It is rude to talk loudly with others.</a:t>
            </a:r>
            <a:endParaRPr lang="zh-CN" altLang="en-US" sz="2000" b="1" dirty="0" smtClean="0">
              <a:latin typeface="Times New Roman" panose="02020603050405020304" pitchFamily="18" charset="0"/>
              <a:cs typeface="Times New Roman" panose="02020603050405020304" pitchFamily="18" charset="0"/>
            </a:endParaRPr>
          </a:p>
          <a:p>
            <a:pPr>
              <a:lnSpc>
                <a:spcPct val="150000"/>
              </a:lnSpc>
            </a:pPr>
            <a:r>
              <a:rPr lang="en-US" altLang="zh-CN" sz="2000" b="1" dirty="0" smtClean="0">
                <a:latin typeface="Times New Roman" panose="02020603050405020304" pitchFamily="18" charset="0"/>
                <a:cs typeface="Times New Roman" panose="02020603050405020304" pitchFamily="18" charset="0"/>
              </a:rPr>
              <a:t>    Next, you can discuss this problem with your teacher if you can't agree with each other.</a:t>
            </a:r>
            <a:endParaRPr lang="zh-CN" altLang="en-US" sz="2000" b="1" dirty="0" smtClean="0">
              <a:latin typeface="Times New Roman" panose="02020603050405020304" pitchFamily="18" charset="0"/>
              <a:cs typeface="Times New Roman" panose="02020603050405020304" pitchFamily="18" charset="0"/>
            </a:endParaRPr>
          </a:p>
          <a:p>
            <a:pPr>
              <a:lnSpc>
                <a:spcPct val="150000"/>
              </a:lnSpc>
            </a:pPr>
            <a:r>
              <a:rPr lang="en-US" altLang="zh-CN" sz="2000" b="1" dirty="0" smtClean="0">
                <a:latin typeface="Times New Roman" panose="02020603050405020304" pitchFamily="18" charset="0"/>
                <a:cs typeface="Times New Roman" panose="02020603050405020304" pitchFamily="18" charset="0"/>
              </a:rPr>
              <a:t>    Finally, you should take turns to be the team leaders, so everyone wants to make the teamwork better.</a:t>
            </a:r>
            <a:endParaRPr lang="zh-CN" altLang="en-US" sz="2000" b="1" dirty="0" smtClean="0">
              <a:latin typeface="Times New Roman" panose="02020603050405020304" pitchFamily="18" charset="0"/>
              <a:cs typeface="Times New Roman" panose="02020603050405020304" pitchFamily="18" charset="0"/>
            </a:endParaRPr>
          </a:p>
          <a:p>
            <a:pPr>
              <a:lnSpc>
                <a:spcPct val="150000"/>
              </a:lnSpc>
            </a:pPr>
            <a:r>
              <a:rPr lang="en-US" altLang="zh-CN" sz="2000" b="1" dirty="0" smtClean="0">
                <a:latin typeface="Times New Roman" panose="02020603050405020304" pitchFamily="18" charset="0"/>
                <a:cs typeface="Times New Roman" panose="02020603050405020304" pitchFamily="18" charset="0"/>
              </a:rPr>
              <a:t>    In my opinion, everyone in a team should be kind, helpful and nice to others. Let's trust each other to build better teamwork. </a:t>
            </a:r>
            <a:endParaRPr lang="zh-CN" altLang="en-US" sz="2000" b="1" dirty="0">
              <a:latin typeface="Times New Roman" panose="02020603050405020304" pitchFamily="18" charset="0"/>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285934" y="1045211"/>
            <a:ext cx="2040021" cy="675005"/>
            <a:chOff x="183" y="1646"/>
            <a:chExt cx="3755" cy="1063"/>
          </a:xfrm>
        </p:grpSpPr>
        <p:pic>
          <p:nvPicPr>
            <p:cNvPr id="9" name="图片 8" descr="图标-02"/>
            <p:cNvPicPr>
              <a:picLocks noChangeAspect="1"/>
            </p:cNvPicPr>
            <p:nvPr/>
          </p:nvPicPr>
          <p:blipFill>
            <a:blip r:embed="rId2" cstate="email"/>
            <a:stretch>
              <a:fillRect/>
            </a:stretch>
          </p:blipFill>
          <p:spPr>
            <a:xfrm>
              <a:off x="183" y="1646"/>
              <a:ext cx="3755"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话题分析</a:t>
              </a:r>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486888" y="1641561"/>
            <a:ext cx="8209437" cy="3896516"/>
          </a:xfrm>
          <a:prstGeom prst="rect">
            <a:avLst/>
          </a:prstGeom>
          <a:noFill/>
          <a:ln w="9525">
            <a:noFill/>
            <a:miter lim="800000"/>
          </a:ln>
          <a:effectLst/>
        </p:spPr>
        <p:txBody>
          <a:bodyPr vert="horz" wrap="square" lIns="91440" tIns="45720" rIns="91440" bIns="45720" numCol="1" anchor="ctr" anchorCtr="0" compatLnSpc="1">
            <a:spAutoFit/>
          </a:bodyPr>
          <a:lstStyle/>
          <a:p>
            <a:pPr lvl="0" indent="266700" fontAlgn="base">
              <a:lnSpc>
                <a:spcPct val="150000"/>
              </a:lnSpc>
              <a:spcBef>
                <a:spcPct val="0"/>
              </a:spcBef>
              <a:spcAft>
                <a:spcPct val="0"/>
              </a:spcAft>
            </a:pPr>
            <a:r>
              <a:rPr lang="zh-CN" altLang="en-US" sz="2800" b="1" dirty="0" smtClean="0"/>
              <a:t>   本单元的话题为 </a:t>
            </a:r>
            <a:r>
              <a:rPr lang="en-US" altLang="en-US" sz="2800" b="1" dirty="0" smtClean="0"/>
              <a:t>“</a:t>
            </a:r>
            <a:r>
              <a:rPr lang="zh-CN" altLang="en-US" sz="2800" b="1" dirty="0" smtClean="0"/>
              <a:t>人际交往</a:t>
            </a:r>
            <a:r>
              <a:rPr lang="en-US" altLang="en-US" sz="2800" b="1" dirty="0" smtClean="0"/>
              <a:t>”</a:t>
            </a:r>
            <a:r>
              <a:rPr lang="zh-CN" altLang="en-US" sz="2800" b="1" dirty="0" smtClean="0"/>
              <a:t>。在学生时代，交朋友对学生来讲是非常重要的。如何交朋友？如何与朋友相处？如何与家人、老师、同学相处？这也是学生要学习的重要一课。通过本单元的学习，在写作方面，学生能够用英语比较自如地表达这些内容。</a:t>
            </a:r>
            <a:endParaRPr lang="zh-CN" altLang="zh-CN" sz="2800" b="1" dirty="0" smtClean="0"/>
          </a:p>
        </p:txBody>
      </p:sp>
      <p:sp>
        <p:nvSpPr>
          <p:cNvPr id="6"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Effect transition="in" filter="blinds(horizontal)">
                                      <p:cBhvr>
                                        <p:cTn id="7" dur="500"/>
                                        <p:tgtEl>
                                          <p:spTgt spid="122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174238" y="1045210"/>
            <a:ext cx="2013977" cy="1031240"/>
            <a:chOff x="183" y="1646"/>
            <a:chExt cx="4372" cy="1624"/>
          </a:xfrm>
        </p:grpSpPr>
        <p:pic>
          <p:nvPicPr>
            <p:cNvPr id="9" name="图片 8" descr="图标-02"/>
            <p:cNvPicPr>
              <a:picLocks noChangeAspect="1"/>
            </p:cNvPicPr>
            <p:nvPr/>
          </p:nvPicPr>
          <p:blipFill>
            <a:blip r:embed="rId2" cstate="email"/>
            <a:stretch>
              <a:fillRect/>
            </a:stretch>
          </p:blipFill>
          <p:spPr>
            <a:xfrm>
              <a:off x="183" y="1646"/>
              <a:ext cx="4372" cy="1063"/>
            </a:xfrm>
            <a:prstGeom prst="rect">
              <a:avLst/>
            </a:prstGeom>
          </p:spPr>
        </p:pic>
        <p:sp>
          <p:nvSpPr>
            <p:cNvPr id="4" name="文本框 3"/>
            <p:cNvSpPr txBox="1"/>
            <p:nvPr/>
          </p:nvSpPr>
          <p:spPr>
            <a:xfrm>
              <a:off x="462" y="1767"/>
              <a:ext cx="3519"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典型例题</a:t>
              </a:r>
            </a:p>
            <a:p>
              <a:endParaRPr lang="zh-CN" altLang="en-US" sz="2800" dirty="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12289" name="Rectangle 1"/>
          <p:cNvSpPr>
            <a:spLocks noChangeArrowheads="1"/>
          </p:cNvSpPr>
          <p:nvPr/>
        </p:nvSpPr>
        <p:spPr bwMode="auto">
          <a:xfrm>
            <a:off x="362712" y="2202354"/>
            <a:ext cx="8435340" cy="390023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en-US" sz="2400" b="1" dirty="0" smtClean="0">
                <a:latin typeface="Times New Roman" panose="02020603050405020304" pitchFamily="18" charset="0"/>
                <a:cs typeface="Times New Roman" panose="02020603050405020304" pitchFamily="18" charset="0"/>
              </a:rPr>
              <a:t>“Life is just like a mirror. You smile at it, and it smiles at you, too.” </a:t>
            </a:r>
            <a:r>
              <a:rPr lang="zh-CN" altLang="en-US" sz="2400" b="1" dirty="0" smtClean="0">
                <a:latin typeface="Times New Roman" panose="02020603050405020304" pitchFamily="18" charset="0"/>
                <a:cs typeface="Times New Roman" panose="02020603050405020304" pitchFamily="18" charset="0"/>
              </a:rPr>
              <a:t>请你以 </a:t>
            </a:r>
            <a:r>
              <a:rPr lang="en-US" altLang="en-US" sz="2400" b="1" dirty="0" smtClean="0">
                <a:latin typeface="Times New Roman" panose="02020603050405020304" pitchFamily="18" charset="0"/>
                <a:cs typeface="Times New Roman" panose="02020603050405020304" pitchFamily="18" charset="0"/>
              </a:rPr>
              <a:t>“Learn to Smile”</a:t>
            </a:r>
            <a:r>
              <a:rPr lang="zh-CN" altLang="en-US" sz="2400" b="1" dirty="0" smtClean="0">
                <a:latin typeface="Times New Roman" panose="02020603050405020304" pitchFamily="18" charset="0"/>
                <a:cs typeface="Times New Roman" panose="02020603050405020304" pitchFamily="18" charset="0"/>
              </a:rPr>
              <a:t>为题，根据下面所列的要点，写一篇</a:t>
            </a:r>
            <a:r>
              <a:rPr lang="en-US" altLang="en-US" sz="2400" b="1" dirty="0" smtClean="0">
                <a:latin typeface="Times New Roman" panose="02020603050405020304" pitchFamily="18" charset="0"/>
                <a:cs typeface="Times New Roman" panose="02020603050405020304" pitchFamily="18" charset="0"/>
              </a:rPr>
              <a:t>100</a:t>
            </a:r>
            <a:r>
              <a:rPr lang="zh-CN" altLang="en-US" sz="2400" b="1" dirty="0" smtClean="0">
                <a:latin typeface="Times New Roman" panose="02020603050405020304" pitchFamily="18" charset="0"/>
                <a:cs typeface="Times New Roman" panose="02020603050405020304" pitchFamily="18" charset="0"/>
              </a:rPr>
              <a:t>词左右的文章。 </a:t>
            </a:r>
          </a:p>
          <a:p>
            <a:pPr>
              <a:lnSpc>
                <a:spcPct val="150000"/>
              </a:lnSpc>
            </a:pPr>
            <a:r>
              <a:rPr lang="zh-CN" altLang="en-US" sz="2400" b="1" dirty="0" smtClean="0">
                <a:latin typeface="Times New Roman" panose="02020603050405020304" pitchFamily="18" charset="0"/>
                <a:cs typeface="Times New Roman" panose="02020603050405020304" pitchFamily="18" charset="0"/>
              </a:rPr>
              <a:t>要点：</a:t>
            </a:r>
            <a:r>
              <a:rPr lang="en-US" altLang="en-US" sz="2400" b="1" dirty="0" smtClean="0">
                <a:latin typeface="Times New Roman" panose="02020603050405020304" pitchFamily="18" charset="0"/>
                <a:cs typeface="Times New Roman" panose="02020603050405020304" pitchFamily="18" charset="0"/>
              </a:rPr>
              <a:t>1.</a:t>
            </a:r>
            <a:r>
              <a:rPr lang="zh-CN" altLang="en-US" sz="2400" b="1" dirty="0" smtClean="0">
                <a:latin typeface="Times New Roman" panose="02020603050405020304" pitchFamily="18" charset="0"/>
                <a:cs typeface="Times New Roman" panose="02020603050405020304" pitchFamily="18" charset="0"/>
              </a:rPr>
              <a:t>学会对自己微笑；</a:t>
            </a:r>
          </a:p>
          <a:p>
            <a:pPr>
              <a:lnSpc>
                <a:spcPct val="150000"/>
              </a:lnSpc>
            </a:pPr>
            <a:r>
              <a:rPr lang="en-US" altLang="en-US" sz="2400" b="1" dirty="0" smtClean="0">
                <a:latin typeface="Times New Roman" panose="02020603050405020304" pitchFamily="18" charset="0"/>
                <a:cs typeface="Times New Roman" panose="02020603050405020304" pitchFamily="18" charset="0"/>
              </a:rPr>
              <a:t>2</a:t>
            </a:r>
            <a:r>
              <a:rPr lang="zh-CN" altLang="en-US" sz="2400" b="1" dirty="0" smtClean="0">
                <a:latin typeface="Times New Roman" panose="02020603050405020304" pitchFamily="18" charset="0"/>
                <a:cs typeface="Times New Roman" panose="02020603050405020304" pitchFamily="18" charset="0"/>
              </a:rPr>
              <a:t>．学会对他人微笑；</a:t>
            </a:r>
          </a:p>
          <a:p>
            <a:pPr>
              <a:lnSpc>
                <a:spcPct val="150000"/>
              </a:lnSpc>
            </a:pPr>
            <a:r>
              <a:rPr lang="en-US" altLang="en-US" sz="2400" b="1" dirty="0" smtClean="0">
                <a:latin typeface="Times New Roman" panose="02020603050405020304" pitchFamily="18" charset="0"/>
                <a:cs typeface="Times New Roman" panose="02020603050405020304" pitchFamily="18" charset="0"/>
              </a:rPr>
              <a:t>3</a:t>
            </a:r>
            <a:r>
              <a:rPr lang="zh-CN" altLang="en-US" sz="2400" b="1" dirty="0" smtClean="0">
                <a:latin typeface="Times New Roman" panose="02020603050405020304" pitchFamily="18" charset="0"/>
                <a:cs typeface="Times New Roman" panose="02020603050405020304" pitchFamily="18" charset="0"/>
              </a:rPr>
              <a:t>．微笑是一种语言。</a:t>
            </a:r>
          </a:p>
          <a:p>
            <a:pPr>
              <a:lnSpc>
                <a:spcPct val="150000"/>
              </a:lnSpc>
            </a:pPr>
            <a:r>
              <a:rPr lang="zh-CN" altLang="en-US" sz="2400" b="1" dirty="0" smtClean="0">
                <a:latin typeface="Times New Roman" panose="02020603050405020304" pitchFamily="18" charset="0"/>
                <a:cs typeface="Times New Roman" panose="02020603050405020304" pitchFamily="18" charset="0"/>
              </a:rPr>
              <a:t>参考词汇：</a:t>
            </a:r>
            <a:r>
              <a:rPr lang="en-US" altLang="en-US" sz="2400" b="1" dirty="0" smtClean="0">
                <a:latin typeface="Times New Roman" panose="02020603050405020304" pitchFamily="18" charset="0"/>
                <a:cs typeface="Times New Roman" panose="02020603050405020304" pitchFamily="18" charset="0"/>
              </a:rPr>
              <a:t>smile at sb. </a:t>
            </a:r>
            <a:r>
              <a:rPr lang="zh-CN" altLang="en-US" sz="2400" b="1" dirty="0" smtClean="0">
                <a:latin typeface="Times New Roman" panose="02020603050405020304" pitchFamily="18" charset="0"/>
                <a:cs typeface="Times New Roman" panose="02020603050405020304" pitchFamily="18" charset="0"/>
              </a:rPr>
              <a:t>对某人微笑； </a:t>
            </a:r>
            <a:r>
              <a:rPr lang="en-US" altLang="en-US" sz="2400" b="1" dirty="0" smtClean="0">
                <a:latin typeface="Times New Roman" panose="02020603050405020304" pitchFamily="18" charset="0"/>
                <a:cs typeface="Times New Roman" panose="02020603050405020304" pitchFamily="18" charset="0"/>
              </a:rPr>
              <a:t>misunderstand </a:t>
            </a:r>
            <a:r>
              <a:rPr lang="zh-CN" altLang="en-US" sz="2400" b="1" dirty="0" smtClean="0">
                <a:latin typeface="Times New Roman" panose="02020603050405020304" pitchFamily="18" charset="0"/>
                <a:cs typeface="Times New Roman" panose="02020603050405020304" pitchFamily="18" charset="0"/>
              </a:rPr>
              <a:t>误解</a:t>
            </a:r>
          </a:p>
        </p:txBody>
      </p:sp>
      <p:sp>
        <p:nvSpPr>
          <p:cNvPr id="8"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7175" y="2015481"/>
            <a:ext cx="8382000" cy="3268652"/>
          </a:xfrm>
          <a:prstGeom prst="rect">
            <a:avLst/>
          </a:prstGeom>
          <a:noFill/>
          <a:ln w="9525">
            <a:noFill/>
            <a:miter lim="800000"/>
          </a:ln>
          <a:effectLst/>
        </p:spPr>
        <p:txBody>
          <a:bodyPr vert="horz" wrap="square" lIns="91440" tIns="45720" rIns="91440" bIns="45720" numCol="1" anchor="ctr" anchorCtr="0" compatLnSpc="1">
            <a:spAutoFit/>
          </a:bodyPr>
          <a:lstStyle/>
          <a:p>
            <a:pPr algn="ctr">
              <a:lnSpc>
                <a:spcPct val="150000"/>
              </a:lnSpc>
            </a:pPr>
            <a:r>
              <a:rPr lang="en-US" altLang="zh-CN" sz="2000" b="1" dirty="0" smtClean="0">
                <a:latin typeface="Times New Roman" panose="02020603050405020304" pitchFamily="18" charset="0"/>
                <a:ea typeface="宋体" panose="02010600030101010101" pitchFamily="2" charset="-122"/>
                <a:cs typeface="Times New Roman" panose="02020603050405020304" pitchFamily="18" charset="0"/>
              </a:rPr>
              <a:t>Learn to Smile</a:t>
            </a:r>
            <a:endParaRPr lang="zh-CN" altLang="en-US" sz="2000" b="1" dirty="0" smtClean="0">
              <a:latin typeface="Times New Roman" panose="02020603050405020304" pitchFamily="18" charset="0"/>
              <a:ea typeface="宋体" panose="02010600030101010101" pitchFamily="2" charset="-122"/>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dirty="0" smtClean="0">
              <a:latin typeface="Times New Roman" panose="02020603050405020304" pitchFamily="18" charset="0"/>
              <a:cs typeface="Times New Roman" panose="02020603050405020304" pitchFamily="18" charset="0"/>
            </a:endParaRPr>
          </a:p>
          <a:p>
            <a:pPr>
              <a:lnSpc>
                <a:spcPct val="150000"/>
              </a:lnSpc>
            </a:pPr>
            <a:r>
              <a:rPr lang="en-US" sz="2000" dirty="0" smtClean="0">
                <a:latin typeface="Times New Roman" panose="02020603050405020304" pitchFamily="18" charset="0"/>
                <a:cs typeface="Times New Roman" panose="02020603050405020304" pitchFamily="18" charset="0"/>
              </a:rPr>
              <a:t>______________________________________________________</a:t>
            </a:r>
            <a:endParaRPr lang="zh-CN" altLang="en-US" sz="2000" b="1" dirty="0" smtClean="0">
              <a:latin typeface="Times New Roman" panose="02020603050405020304" pitchFamily="18" charset="0"/>
              <a:ea typeface="宋体" panose="02010600030101010101" pitchFamily="2" charset="-122"/>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025"/>
                                        </p:tgtEl>
                                        <p:attrNameLst>
                                          <p:attrName>style.visibility</p:attrName>
                                        </p:attrNameLst>
                                      </p:cBhvr>
                                      <p:to>
                                        <p:strVal val="visible"/>
                                      </p:to>
                                    </p:set>
                                    <p:anim calcmode="lin" valueType="num">
                                      <p:cBhvr additive="base">
                                        <p:cTn id="7" dur="500" fill="hold"/>
                                        <p:tgtEl>
                                          <p:spTgt spid="1025"/>
                                        </p:tgtEl>
                                        <p:attrNameLst>
                                          <p:attrName>ppt_x</p:attrName>
                                        </p:attrNameLst>
                                      </p:cBhvr>
                                      <p:tavLst>
                                        <p:tav tm="0">
                                          <p:val>
                                            <p:strVal val="#ppt_x"/>
                                          </p:val>
                                        </p:tav>
                                        <p:tav tm="100000">
                                          <p:val>
                                            <p:strVal val="#ppt_x"/>
                                          </p:val>
                                        </p:tav>
                                      </p:tavLst>
                                    </p:anim>
                                    <p:anim calcmode="lin" valueType="num">
                                      <p:cBhvr additive="base">
                                        <p:cTn id="8" dur="500" fill="hold"/>
                                        <p:tgtEl>
                                          <p:spTgt spid="102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87154" y="1045211"/>
            <a:ext cx="2155196" cy="675005"/>
            <a:chOff x="183" y="1646"/>
            <a:chExt cx="3967" cy="1063"/>
          </a:xfrm>
        </p:grpSpPr>
        <p:pic>
          <p:nvPicPr>
            <p:cNvPr id="9" name="图片 8" descr="图标-02"/>
            <p:cNvPicPr>
              <a:picLocks noChangeAspect="1"/>
            </p:cNvPicPr>
            <p:nvPr/>
          </p:nvPicPr>
          <p:blipFill>
            <a:blip r:embed="rId2" cstate="email"/>
            <a:stretch>
              <a:fillRect/>
            </a:stretch>
          </p:blipFill>
          <p:spPr>
            <a:xfrm>
              <a:off x="183" y="1646"/>
              <a:ext cx="3967"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思路点拨</a:t>
              </a:r>
            </a:p>
          </p:txBody>
        </p:sp>
      </p:grpSp>
      <p:sp>
        <p:nvSpPr>
          <p:cNvPr id="11" name="椭圆 10"/>
          <p:cNvSpPr/>
          <p:nvPr/>
        </p:nvSpPr>
        <p:spPr>
          <a:xfrm>
            <a:off x="666750" y="17526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椭圆 11"/>
          <p:cNvSpPr/>
          <p:nvPr/>
        </p:nvSpPr>
        <p:spPr>
          <a:xfrm>
            <a:off x="676275" y="35052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3" name="椭圆 12"/>
          <p:cNvSpPr/>
          <p:nvPr/>
        </p:nvSpPr>
        <p:spPr>
          <a:xfrm>
            <a:off x="685800" y="5245100"/>
            <a:ext cx="1524000" cy="11049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4" name="下箭头 13"/>
          <p:cNvSpPr/>
          <p:nvPr/>
        </p:nvSpPr>
        <p:spPr>
          <a:xfrm>
            <a:off x="1238250" y="2933700"/>
            <a:ext cx="304800" cy="558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5" name="下箭头 14"/>
          <p:cNvSpPr/>
          <p:nvPr/>
        </p:nvSpPr>
        <p:spPr>
          <a:xfrm>
            <a:off x="1295400" y="4660900"/>
            <a:ext cx="304800" cy="558800"/>
          </a:xfrm>
          <a:prstGeom prst="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6" name="右箭头 15"/>
          <p:cNvSpPr/>
          <p:nvPr/>
        </p:nvSpPr>
        <p:spPr>
          <a:xfrm>
            <a:off x="2381250" y="56007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7" name="右箭头 16"/>
          <p:cNvSpPr/>
          <p:nvPr/>
        </p:nvSpPr>
        <p:spPr>
          <a:xfrm>
            <a:off x="2314575" y="38989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8" name="右箭头 17"/>
          <p:cNvSpPr/>
          <p:nvPr/>
        </p:nvSpPr>
        <p:spPr>
          <a:xfrm>
            <a:off x="2343150" y="2070100"/>
            <a:ext cx="581025" cy="482600"/>
          </a:xfrm>
          <a:prstGeom prst="right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a:p>
        </p:txBody>
      </p:sp>
      <p:sp>
        <p:nvSpPr>
          <p:cNvPr id="19" name="矩形 18"/>
          <p:cNvSpPr/>
          <p:nvPr/>
        </p:nvSpPr>
        <p:spPr>
          <a:xfrm>
            <a:off x="790575" y="5520035"/>
            <a:ext cx="1295400" cy="400110"/>
          </a:xfrm>
          <a:prstGeom prst="rect">
            <a:avLst/>
          </a:prstGeom>
        </p:spPr>
        <p:txBody>
          <a:bodyPr wrap="square">
            <a:spAutoFit/>
          </a:bodyPr>
          <a:lstStyle/>
          <a:p>
            <a:r>
              <a:rPr lang="zh-CN" altLang="en-US" sz="2000" b="1" dirty="0" smtClean="0"/>
              <a:t>表达看法</a:t>
            </a:r>
            <a:endParaRPr lang="zh-CN" altLang="en-US" sz="2000" b="1" dirty="0"/>
          </a:p>
        </p:txBody>
      </p:sp>
      <p:sp>
        <p:nvSpPr>
          <p:cNvPr id="20" name="矩形 19"/>
          <p:cNvSpPr/>
          <p:nvPr/>
        </p:nvSpPr>
        <p:spPr>
          <a:xfrm>
            <a:off x="813227" y="2050534"/>
            <a:ext cx="1217000" cy="400110"/>
          </a:xfrm>
          <a:prstGeom prst="rect">
            <a:avLst/>
          </a:prstGeom>
        </p:spPr>
        <p:txBody>
          <a:bodyPr wrap="none">
            <a:spAutoFit/>
          </a:bodyPr>
          <a:lstStyle/>
          <a:p>
            <a:r>
              <a:rPr lang="zh-CN" altLang="en-US" sz="2000" b="1" dirty="0" smtClean="0"/>
              <a:t>开篇点题</a:t>
            </a:r>
          </a:p>
        </p:txBody>
      </p:sp>
      <p:sp>
        <p:nvSpPr>
          <p:cNvPr id="21" name="矩形 20"/>
          <p:cNvSpPr/>
          <p:nvPr/>
        </p:nvSpPr>
        <p:spPr>
          <a:xfrm>
            <a:off x="784652" y="3777734"/>
            <a:ext cx="1217000" cy="400110"/>
          </a:xfrm>
          <a:prstGeom prst="rect">
            <a:avLst/>
          </a:prstGeom>
        </p:spPr>
        <p:txBody>
          <a:bodyPr wrap="none">
            <a:spAutoFit/>
          </a:bodyPr>
          <a:lstStyle/>
          <a:p>
            <a:r>
              <a:rPr lang="zh-CN" altLang="en-US" sz="2000" b="1" dirty="0" smtClean="0"/>
              <a:t>具体描写</a:t>
            </a:r>
          </a:p>
        </p:txBody>
      </p:sp>
      <p:sp>
        <p:nvSpPr>
          <p:cNvPr id="22" name="矩形 21"/>
          <p:cNvSpPr/>
          <p:nvPr/>
        </p:nvSpPr>
        <p:spPr>
          <a:xfrm>
            <a:off x="3045928" y="1570672"/>
            <a:ext cx="5717072" cy="960328"/>
          </a:xfrm>
          <a:prstGeom prst="rect">
            <a:avLst/>
          </a:prstGeom>
          <a:ln>
            <a:solidFill>
              <a:schemeClr val="tx1"/>
            </a:solidFill>
          </a:ln>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Do you like smiling? I think you should learn to smile.</a:t>
            </a:r>
            <a:endParaRPr lang="zh-CN" altLang="en-US" sz="2000" b="1" dirty="0">
              <a:latin typeface="Times New Roman" panose="02020603050405020304" pitchFamily="18" charset="0"/>
              <a:cs typeface="Times New Roman" panose="02020603050405020304" pitchFamily="18" charset="0"/>
            </a:endParaRPr>
          </a:p>
        </p:txBody>
      </p:sp>
      <p:sp>
        <p:nvSpPr>
          <p:cNvPr id="23" name="矩形 22"/>
          <p:cNvSpPr/>
          <p:nvPr/>
        </p:nvSpPr>
        <p:spPr>
          <a:xfrm>
            <a:off x="3045928" y="3882837"/>
            <a:ext cx="5102693" cy="498663"/>
          </a:xfrm>
          <a:prstGeom prst="rect">
            <a:avLst/>
          </a:prstGeom>
          <a:ln>
            <a:solidFill>
              <a:schemeClr val="tx1"/>
            </a:solidFill>
          </a:ln>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First, learn to smile at yourself…</a:t>
            </a:r>
            <a:endParaRPr lang="zh-CN" altLang="en-US" sz="2000" b="1" dirty="0">
              <a:latin typeface="Times New Roman" panose="02020603050405020304" pitchFamily="18" charset="0"/>
              <a:cs typeface="Times New Roman" panose="02020603050405020304" pitchFamily="18" charset="0"/>
            </a:endParaRPr>
          </a:p>
        </p:txBody>
      </p:sp>
      <p:sp>
        <p:nvSpPr>
          <p:cNvPr id="24" name="矩形 23"/>
          <p:cNvSpPr/>
          <p:nvPr/>
        </p:nvSpPr>
        <p:spPr>
          <a:xfrm>
            <a:off x="3074152" y="5317386"/>
            <a:ext cx="4665002" cy="960328"/>
          </a:xfrm>
          <a:prstGeom prst="rect">
            <a:avLst/>
          </a:prstGeom>
          <a:ln>
            <a:solidFill>
              <a:schemeClr val="tx1"/>
            </a:solidFill>
          </a:ln>
        </p:spPr>
        <p:txBody>
          <a:bodyPr wrap="square">
            <a:spAutoFit/>
          </a:bodyPr>
          <a:lstStyle/>
          <a:p>
            <a:pPr>
              <a:lnSpc>
                <a:spcPct val="150000"/>
              </a:lnSpc>
            </a:pPr>
            <a:r>
              <a:rPr lang="en-US" sz="2000" b="1" dirty="0" smtClean="0">
                <a:latin typeface="Times New Roman" panose="02020603050405020304" pitchFamily="18" charset="0"/>
                <a:cs typeface="Times New Roman" panose="02020603050405020304" pitchFamily="18" charset="0"/>
              </a:rPr>
              <a:t>Live with a smile, and every day will be shiny.</a:t>
            </a:r>
            <a:endParaRPr lang="zh-CN" altLang="en-US" sz="2000" b="1" dirty="0">
              <a:latin typeface="Times New Roman" panose="02020603050405020304" pitchFamily="18" charset="0"/>
              <a:cs typeface="Times New Roman" panose="02020603050405020304" pitchFamily="18" charset="0"/>
            </a:endParaRPr>
          </a:p>
        </p:txBody>
      </p:sp>
      <p:sp>
        <p:nvSpPr>
          <p:cNvPr id="2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linds(horizontal)">
                                      <p:cBhvr>
                                        <p:cTn id="7" dur="500"/>
                                        <p:tgtEl>
                                          <p:spTgt spid="11"/>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linds(horizontal)">
                                      <p:cBhvr>
                                        <p:cTn id="10" dur="500"/>
                                        <p:tgtEl>
                                          <p:spTgt spid="12"/>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animEffect transition="in" filter="blinds(horizontal)">
                                      <p:cBhvr>
                                        <p:cTn id="13" dur="500"/>
                                        <p:tgtEl>
                                          <p:spTgt spid="13"/>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4"/>
                                        </p:tgtEl>
                                        <p:attrNameLst>
                                          <p:attrName>style.visibility</p:attrName>
                                        </p:attrNameLst>
                                      </p:cBhvr>
                                      <p:to>
                                        <p:strVal val="visible"/>
                                      </p:to>
                                    </p:set>
                                    <p:animEffect transition="in" filter="blinds(horizontal)">
                                      <p:cBhvr>
                                        <p:cTn id="16" dur="500"/>
                                        <p:tgtEl>
                                          <p:spTgt spid="14"/>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5"/>
                                        </p:tgtEl>
                                        <p:attrNameLst>
                                          <p:attrName>style.visibility</p:attrName>
                                        </p:attrNameLst>
                                      </p:cBhvr>
                                      <p:to>
                                        <p:strVal val="visible"/>
                                      </p:to>
                                    </p:set>
                                    <p:animEffect transition="in" filter="blinds(horizontal)">
                                      <p:cBhvr>
                                        <p:cTn id="19" dur="500"/>
                                        <p:tgtEl>
                                          <p:spTgt spid="15"/>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linds(horizontal)">
                                      <p:cBhvr>
                                        <p:cTn id="22" dur="500"/>
                                        <p:tgtEl>
                                          <p:spTgt spid="16"/>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7"/>
                                        </p:tgtEl>
                                        <p:attrNameLst>
                                          <p:attrName>style.visibility</p:attrName>
                                        </p:attrNameLst>
                                      </p:cBhvr>
                                      <p:to>
                                        <p:strVal val="visible"/>
                                      </p:to>
                                    </p:set>
                                    <p:animEffect transition="in" filter="blinds(horizontal)">
                                      <p:cBhvr>
                                        <p:cTn id="25" dur="500"/>
                                        <p:tgtEl>
                                          <p:spTgt spid="17"/>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18"/>
                                        </p:tgtEl>
                                        <p:attrNameLst>
                                          <p:attrName>style.visibility</p:attrName>
                                        </p:attrNameLst>
                                      </p:cBhvr>
                                      <p:to>
                                        <p:strVal val="visible"/>
                                      </p:to>
                                    </p:set>
                                    <p:animEffect transition="in" filter="blinds(horizontal)">
                                      <p:cBhvr>
                                        <p:cTn id="28" dur="500"/>
                                        <p:tgtEl>
                                          <p:spTgt spid="18"/>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19"/>
                                        </p:tgtEl>
                                        <p:attrNameLst>
                                          <p:attrName>style.visibility</p:attrName>
                                        </p:attrNameLst>
                                      </p:cBhvr>
                                      <p:to>
                                        <p:strVal val="visible"/>
                                      </p:to>
                                    </p:set>
                                    <p:animEffect transition="in" filter="blinds(horizontal)">
                                      <p:cBhvr>
                                        <p:cTn id="31" dur="500"/>
                                        <p:tgtEl>
                                          <p:spTgt spid="19"/>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0"/>
                                        </p:tgtEl>
                                        <p:attrNameLst>
                                          <p:attrName>style.visibility</p:attrName>
                                        </p:attrNameLst>
                                      </p:cBhvr>
                                      <p:to>
                                        <p:strVal val="visible"/>
                                      </p:to>
                                    </p:set>
                                    <p:animEffect transition="in" filter="blinds(horizontal)">
                                      <p:cBhvr>
                                        <p:cTn id="34" dur="500"/>
                                        <p:tgtEl>
                                          <p:spTgt spid="20"/>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1"/>
                                        </p:tgtEl>
                                        <p:attrNameLst>
                                          <p:attrName>style.visibility</p:attrName>
                                        </p:attrNameLst>
                                      </p:cBhvr>
                                      <p:to>
                                        <p:strVal val="visible"/>
                                      </p:to>
                                    </p:set>
                                    <p:animEffect transition="in" filter="blinds(horizontal)">
                                      <p:cBhvr>
                                        <p:cTn id="37" dur="500"/>
                                        <p:tgtEl>
                                          <p:spTgt spid="21"/>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2"/>
                                        </p:tgtEl>
                                        <p:attrNameLst>
                                          <p:attrName>style.visibility</p:attrName>
                                        </p:attrNameLst>
                                      </p:cBhvr>
                                      <p:to>
                                        <p:strVal val="visible"/>
                                      </p:to>
                                    </p:set>
                                    <p:animEffect transition="in" filter="blinds(horizontal)">
                                      <p:cBhvr>
                                        <p:cTn id="40" dur="500"/>
                                        <p:tgtEl>
                                          <p:spTgt spid="22"/>
                                        </p:tgtEl>
                                      </p:cBhvr>
                                    </p:animEffect>
                                  </p:childTnLst>
                                </p:cTn>
                              </p:par>
                              <p:par>
                                <p:cTn id="41" presetID="3" presetClass="entr" presetSubtype="10" fill="hold" grpId="0" nodeType="withEffect">
                                  <p:stCondLst>
                                    <p:cond delay="0"/>
                                  </p:stCondLst>
                                  <p:childTnLst>
                                    <p:set>
                                      <p:cBhvr>
                                        <p:cTn id="42" dur="1" fill="hold">
                                          <p:stCondLst>
                                            <p:cond delay="0"/>
                                          </p:stCondLst>
                                        </p:cTn>
                                        <p:tgtEl>
                                          <p:spTgt spid="23"/>
                                        </p:tgtEl>
                                        <p:attrNameLst>
                                          <p:attrName>style.visibility</p:attrName>
                                        </p:attrNameLst>
                                      </p:cBhvr>
                                      <p:to>
                                        <p:strVal val="visible"/>
                                      </p:to>
                                    </p:set>
                                    <p:animEffect transition="in" filter="blinds(horizontal)">
                                      <p:cBhvr>
                                        <p:cTn id="43" dur="500"/>
                                        <p:tgtEl>
                                          <p:spTgt spid="23"/>
                                        </p:tgtEl>
                                      </p:cBhvr>
                                    </p:animEffect>
                                  </p:childTnLst>
                                </p:cTn>
                              </p:par>
                              <p:par>
                                <p:cTn id="44" presetID="3" presetClass="entr" presetSubtype="10" fill="hold" grpId="0" nodeType="withEffect">
                                  <p:stCondLst>
                                    <p:cond delay="0"/>
                                  </p:stCondLst>
                                  <p:childTnLst>
                                    <p:set>
                                      <p:cBhvr>
                                        <p:cTn id="45" dur="1" fill="hold">
                                          <p:stCondLst>
                                            <p:cond delay="0"/>
                                          </p:stCondLst>
                                        </p:cTn>
                                        <p:tgtEl>
                                          <p:spTgt spid="24"/>
                                        </p:tgtEl>
                                        <p:attrNameLst>
                                          <p:attrName>style.visibility</p:attrName>
                                        </p:attrNameLst>
                                      </p:cBhvr>
                                      <p:to>
                                        <p:strVal val="visible"/>
                                      </p:to>
                                    </p:set>
                                    <p:animEffect transition="in" filter="blinds(horizontal)">
                                      <p:cBhvr>
                                        <p:cTn id="46"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P spid="15" grpId="0" animBg="1"/>
      <p:bldP spid="16" grpId="0" animBg="1"/>
      <p:bldP spid="17" grpId="0" animBg="1"/>
      <p:bldP spid="18" grpId="0" animBg="1"/>
      <p:bldP spid="19" grpId="0"/>
      <p:bldP spid="20" grpId="0"/>
      <p:bldP spid="21" grpId="0"/>
      <p:bldP spid="22" grpId="0" animBg="1"/>
      <p:bldP spid="23" grpId="0" animBg="1"/>
      <p:bldP spid="2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2"/>
          <p:cNvGrpSpPr/>
          <p:nvPr/>
        </p:nvGrpSpPr>
        <p:grpSpPr>
          <a:xfrm>
            <a:off x="375608" y="1058546"/>
            <a:ext cx="1960158" cy="675005"/>
            <a:chOff x="220" y="1667"/>
            <a:chExt cx="3608" cy="1063"/>
          </a:xfrm>
        </p:grpSpPr>
        <p:pic>
          <p:nvPicPr>
            <p:cNvPr id="9" name="图片 8" descr="图标-02"/>
            <p:cNvPicPr>
              <a:picLocks noChangeAspect="1"/>
            </p:cNvPicPr>
            <p:nvPr/>
          </p:nvPicPr>
          <p:blipFill>
            <a:blip r:embed="rId2" cstate="email"/>
            <a:stretch>
              <a:fillRect/>
            </a:stretch>
          </p:blipFill>
          <p:spPr>
            <a:xfrm>
              <a:off x="220" y="1667"/>
              <a:ext cx="3608" cy="1063"/>
            </a:xfrm>
            <a:prstGeom prst="rect">
              <a:avLst/>
            </a:prstGeom>
          </p:spPr>
        </p:pic>
        <p:sp>
          <p:nvSpPr>
            <p:cNvPr id="4" name="文本框 3"/>
            <p:cNvSpPr txBox="1"/>
            <p:nvPr/>
          </p:nvSpPr>
          <p:spPr>
            <a:xfrm>
              <a:off x="462" y="1767"/>
              <a:ext cx="2984" cy="824"/>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素材积累</a:t>
              </a:r>
            </a:p>
          </p:txBody>
        </p:sp>
      </p:grpSp>
      <p:sp>
        <p:nvSpPr>
          <p:cNvPr id="12289" name="Rectangle 1"/>
          <p:cNvSpPr>
            <a:spLocks noChangeArrowheads="1"/>
          </p:cNvSpPr>
          <p:nvPr/>
        </p:nvSpPr>
        <p:spPr bwMode="auto">
          <a:xfrm>
            <a:off x="554775" y="1756791"/>
            <a:ext cx="8355420" cy="4247317"/>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zh-CN" altLang="en-US" sz="3000" b="1" dirty="0" smtClean="0">
                <a:solidFill>
                  <a:srgbClr val="FFC000"/>
                </a:solidFill>
                <a:latin typeface="Times New Roman" panose="02020603050405020304" pitchFamily="18" charset="0"/>
                <a:cs typeface="Times New Roman" panose="02020603050405020304" pitchFamily="18" charset="0"/>
              </a:rPr>
              <a:t>重点短语</a:t>
            </a:r>
          </a:p>
          <a:p>
            <a:pPr>
              <a:lnSpc>
                <a:spcPct val="150000"/>
              </a:lnSpc>
            </a:pPr>
            <a:r>
              <a:rPr lang="en-US" altLang="en-US" sz="3000" b="1" dirty="0" smtClean="0">
                <a:latin typeface="Times New Roman" panose="02020603050405020304" pitchFamily="18" charset="0"/>
                <a:cs typeface="Times New Roman" panose="02020603050405020304" pitchFamily="18" charset="0"/>
              </a:rPr>
              <a:t>1</a:t>
            </a:r>
            <a:r>
              <a:rPr lang="zh-CN" altLang="en-US" sz="3000" b="1" dirty="0" smtClean="0">
                <a:latin typeface="Times New Roman" panose="02020603050405020304" pitchFamily="18" charset="0"/>
                <a:cs typeface="Times New Roman" panose="02020603050405020304" pitchFamily="18" charset="0"/>
              </a:rPr>
              <a:t>．交朋友</a:t>
            </a:r>
            <a:r>
              <a:rPr lang="en-US" altLang="en-US" sz="3000" b="1" dirty="0" smtClean="0">
                <a:latin typeface="Times New Roman" panose="02020603050405020304" pitchFamily="18" charset="0"/>
                <a:cs typeface="Times New Roman" panose="02020603050405020304" pitchFamily="18" charset="0"/>
              </a:rPr>
              <a:t>________________</a:t>
            </a:r>
            <a:endParaRPr lang="zh-CN" altLang="en-US" sz="3000" b="1" dirty="0" smtClean="0">
              <a:latin typeface="Times New Roman" panose="02020603050405020304" pitchFamily="18" charset="0"/>
              <a:cs typeface="Times New Roman" panose="02020603050405020304" pitchFamily="18" charset="0"/>
            </a:endParaRPr>
          </a:p>
          <a:p>
            <a:pPr>
              <a:lnSpc>
                <a:spcPct val="150000"/>
              </a:lnSpc>
            </a:pPr>
            <a:r>
              <a:rPr lang="en-US" altLang="en-US" sz="3000" b="1" dirty="0" smtClean="0">
                <a:latin typeface="Times New Roman" panose="02020603050405020304" pitchFamily="18" charset="0"/>
                <a:cs typeface="Times New Roman" panose="02020603050405020304" pitchFamily="18" charset="0"/>
              </a:rPr>
              <a:t>2</a:t>
            </a:r>
            <a:r>
              <a:rPr lang="zh-CN" altLang="en-US" sz="3000" b="1" dirty="0" smtClean="0">
                <a:latin typeface="Times New Roman" panose="02020603050405020304" pitchFamily="18" charset="0"/>
                <a:cs typeface="Times New Roman" panose="02020603050405020304" pitchFamily="18" charset="0"/>
              </a:rPr>
              <a:t>．与某人相处</a:t>
            </a:r>
            <a:r>
              <a:rPr lang="en-US" altLang="en-US" sz="3000" b="1" dirty="0" smtClean="0">
                <a:latin typeface="Times New Roman" panose="02020603050405020304" pitchFamily="18" charset="0"/>
                <a:cs typeface="Times New Roman" panose="02020603050405020304" pitchFamily="18" charset="0"/>
              </a:rPr>
              <a:t>________________</a:t>
            </a:r>
            <a:endParaRPr lang="zh-CN" altLang="en-US" sz="3000" b="1" dirty="0" smtClean="0">
              <a:latin typeface="Times New Roman" panose="02020603050405020304" pitchFamily="18" charset="0"/>
              <a:cs typeface="Times New Roman" panose="02020603050405020304" pitchFamily="18" charset="0"/>
            </a:endParaRPr>
          </a:p>
          <a:p>
            <a:pPr>
              <a:lnSpc>
                <a:spcPct val="150000"/>
              </a:lnSpc>
            </a:pPr>
            <a:r>
              <a:rPr lang="en-US" altLang="en-US" sz="3000" b="1" dirty="0" smtClean="0">
                <a:latin typeface="Times New Roman" panose="02020603050405020304" pitchFamily="18" charset="0"/>
                <a:cs typeface="Times New Roman" panose="02020603050405020304" pitchFamily="18" charset="0"/>
              </a:rPr>
              <a:t>3</a:t>
            </a:r>
            <a:r>
              <a:rPr lang="zh-CN" altLang="en-US" sz="3000" b="1" dirty="0" smtClean="0">
                <a:latin typeface="Times New Roman" panose="02020603050405020304" pitchFamily="18" charset="0"/>
                <a:cs typeface="Times New Roman" panose="02020603050405020304" pitchFamily="18" charset="0"/>
              </a:rPr>
              <a:t>．互相理解</a:t>
            </a:r>
            <a:r>
              <a:rPr lang="en-US" altLang="en-US" sz="3000" b="1" dirty="0" smtClean="0">
                <a:latin typeface="Times New Roman" panose="02020603050405020304" pitchFamily="18" charset="0"/>
                <a:cs typeface="Times New Roman" panose="02020603050405020304" pitchFamily="18" charset="0"/>
              </a:rPr>
              <a:t>_________________</a:t>
            </a:r>
            <a:endParaRPr lang="zh-CN" altLang="en-US" sz="3000" b="1" dirty="0" smtClean="0">
              <a:latin typeface="Times New Roman" panose="02020603050405020304" pitchFamily="18" charset="0"/>
              <a:cs typeface="Times New Roman" panose="02020603050405020304" pitchFamily="18" charset="0"/>
            </a:endParaRPr>
          </a:p>
          <a:p>
            <a:pPr>
              <a:lnSpc>
                <a:spcPct val="150000"/>
              </a:lnSpc>
            </a:pPr>
            <a:r>
              <a:rPr lang="en-US" altLang="en-US" sz="3000" b="1" dirty="0" smtClean="0">
                <a:latin typeface="Times New Roman" panose="02020603050405020304" pitchFamily="18" charset="0"/>
                <a:cs typeface="Times New Roman" panose="02020603050405020304" pitchFamily="18" charset="0"/>
              </a:rPr>
              <a:t>4</a:t>
            </a:r>
            <a:r>
              <a:rPr lang="zh-CN" altLang="en-US" sz="3000" b="1" dirty="0" smtClean="0">
                <a:latin typeface="Times New Roman" panose="02020603050405020304" pitchFamily="18" charset="0"/>
                <a:cs typeface="Times New Roman" panose="02020603050405020304" pitchFamily="18" charset="0"/>
              </a:rPr>
              <a:t>．守信</a:t>
            </a:r>
            <a:r>
              <a:rPr lang="en-US" altLang="en-US" sz="3000" b="1" dirty="0" smtClean="0">
                <a:latin typeface="Times New Roman" panose="02020603050405020304" pitchFamily="18" charset="0"/>
                <a:cs typeface="Times New Roman" panose="02020603050405020304" pitchFamily="18" charset="0"/>
              </a:rPr>
              <a:t>_________________</a:t>
            </a:r>
            <a:endParaRPr lang="zh-CN" altLang="en-US" sz="3000" b="1" dirty="0" smtClean="0">
              <a:latin typeface="Times New Roman" panose="02020603050405020304" pitchFamily="18" charset="0"/>
              <a:cs typeface="Times New Roman" panose="02020603050405020304" pitchFamily="18" charset="0"/>
            </a:endParaRPr>
          </a:p>
          <a:p>
            <a:pPr>
              <a:lnSpc>
                <a:spcPct val="150000"/>
              </a:lnSpc>
            </a:pPr>
            <a:r>
              <a:rPr lang="en-US" altLang="en-US" sz="3000" b="1" dirty="0" smtClean="0">
                <a:latin typeface="Times New Roman" panose="02020603050405020304" pitchFamily="18" charset="0"/>
                <a:cs typeface="Times New Roman" panose="02020603050405020304" pitchFamily="18" charset="0"/>
              </a:rPr>
              <a:t>5</a:t>
            </a:r>
            <a:r>
              <a:rPr lang="zh-CN" altLang="en-US" sz="3000" b="1" dirty="0" smtClean="0">
                <a:latin typeface="Times New Roman" panose="02020603050405020304" pitchFamily="18" charset="0"/>
                <a:cs typeface="Times New Roman" panose="02020603050405020304" pitchFamily="18" charset="0"/>
              </a:rPr>
              <a:t>．处于困境中</a:t>
            </a:r>
            <a:r>
              <a:rPr lang="en-US" altLang="en-US" sz="3000" b="1" dirty="0" smtClean="0">
                <a:latin typeface="Times New Roman" panose="02020603050405020304" pitchFamily="18" charset="0"/>
                <a:cs typeface="Times New Roman" panose="02020603050405020304" pitchFamily="18" charset="0"/>
              </a:rPr>
              <a:t>____________</a:t>
            </a:r>
            <a:endParaRPr lang="zh-CN" altLang="zh-CN" sz="3000" b="1" dirty="0" smtClean="0">
              <a:latin typeface="Times New Roman" panose="02020603050405020304" pitchFamily="18" charset="0"/>
              <a:cs typeface="Times New Roman" panose="02020603050405020304" pitchFamily="18" charset="0"/>
            </a:endParaRPr>
          </a:p>
        </p:txBody>
      </p:sp>
      <p:sp>
        <p:nvSpPr>
          <p:cNvPr id="12" name="矩形 11"/>
          <p:cNvSpPr/>
          <p:nvPr/>
        </p:nvSpPr>
        <p:spPr>
          <a:xfrm>
            <a:off x="2620536" y="2609335"/>
            <a:ext cx="2767104"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make friends (with)</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3" name="矩形 12"/>
          <p:cNvSpPr/>
          <p:nvPr/>
        </p:nvSpPr>
        <p:spPr>
          <a:xfrm>
            <a:off x="3130072" y="3282435"/>
            <a:ext cx="2887329"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get on/along with sb.</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4" name="矩形 13"/>
          <p:cNvSpPr/>
          <p:nvPr/>
        </p:nvSpPr>
        <p:spPr>
          <a:xfrm>
            <a:off x="2863584" y="3968235"/>
            <a:ext cx="3143809"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understand each other</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5" name="矩形 14"/>
          <p:cNvSpPr/>
          <p:nvPr/>
        </p:nvSpPr>
        <p:spPr>
          <a:xfrm>
            <a:off x="2365358" y="4666735"/>
            <a:ext cx="2674963"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keep one's promise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16" name="矩形 15"/>
          <p:cNvSpPr/>
          <p:nvPr/>
        </p:nvSpPr>
        <p:spPr>
          <a:xfrm>
            <a:off x="3204803" y="5352535"/>
            <a:ext cx="1854226" cy="461665"/>
          </a:xfrm>
          <a:prstGeom prst="rect">
            <a:avLst/>
          </a:prstGeom>
        </p:spPr>
        <p:txBody>
          <a:bodyPr wrap="none">
            <a:spAutoFit/>
          </a:bodyPr>
          <a:lstStyle/>
          <a:p>
            <a:r>
              <a:rPr lang="en-US" sz="2400" b="1" dirty="0" smtClean="0">
                <a:solidFill>
                  <a:srgbClr val="FF0000"/>
                </a:solidFill>
                <a:latin typeface="Times New Roman" panose="02020603050405020304" pitchFamily="18" charset="0"/>
                <a:cs typeface="Times New Roman" panose="02020603050405020304" pitchFamily="18" charset="0"/>
              </a:rPr>
              <a:t>be in trouble</a:t>
            </a:r>
            <a:endParaRPr lang="zh-CN" altLang="en-US" sz="2400" b="1" dirty="0">
              <a:solidFill>
                <a:srgbClr val="FF0000"/>
              </a:solidFill>
              <a:latin typeface="Times New Roman" panose="02020603050405020304" pitchFamily="18" charset="0"/>
              <a:cs typeface="Times New Roman" panose="02020603050405020304" pitchFamily="18" charset="0"/>
            </a:endParaRPr>
          </a:p>
        </p:txBody>
      </p:sp>
      <p:sp>
        <p:nvSpPr>
          <p:cNvPr id="23"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2289"/>
                                        </p:tgtEl>
                                        <p:attrNameLst>
                                          <p:attrName>style.visibility</p:attrName>
                                        </p:attrNameLst>
                                      </p:cBhvr>
                                      <p:to>
                                        <p:strVal val="visible"/>
                                      </p:to>
                                    </p:set>
                                    <p:anim calcmode="lin" valueType="num">
                                      <p:cBhvr additive="base">
                                        <p:cTn id="7" dur="500" fill="hold"/>
                                        <p:tgtEl>
                                          <p:spTgt spid="12289"/>
                                        </p:tgtEl>
                                        <p:attrNameLst>
                                          <p:attrName>ppt_x</p:attrName>
                                        </p:attrNameLst>
                                      </p:cBhvr>
                                      <p:tavLst>
                                        <p:tav tm="0">
                                          <p:val>
                                            <p:strVal val="#ppt_x"/>
                                          </p:val>
                                        </p:tav>
                                        <p:tav tm="100000">
                                          <p:val>
                                            <p:strVal val="#ppt_x"/>
                                          </p:val>
                                        </p:tav>
                                      </p:tavLst>
                                    </p:anim>
                                    <p:anim calcmode="lin" valueType="num">
                                      <p:cBhvr additive="base">
                                        <p:cTn id="8" dur="500" fill="hold"/>
                                        <p:tgtEl>
                                          <p:spTgt spid="1228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anim calcmode="lin" valueType="num">
                                      <p:cBhvr additive="base">
                                        <p:cTn id="13" dur="500" fill="hold"/>
                                        <p:tgtEl>
                                          <p:spTgt spid="12"/>
                                        </p:tgtEl>
                                        <p:attrNameLst>
                                          <p:attrName>ppt_x</p:attrName>
                                        </p:attrNameLst>
                                      </p:cBhvr>
                                      <p:tavLst>
                                        <p:tav tm="0">
                                          <p:val>
                                            <p:strVal val="#ppt_x"/>
                                          </p:val>
                                        </p:tav>
                                        <p:tav tm="100000">
                                          <p:val>
                                            <p:strVal val="#ppt_x"/>
                                          </p:val>
                                        </p:tav>
                                      </p:tavLst>
                                    </p:anim>
                                    <p:anim calcmode="lin" valueType="num">
                                      <p:cBhvr additive="base">
                                        <p:cTn id="14"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linds(horizont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4" presetClass="entr" presetSubtype="16" fill="hold" grpId="0" nodeType="click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box(in)">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5" presetClass="entr" presetSubtype="10" fill="hold" grpId="0" nodeType="clickEffect">
                                  <p:stCondLst>
                                    <p:cond delay="0"/>
                                  </p:stCondLst>
                                  <p:childTnLst>
                                    <p:set>
                                      <p:cBhvr>
                                        <p:cTn id="28" dur="1" fill="hold">
                                          <p:stCondLst>
                                            <p:cond delay="0"/>
                                          </p:stCondLst>
                                        </p:cTn>
                                        <p:tgtEl>
                                          <p:spTgt spid="15"/>
                                        </p:tgtEl>
                                        <p:attrNameLst>
                                          <p:attrName>style.visibility</p:attrName>
                                        </p:attrNameLst>
                                      </p:cBhvr>
                                      <p:to>
                                        <p:strVal val="visible"/>
                                      </p:to>
                                    </p:set>
                                    <p:animEffect transition="in" filter="checkerboard(across)">
                                      <p:cBhvr>
                                        <p:cTn id="29" dur="500"/>
                                        <p:tgtEl>
                                          <p:spTgt spid="15"/>
                                        </p:tgtEl>
                                      </p:cBhvr>
                                    </p:animEffect>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6"/>
                                        </p:tgtEl>
                                        <p:attrNameLst>
                                          <p:attrName>style.visibility</p:attrName>
                                        </p:attrNameLst>
                                      </p:cBhvr>
                                      <p:to>
                                        <p:strVal val="visible"/>
                                      </p:to>
                                    </p:set>
                                    <p:anim calcmode="lin" valueType="num">
                                      <p:cBhvr additive="base">
                                        <p:cTn id="34" dur="500" fill="hold"/>
                                        <p:tgtEl>
                                          <p:spTgt spid="16"/>
                                        </p:tgtEl>
                                        <p:attrNameLst>
                                          <p:attrName>ppt_x</p:attrName>
                                        </p:attrNameLst>
                                      </p:cBhvr>
                                      <p:tavLst>
                                        <p:tav tm="0">
                                          <p:val>
                                            <p:strVal val="#ppt_x"/>
                                          </p:val>
                                        </p:tav>
                                        <p:tav tm="100000">
                                          <p:val>
                                            <p:strVal val="#ppt_x"/>
                                          </p:val>
                                        </p:tav>
                                      </p:tavLst>
                                    </p:anim>
                                    <p:anim calcmode="lin" valueType="num">
                                      <p:cBhvr additive="base">
                                        <p:cTn id="35"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89" grpId="0"/>
      <p:bldP spid="12" grpId="0"/>
      <p:bldP spid="13" grpId="0"/>
      <p:bldP spid="14" grpId="0"/>
      <p:bldP spid="15" grpId="0"/>
      <p:bldP spid="1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79780" y="1188388"/>
            <a:ext cx="8353425" cy="3892861"/>
          </a:xfrm>
          <a:prstGeom prst="rect">
            <a:avLst/>
          </a:prstGeom>
        </p:spPr>
        <p:txBody>
          <a:bodyPr wrap="square">
            <a:spAutoFit/>
          </a:bodyPr>
          <a:lstStyle/>
          <a:p>
            <a:pPr>
              <a:lnSpc>
                <a:spcPct val="150000"/>
              </a:lnSpc>
            </a:pPr>
            <a:r>
              <a:rPr lang="zh-CN" altLang="en-US" sz="2800" b="1" dirty="0" smtClean="0">
                <a:solidFill>
                  <a:srgbClr val="FFC000"/>
                </a:solidFill>
              </a:rPr>
              <a:t>常用句子</a:t>
            </a:r>
          </a:p>
          <a:p>
            <a:pPr>
              <a:lnSpc>
                <a:spcPct val="150000"/>
              </a:lnSpc>
            </a:pPr>
            <a:r>
              <a:rPr lang="en-US" altLang="zh-CN" sz="2800" b="1" dirty="0" smtClean="0">
                <a:latin typeface="Times New Roman" panose="02020603050405020304" pitchFamily="18" charset="0"/>
                <a:cs typeface="Times New Roman" panose="02020603050405020304" pitchFamily="18" charset="0"/>
              </a:rPr>
              <a:t>1</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It's important for us to get along well with others.</a:t>
            </a:r>
            <a:endParaRPr lang="zh-CN" altLang="en-US" sz="2800" b="1" dirty="0" smtClean="0">
              <a:latin typeface="Times New Roman" panose="02020603050405020304" pitchFamily="18" charset="0"/>
              <a:cs typeface="Times New Roman" panose="02020603050405020304" pitchFamily="18" charset="0"/>
            </a:endParaRPr>
          </a:p>
          <a:p>
            <a:pPr>
              <a:lnSpc>
                <a:spcPct val="150000"/>
              </a:lnSpc>
            </a:pPr>
            <a:r>
              <a:rPr lang="en-US" altLang="zh-CN" sz="2800" b="1" dirty="0" smtClean="0">
                <a:latin typeface="Times New Roman" panose="02020603050405020304" pitchFamily="18" charset="0"/>
                <a:cs typeface="Times New Roman" panose="02020603050405020304" pitchFamily="18" charset="0"/>
              </a:rPr>
              <a:t>2</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 hope that everyone can make lots of friends.</a:t>
            </a:r>
            <a:endParaRPr lang="zh-CN" altLang="en-US" sz="2800" b="1" dirty="0" smtClean="0">
              <a:latin typeface="Times New Roman" panose="02020603050405020304" pitchFamily="18" charset="0"/>
              <a:cs typeface="Times New Roman" panose="02020603050405020304" pitchFamily="18" charset="0"/>
            </a:endParaRPr>
          </a:p>
          <a:p>
            <a:pPr>
              <a:lnSpc>
                <a:spcPct val="150000"/>
              </a:lnSpc>
            </a:pPr>
            <a:r>
              <a:rPr lang="en-US" altLang="zh-CN" sz="2800" b="1" dirty="0" smtClean="0">
                <a:latin typeface="Times New Roman" panose="02020603050405020304" pitchFamily="18" charset="0"/>
                <a:cs typeface="Times New Roman" panose="02020603050405020304" pitchFamily="18" charset="0"/>
              </a:rPr>
              <a:t>3</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It will make our life more </a:t>
            </a:r>
            <a:r>
              <a:rPr lang="en-US" altLang="zh-CN" sz="2800" b="1" dirty="0" err="1" smtClean="0">
                <a:latin typeface="Times New Roman" panose="02020603050405020304" pitchFamily="18" charset="0"/>
                <a:cs typeface="Times New Roman" panose="02020603050405020304" pitchFamily="18" charset="0"/>
              </a:rPr>
              <a:t>colourful</a:t>
            </a:r>
            <a:r>
              <a:rPr lang="en-US" altLang="zh-CN" sz="2800" b="1" dirty="0" smtClean="0">
                <a:latin typeface="Times New Roman" panose="02020603050405020304" pitchFamily="18" charset="0"/>
                <a:cs typeface="Times New Roman" panose="02020603050405020304" pitchFamily="18" charset="0"/>
              </a:rPr>
              <a:t>.</a:t>
            </a:r>
            <a:endParaRPr lang="zh-CN" altLang="en-US" sz="2800" b="1" dirty="0" smtClean="0">
              <a:latin typeface="Times New Roman" panose="02020603050405020304" pitchFamily="18" charset="0"/>
              <a:cs typeface="Times New Roman" panose="02020603050405020304" pitchFamily="18" charset="0"/>
            </a:endParaRPr>
          </a:p>
          <a:p>
            <a:pPr>
              <a:lnSpc>
                <a:spcPct val="150000"/>
              </a:lnSpc>
            </a:pPr>
            <a:r>
              <a:rPr lang="en-US" altLang="zh-CN" sz="2800" b="1" dirty="0" smtClean="0">
                <a:latin typeface="Times New Roman" panose="02020603050405020304" pitchFamily="18" charset="0"/>
                <a:cs typeface="Times New Roman" panose="02020603050405020304" pitchFamily="18" charset="0"/>
              </a:rPr>
              <a:t>4</a:t>
            </a:r>
            <a:r>
              <a:rPr lang="zh-CN" altLang="en-US" sz="2800" b="1" dirty="0" smtClean="0">
                <a:latin typeface="Times New Roman" panose="02020603050405020304" pitchFamily="18" charset="0"/>
                <a:cs typeface="Times New Roman" panose="02020603050405020304" pitchFamily="18" charset="0"/>
              </a:rPr>
              <a:t>．</a:t>
            </a:r>
            <a:r>
              <a:rPr lang="en-US" altLang="zh-CN" sz="2800" b="1" dirty="0" smtClean="0">
                <a:latin typeface="Times New Roman" panose="02020603050405020304" pitchFamily="18" charset="0"/>
                <a:cs typeface="Times New Roman" panose="02020603050405020304" pitchFamily="18" charset="0"/>
              </a:rPr>
              <a:t>We should be ready to help others who are in trouble.</a:t>
            </a:r>
            <a:endParaRPr lang="zh-CN" altLang="en-US" sz="2800" b="1" dirty="0">
              <a:latin typeface="Times New Roman" panose="02020603050405020304" pitchFamily="18" charset="0"/>
              <a:cs typeface="Times New Roman" panose="02020603050405020304" pitchFamily="18" charset="0"/>
            </a:endParaRP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635191" y="2188203"/>
            <a:ext cx="8270267" cy="3349956"/>
          </a:xfrm>
          <a:prstGeom prst="rect">
            <a:avLst/>
          </a:prstGeom>
          <a:noFill/>
          <a:ln w="9525">
            <a:noFill/>
            <a:miter lim="800000"/>
          </a:ln>
          <a:effectLst/>
        </p:spPr>
        <p:txBody>
          <a:bodyPr vert="horz" wrap="square" lIns="91440" tIns="45720" rIns="91440" bIns="45720" numCol="1" anchor="ctr" anchorCtr="0" compatLnSpc="1">
            <a:spAutoFit/>
          </a:bodyPr>
          <a:lstStyle/>
          <a:p>
            <a:pPr algn="ctr">
              <a:lnSpc>
                <a:spcPct val="150000"/>
              </a:lnSpc>
            </a:pPr>
            <a:r>
              <a:rPr lang="en-US" altLang="zh-CN" sz="2400" b="1" dirty="0" smtClean="0">
                <a:latin typeface="Times New Roman" panose="02020603050405020304" pitchFamily="18" charset="0"/>
                <a:cs typeface="Times New Roman" panose="02020603050405020304" pitchFamily="18" charset="0"/>
              </a:rPr>
              <a:t>     Learn to Smile</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 </a:t>
            </a:r>
            <a:r>
              <a:rPr lang="zh-CN" altLang="en-US" sz="2400" b="1" dirty="0" smtClean="0">
                <a:latin typeface="Times New Roman" panose="02020603050405020304" pitchFamily="18" charset="0"/>
                <a:cs typeface="Times New Roman" panose="02020603050405020304" pitchFamily="18" charset="0"/>
              </a:rPr>
              <a:t>    </a:t>
            </a:r>
            <a:r>
              <a:rPr lang="en-US" altLang="zh-CN" sz="2400" b="1" dirty="0" smtClean="0">
                <a:latin typeface="Times New Roman" panose="02020603050405020304" pitchFamily="18" charset="0"/>
                <a:cs typeface="Times New Roman" panose="02020603050405020304" pitchFamily="18" charset="0"/>
              </a:rPr>
              <a:t>I remember a song by </a:t>
            </a:r>
            <a:r>
              <a:rPr lang="en-US" altLang="zh-CN" sz="2400" b="1" dirty="0" err="1" smtClean="0">
                <a:latin typeface="Times New Roman" panose="02020603050405020304" pitchFamily="18" charset="0"/>
                <a:cs typeface="Times New Roman" panose="02020603050405020304" pitchFamily="18" charset="0"/>
              </a:rPr>
              <a:t>Westlife</a:t>
            </a:r>
            <a:r>
              <a:rPr lang="en-US" altLang="zh-CN" sz="2400" b="1" dirty="0" smtClean="0">
                <a:latin typeface="Times New Roman" panose="02020603050405020304" pitchFamily="18" charset="0"/>
                <a:cs typeface="Times New Roman" panose="02020603050405020304" pitchFamily="18" charset="0"/>
              </a:rPr>
              <a:t>, and the first sentence of it is “</a:t>
            </a:r>
            <a:r>
              <a:rPr lang="en-US" altLang="zh-CN" sz="2400" b="1" u="sng" dirty="0" smtClean="0">
                <a:latin typeface="Times New Roman" panose="02020603050405020304" pitchFamily="18" charset="0"/>
                <a:cs typeface="Times New Roman" panose="02020603050405020304" pitchFamily="18" charset="0"/>
              </a:rPr>
              <a:t>Just a smile and the rain is gone</a:t>
            </a:r>
            <a:r>
              <a:rPr lang="en-US" altLang="zh-CN" sz="2400" b="1" dirty="0" smtClean="0">
                <a:latin typeface="Times New Roman" panose="02020603050405020304" pitchFamily="18" charset="0"/>
                <a:cs typeface="Times New Roman" panose="02020603050405020304" pitchFamily="18" charset="0"/>
              </a:rPr>
              <a:t>”. Do you like smiling? I think you should learn to smile.</a:t>
            </a:r>
            <a:endParaRPr lang="zh-CN" altLang="en-US" sz="2400" b="1" dirty="0" smtClean="0">
              <a:latin typeface="Times New Roman" panose="02020603050405020304" pitchFamily="18" charset="0"/>
              <a:cs typeface="Times New Roman" panose="02020603050405020304" pitchFamily="18" charset="0"/>
            </a:endParaRPr>
          </a:p>
          <a:p>
            <a:pPr>
              <a:lnSpc>
                <a:spcPct val="150000"/>
              </a:lnSpc>
            </a:pPr>
            <a:r>
              <a:rPr lang="en-US" altLang="zh-CN" sz="2400" b="1" dirty="0" smtClean="0">
                <a:latin typeface="Times New Roman" panose="02020603050405020304" pitchFamily="18" charset="0"/>
                <a:cs typeface="Times New Roman" panose="02020603050405020304" pitchFamily="18" charset="0"/>
              </a:rPr>
              <a:t>     First, learn to smile at yourself when something unpleasant happens in your life. </a:t>
            </a:r>
            <a:endParaRPr lang="zh-CN" altLang="en-US" sz="2400" b="1" dirty="0" smtClean="0">
              <a:latin typeface="Times New Roman" panose="02020603050405020304" pitchFamily="18" charset="0"/>
              <a:cs typeface="Times New Roman" panose="02020603050405020304" pitchFamily="18" charset="0"/>
            </a:endParaRPr>
          </a:p>
        </p:txBody>
      </p:sp>
      <p:grpSp>
        <p:nvGrpSpPr>
          <p:cNvPr id="3" name="组合 2"/>
          <p:cNvGrpSpPr/>
          <p:nvPr/>
        </p:nvGrpSpPr>
        <p:grpSpPr>
          <a:xfrm>
            <a:off x="361423" y="1057906"/>
            <a:ext cx="2155196" cy="1031240"/>
            <a:chOff x="183" y="1646"/>
            <a:chExt cx="3967" cy="1624"/>
          </a:xfrm>
        </p:grpSpPr>
        <p:pic>
          <p:nvPicPr>
            <p:cNvPr id="4" name="图片 3" descr="图标-02"/>
            <p:cNvPicPr>
              <a:picLocks noChangeAspect="1"/>
            </p:cNvPicPr>
            <p:nvPr/>
          </p:nvPicPr>
          <p:blipFill>
            <a:blip r:embed="rId2" cstate="email"/>
            <a:stretch>
              <a:fillRect/>
            </a:stretch>
          </p:blipFill>
          <p:spPr>
            <a:xfrm>
              <a:off x="183" y="1646"/>
              <a:ext cx="3967" cy="1063"/>
            </a:xfrm>
            <a:prstGeom prst="rect">
              <a:avLst/>
            </a:prstGeom>
          </p:spPr>
        </p:pic>
        <p:sp>
          <p:nvSpPr>
            <p:cNvPr id="5" name="文本框 3"/>
            <p:cNvSpPr txBox="1"/>
            <p:nvPr/>
          </p:nvSpPr>
          <p:spPr>
            <a:xfrm>
              <a:off x="462" y="1767"/>
              <a:ext cx="2984" cy="1503"/>
            </a:xfrm>
            <a:prstGeom prst="rect">
              <a:avLst/>
            </a:prstGeom>
            <a:noFill/>
          </p:spPr>
          <p:txBody>
            <a:bodyPr wrap="none" rtlCol="0">
              <a:spAutoFit/>
            </a:bodyPr>
            <a:lstStyle/>
            <a:p>
              <a:r>
                <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rPr>
                <a:t>高分模板</a:t>
              </a:r>
            </a:p>
            <a:p>
              <a:endParaRPr lang="zh-CN" altLang="en-US" sz="2800" dirty="0" smtClean="0">
                <a:solidFill>
                  <a:schemeClr val="bg1"/>
                </a:solidFill>
                <a:effectLst>
                  <a:outerShdw blurRad="38100" dist="38100" dir="2700000" algn="tl">
                    <a:srgbClr val="000000">
                      <a:alpha val="43137"/>
                    </a:srgbClr>
                  </a:outerShdw>
                </a:effectLst>
                <a:latin typeface="华文新魏" panose="02010800040101010101" charset="-122"/>
                <a:ea typeface="华文新魏" panose="02010800040101010101" charset="-122"/>
                <a:sym typeface="+mn-ea"/>
              </a:endParaRPr>
            </a:p>
          </p:txBody>
        </p:sp>
      </p:grpSp>
      <p:sp>
        <p:nvSpPr>
          <p:cNvPr id="7"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ChangeArrowheads="1"/>
          </p:cNvSpPr>
          <p:nvPr/>
        </p:nvSpPr>
        <p:spPr bwMode="auto">
          <a:xfrm>
            <a:off x="381000" y="1637011"/>
            <a:ext cx="8368390" cy="3900235"/>
          </a:xfrm>
          <a:prstGeom prst="rect">
            <a:avLst/>
          </a:prstGeom>
          <a:noFill/>
          <a:ln w="9525">
            <a:noFill/>
            <a:miter lim="800000"/>
          </a:ln>
          <a:effectLst/>
        </p:spPr>
        <p:txBody>
          <a:bodyPr vert="horz" wrap="square" lIns="91440" tIns="45720" rIns="91440" bIns="45720" numCol="1" anchor="ctr" anchorCtr="0" compatLnSpc="1">
            <a:spAutoFit/>
          </a:bodyPr>
          <a:lstStyle/>
          <a:p>
            <a:pPr>
              <a:lnSpc>
                <a:spcPct val="150000"/>
              </a:lnSpc>
            </a:pPr>
            <a:r>
              <a:rPr lang="en-US" altLang="zh-CN" sz="2400" b="1" u="sng" dirty="0" smtClean="0">
                <a:latin typeface="Times New Roman" panose="02020603050405020304" pitchFamily="18" charset="0"/>
                <a:cs typeface="Times New Roman" panose="02020603050405020304" pitchFamily="18" charset="0"/>
              </a:rPr>
              <a:t>If  you fail an exam or you are misunderstood by your friends, don't be sad. </a:t>
            </a:r>
            <a:r>
              <a:rPr lang="en-US" altLang="zh-CN" sz="2400" b="1" dirty="0" smtClean="0">
                <a:latin typeface="Times New Roman" panose="02020603050405020304" pitchFamily="18" charset="0"/>
                <a:cs typeface="Times New Roman" panose="02020603050405020304" pitchFamily="18" charset="0"/>
              </a:rPr>
              <a:t>Just smile at yourself. Smiling at yourself brings back your confidence. Sometimes the one who beats you is not others, but yourself.</a:t>
            </a:r>
          </a:p>
          <a:p>
            <a:pPr>
              <a:lnSpc>
                <a:spcPct val="150000"/>
              </a:lnSpc>
            </a:pPr>
            <a:r>
              <a:rPr lang="en-US" altLang="zh-CN" sz="2400" b="1" dirty="0" smtClean="0">
                <a:latin typeface="Times New Roman" panose="02020603050405020304" pitchFamily="18" charset="0"/>
                <a:cs typeface="Times New Roman" panose="02020603050405020304" pitchFamily="18" charset="0"/>
              </a:rPr>
              <a:t>    Second, learn to smile at others. It will make you communicate better with people. Smiling at others brings them happiness and makes yourself happy </a:t>
            </a:r>
            <a:r>
              <a:rPr lang="en-US" altLang="zh-CN" sz="2400" b="1" u="sng" dirty="0" smtClean="0">
                <a:latin typeface="Times New Roman" panose="02020603050405020304" pitchFamily="18" charset="0"/>
                <a:cs typeface="Times New Roman" panose="02020603050405020304" pitchFamily="18" charset="0"/>
              </a:rPr>
              <a:t>as well</a:t>
            </a:r>
            <a:r>
              <a:rPr lang="zh-CN" altLang="en-US" sz="2400" b="1" dirty="0" smtClean="0">
                <a:latin typeface="Times New Roman" panose="02020603050405020304" pitchFamily="18" charset="0"/>
                <a:cs typeface="Times New Roman" panose="02020603050405020304" pitchFamily="18" charset="0"/>
              </a:rPr>
              <a:t>．</a:t>
            </a:r>
          </a:p>
        </p:txBody>
      </p:sp>
      <p:sp>
        <p:nvSpPr>
          <p:cNvPr id="5" name="Rectangle 5"/>
          <p:cNvSpPr/>
          <p:nvPr/>
        </p:nvSpPr>
        <p:spPr>
          <a:xfrm>
            <a:off x="798257" y="101600"/>
            <a:ext cx="2646878" cy="584775"/>
          </a:xfrm>
          <a:prstGeom prst="rect">
            <a:avLst/>
          </a:prstGeom>
          <a:noFill/>
          <a:ln w="9525">
            <a:noFill/>
          </a:ln>
        </p:spPr>
        <p:txBody>
          <a:bodyPr wrap="none" anchor="ctr">
            <a:spAutoFit/>
          </a:bodyPr>
          <a:lst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stStyle>
          <a:p>
            <a:pPr marL="0" indent="0" algn="ctr">
              <a:spcBef>
                <a:spcPct val="0"/>
              </a:spcBef>
              <a:buNone/>
            </a:pPr>
            <a:r>
              <a:rPr lang="zh-CN" altLang="en-US" dirty="0" smtClean="0">
                <a:latin typeface="微软雅黑" panose="020B0503020204020204" charset="-122"/>
                <a:ea typeface="微软雅黑" panose="020B0503020204020204" charset="-122"/>
              </a:rPr>
              <a:t>单元主题写作</a:t>
            </a:r>
            <a:endParaRPr lang="zh-CN" altLang="zh-CN" dirty="0" smtClean="0">
              <a:latin typeface="微软雅黑" panose="020B0503020204020204" charset="-122"/>
              <a:ea typeface="微软雅黑" panose="020B0503020204020204" charset="-12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withEffect">
                                  <p:stCondLst>
                                    <p:cond delay="0"/>
                                  </p:stCondLst>
                                  <p:childTnLst>
                                    <p:set>
                                      <p:cBhvr>
                                        <p:cTn id="6" dur="1" fill="hold">
                                          <p:stCondLst>
                                            <p:cond delay="0"/>
                                          </p:stCondLst>
                                        </p:cTn>
                                        <p:tgtEl>
                                          <p:spTgt spid="11265"/>
                                        </p:tgtEl>
                                        <p:attrNameLst>
                                          <p:attrName>style.visibility</p:attrName>
                                        </p:attrNameLst>
                                      </p:cBhvr>
                                      <p:to>
                                        <p:strVal val="visible"/>
                                      </p:to>
                                    </p:set>
                                    <p:animEffect transition="in" filter="blinds(horizontal)">
                                      <p:cBhvr>
                                        <p:cTn id="7" dur="500"/>
                                        <p:tgtEl>
                                          <p:spTgt spid="1126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p:bldLst>
  </p:timing>
</p:sld>
</file>

<file path=ppt/theme/theme1.xml><?xml version="1.0" encoding="utf-8"?>
<a:theme xmlns:a="http://schemas.openxmlformats.org/drawingml/2006/main" name="WWW.2PPT.COM&#1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913</Words>
  <Application>Microsoft Office PowerPoint</Application>
  <PresentationFormat>全屏显示(4:3)</PresentationFormat>
  <Paragraphs>93</Paragraphs>
  <Slides>17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17</vt:i4>
      </vt:variant>
    </vt:vector>
  </HeadingPairs>
  <TitlesOfParts>
    <vt:vector size="25" baseType="lpstr">
      <vt:lpstr>华文新魏</vt:lpstr>
      <vt:lpstr>宋体</vt:lpstr>
      <vt:lpstr>微软雅黑</vt:lpstr>
      <vt:lpstr>Arial</vt:lpstr>
      <vt:lpstr>Calibri</vt:lpstr>
      <vt:lpstr>Calibri Light</vt:lpstr>
      <vt:lpstr>Times New Roman</vt:lpstr>
      <vt:lpstr>WWW.2PPT.COM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2018-02-07T00:47:00Z</dcterms:created>
  <dcterms:modified xsi:type="dcterms:W3CDTF">2023-01-16T14:11:23Z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2052-11.1.0.11294</vt:lpwstr>
  </property>
  <property fmtid="{D5CDD505-2E9C-101B-9397-08002B2CF9AE}" pid="3" name="ICV">
    <vt:lpwstr>D75CB4B38A304C3E8EBCBD8BE912EFA6</vt:lpwstr>
  </property>
  <property fmtid="{A09F084E-AD41-489F-8076-AA5BE3082BCA}" pid="100">
    <vt:ui4>5</vt:ui4>
  </property>
  <property fmtid="{64440492-4C8B-11D1-8B70-080036B11A03}" pid="11">
    <vt:lpwstr>www.2ppt.com-爱PPT提供资源下载</vt:lpwstr>
  </property>
</Properties>
</file>