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553" r:id="rId2"/>
    <p:sldId id="574" r:id="rId3"/>
    <p:sldId id="575" r:id="rId4"/>
    <p:sldId id="557" r:id="rId5"/>
    <p:sldId id="576" r:id="rId6"/>
    <p:sldId id="559" r:id="rId7"/>
    <p:sldId id="560" r:id="rId8"/>
    <p:sldId id="561" r:id="rId9"/>
    <p:sldId id="562" r:id="rId10"/>
    <p:sldId id="563" r:id="rId11"/>
    <p:sldId id="577" r:id="rId12"/>
    <p:sldId id="567" r:id="rId13"/>
    <p:sldId id="568" r:id="rId14"/>
    <p:sldId id="578" r:id="rId15"/>
    <p:sldId id="570" r:id="rId16"/>
    <p:sldId id="571" r:id="rId17"/>
    <p:sldId id="572" r:id="rId18"/>
    <p:sldId id="573" r:id="rId19"/>
    <p:sldId id="579" r:id="rId20"/>
  </p:sldIdLst>
  <p:sldSz cx="9144000" cy="5143500" type="screen16x9"/>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EF"/>
    <a:srgbClr val="004A95"/>
    <a:srgbClr val="FFFFFF"/>
    <a:srgbClr val="F7FCFF"/>
    <a:srgbClr val="E3EEC6"/>
    <a:srgbClr val="E2F6FF"/>
    <a:srgbClr val="F5EBDC"/>
    <a:srgbClr val="F5ECDE"/>
    <a:srgbClr val="BE945E"/>
    <a:srgbClr val="39F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91" d="100"/>
          <a:sy n="91" d="100"/>
        </p:scale>
        <p:origin x="1368" y="9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FFFB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FFBEF"/>
        </a:solidFill>
        <a:effectLst/>
      </p:bgPr>
    </p:bg>
    <p:spTree>
      <p:nvGrpSpPr>
        <p:cNvPr id="1" name=""/>
        <p:cNvGrpSpPr/>
        <p:nvPr/>
      </p:nvGrpSpPr>
      <p:grpSpPr>
        <a:xfrm>
          <a:off x="0" y="0"/>
          <a:ext cx="0" cy="0"/>
          <a:chOff x="0" y="0"/>
          <a:chExt cx="0" cy="0"/>
        </a:xfrm>
      </p:grpSpPr>
      <p:sp>
        <p:nvSpPr>
          <p:cNvPr id="7" name="文本框 6"/>
          <p:cNvSpPr txBox="1"/>
          <p:nvPr userDrawn="1"/>
        </p:nvSpPr>
        <p:spPr>
          <a:xfrm>
            <a:off x="504134" y="427640"/>
            <a:ext cx="1678665" cy="338554"/>
          </a:xfrm>
          <a:prstGeom prst="rect">
            <a:avLst/>
          </a:prstGeom>
          <a:noFill/>
        </p:spPr>
        <p:txBody>
          <a:bodyPr wrap="none" rtlCol="0">
            <a:spAutoFit/>
          </a:bodyPr>
          <a:lstStyle/>
          <a:p>
            <a:r>
              <a:rPr lang="zh-CN" altLang="en-US" sz="1600" smtClean="0">
                <a:solidFill>
                  <a:schemeClr val="accent1"/>
                </a:solidFill>
              </a:rPr>
              <a:t>了解党的二十大</a:t>
            </a:r>
            <a:endParaRPr lang="zh-CN" altLang="en-US" sz="1600" dirty="0" smtClean="0">
              <a:solidFill>
                <a:schemeClr val="accent1"/>
              </a:solidFill>
            </a:endParaRPr>
          </a:p>
        </p:txBody>
      </p:sp>
      <p:sp>
        <p:nvSpPr>
          <p:cNvPr id="4" name="五角星 3"/>
          <p:cNvSpPr/>
          <p:nvPr userDrawn="1"/>
        </p:nvSpPr>
        <p:spPr>
          <a:xfrm>
            <a:off x="304800" y="438150"/>
            <a:ext cx="262758" cy="2627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nvCxnSpPr>
        <p:spPr>
          <a:xfrm>
            <a:off x="2093824" y="590550"/>
            <a:ext cx="65899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rgbClr val="FFFBEF"/>
        </a:solidFill>
        <a:effectLst/>
      </p:bgPr>
    </p:bg>
    <p:spTree>
      <p:nvGrpSpPr>
        <p:cNvPr id="1" name=""/>
        <p:cNvGrpSpPr/>
        <p:nvPr/>
      </p:nvGrpSpPr>
      <p:grpSpPr>
        <a:xfrm>
          <a:off x="0" y="0"/>
          <a:ext cx="0" cy="0"/>
          <a:chOff x="0" y="0"/>
          <a:chExt cx="0" cy="0"/>
        </a:xfrm>
      </p:grpSpPr>
      <p:sp>
        <p:nvSpPr>
          <p:cNvPr id="7" name="文本框 6"/>
          <p:cNvSpPr txBox="1"/>
          <p:nvPr userDrawn="1"/>
        </p:nvSpPr>
        <p:spPr>
          <a:xfrm>
            <a:off x="504134" y="427640"/>
            <a:ext cx="1678665" cy="338554"/>
          </a:xfrm>
          <a:prstGeom prst="rect">
            <a:avLst/>
          </a:prstGeom>
          <a:noFill/>
        </p:spPr>
        <p:txBody>
          <a:bodyPr wrap="none" rtlCol="0">
            <a:spAutoFit/>
          </a:bodyPr>
          <a:lstStyle/>
          <a:p>
            <a:r>
              <a:rPr lang="zh-CN" altLang="en-US" sz="1600" smtClean="0">
                <a:solidFill>
                  <a:schemeClr val="accent1"/>
                </a:solidFill>
              </a:rPr>
              <a:t>代表应具备条件</a:t>
            </a:r>
          </a:p>
        </p:txBody>
      </p:sp>
      <p:sp>
        <p:nvSpPr>
          <p:cNvPr id="4" name="五角星 3"/>
          <p:cNvSpPr/>
          <p:nvPr userDrawn="1"/>
        </p:nvSpPr>
        <p:spPr>
          <a:xfrm>
            <a:off x="304800" y="438150"/>
            <a:ext cx="262758" cy="2627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nvCxnSpPr>
        <p:spPr>
          <a:xfrm>
            <a:off x="2093824" y="590550"/>
            <a:ext cx="65899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FFBEF"/>
        </a:solidFill>
        <a:effectLst/>
      </p:bgPr>
    </p:bg>
    <p:spTree>
      <p:nvGrpSpPr>
        <p:cNvPr id="1" name=""/>
        <p:cNvGrpSpPr/>
        <p:nvPr/>
      </p:nvGrpSpPr>
      <p:grpSpPr>
        <a:xfrm>
          <a:off x="0" y="0"/>
          <a:ext cx="0" cy="0"/>
          <a:chOff x="0" y="0"/>
          <a:chExt cx="0" cy="0"/>
        </a:xfrm>
      </p:grpSpPr>
      <p:sp>
        <p:nvSpPr>
          <p:cNvPr id="7" name="文本框 6"/>
          <p:cNvSpPr txBox="1"/>
          <p:nvPr userDrawn="1"/>
        </p:nvSpPr>
        <p:spPr>
          <a:xfrm>
            <a:off x="504134" y="427640"/>
            <a:ext cx="1678665" cy="338554"/>
          </a:xfrm>
          <a:prstGeom prst="rect">
            <a:avLst/>
          </a:prstGeom>
          <a:noFill/>
        </p:spPr>
        <p:txBody>
          <a:bodyPr wrap="none" rtlCol="0">
            <a:spAutoFit/>
          </a:bodyPr>
          <a:lstStyle/>
          <a:p>
            <a:r>
              <a:rPr lang="zh-CN" altLang="en-US" sz="1600" smtClean="0">
                <a:solidFill>
                  <a:schemeClr val="accent1"/>
                </a:solidFill>
              </a:rPr>
              <a:t>喜迎党的二十大</a:t>
            </a:r>
          </a:p>
        </p:txBody>
      </p:sp>
      <p:sp>
        <p:nvSpPr>
          <p:cNvPr id="4" name="五角星 3"/>
          <p:cNvSpPr/>
          <p:nvPr userDrawn="1"/>
        </p:nvSpPr>
        <p:spPr>
          <a:xfrm>
            <a:off x="304800" y="438150"/>
            <a:ext cx="262758" cy="2627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nvCxnSpPr>
        <p:spPr>
          <a:xfrm>
            <a:off x="2093824" y="590550"/>
            <a:ext cx="65899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rgbClr val="FFFBEF"/>
        </a:solidFill>
        <a:effectLst/>
      </p:bgPr>
    </p:bg>
    <p:spTree>
      <p:nvGrpSpPr>
        <p:cNvPr id="1" name=""/>
        <p:cNvGrpSpPr/>
        <p:nvPr/>
      </p:nvGrpSpPr>
      <p:grpSpPr>
        <a:xfrm>
          <a:off x="0" y="0"/>
          <a:ext cx="0" cy="0"/>
          <a:chOff x="0" y="0"/>
          <a:chExt cx="0" cy="0"/>
        </a:xfrm>
      </p:grpSpPr>
      <p:sp>
        <p:nvSpPr>
          <p:cNvPr id="7" name="文本框 6"/>
          <p:cNvSpPr txBox="1"/>
          <p:nvPr userDrawn="1"/>
        </p:nvSpPr>
        <p:spPr>
          <a:xfrm>
            <a:off x="504134" y="427640"/>
            <a:ext cx="1678665" cy="338554"/>
          </a:xfrm>
          <a:prstGeom prst="rect">
            <a:avLst/>
          </a:prstGeom>
          <a:noFill/>
        </p:spPr>
        <p:txBody>
          <a:bodyPr wrap="none" rtlCol="0">
            <a:spAutoFit/>
          </a:bodyPr>
          <a:lstStyle/>
          <a:p>
            <a:r>
              <a:rPr lang="zh-CN" altLang="en-US" sz="1600" smtClean="0">
                <a:solidFill>
                  <a:schemeClr val="accent1"/>
                </a:solidFill>
              </a:rPr>
              <a:t>做合格共产党员</a:t>
            </a:r>
          </a:p>
        </p:txBody>
      </p:sp>
      <p:sp>
        <p:nvSpPr>
          <p:cNvPr id="4" name="五角星 3"/>
          <p:cNvSpPr/>
          <p:nvPr userDrawn="1"/>
        </p:nvSpPr>
        <p:spPr>
          <a:xfrm>
            <a:off x="304800" y="438150"/>
            <a:ext cx="262758" cy="2627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nvCxnSpPr>
        <p:spPr>
          <a:xfrm>
            <a:off x="2093824" y="590550"/>
            <a:ext cx="65899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rgbClr val="FFFBEF"/>
        </a:solidFill>
        <a:effectLst/>
      </p:bgPr>
    </p:bg>
    <p:spTree>
      <p:nvGrpSpPr>
        <p:cNvPr id="1" name=""/>
        <p:cNvGrpSpPr/>
        <p:nvPr/>
      </p:nvGrpSpPr>
      <p:grpSpPr>
        <a:xfrm>
          <a:off x="0" y="0"/>
          <a:ext cx="0" cy="0"/>
          <a:chOff x="0" y="0"/>
          <a:chExt cx="0" cy="0"/>
        </a:xfrm>
      </p:grpSpPr>
      <p:sp>
        <p:nvSpPr>
          <p:cNvPr id="4" name="矩形 3"/>
          <p:cNvSpPr/>
          <p:nvPr userDrawn="1"/>
        </p:nvSpPr>
        <p:spPr>
          <a:xfrm>
            <a:off x="0" y="4933950"/>
            <a:ext cx="9144000"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mp3"/><Relationship Id="rId7" Type="http://schemas.microsoft.com/office/2007/relationships/hdphoto" Target="../media/hdphoto1.wdp"/><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1" r="12777" b="3844"/>
          <a:stretch>
            <a:fillRect/>
          </a:stretch>
        </p:blipFill>
        <p:spPr>
          <a:xfrm>
            <a:off x="1981200" y="3508431"/>
            <a:ext cx="7162799" cy="1633099"/>
          </a:xfrm>
          <a:prstGeom prst="rect">
            <a:avLst/>
          </a:prstGeom>
        </p:spPr>
      </p:pic>
      <p:sp>
        <p:nvSpPr>
          <p:cNvPr id="7" name="矩形 6"/>
          <p:cNvSpPr/>
          <p:nvPr/>
        </p:nvSpPr>
        <p:spPr>
          <a:xfrm>
            <a:off x="0" y="0"/>
            <a:ext cx="2546665" cy="5143500"/>
          </a:xfrm>
          <a:prstGeom prst="rect">
            <a:avLst/>
          </a:prstGeom>
          <a:solidFill>
            <a:srgbClr val="C2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588033" y="2611876"/>
            <a:ext cx="1487661" cy="707886"/>
          </a:xfrm>
          <a:prstGeom prst="rect">
            <a:avLst/>
          </a:prstGeom>
          <a:noFill/>
        </p:spPr>
        <p:txBody>
          <a:bodyPr wrap="square" rtlCol="0">
            <a:spAutoFit/>
          </a:bodyPr>
          <a:lstStyle/>
          <a:p>
            <a:pPr algn="ctr"/>
            <a:r>
              <a:rPr lang="zh-CN" altLang="en-US" sz="2000" b="1" dirty="0">
                <a:solidFill>
                  <a:srgbClr val="FFFBEF"/>
                </a:solidFill>
                <a:latin typeface="+mn-ea"/>
              </a:rPr>
              <a:t>中国共产党</a:t>
            </a:r>
            <a:r>
              <a:rPr lang="en-US" altLang="zh-CN" sz="2000" b="1" dirty="0">
                <a:solidFill>
                  <a:srgbClr val="FFFBEF"/>
                </a:solidFill>
                <a:latin typeface="+mn-ea"/>
              </a:rPr>
              <a:t>100</a:t>
            </a:r>
            <a:r>
              <a:rPr lang="zh-CN" altLang="en-US" sz="2000" b="1" dirty="0">
                <a:solidFill>
                  <a:srgbClr val="FFFBEF"/>
                </a:solidFill>
                <a:latin typeface="+mn-ea"/>
              </a:rPr>
              <a:t>周年</a:t>
            </a:r>
          </a:p>
        </p:txBody>
      </p:sp>
      <p:sp>
        <p:nvSpPr>
          <p:cNvPr id="12" name="文本框 11"/>
          <p:cNvSpPr txBox="1"/>
          <p:nvPr/>
        </p:nvSpPr>
        <p:spPr>
          <a:xfrm>
            <a:off x="3309022" y="1036793"/>
            <a:ext cx="5225378" cy="923330"/>
          </a:xfrm>
          <a:prstGeom prst="rect">
            <a:avLst/>
          </a:prstGeom>
          <a:noFill/>
        </p:spPr>
        <p:txBody>
          <a:bodyPr wrap="square" rtlCol="0">
            <a:spAutoFit/>
          </a:bodyPr>
          <a:lstStyle/>
          <a:p>
            <a:r>
              <a:rPr lang="zh-CN" altLang="en-US" sz="5400" b="1" dirty="0">
                <a:solidFill>
                  <a:schemeClr val="accent1"/>
                </a:solidFill>
                <a:latin typeface="汉仪雅酷黑 85W" panose="020B0904020202020204" pitchFamily="34" charset="-122"/>
                <a:ea typeface="汉仪雅酷黑 85W" panose="020B0904020202020204" pitchFamily="34" charset="-122"/>
              </a:rPr>
              <a:t>喜迎党的二十大</a:t>
            </a:r>
            <a:endParaRPr lang="zh-CN" altLang="en-US" sz="3600" b="1" dirty="0">
              <a:solidFill>
                <a:schemeClr val="accent1"/>
              </a:solidFill>
              <a:latin typeface="汉仪雅酷黑 85W" panose="020B0904020202020204" pitchFamily="34" charset="-122"/>
              <a:ea typeface="汉仪雅酷黑 85W" panose="020B0904020202020204" pitchFamily="34" charset="-122"/>
            </a:endParaRPr>
          </a:p>
        </p:txBody>
      </p:sp>
      <p:sp>
        <p:nvSpPr>
          <p:cNvPr id="13" name="文本框 12"/>
          <p:cNvSpPr txBox="1"/>
          <p:nvPr/>
        </p:nvSpPr>
        <p:spPr>
          <a:xfrm>
            <a:off x="5344762" y="3102173"/>
            <a:ext cx="2383860" cy="307777"/>
          </a:xfrm>
          <a:prstGeom prst="rect">
            <a:avLst/>
          </a:prstGeom>
          <a:noFill/>
        </p:spPr>
        <p:txBody>
          <a:bodyPr wrap="square" rtlCol="0">
            <a:spAutoFit/>
          </a:bodyPr>
          <a:lstStyle/>
          <a:p>
            <a:r>
              <a:rPr lang="zh-CN" altLang="en-US" sz="1400" smtClean="0">
                <a:solidFill>
                  <a:schemeClr val="accent1"/>
                </a:solidFill>
                <a:latin typeface="思源黑体 CN" panose="020B0500000000000000" pitchFamily="34" charset="-122"/>
                <a:ea typeface="思源黑体 CN" panose="020B0500000000000000" pitchFamily="34" charset="-122"/>
              </a:rPr>
              <a:t>宣讲：某某   </a:t>
            </a:r>
            <a:r>
              <a:rPr lang="zh-CN" altLang="en-US" sz="1400">
                <a:solidFill>
                  <a:schemeClr val="accent1"/>
                </a:solidFill>
                <a:latin typeface="思源黑体 CN" panose="020B0500000000000000" pitchFamily="34" charset="-122"/>
                <a:ea typeface="思源黑体 CN" panose="020B0500000000000000" pitchFamily="34" charset="-122"/>
              </a:rPr>
              <a:t>时间：</a:t>
            </a:r>
            <a:r>
              <a:rPr lang="en-US" altLang="zh-CN" sz="1400" smtClean="0">
                <a:solidFill>
                  <a:schemeClr val="accent1"/>
                </a:solidFill>
                <a:latin typeface="思源黑体 CN" panose="020B0500000000000000" pitchFamily="34" charset="-122"/>
                <a:ea typeface="思源黑体 CN" panose="020B0500000000000000" pitchFamily="34" charset="-122"/>
              </a:rPr>
              <a:t>20XX.X</a:t>
            </a:r>
            <a:endParaRPr lang="en-US" altLang="zh-CN" sz="1400" dirty="0">
              <a:solidFill>
                <a:schemeClr val="accent1"/>
              </a:solidFill>
              <a:latin typeface="思源黑体 CN" panose="020B0500000000000000" pitchFamily="34" charset="-122"/>
              <a:ea typeface="思源黑体 CN" panose="020B0500000000000000" pitchFamily="34" charset="-122"/>
            </a:endParaRPr>
          </a:p>
        </p:txBody>
      </p:sp>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5536" y="3506748"/>
            <a:ext cx="978528" cy="958958"/>
          </a:xfrm>
          <a:prstGeom prst="rect">
            <a:avLst/>
          </a:prstGeom>
        </p:spPr>
      </p:pic>
      <p:sp>
        <p:nvSpPr>
          <p:cNvPr id="16" name="文本框 15"/>
          <p:cNvSpPr txBox="1"/>
          <p:nvPr/>
        </p:nvSpPr>
        <p:spPr>
          <a:xfrm>
            <a:off x="3417644" y="2103593"/>
            <a:ext cx="4724400" cy="323165"/>
          </a:xfrm>
          <a:prstGeom prst="rect">
            <a:avLst/>
          </a:prstGeom>
          <a:solidFill>
            <a:schemeClr val="accent1"/>
          </a:solidFill>
          <a:ln w="19050">
            <a:noFill/>
          </a:ln>
        </p:spPr>
        <p:txBody>
          <a:bodyPr wrap="square" rtlCol="0">
            <a:spAutoFit/>
          </a:bodyPr>
          <a:lstStyle/>
          <a:p>
            <a:pPr algn="dist"/>
            <a:r>
              <a:rPr lang="zh-CN" altLang="en-US" sz="1500" dirty="0">
                <a:solidFill>
                  <a:schemeClr val="bg1"/>
                </a:solidFill>
                <a:latin typeface="+mn-ea"/>
              </a:rPr>
              <a:t>以优异的成绩迎接党的二十大召开</a:t>
            </a:r>
          </a:p>
        </p:txBody>
      </p:sp>
      <p:sp>
        <p:nvSpPr>
          <p:cNvPr id="33" name="文本框 32"/>
          <p:cNvSpPr txBox="1"/>
          <p:nvPr/>
        </p:nvSpPr>
        <p:spPr>
          <a:xfrm>
            <a:off x="3374130" y="2636993"/>
            <a:ext cx="4844114" cy="266227"/>
          </a:xfrm>
          <a:prstGeom prst="rect">
            <a:avLst/>
          </a:prstGeom>
          <a:noFill/>
        </p:spPr>
        <p:txBody>
          <a:bodyPr wrap="square" rtlCol="0">
            <a:spAutoFit/>
          </a:bodyPr>
          <a:lstStyle/>
          <a:p>
            <a:r>
              <a:rPr lang="zh-CN" altLang="en-US" sz="1130" dirty="0">
                <a:solidFill>
                  <a:schemeClr val="accent1"/>
                </a:solidFill>
                <a:latin typeface="+mn-ea"/>
              </a:rPr>
              <a:t>为实现第二个百年奋斗目标、实现中华民族伟大复兴的中国梦而努力奋斗</a:t>
            </a:r>
          </a:p>
        </p:txBody>
      </p:sp>
      <p:sp>
        <p:nvSpPr>
          <p:cNvPr id="43" name="文本框 42"/>
          <p:cNvSpPr txBox="1"/>
          <p:nvPr/>
        </p:nvSpPr>
        <p:spPr>
          <a:xfrm>
            <a:off x="228600" y="4352151"/>
            <a:ext cx="2051971" cy="276999"/>
          </a:xfrm>
          <a:prstGeom prst="rect">
            <a:avLst/>
          </a:prstGeom>
          <a:noFill/>
        </p:spPr>
        <p:txBody>
          <a:bodyPr vert="horz" wrap="square" rtlCol="0">
            <a:spAutoFit/>
          </a:bodyPr>
          <a:lstStyle/>
          <a:p>
            <a:pPr algn="ctr"/>
            <a:r>
              <a:rPr lang="zh-CN" altLang="en-US" sz="1200" spc="600" smtClean="0">
                <a:solidFill>
                  <a:srgbClr val="FFFBEF"/>
                </a:solidFill>
                <a:latin typeface="+mn-ea"/>
              </a:rPr>
              <a:t>以史为鉴开创未来</a:t>
            </a:r>
            <a:endParaRPr lang="en-US" altLang="zh-CN" sz="1200" spc="600" dirty="0">
              <a:solidFill>
                <a:srgbClr val="FFFBEF"/>
              </a:solidFill>
              <a:latin typeface="+mn-ea"/>
            </a:endParaRPr>
          </a:p>
        </p:txBody>
      </p:sp>
      <p:sp>
        <p:nvSpPr>
          <p:cNvPr id="44" name="文本框 43"/>
          <p:cNvSpPr txBox="1"/>
          <p:nvPr/>
        </p:nvSpPr>
        <p:spPr>
          <a:xfrm>
            <a:off x="228600" y="285750"/>
            <a:ext cx="2051971" cy="276999"/>
          </a:xfrm>
          <a:prstGeom prst="rect">
            <a:avLst/>
          </a:prstGeom>
          <a:noFill/>
        </p:spPr>
        <p:txBody>
          <a:bodyPr vert="horz" wrap="square" rtlCol="0">
            <a:spAutoFit/>
          </a:bodyPr>
          <a:lstStyle/>
          <a:p>
            <a:pPr algn="ctr"/>
            <a:r>
              <a:rPr lang="zh-CN" altLang="en-US" sz="1200" spc="600" smtClean="0">
                <a:solidFill>
                  <a:srgbClr val="FFFBEF"/>
                </a:solidFill>
                <a:latin typeface="+mn-ea"/>
              </a:rPr>
              <a:t>埋头苦干勇毅前行</a:t>
            </a:r>
            <a:endParaRPr lang="zh-CN" altLang="en-US" sz="1200" spc="600" dirty="0">
              <a:solidFill>
                <a:srgbClr val="FFFBEF"/>
              </a:solidFill>
              <a:latin typeface="+mn-ea"/>
            </a:endParaRPr>
          </a:p>
        </p:txBody>
      </p:sp>
      <p:grpSp>
        <p:nvGrpSpPr>
          <p:cNvPr id="3" name="组合 2"/>
          <p:cNvGrpSpPr/>
          <p:nvPr/>
        </p:nvGrpSpPr>
        <p:grpSpPr>
          <a:xfrm>
            <a:off x="3417644" y="3094193"/>
            <a:ext cx="1865791" cy="245166"/>
            <a:chOff x="3352800" y="2747950"/>
            <a:chExt cx="1865791" cy="245166"/>
          </a:xfrm>
        </p:grpSpPr>
        <p:sp>
          <p:nvSpPr>
            <p:cNvPr id="39"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9" name="PA_任意多边形 29"/>
          <p:cNvSpPr/>
          <p:nvPr>
            <p:custDataLst>
              <p:tags r:id="rId1"/>
            </p:custDataLst>
          </p:nvPr>
        </p:nvSpPr>
        <p:spPr bwMode="auto">
          <a:xfrm>
            <a:off x="588638" y="1200150"/>
            <a:ext cx="1487056" cy="132882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BEF"/>
          </a:solidFill>
          <a:ln>
            <a:noFill/>
          </a:ln>
        </p:spPr>
        <p:txBody>
          <a:bodyPr vert="horz" wrap="square" lIns="68580" tIns="34290" rIns="68580" bIns="34290" numCol="1" anchor="t" anchorCtr="0" compatLnSpc="1"/>
          <a:lstStyle/>
          <a:p>
            <a:pPr algn="ctr"/>
            <a:endParaRPr lang="zh-CN" altLang="en-US" sz="1350"/>
          </a:p>
        </p:txBody>
      </p:sp>
      <p:pic>
        <p:nvPicPr>
          <p:cNvPr id="2" name="pd-5b82063bbb639493">
            <a:hlinkClick r:id="" action="ppaction://media"/>
          </p:cNvPr>
          <p:cNvPicPr>
            <a:picLocks noChangeAspect="1"/>
          </p:cNvPicPr>
          <p:nvPr>
            <a:audioFile r:link="rId2"/>
            <p:extLst>
              <p:ext uri="{DAA4B4D4-6D71-4841-9C94-3DE7FCFB9230}">
                <p14:media xmlns:p14="http://schemas.microsoft.com/office/powerpoint/2010/main" r:embed="rId3">
                  <p14:trim st="9792"/>
                  <p14:fade in="1000"/>
                </p14:media>
              </p:ext>
            </p:extLst>
          </p:nvPr>
        </p:nvPicPr>
        <p:blipFill>
          <a:blip r:embed="rId9"/>
          <a:stretch>
            <a:fillRect/>
          </a:stretch>
        </p:blipFill>
        <p:spPr>
          <a:xfrm>
            <a:off x="1254585" y="535489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by="(-#ppt_w*2)" calcmode="lin" valueType="num">
                                      <p:cBhvr rctx="PPT">
                                        <p:cTn id="45" dur="500" autoRev="1" fill="hold">
                                          <p:stCondLst>
                                            <p:cond delay="0"/>
                                          </p:stCondLst>
                                        </p:cTn>
                                        <p:tgtEl>
                                          <p:spTgt spid="12"/>
                                        </p:tgtEl>
                                        <p:attrNameLst>
                                          <p:attrName>ppt_w</p:attrName>
                                        </p:attrNameLst>
                                      </p:cBhvr>
                                    </p:anim>
                                    <p:anim by="(#ppt_w*0.50)" calcmode="lin" valueType="num">
                                      <p:cBhvr>
                                        <p:cTn id="46" dur="500" decel="50000" autoRev="1" fill="hold">
                                          <p:stCondLst>
                                            <p:cond delay="0"/>
                                          </p:stCondLst>
                                        </p:cTn>
                                        <p:tgtEl>
                                          <p:spTgt spid="12"/>
                                        </p:tgtEl>
                                        <p:attrNameLst>
                                          <p:attrName>ppt_x</p:attrName>
                                        </p:attrNameLst>
                                      </p:cBhvr>
                                    </p:anim>
                                    <p:anim from="(-#ppt_h/2)" to="(#ppt_y)" calcmode="lin" valueType="num">
                                      <p:cBhvr>
                                        <p:cTn id="47" dur="1000" fill="hold">
                                          <p:stCondLst>
                                            <p:cond delay="0"/>
                                          </p:stCondLst>
                                        </p:cTn>
                                        <p:tgtEl>
                                          <p:spTgt spid="12"/>
                                        </p:tgtEl>
                                        <p:attrNameLst>
                                          <p:attrName>ppt_y</p:attrName>
                                        </p:attrNameLst>
                                      </p:cBhvr>
                                    </p:anim>
                                    <p:animRot by="21600000">
                                      <p:cBhvr>
                                        <p:cTn id="48" dur="1000" fill="hold">
                                          <p:stCondLst>
                                            <p:cond delay="0"/>
                                          </p:stCondLst>
                                        </p:cTn>
                                        <p:tgtEl>
                                          <p:spTgt spid="1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1+#ppt_w/2"/>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repeatCount="indefinite" fill="remove" display="0">
                  <p:stCondLst>
                    <p:cond delay="indefinite"/>
                  </p:stCondLst>
                  <p:endCondLst>
                    <p:cond evt="onStopAudio" delay="0">
                      <p:tgtEl>
                        <p:sldTgt/>
                      </p:tgtEl>
                    </p:cond>
                  </p:endCondLst>
                </p:cTn>
                <p:tgtEl>
                  <p:spTgt spid="2"/>
                </p:tgtEl>
              </p:cMediaNode>
            </p:audio>
          </p:childTnLst>
        </p:cTn>
      </p:par>
    </p:tnLst>
    <p:bldLst>
      <p:bldP spid="7" grpId="0" animBg="1"/>
      <p:bldP spid="10" grpId="0"/>
      <p:bldP spid="12" grpId="0"/>
      <p:bldP spid="13" grpId="0"/>
      <p:bldP spid="16" grpId="0" animBg="1"/>
      <p:bldP spid="33" grpId="0"/>
      <p:bldP spid="43" grpId="0"/>
      <p:bldP spid="44"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38200" y="1272115"/>
            <a:ext cx="2288186" cy="1455300"/>
            <a:chOff x="1268835" y="1773063"/>
            <a:chExt cx="3050915" cy="1940400"/>
          </a:xfrm>
        </p:grpSpPr>
        <p:sp>
          <p:nvSpPr>
            <p:cNvPr id="14" name="矩形: 圆角 4"/>
            <p:cNvSpPr/>
            <p:nvPr/>
          </p:nvSpPr>
          <p:spPr>
            <a:xfrm>
              <a:off x="1268835" y="1773063"/>
              <a:ext cx="3050915" cy="19404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a:solidFill>
                    <a:srgbClr val="FFFAF0"/>
                  </a:solidFill>
                  <a:latin typeface="微软雅黑" panose="020B0503020204020204" pitchFamily="34" charset="-122"/>
                  <a:ea typeface="微软雅黑" panose="020B0503020204020204" pitchFamily="34" charset="-122"/>
                </a:rPr>
                <a:t>显著成绩</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15" name="Freeform 5"/>
            <p:cNvSpPr/>
            <p:nvPr/>
          </p:nvSpPr>
          <p:spPr bwMode="auto">
            <a:xfrm>
              <a:off x="2434292" y="2023262"/>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68580" tIns="34290" rIns="68580" bIns="34290" numCol="1" anchor="t" anchorCtr="0" compatLnSpc="1"/>
            <a:lstStyle/>
            <a:p>
              <a:endParaRPr lang="zh-CN" altLang="en-US" sz="1350"/>
            </a:p>
          </p:txBody>
        </p:sp>
      </p:grpSp>
      <p:grpSp>
        <p:nvGrpSpPr>
          <p:cNvPr id="16" name="组合 15"/>
          <p:cNvGrpSpPr/>
          <p:nvPr/>
        </p:nvGrpSpPr>
        <p:grpSpPr>
          <a:xfrm>
            <a:off x="838201" y="3022506"/>
            <a:ext cx="2288186" cy="1454244"/>
            <a:chOff x="1268836" y="4106917"/>
            <a:chExt cx="3050915" cy="1938992"/>
          </a:xfrm>
        </p:grpSpPr>
        <p:sp>
          <p:nvSpPr>
            <p:cNvPr id="17" name="矩形: 圆角 5"/>
            <p:cNvSpPr/>
            <p:nvPr/>
          </p:nvSpPr>
          <p:spPr>
            <a:xfrm>
              <a:off x="1268836" y="4106917"/>
              <a:ext cx="3050915" cy="193899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a:solidFill>
                    <a:srgbClr val="FFFAF0"/>
                  </a:solidFill>
                  <a:latin typeface="微软雅黑" panose="020B0503020204020204" pitchFamily="34" charset="-122"/>
                  <a:ea typeface="微软雅黑" panose="020B0503020204020204" pitchFamily="34" charset="-122"/>
                </a:rPr>
                <a:t>接受监督</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18" name="Freeform 5"/>
            <p:cNvSpPr/>
            <p:nvPr/>
          </p:nvSpPr>
          <p:spPr bwMode="auto">
            <a:xfrm>
              <a:off x="2434292" y="4356413"/>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68580" tIns="34290" rIns="68580" bIns="34290" numCol="1" anchor="t" anchorCtr="0" compatLnSpc="1"/>
            <a:lstStyle/>
            <a:p>
              <a:endParaRPr lang="zh-CN" altLang="en-US" sz="1350"/>
            </a:p>
          </p:txBody>
        </p:sp>
      </p:grpSp>
      <p:grpSp>
        <p:nvGrpSpPr>
          <p:cNvPr id="19" name="组合 18"/>
          <p:cNvGrpSpPr/>
          <p:nvPr/>
        </p:nvGrpSpPr>
        <p:grpSpPr>
          <a:xfrm>
            <a:off x="3239652" y="1366004"/>
            <a:ext cx="4953000" cy="1303538"/>
            <a:chOff x="3886200" y="1423686"/>
            <a:chExt cx="4230251" cy="1303538"/>
          </a:xfrm>
        </p:grpSpPr>
        <p:sp>
          <p:nvSpPr>
            <p:cNvPr id="20" name="矩形 19"/>
            <p:cNvSpPr/>
            <p:nvPr/>
          </p:nvSpPr>
          <p:spPr>
            <a:xfrm>
              <a:off x="4178080" y="1740702"/>
              <a:ext cx="3514362" cy="812530"/>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五是能够充分发挥共产党员先锋模范作用，勤勉敬业、担当作为，敢于斗争、善于斗争，求真务实、开拓创新，在生产和工作中作出显著成绩。</a:t>
              </a:r>
            </a:p>
          </p:txBody>
        </p:sp>
        <p:sp>
          <p:nvSpPr>
            <p:cNvPr id="21"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28632" y="3138888"/>
            <a:ext cx="4953000" cy="1303538"/>
            <a:chOff x="3886200" y="1423686"/>
            <a:chExt cx="4230251" cy="1303538"/>
          </a:xfrm>
        </p:grpSpPr>
        <p:sp>
          <p:nvSpPr>
            <p:cNvPr id="23" name="矩形 22"/>
            <p:cNvSpPr/>
            <p:nvPr/>
          </p:nvSpPr>
          <p:spPr>
            <a:xfrm>
              <a:off x="4187492" y="1568018"/>
              <a:ext cx="3595406" cy="812530"/>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六是能够按照党性原则办事，正确行使民主权利，忠实履行代表职责，具有较强的议事能力和群众工作本领，积极并如实反映党员、群众的意见和要求，自觉接受监督。</a:t>
              </a:r>
            </a:p>
          </p:txBody>
        </p:sp>
        <p:sp>
          <p:nvSpPr>
            <p:cNvPr id="24"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09" y="819150"/>
            <a:ext cx="3236591" cy="4082407"/>
          </a:xfrm>
          <a:prstGeom prst="rect">
            <a:avLst/>
          </a:prstGeom>
        </p:spPr>
      </p:pic>
      <p:pic>
        <p:nvPicPr>
          <p:cNvPr id="2" name="图片 1"/>
          <p:cNvPicPr>
            <a:picLocks noChangeAspect="1"/>
          </p:cNvPicPr>
          <p:nvPr/>
        </p:nvPicPr>
        <p:blipFill rotWithShape="1">
          <a:blip r:embed="rId4"/>
          <a:srcRect l="-528" t="22087" r="21434" b="-22087"/>
          <a:stretch>
            <a:fillRect/>
          </a:stretch>
        </p:blipFill>
        <p:spPr>
          <a:xfrm flipH="1">
            <a:off x="0" y="3409950"/>
            <a:ext cx="9270124" cy="2216187"/>
          </a:xfrm>
          <a:prstGeom prst="rect">
            <a:avLst/>
          </a:prstGeom>
        </p:spPr>
      </p:pic>
      <p:sp>
        <p:nvSpPr>
          <p:cNvPr id="18" name="TextBox 48"/>
          <p:cNvSpPr txBox="1"/>
          <p:nvPr/>
        </p:nvSpPr>
        <p:spPr>
          <a:xfrm>
            <a:off x="914400" y="2197953"/>
            <a:ext cx="5638800" cy="830997"/>
          </a:xfrm>
          <a:prstGeom prst="rect">
            <a:avLst/>
          </a:prstGeom>
          <a:noFill/>
        </p:spPr>
        <p:txBody>
          <a:bodyPr wrap="square" lIns="0" tIns="0" rIns="0" bIns="0" rtlCol="0">
            <a:spAutoFit/>
          </a:bodyPr>
          <a:lstStyle/>
          <a:p>
            <a:pPr defTabSz="685800"/>
            <a:r>
              <a:rPr lang="zh-CN" altLang="en-US" sz="5400" b="1" spc="300">
                <a:solidFill>
                  <a:schemeClr val="accent1"/>
                </a:solidFill>
                <a:latin typeface="+mj-ea"/>
                <a:ea typeface="+mj-ea"/>
                <a:cs typeface="+mn-ea"/>
                <a:sym typeface="+mn-lt"/>
              </a:rPr>
              <a:t>喜迎党的二十大</a:t>
            </a:r>
          </a:p>
        </p:txBody>
      </p:sp>
      <p:sp>
        <p:nvSpPr>
          <p:cNvPr id="19" name="TextBox 48"/>
          <p:cNvSpPr txBox="1"/>
          <p:nvPr/>
        </p:nvSpPr>
        <p:spPr>
          <a:xfrm>
            <a:off x="990600" y="1408152"/>
            <a:ext cx="2590800" cy="553998"/>
          </a:xfrm>
          <a:prstGeom prst="rect">
            <a:avLst/>
          </a:prstGeom>
          <a:solidFill>
            <a:schemeClr val="accent1"/>
          </a:solidFill>
        </p:spPr>
        <p:txBody>
          <a:bodyPr wrap="square" lIns="0" tIns="0" rIns="0" bIns="0" rtlCol="0">
            <a:spAutoFit/>
          </a:bodyPr>
          <a:lstStyle/>
          <a:p>
            <a:pPr algn="ctr" defTabSz="685800"/>
            <a:r>
              <a:rPr lang="zh-CN" altLang="en-US" sz="3600" spc="600" smtClean="0">
                <a:solidFill>
                  <a:srgbClr val="FFFBEF"/>
                </a:solidFill>
                <a:latin typeface="+mn-ea"/>
                <a:cs typeface="+mn-ea"/>
                <a:sym typeface="+mn-lt"/>
              </a:rPr>
              <a:t>第三部分</a:t>
            </a:r>
            <a:endParaRPr lang="en-US" altLang="zh-CN" sz="3600" spc="600" dirty="0">
              <a:solidFill>
                <a:srgbClr val="FFFBEF"/>
              </a:solidFill>
              <a:latin typeface="+mn-ea"/>
              <a:cs typeface="+mn-ea"/>
              <a:sym typeface="+mn-lt"/>
            </a:endParaRPr>
          </a:p>
        </p:txBody>
      </p:sp>
      <p:sp>
        <p:nvSpPr>
          <p:cNvPr id="20" name="矩形 19"/>
          <p:cNvSpPr/>
          <p:nvPr/>
        </p:nvSpPr>
        <p:spPr>
          <a:xfrm>
            <a:off x="990601" y="3051248"/>
            <a:ext cx="4952999" cy="511102"/>
          </a:xfrm>
          <a:prstGeom prst="rect">
            <a:avLst/>
          </a:prstGeom>
        </p:spPr>
        <p:txBody>
          <a:bodyPr wrap="square">
            <a:spAutoFit/>
          </a:bodyPr>
          <a:lstStyle/>
          <a:p>
            <a:pPr>
              <a:lnSpc>
                <a:spcPct val="130000"/>
              </a:lnSpc>
            </a:pPr>
            <a:r>
              <a:rPr lang="en-US" altLang="zh-CN" sz="1100" smtClean="0">
                <a:solidFill>
                  <a:schemeClr val="accent1"/>
                </a:solidFill>
                <a:latin typeface="+mn-ea"/>
              </a:rPr>
              <a:t>welcome the 20th cpc national congress with outstanding achievements the </a:t>
            </a:r>
            <a:r>
              <a:rPr lang="en-US" altLang="zh-CN" sz="1100">
                <a:solidFill>
                  <a:schemeClr val="accent1"/>
                </a:solidFill>
                <a:latin typeface="+mn-ea"/>
              </a:rPr>
              <a:t>20th cpc </a:t>
            </a:r>
            <a:r>
              <a:rPr lang="en-US" altLang="zh-CN" sz="1100" smtClean="0">
                <a:solidFill>
                  <a:schemeClr val="accent1"/>
                </a:solidFill>
                <a:latin typeface="+mn-ea"/>
              </a:rPr>
              <a:t>national welcome</a:t>
            </a:r>
            <a:endParaRPr lang="zh-CN" altLang="en-US" sz="1100" dirty="0">
              <a:solidFill>
                <a:schemeClr val="accent1"/>
              </a:solidFill>
              <a:latin typeface="+mn-ea"/>
            </a:endParaRPr>
          </a:p>
        </p:txBody>
      </p:sp>
      <p:grpSp>
        <p:nvGrpSpPr>
          <p:cNvPr id="33" name="组合 32"/>
          <p:cNvGrpSpPr/>
          <p:nvPr/>
        </p:nvGrpSpPr>
        <p:grpSpPr>
          <a:xfrm>
            <a:off x="3733800" y="1537555"/>
            <a:ext cx="1865791" cy="245166"/>
            <a:chOff x="3352800" y="2747950"/>
            <a:chExt cx="1865791" cy="245166"/>
          </a:xfrm>
        </p:grpSpPr>
        <p:sp>
          <p:nvSpPr>
            <p:cNvPr id="35"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5791200" y="1785732"/>
            <a:ext cx="2362200" cy="757130"/>
          </a:xfrm>
          <a:prstGeom prst="rect">
            <a:avLst/>
          </a:prstGeom>
        </p:spPr>
        <p:txBody>
          <a:bodyPr wrap="square">
            <a:spAutoFit/>
          </a:bodyPr>
          <a:lstStyle/>
          <a:p>
            <a:pPr>
              <a:lnSpc>
                <a:spcPct val="12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中国共产党一经诞生，就把为中国人民谋幸福、为中华民族谋复兴确立为自己的初心</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使命</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0" name="矩形 39"/>
          <p:cNvSpPr/>
          <p:nvPr/>
        </p:nvSpPr>
        <p:spPr>
          <a:xfrm>
            <a:off x="5846278" y="3209876"/>
            <a:ext cx="2362200" cy="757130"/>
          </a:xfrm>
          <a:prstGeom prst="rect">
            <a:avLst/>
          </a:prstGeom>
        </p:spPr>
        <p:txBody>
          <a:bodyPr wrap="square">
            <a:spAutoFit/>
          </a:bodyPr>
          <a:lstStyle/>
          <a:p>
            <a:pPr>
              <a:lnSpc>
                <a:spcPct val="120000"/>
              </a:lnSpc>
            </a:pP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一百年来</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，中国共产党团结带领中国人民进行的一切奋斗、一切牺牲、一切</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创造</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1" name="矩形 40"/>
          <p:cNvSpPr/>
          <p:nvPr/>
        </p:nvSpPr>
        <p:spPr>
          <a:xfrm>
            <a:off x="685800" y="1733550"/>
            <a:ext cx="2383322" cy="978729"/>
          </a:xfrm>
          <a:prstGeom prst="rect">
            <a:avLst/>
          </a:prstGeom>
        </p:spPr>
        <p:txBody>
          <a:bodyPr wrap="square">
            <a:spAutoFit/>
          </a:bodyPr>
          <a:lstStyle/>
          <a:p>
            <a:pPr algn="r">
              <a:lnSpc>
                <a:spcPct val="120000"/>
              </a:lnSpc>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心中有信仰，脚下有力量。全党同志都要把对马克思主义的信仰、对中国特色社会主义的信念作为毕生</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sym typeface="+mn-ea"/>
              </a:rPr>
              <a:t>追求</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2" name="矩形 41"/>
          <p:cNvSpPr/>
          <p:nvPr/>
        </p:nvSpPr>
        <p:spPr>
          <a:xfrm>
            <a:off x="740878" y="3382698"/>
            <a:ext cx="2383322" cy="757130"/>
          </a:xfrm>
          <a:prstGeom prst="rect">
            <a:avLst/>
          </a:prstGeom>
        </p:spPr>
        <p:txBody>
          <a:bodyPr wrap="square">
            <a:spAutoFit/>
          </a:bodyPr>
          <a:lstStyle/>
          <a:p>
            <a:pPr algn="r">
              <a:lnSpc>
                <a:spcPct val="120000"/>
              </a:lnSpc>
            </a:pP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sym typeface="+mn-ea"/>
              </a:rPr>
              <a:t>永远</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mn-ea"/>
              </a:rPr>
              <a:t>信党爱党为党，在各自岗位上顽强拼搏，不断把为崇高理想奋斗的实践推向前进。</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599" y="1757206"/>
            <a:ext cx="2314575" cy="2320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1+#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1+#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29532" y="1200150"/>
            <a:ext cx="2090752" cy="2937926"/>
            <a:chOff x="929532" y="1200150"/>
            <a:chExt cx="2090752" cy="2937926"/>
          </a:xfrm>
        </p:grpSpPr>
        <p:grpSp>
          <p:nvGrpSpPr>
            <p:cNvPr id="20" name="组合 19"/>
            <p:cNvGrpSpPr/>
            <p:nvPr/>
          </p:nvGrpSpPr>
          <p:grpSpPr>
            <a:xfrm>
              <a:off x="966756" y="1200150"/>
              <a:ext cx="2053528" cy="596372"/>
              <a:chOff x="2110188" y="2424764"/>
              <a:chExt cx="3604812" cy="1046885"/>
            </a:xfrm>
          </p:grpSpPr>
          <p:sp>
            <p:nvSpPr>
              <p:cNvPr id="40"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68580" tIns="34290" rIns="68580" bIns="34290" numCol="1" anchor="t" anchorCtr="0" compatLnSpc="1"/>
              <a:lstStyle/>
              <a:p>
                <a:endParaRPr lang="zh-CN" altLang="en-US" sz="1350"/>
              </a:p>
            </p:txBody>
          </p:sp>
          <p:sp>
            <p:nvSpPr>
              <p:cNvPr id="41" name="Freeform 6"/>
              <p:cNvSpPr/>
              <p:nvPr/>
            </p:nvSpPr>
            <p:spPr bwMode="auto">
              <a:xfrm>
                <a:off x="2110188" y="2424764"/>
                <a:ext cx="484379" cy="1046885"/>
              </a:xfrm>
              <a:custGeom>
                <a:avLst/>
                <a:gdLst>
                  <a:gd name="T0" fmla="*/ 187 w 392"/>
                  <a:gd name="T1" fmla="*/ 0 h 847"/>
                  <a:gd name="T2" fmla="*/ 47 w 392"/>
                  <a:gd name="T3" fmla="*/ 87 h 847"/>
                  <a:gd name="T4" fmla="*/ 1 w 392"/>
                  <a:gd name="T5" fmla="*/ 137 h 847"/>
                  <a:gd name="T6" fmla="*/ 1 w 392"/>
                  <a:gd name="T7" fmla="*/ 299 h 847"/>
                  <a:gd name="T8" fmla="*/ 57 w 392"/>
                  <a:gd name="T9" fmla="*/ 336 h 847"/>
                  <a:gd name="T10" fmla="*/ 122 w 392"/>
                  <a:gd name="T11" fmla="*/ 337 h 847"/>
                  <a:gd name="T12" fmla="*/ 124 w 392"/>
                  <a:gd name="T13" fmla="*/ 805 h 847"/>
                  <a:gd name="T14" fmla="*/ 179 w 392"/>
                  <a:gd name="T15" fmla="*/ 846 h 847"/>
                  <a:gd name="T16" fmla="*/ 353 w 392"/>
                  <a:gd name="T17" fmla="*/ 846 h 847"/>
                  <a:gd name="T18" fmla="*/ 392 w 392"/>
                  <a:gd name="T19" fmla="*/ 807 h 847"/>
                  <a:gd name="T20" fmla="*/ 389 w 392"/>
                  <a:gd name="T21" fmla="*/ 21 h 847"/>
                  <a:gd name="T22" fmla="*/ 346 w 392"/>
                  <a:gd name="T23" fmla="*/ 0 h 847"/>
                  <a:gd name="T24" fmla="*/ 187 w 392"/>
                  <a:gd name="T25"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847">
                    <a:moveTo>
                      <a:pt x="187" y="0"/>
                    </a:moveTo>
                    <a:cubicBezTo>
                      <a:pt x="187" y="0"/>
                      <a:pt x="152" y="61"/>
                      <a:pt x="47" y="87"/>
                    </a:cubicBezTo>
                    <a:cubicBezTo>
                      <a:pt x="47" y="87"/>
                      <a:pt x="1" y="92"/>
                      <a:pt x="1" y="137"/>
                    </a:cubicBezTo>
                    <a:cubicBezTo>
                      <a:pt x="1" y="299"/>
                      <a:pt x="1" y="299"/>
                      <a:pt x="1" y="299"/>
                    </a:cubicBezTo>
                    <a:cubicBezTo>
                      <a:pt x="1" y="299"/>
                      <a:pt x="0" y="339"/>
                      <a:pt x="57" y="336"/>
                    </a:cubicBezTo>
                    <a:cubicBezTo>
                      <a:pt x="122" y="337"/>
                      <a:pt x="122" y="337"/>
                      <a:pt x="122" y="337"/>
                    </a:cubicBezTo>
                    <a:cubicBezTo>
                      <a:pt x="124" y="805"/>
                      <a:pt x="124" y="805"/>
                      <a:pt x="124" y="805"/>
                    </a:cubicBezTo>
                    <a:cubicBezTo>
                      <a:pt x="124" y="805"/>
                      <a:pt x="123" y="846"/>
                      <a:pt x="179" y="846"/>
                    </a:cubicBezTo>
                    <a:cubicBezTo>
                      <a:pt x="234" y="846"/>
                      <a:pt x="353" y="846"/>
                      <a:pt x="353" y="846"/>
                    </a:cubicBezTo>
                    <a:cubicBezTo>
                      <a:pt x="353" y="846"/>
                      <a:pt x="392" y="847"/>
                      <a:pt x="392" y="807"/>
                    </a:cubicBezTo>
                    <a:cubicBezTo>
                      <a:pt x="389" y="21"/>
                      <a:pt x="389" y="21"/>
                      <a:pt x="389" y="21"/>
                    </a:cubicBezTo>
                    <a:cubicBezTo>
                      <a:pt x="389" y="21"/>
                      <a:pt x="390" y="0"/>
                      <a:pt x="346" y="0"/>
                    </a:cubicBezTo>
                    <a:cubicBezTo>
                      <a:pt x="346" y="0"/>
                      <a:pt x="192" y="0"/>
                      <a:pt x="187" y="0"/>
                    </a:cubicBezTo>
                    <a:close/>
                  </a:path>
                </a:pathLst>
              </a:custGeom>
              <a:solidFill>
                <a:srgbClr val="E20000"/>
              </a:solidFill>
              <a:ln>
                <a:noFill/>
              </a:ln>
            </p:spPr>
            <p:txBody>
              <a:bodyPr vert="horz" wrap="square" lIns="68580" tIns="34290" rIns="68580" bIns="34290" numCol="1" anchor="t" anchorCtr="0" compatLnSpc="1"/>
              <a:lstStyle/>
              <a:p>
                <a:endParaRPr lang="zh-CN" altLang="en-US" sz="1350"/>
              </a:p>
            </p:txBody>
          </p:sp>
          <p:sp>
            <p:nvSpPr>
              <p:cNvPr id="42" name="Freeform 7"/>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68580" tIns="34290" rIns="68580" bIns="34290" numCol="1" anchor="t" anchorCtr="0" compatLnSpc="1"/>
              <a:lstStyle/>
              <a:p>
                <a:endParaRPr lang="zh-CN" altLang="en-US" sz="1350"/>
              </a:p>
            </p:txBody>
          </p:sp>
          <p:sp>
            <p:nvSpPr>
              <p:cNvPr id="44"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68580" tIns="34290" rIns="68580" bIns="34290" numCol="1" anchor="t" anchorCtr="0" compatLnSpc="1"/>
              <a:lstStyle/>
              <a:p>
                <a:endParaRPr lang="zh-CN" altLang="en-US" sz="1350"/>
              </a:p>
            </p:txBody>
          </p:sp>
          <p:sp>
            <p:nvSpPr>
              <p:cNvPr id="45"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68580" tIns="34290" rIns="68580" bIns="34290" numCol="1" anchor="t" anchorCtr="0" compatLnSpc="1"/>
              <a:lstStyle/>
              <a:p>
                <a:endParaRPr lang="zh-CN" altLang="en-US" sz="1350"/>
              </a:p>
            </p:txBody>
          </p:sp>
          <p:sp>
            <p:nvSpPr>
              <p:cNvPr id="46"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68580" tIns="34290" rIns="68580" bIns="34290" numCol="1" anchor="t" anchorCtr="0" compatLnSpc="1"/>
              <a:lstStyle/>
              <a:p>
                <a:endParaRPr lang="zh-CN" altLang="en-US" sz="1350"/>
              </a:p>
            </p:txBody>
          </p:sp>
          <p:sp>
            <p:nvSpPr>
              <p:cNvPr id="47" name="Freeform 14"/>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grpSp>
          <p:nvGrpSpPr>
            <p:cNvPr id="22" name="组合 21"/>
            <p:cNvGrpSpPr/>
            <p:nvPr/>
          </p:nvGrpSpPr>
          <p:grpSpPr>
            <a:xfrm>
              <a:off x="929532" y="2313774"/>
              <a:ext cx="2081802" cy="605796"/>
              <a:chOff x="2060555" y="3547018"/>
              <a:chExt cx="3654445" cy="1063429"/>
            </a:xfrm>
          </p:grpSpPr>
          <p:sp>
            <p:nvSpPr>
              <p:cNvPr id="33" name="Freeform 19"/>
              <p:cNvSpPr/>
              <p:nvPr/>
            </p:nvSpPr>
            <p:spPr bwMode="auto">
              <a:xfrm>
                <a:off x="2655230" y="3862277"/>
                <a:ext cx="222429" cy="746330"/>
              </a:xfrm>
              <a:custGeom>
                <a:avLst/>
                <a:gdLst>
                  <a:gd name="T0" fmla="*/ 88 w 242"/>
                  <a:gd name="T1" fmla="*/ 0 h 812"/>
                  <a:gd name="T2" fmla="*/ 242 w 242"/>
                  <a:gd name="T3" fmla="*/ 0 h 812"/>
                  <a:gd name="T4" fmla="*/ 242 w 242"/>
                  <a:gd name="T5" fmla="*/ 812 h 812"/>
                  <a:gd name="T6" fmla="*/ 0 w 242"/>
                  <a:gd name="T7" fmla="*/ 812 h 812"/>
                  <a:gd name="T8" fmla="*/ 88 w 242"/>
                  <a:gd name="T9" fmla="*/ 0 h 812"/>
                </a:gdLst>
                <a:ahLst/>
                <a:cxnLst>
                  <a:cxn ang="0">
                    <a:pos x="T0" y="T1"/>
                  </a:cxn>
                  <a:cxn ang="0">
                    <a:pos x="T2" y="T3"/>
                  </a:cxn>
                  <a:cxn ang="0">
                    <a:pos x="T4" y="T5"/>
                  </a:cxn>
                  <a:cxn ang="0">
                    <a:pos x="T6" y="T7"/>
                  </a:cxn>
                  <a:cxn ang="0">
                    <a:pos x="T8" y="T9"/>
                  </a:cxn>
                </a:cxnLst>
                <a:rect l="0" t="0" r="r" b="b"/>
                <a:pathLst>
                  <a:path w="242" h="812">
                    <a:moveTo>
                      <a:pt x="88" y="0"/>
                    </a:moveTo>
                    <a:lnTo>
                      <a:pt x="242" y="0"/>
                    </a:lnTo>
                    <a:lnTo>
                      <a:pt x="242" y="812"/>
                    </a:lnTo>
                    <a:lnTo>
                      <a:pt x="0" y="812"/>
                    </a:lnTo>
                    <a:lnTo>
                      <a:pt x="88" y="0"/>
                    </a:lnTo>
                    <a:close/>
                  </a:path>
                </a:pathLst>
              </a:custGeom>
              <a:solidFill>
                <a:srgbClr val="E20000"/>
              </a:solidFill>
              <a:ln>
                <a:noFill/>
              </a:ln>
            </p:spPr>
            <p:txBody>
              <a:bodyPr vert="horz" wrap="square" lIns="68580" tIns="34290" rIns="68580" bIns="34290" numCol="1" anchor="t" anchorCtr="0" compatLnSpc="1"/>
              <a:lstStyle/>
              <a:p>
                <a:endParaRPr lang="zh-CN" altLang="en-US" sz="1350"/>
              </a:p>
            </p:txBody>
          </p:sp>
          <p:sp>
            <p:nvSpPr>
              <p:cNvPr id="34" name="Freeform 20"/>
              <p:cNvSpPr/>
              <p:nvPr/>
            </p:nvSpPr>
            <p:spPr bwMode="auto">
              <a:xfrm>
                <a:off x="2877658" y="3777718"/>
                <a:ext cx="311584" cy="830889"/>
              </a:xfrm>
              <a:custGeom>
                <a:avLst/>
                <a:gdLst>
                  <a:gd name="T0" fmla="*/ 339 w 339"/>
                  <a:gd name="T1" fmla="*/ 0 h 904"/>
                  <a:gd name="T2" fmla="*/ 339 w 339"/>
                  <a:gd name="T3" fmla="*/ 812 h 904"/>
                  <a:gd name="T4" fmla="*/ 0 w 339"/>
                  <a:gd name="T5" fmla="*/ 904 h 904"/>
                  <a:gd name="T6" fmla="*/ 0 w 339"/>
                  <a:gd name="T7" fmla="*/ 92 h 904"/>
                  <a:gd name="T8" fmla="*/ 339 w 339"/>
                  <a:gd name="T9" fmla="*/ 0 h 904"/>
                </a:gdLst>
                <a:ahLst/>
                <a:cxnLst>
                  <a:cxn ang="0">
                    <a:pos x="T0" y="T1"/>
                  </a:cxn>
                  <a:cxn ang="0">
                    <a:pos x="T2" y="T3"/>
                  </a:cxn>
                  <a:cxn ang="0">
                    <a:pos x="T4" y="T5"/>
                  </a:cxn>
                  <a:cxn ang="0">
                    <a:pos x="T6" y="T7"/>
                  </a:cxn>
                  <a:cxn ang="0">
                    <a:pos x="T8" y="T9"/>
                  </a:cxn>
                </a:cxnLst>
                <a:rect l="0" t="0" r="r" b="b"/>
                <a:pathLst>
                  <a:path w="339" h="904">
                    <a:moveTo>
                      <a:pt x="339" y="0"/>
                    </a:moveTo>
                    <a:lnTo>
                      <a:pt x="339" y="812"/>
                    </a:lnTo>
                    <a:lnTo>
                      <a:pt x="0" y="904"/>
                    </a:lnTo>
                    <a:lnTo>
                      <a:pt x="0" y="92"/>
                    </a:lnTo>
                    <a:lnTo>
                      <a:pt x="339" y="0"/>
                    </a:lnTo>
                    <a:close/>
                  </a:path>
                </a:pathLst>
              </a:custGeom>
              <a:solidFill>
                <a:srgbClr val="AD0004"/>
              </a:solidFill>
              <a:ln>
                <a:noFill/>
              </a:ln>
            </p:spPr>
            <p:txBody>
              <a:bodyPr vert="horz" wrap="square" lIns="68580" tIns="34290" rIns="68580" bIns="34290" numCol="1" anchor="t" anchorCtr="0" compatLnSpc="1"/>
              <a:lstStyle/>
              <a:p>
                <a:endParaRPr lang="zh-CN" altLang="en-US" sz="1350"/>
              </a:p>
            </p:txBody>
          </p:sp>
          <p:sp>
            <p:nvSpPr>
              <p:cNvPr id="35" name="Rectangle 21"/>
              <p:cNvSpPr>
                <a:spLocks noChangeArrowheads="1"/>
              </p:cNvSpPr>
              <p:nvPr/>
            </p:nvSpPr>
            <p:spPr bwMode="auto">
              <a:xfrm>
                <a:off x="3189242" y="3777718"/>
                <a:ext cx="1829061" cy="746330"/>
              </a:xfrm>
              <a:prstGeom prst="rect">
                <a:avLst/>
              </a:prstGeom>
              <a:solidFill>
                <a:srgbClr val="E20000"/>
              </a:solidFill>
              <a:ln>
                <a:noFill/>
              </a:ln>
            </p:spPr>
            <p:txBody>
              <a:bodyPr vert="horz" wrap="square" lIns="68580" tIns="34290" rIns="68580" bIns="34290" numCol="1" anchor="t" anchorCtr="0" compatLnSpc="1"/>
              <a:lstStyle/>
              <a:p>
                <a:endParaRPr lang="zh-CN" altLang="en-US" sz="1350"/>
              </a:p>
            </p:txBody>
          </p:sp>
          <p:sp>
            <p:nvSpPr>
              <p:cNvPr id="36" name="Freeform 22"/>
              <p:cNvSpPr/>
              <p:nvPr/>
            </p:nvSpPr>
            <p:spPr bwMode="auto">
              <a:xfrm>
                <a:off x="5018302" y="3777718"/>
                <a:ext cx="316179" cy="830889"/>
              </a:xfrm>
              <a:custGeom>
                <a:avLst/>
                <a:gdLst>
                  <a:gd name="T0" fmla="*/ 0 w 344"/>
                  <a:gd name="T1" fmla="*/ 0 h 904"/>
                  <a:gd name="T2" fmla="*/ 0 w 344"/>
                  <a:gd name="T3" fmla="*/ 812 h 904"/>
                  <a:gd name="T4" fmla="*/ 344 w 344"/>
                  <a:gd name="T5" fmla="*/ 904 h 904"/>
                  <a:gd name="T6" fmla="*/ 344 w 344"/>
                  <a:gd name="T7" fmla="*/ 92 h 904"/>
                  <a:gd name="T8" fmla="*/ 0 w 344"/>
                  <a:gd name="T9" fmla="*/ 0 h 904"/>
                </a:gdLst>
                <a:ahLst/>
                <a:cxnLst>
                  <a:cxn ang="0">
                    <a:pos x="T0" y="T1"/>
                  </a:cxn>
                  <a:cxn ang="0">
                    <a:pos x="T2" y="T3"/>
                  </a:cxn>
                  <a:cxn ang="0">
                    <a:pos x="T4" y="T5"/>
                  </a:cxn>
                  <a:cxn ang="0">
                    <a:pos x="T6" y="T7"/>
                  </a:cxn>
                  <a:cxn ang="0">
                    <a:pos x="T8" y="T9"/>
                  </a:cxn>
                </a:cxnLst>
                <a:rect l="0" t="0" r="r" b="b"/>
                <a:pathLst>
                  <a:path w="344" h="904">
                    <a:moveTo>
                      <a:pt x="0" y="0"/>
                    </a:moveTo>
                    <a:lnTo>
                      <a:pt x="0" y="812"/>
                    </a:lnTo>
                    <a:lnTo>
                      <a:pt x="344" y="904"/>
                    </a:lnTo>
                    <a:lnTo>
                      <a:pt x="344" y="92"/>
                    </a:lnTo>
                    <a:lnTo>
                      <a:pt x="0" y="0"/>
                    </a:lnTo>
                    <a:close/>
                  </a:path>
                </a:pathLst>
              </a:custGeom>
              <a:solidFill>
                <a:srgbClr val="AD0004"/>
              </a:solidFill>
              <a:ln>
                <a:noFill/>
              </a:ln>
            </p:spPr>
            <p:txBody>
              <a:bodyPr vert="horz" wrap="square" lIns="68580" tIns="34290" rIns="68580" bIns="34290" numCol="1" anchor="t" anchorCtr="0" compatLnSpc="1"/>
              <a:lstStyle/>
              <a:p>
                <a:endParaRPr lang="zh-CN" altLang="en-US" sz="1350"/>
              </a:p>
            </p:txBody>
          </p:sp>
          <p:sp>
            <p:nvSpPr>
              <p:cNvPr id="37" name="Rectangle 23"/>
              <p:cNvSpPr>
                <a:spLocks noChangeArrowheads="1"/>
              </p:cNvSpPr>
              <p:nvPr/>
            </p:nvSpPr>
            <p:spPr bwMode="auto">
              <a:xfrm>
                <a:off x="5334482" y="3862277"/>
                <a:ext cx="380518" cy="746330"/>
              </a:xfrm>
              <a:prstGeom prst="rect">
                <a:avLst/>
              </a:prstGeom>
              <a:solidFill>
                <a:srgbClr val="E20000"/>
              </a:solidFill>
              <a:ln>
                <a:noFill/>
              </a:ln>
            </p:spPr>
            <p:txBody>
              <a:bodyPr vert="horz" wrap="square" lIns="68580" tIns="34290" rIns="68580" bIns="34290" numCol="1" anchor="t" anchorCtr="0" compatLnSpc="1"/>
              <a:lstStyle/>
              <a:p>
                <a:endParaRPr lang="zh-CN" altLang="en-US" sz="1350"/>
              </a:p>
            </p:txBody>
          </p:sp>
          <p:sp>
            <p:nvSpPr>
              <p:cNvPr id="38" name="Freeform 24"/>
              <p:cNvSpPr/>
              <p:nvPr/>
            </p:nvSpPr>
            <p:spPr bwMode="auto">
              <a:xfrm>
                <a:off x="2060555" y="3547018"/>
                <a:ext cx="706808" cy="1063429"/>
              </a:xfrm>
              <a:custGeom>
                <a:avLst/>
                <a:gdLst>
                  <a:gd name="T0" fmla="*/ 282 w 572"/>
                  <a:gd name="T1" fmla="*/ 20 h 861"/>
                  <a:gd name="T2" fmla="*/ 37 w 572"/>
                  <a:gd name="T3" fmla="*/ 383 h 861"/>
                  <a:gd name="T4" fmla="*/ 104 w 572"/>
                  <a:gd name="T5" fmla="*/ 461 h 861"/>
                  <a:gd name="T6" fmla="*/ 37 w 572"/>
                  <a:gd name="T7" fmla="*/ 642 h 861"/>
                  <a:gd name="T8" fmla="*/ 37 w 572"/>
                  <a:gd name="T9" fmla="*/ 786 h 861"/>
                  <a:gd name="T10" fmla="*/ 172 w 572"/>
                  <a:gd name="T11" fmla="*/ 861 h 861"/>
                  <a:gd name="T12" fmla="*/ 523 w 572"/>
                  <a:gd name="T13" fmla="*/ 859 h 861"/>
                  <a:gd name="T14" fmla="*/ 547 w 572"/>
                  <a:gd name="T15" fmla="*/ 255 h 861"/>
                  <a:gd name="T16" fmla="*/ 282 w 572"/>
                  <a:gd name="T17" fmla="*/ 2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861">
                    <a:moveTo>
                      <a:pt x="282" y="20"/>
                    </a:moveTo>
                    <a:cubicBezTo>
                      <a:pt x="282" y="20"/>
                      <a:pt x="0" y="0"/>
                      <a:pt x="37" y="383"/>
                    </a:cubicBezTo>
                    <a:cubicBezTo>
                      <a:pt x="37" y="383"/>
                      <a:pt x="45" y="442"/>
                      <a:pt x="104" y="461"/>
                    </a:cubicBezTo>
                    <a:cubicBezTo>
                      <a:pt x="104" y="461"/>
                      <a:pt x="37" y="548"/>
                      <a:pt x="37" y="642"/>
                    </a:cubicBezTo>
                    <a:cubicBezTo>
                      <a:pt x="37" y="786"/>
                      <a:pt x="37" y="786"/>
                      <a:pt x="37" y="786"/>
                    </a:cubicBezTo>
                    <a:cubicBezTo>
                      <a:pt x="37" y="786"/>
                      <a:pt x="37" y="861"/>
                      <a:pt x="172" y="861"/>
                    </a:cubicBezTo>
                    <a:cubicBezTo>
                      <a:pt x="523" y="859"/>
                      <a:pt x="523" y="859"/>
                      <a:pt x="523" y="859"/>
                    </a:cubicBezTo>
                    <a:cubicBezTo>
                      <a:pt x="547" y="255"/>
                      <a:pt x="547" y="255"/>
                      <a:pt x="547" y="255"/>
                    </a:cubicBezTo>
                    <a:cubicBezTo>
                      <a:pt x="547" y="255"/>
                      <a:pt x="572" y="22"/>
                      <a:pt x="282" y="20"/>
                    </a:cubicBezTo>
                    <a:close/>
                  </a:path>
                </a:pathLst>
              </a:custGeom>
              <a:solidFill>
                <a:srgbClr val="E20000"/>
              </a:solidFill>
              <a:ln>
                <a:noFill/>
              </a:ln>
            </p:spPr>
            <p:txBody>
              <a:bodyPr vert="horz" wrap="square" lIns="68580" tIns="34290" rIns="68580" bIns="34290" numCol="1" anchor="t" anchorCtr="0" compatLnSpc="1"/>
              <a:lstStyle/>
              <a:p>
                <a:endParaRPr lang="zh-CN" altLang="en-US" sz="1350"/>
              </a:p>
            </p:txBody>
          </p:sp>
          <p:sp>
            <p:nvSpPr>
              <p:cNvPr id="39" name="Freeform 25"/>
              <p:cNvSpPr/>
              <p:nvPr/>
            </p:nvSpPr>
            <p:spPr bwMode="auto">
              <a:xfrm>
                <a:off x="2218645" y="3679371"/>
                <a:ext cx="398900" cy="833647"/>
              </a:xfrm>
              <a:custGeom>
                <a:avLst/>
                <a:gdLst>
                  <a:gd name="T0" fmla="*/ 159 w 323"/>
                  <a:gd name="T1" fmla="*/ 95 h 675"/>
                  <a:gd name="T2" fmla="*/ 103 w 323"/>
                  <a:gd name="T3" fmla="*/ 161 h 675"/>
                  <a:gd name="T4" fmla="*/ 103 w 323"/>
                  <a:gd name="T5" fmla="*/ 232 h 675"/>
                  <a:gd name="T6" fmla="*/ 0 w 323"/>
                  <a:gd name="T7" fmla="*/ 232 h 675"/>
                  <a:gd name="T8" fmla="*/ 0 w 323"/>
                  <a:gd name="T9" fmla="*/ 167 h 675"/>
                  <a:gd name="T10" fmla="*/ 162 w 323"/>
                  <a:gd name="T11" fmla="*/ 0 h 675"/>
                  <a:gd name="T12" fmla="*/ 323 w 323"/>
                  <a:gd name="T13" fmla="*/ 167 h 675"/>
                  <a:gd name="T14" fmla="*/ 109 w 323"/>
                  <a:gd name="T15" fmla="*/ 580 h 675"/>
                  <a:gd name="T16" fmla="*/ 314 w 323"/>
                  <a:gd name="T17" fmla="*/ 580 h 675"/>
                  <a:gd name="T18" fmla="*/ 314 w 323"/>
                  <a:gd name="T19" fmla="*/ 675 h 675"/>
                  <a:gd name="T20" fmla="*/ 0 w 323"/>
                  <a:gd name="T21" fmla="*/ 675 h 675"/>
                  <a:gd name="T22" fmla="*/ 0 w 323"/>
                  <a:gd name="T23" fmla="*/ 593 h 675"/>
                  <a:gd name="T24" fmla="*/ 215 w 323"/>
                  <a:gd name="T25" fmla="*/ 171 h 675"/>
                  <a:gd name="T26" fmla="*/ 159 w 323"/>
                  <a:gd name="T27" fmla="*/ 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675">
                    <a:moveTo>
                      <a:pt x="159" y="95"/>
                    </a:moveTo>
                    <a:cubicBezTo>
                      <a:pt x="124" y="95"/>
                      <a:pt x="103" y="113"/>
                      <a:pt x="103" y="161"/>
                    </a:cubicBezTo>
                    <a:cubicBezTo>
                      <a:pt x="103" y="232"/>
                      <a:pt x="103" y="232"/>
                      <a:pt x="103" y="232"/>
                    </a:cubicBezTo>
                    <a:cubicBezTo>
                      <a:pt x="0" y="232"/>
                      <a:pt x="0" y="232"/>
                      <a:pt x="0" y="232"/>
                    </a:cubicBezTo>
                    <a:cubicBezTo>
                      <a:pt x="0" y="167"/>
                      <a:pt x="0" y="167"/>
                      <a:pt x="0" y="167"/>
                    </a:cubicBezTo>
                    <a:cubicBezTo>
                      <a:pt x="0" y="61"/>
                      <a:pt x="55" y="0"/>
                      <a:pt x="162" y="0"/>
                    </a:cubicBezTo>
                    <a:cubicBezTo>
                      <a:pt x="268" y="0"/>
                      <a:pt x="323" y="61"/>
                      <a:pt x="323" y="167"/>
                    </a:cubicBezTo>
                    <a:cubicBezTo>
                      <a:pt x="323" y="387"/>
                      <a:pt x="88" y="462"/>
                      <a:pt x="109" y="580"/>
                    </a:cubicBezTo>
                    <a:cubicBezTo>
                      <a:pt x="314" y="580"/>
                      <a:pt x="314" y="580"/>
                      <a:pt x="314" y="580"/>
                    </a:cubicBezTo>
                    <a:cubicBezTo>
                      <a:pt x="314" y="675"/>
                      <a:pt x="314" y="675"/>
                      <a:pt x="314" y="675"/>
                    </a:cubicBezTo>
                    <a:cubicBezTo>
                      <a:pt x="0" y="675"/>
                      <a:pt x="0" y="675"/>
                      <a:pt x="0" y="675"/>
                    </a:cubicBezTo>
                    <a:cubicBezTo>
                      <a:pt x="0" y="593"/>
                      <a:pt x="0" y="593"/>
                      <a:pt x="0" y="593"/>
                    </a:cubicBezTo>
                    <a:cubicBezTo>
                      <a:pt x="0" y="396"/>
                      <a:pt x="215" y="364"/>
                      <a:pt x="215" y="171"/>
                    </a:cubicBezTo>
                    <a:cubicBezTo>
                      <a:pt x="215" y="111"/>
                      <a:pt x="193" y="95"/>
                      <a:pt x="159" y="95"/>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grpSp>
          <p:nvGrpSpPr>
            <p:cNvPr id="23" name="组合 22"/>
            <p:cNvGrpSpPr/>
            <p:nvPr/>
          </p:nvGrpSpPr>
          <p:grpSpPr>
            <a:xfrm>
              <a:off x="945386" y="3521284"/>
              <a:ext cx="2069760" cy="616792"/>
              <a:chOff x="2081694" y="4696843"/>
              <a:chExt cx="3633306" cy="1082731"/>
            </a:xfrm>
          </p:grpSpPr>
          <p:sp>
            <p:nvSpPr>
              <p:cNvPr id="27" name="Freeform 26"/>
              <p:cNvSpPr/>
              <p:nvPr/>
            </p:nvSpPr>
            <p:spPr bwMode="auto">
              <a:xfrm>
                <a:off x="2867547" y="4944089"/>
                <a:ext cx="321694" cy="825375"/>
              </a:xfrm>
              <a:custGeom>
                <a:avLst/>
                <a:gdLst>
                  <a:gd name="T0" fmla="*/ 350 w 350"/>
                  <a:gd name="T1" fmla="*/ 0 h 898"/>
                  <a:gd name="T2" fmla="*/ 350 w 350"/>
                  <a:gd name="T3" fmla="*/ 807 h 898"/>
                  <a:gd name="T4" fmla="*/ 0 w 350"/>
                  <a:gd name="T5" fmla="*/ 898 h 898"/>
                  <a:gd name="T6" fmla="*/ 0 w 350"/>
                  <a:gd name="T7" fmla="*/ 94 h 898"/>
                  <a:gd name="T8" fmla="*/ 350 w 350"/>
                  <a:gd name="T9" fmla="*/ 0 h 898"/>
                </a:gdLst>
                <a:ahLst/>
                <a:cxnLst>
                  <a:cxn ang="0">
                    <a:pos x="T0" y="T1"/>
                  </a:cxn>
                  <a:cxn ang="0">
                    <a:pos x="T2" y="T3"/>
                  </a:cxn>
                  <a:cxn ang="0">
                    <a:pos x="T4" y="T5"/>
                  </a:cxn>
                  <a:cxn ang="0">
                    <a:pos x="T6" y="T7"/>
                  </a:cxn>
                  <a:cxn ang="0">
                    <a:pos x="T8" y="T9"/>
                  </a:cxn>
                </a:cxnLst>
                <a:rect l="0" t="0" r="r" b="b"/>
                <a:pathLst>
                  <a:path w="350" h="898">
                    <a:moveTo>
                      <a:pt x="350" y="0"/>
                    </a:moveTo>
                    <a:lnTo>
                      <a:pt x="350" y="807"/>
                    </a:lnTo>
                    <a:lnTo>
                      <a:pt x="0" y="898"/>
                    </a:lnTo>
                    <a:lnTo>
                      <a:pt x="0" y="94"/>
                    </a:lnTo>
                    <a:lnTo>
                      <a:pt x="35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Rectangle 27"/>
              <p:cNvSpPr>
                <a:spLocks noChangeArrowheads="1"/>
              </p:cNvSpPr>
              <p:nvPr/>
            </p:nvSpPr>
            <p:spPr bwMode="auto">
              <a:xfrm>
                <a:off x="3189242" y="4944089"/>
                <a:ext cx="1829061" cy="741735"/>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Freeform 28"/>
              <p:cNvSpPr/>
              <p:nvPr/>
            </p:nvSpPr>
            <p:spPr bwMode="auto">
              <a:xfrm>
                <a:off x="5018302" y="4944089"/>
                <a:ext cx="317099" cy="825375"/>
              </a:xfrm>
              <a:custGeom>
                <a:avLst/>
                <a:gdLst>
                  <a:gd name="T0" fmla="*/ 0 w 345"/>
                  <a:gd name="T1" fmla="*/ 0 h 898"/>
                  <a:gd name="T2" fmla="*/ 0 w 345"/>
                  <a:gd name="T3" fmla="*/ 807 h 898"/>
                  <a:gd name="T4" fmla="*/ 344 w 345"/>
                  <a:gd name="T5" fmla="*/ 898 h 898"/>
                  <a:gd name="T6" fmla="*/ 345 w 345"/>
                  <a:gd name="T7" fmla="*/ 86 h 898"/>
                  <a:gd name="T8" fmla="*/ 0 w 345"/>
                  <a:gd name="T9" fmla="*/ 0 h 898"/>
                </a:gdLst>
                <a:ahLst/>
                <a:cxnLst>
                  <a:cxn ang="0">
                    <a:pos x="T0" y="T1"/>
                  </a:cxn>
                  <a:cxn ang="0">
                    <a:pos x="T2" y="T3"/>
                  </a:cxn>
                  <a:cxn ang="0">
                    <a:pos x="T4" y="T5"/>
                  </a:cxn>
                  <a:cxn ang="0">
                    <a:pos x="T6" y="T7"/>
                  </a:cxn>
                  <a:cxn ang="0">
                    <a:pos x="T8" y="T9"/>
                  </a:cxn>
                </a:cxnLst>
                <a:rect l="0" t="0" r="r" b="b"/>
                <a:pathLst>
                  <a:path w="345" h="898">
                    <a:moveTo>
                      <a:pt x="0" y="0"/>
                    </a:moveTo>
                    <a:lnTo>
                      <a:pt x="0" y="807"/>
                    </a:lnTo>
                    <a:lnTo>
                      <a:pt x="344" y="898"/>
                    </a:lnTo>
                    <a:lnTo>
                      <a:pt x="345" y="86"/>
                    </a:lnTo>
                    <a:lnTo>
                      <a:pt x="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Rectangle 29"/>
              <p:cNvSpPr>
                <a:spLocks noChangeArrowheads="1"/>
              </p:cNvSpPr>
              <p:nvPr/>
            </p:nvSpPr>
            <p:spPr bwMode="auto">
              <a:xfrm>
                <a:off x="5334482" y="5023133"/>
                <a:ext cx="380518" cy="746330"/>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Freeform 30"/>
              <p:cNvSpPr/>
              <p:nvPr/>
            </p:nvSpPr>
            <p:spPr bwMode="auto">
              <a:xfrm>
                <a:off x="2081694" y="4696843"/>
                <a:ext cx="785853" cy="1082731"/>
              </a:xfrm>
              <a:custGeom>
                <a:avLst/>
                <a:gdLst>
                  <a:gd name="T0" fmla="*/ 528 w 636"/>
                  <a:gd name="T1" fmla="*/ 265 h 876"/>
                  <a:gd name="T2" fmla="*/ 266 w 636"/>
                  <a:gd name="T3" fmla="*/ 16 h 876"/>
                  <a:gd name="T4" fmla="*/ 18 w 636"/>
                  <a:gd name="T5" fmla="*/ 266 h 876"/>
                  <a:gd name="T6" fmla="*/ 77 w 636"/>
                  <a:gd name="T7" fmla="*/ 431 h 876"/>
                  <a:gd name="T8" fmla="*/ 20 w 636"/>
                  <a:gd name="T9" fmla="*/ 518 h 876"/>
                  <a:gd name="T10" fmla="*/ 20 w 636"/>
                  <a:gd name="T11" fmla="*/ 665 h 876"/>
                  <a:gd name="T12" fmla="*/ 232 w 636"/>
                  <a:gd name="T13" fmla="*/ 868 h 876"/>
                  <a:gd name="T14" fmla="*/ 636 w 636"/>
                  <a:gd name="T15" fmla="*/ 868 h 876"/>
                  <a:gd name="T16" fmla="*/ 636 w 636"/>
                  <a:gd name="T17" fmla="*/ 270 h 876"/>
                  <a:gd name="T18" fmla="*/ 528 w 636"/>
                  <a:gd name="T19" fmla="*/ 2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876">
                    <a:moveTo>
                      <a:pt x="528" y="265"/>
                    </a:moveTo>
                    <a:cubicBezTo>
                      <a:pt x="528" y="265"/>
                      <a:pt x="566" y="16"/>
                      <a:pt x="266" y="16"/>
                    </a:cubicBezTo>
                    <a:cubicBezTo>
                      <a:pt x="266" y="16"/>
                      <a:pt x="38" y="0"/>
                      <a:pt x="18" y="266"/>
                    </a:cubicBezTo>
                    <a:cubicBezTo>
                      <a:pt x="18" y="266"/>
                      <a:pt x="12" y="382"/>
                      <a:pt x="77" y="431"/>
                    </a:cubicBezTo>
                    <a:cubicBezTo>
                      <a:pt x="77" y="431"/>
                      <a:pt x="20" y="457"/>
                      <a:pt x="20" y="518"/>
                    </a:cubicBezTo>
                    <a:cubicBezTo>
                      <a:pt x="20" y="518"/>
                      <a:pt x="20" y="650"/>
                      <a:pt x="20" y="665"/>
                    </a:cubicBezTo>
                    <a:cubicBezTo>
                      <a:pt x="20" y="735"/>
                      <a:pt x="0" y="876"/>
                      <a:pt x="232" y="868"/>
                    </a:cubicBezTo>
                    <a:cubicBezTo>
                      <a:pt x="636" y="868"/>
                      <a:pt x="636" y="868"/>
                      <a:pt x="636" y="868"/>
                    </a:cubicBezTo>
                    <a:cubicBezTo>
                      <a:pt x="636" y="270"/>
                      <a:pt x="636" y="270"/>
                      <a:pt x="636" y="270"/>
                    </a:cubicBezTo>
                    <a:lnTo>
                      <a:pt x="528" y="265"/>
                    </a:lnTo>
                    <a:close/>
                  </a:path>
                </a:pathLst>
              </a:cu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Freeform 31"/>
              <p:cNvSpPr/>
              <p:nvPr/>
            </p:nvSpPr>
            <p:spPr bwMode="auto">
              <a:xfrm>
                <a:off x="2212211" y="4823683"/>
                <a:ext cx="397062" cy="863059"/>
              </a:xfrm>
              <a:custGeom>
                <a:avLst/>
                <a:gdLst>
                  <a:gd name="T0" fmla="*/ 213 w 321"/>
                  <a:gd name="T1" fmla="*/ 176 h 699"/>
                  <a:gd name="T2" fmla="*/ 158 w 321"/>
                  <a:gd name="T3" fmla="*/ 98 h 699"/>
                  <a:gd name="T4" fmla="*/ 102 w 321"/>
                  <a:gd name="T5" fmla="*/ 165 h 699"/>
                  <a:gd name="T6" fmla="*/ 102 w 321"/>
                  <a:gd name="T7" fmla="*/ 209 h 699"/>
                  <a:gd name="T8" fmla="*/ 0 w 321"/>
                  <a:gd name="T9" fmla="*/ 209 h 699"/>
                  <a:gd name="T10" fmla="*/ 0 w 321"/>
                  <a:gd name="T11" fmla="*/ 172 h 699"/>
                  <a:gd name="T12" fmla="*/ 160 w 321"/>
                  <a:gd name="T13" fmla="*/ 0 h 699"/>
                  <a:gd name="T14" fmla="*/ 321 w 321"/>
                  <a:gd name="T15" fmla="*/ 172 h 699"/>
                  <a:gd name="T16" fmla="*/ 321 w 321"/>
                  <a:gd name="T17" fmla="*/ 190 h 699"/>
                  <a:gd name="T18" fmla="*/ 245 w 321"/>
                  <a:gd name="T19" fmla="*/ 330 h 699"/>
                  <a:gd name="T20" fmla="*/ 321 w 321"/>
                  <a:gd name="T21" fmla="*/ 474 h 699"/>
                  <a:gd name="T22" fmla="*/ 321 w 321"/>
                  <a:gd name="T23" fmla="*/ 527 h 699"/>
                  <a:gd name="T24" fmla="*/ 160 w 321"/>
                  <a:gd name="T25" fmla="*/ 699 h 699"/>
                  <a:gd name="T26" fmla="*/ 0 w 321"/>
                  <a:gd name="T27" fmla="*/ 527 h 699"/>
                  <a:gd name="T28" fmla="*/ 0 w 321"/>
                  <a:gd name="T29" fmla="*/ 471 h 699"/>
                  <a:gd name="T30" fmla="*/ 102 w 321"/>
                  <a:gd name="T31" fmla="*/ 471 h 699"/>
                  <a:gd name="T32" fmla="*/ 102 w 321"/>
                  <a:gd name="T33" fmla="*/ 534 h 699"/>
                  <a:gd name="T34" fmla="*/ 158 w 321"/>
                  <a:gd name="T35" fmla="*/ 601 h 699"/>
                  <a:gd name="T36" fmla="*/ 213 w 321"/>
                  <a:gd name="T37" fmla="*/ 524 h 699"/>
                  <a:gd name="T38" fmla="*/ 213 w 321"/>
                  <a:gd name="T39" fmla="*/ 471 h 699"/>
                  <a:gd name="T40" fmla="*/ 143 w 321"/>
                  <a:gd name="T41" fmla="*/ 384 h 699"/>
                  <a:gd name="T42" fmla="*/ 107 w 321"/>
                  <a:gd name="T43" fmla="*/ 384 h 699"/>
                  <a:gd name="T44" fmla="*/ 107 w 321"/>
                  <a:gd name="T45" fmla="*/ 286 h 699"/>
                  <a:gd name="T46" fmla="*/ 149 w 321"/>
                  <a:gd name="T47" fmla="*/ 286 h 699"/>
                  <a:gd name="T48" fmla="*/ 213 w 321"/>
                  <a:gd name="T49" fmla="*/ 214 h 699"/>
                  <a:gd name="T50" fmla="*/ 213 w 321"/>
                  <a:gd name="T51" fmla="*/ 17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699">
                    <a:moveTo>
                      <a:pt x="213" y="176"/>
                    </a:moveTo>
                    <a:cubicBezTo>
                      <a:pt x="213" y="114"/>
                      <a:pt x="192" y="98"/>
                      <a:pt x="158" y="98"/>
                    </a:cubicBezTo>
                    <a:cubicBezTo>
                      <a:pt x="123" y="98"/>
                      <a:pt x="102" y="116"/>
                      <a:pt x="102" y="165"/>
                    </a:cubicBezTo>
                    <a:cubicBezTo>
                      <a:pt x="102" y="209"/>
                      <a:pt x="102" y="209"/>
                      <a:pt x="102" y="209"/>
                    </a:cubicBezTo>
                    <a:cubicBezTo>
                      <a:pt x="0" y="209"/>
                      <a:pt x="0" y="209"/>
                      <a:pt x="0" y="209"/>
                    </a:cubicBezTo>
                    <a:cubicBezTo>
                      <a:pt x="0" y="172"/>
                      <a:pt x="0" y="172"/>
                      <a:pt x="0" y="172"/>
                    </a:cubicBezTo>
                    <a:cubicBezTo>
                      <a:pt x="0" y="63"/>
                      <a:pt x="55" y="0"/>
                      <a:pt x="160" y="0"/>
                    </a:cubicBezTo>
                    <a:cubicBezTo>
                      <a:pt x="266" y="0"/>
                      <a:pt x="321" y="63"/>
                      <a:pt x="321" y="172"/>
                    </a:cubicBezTo>
                    <a:cubicBezTo>
                      <a:pt x="321" y="190"/>
                      <a:pt x="321" y="190"/>
                      <a:pt x="321" y="190"/>
                    </a:cubicBezTo>
                    <a:cubicBezTo>
                      <a:pt x="321" y="263"/>
                      <a:pt x="297" y="309"/>
                      <a:pt x="245" y="330"/>
                    </a:cubicBezTo>
                    <a:cubicBezTo>
                      <a:pt x="299" y="354"/>
                      <a:pt x="321" y="404"/>
                      <a:pt x="321" y="474"/>
                    </a:cubicBezTo>
                    <a:cubicBezTo>
                      <a:pt x="321" y="527"/>
                      <a:pt x="321" y="527"/>
                      <a:pt x="321" y="527"/>
                    </a:cubicBezTo>
                    <a:cubicBezTo>
                      <a:pt x="321" y="637"/>
                      <a:pt x="266" y="699"/>
                      <a:pt x="160" y="699"/>
                    </a:cubicBezTo>
                    <a:cubicBezTo>
                      <a:pt x="55" y="699"/>
                      <a:pt x="0" y="637"/>
                      <a:pt x="0" y="527"/>
                    </a:cubicBezTo>
                    <a:cubicBezTo>
                      <a:pt x="0" y="471"/>
                      <a:pt x="0" y="471"/>
                      <a:pt x="0" y="471"/>
                    </a:cubicBezTo>
                    <a:cubicBezTo>
                      <a:pt x="102" y="471"/>
                      <a:pt x="102" y="471"/>
                      <a:pt x="102" y="471"/>
                    </a:cubicBezTo>
                    <a:cubicBezTo>
                      <a:pt x="102" y="534"/>
                      <a:pt x="102" y="534"/>
                      <a:pt x="102" y="534"/>
                    </a:cubicBezTo>
                    <a:cubicBezTo>
                      <a:pt x="102" y="583"/>
                      <a:pt x="123" y="601"/>
                      <a:pt x="158" y="601"/>
                    </a:cubicBezTo>
                    <a:cubicBezTo>
                      <a:pt x="192" y="601"/>
                      <a:pt x="213" y="585"/>
                      <a:pt x="213" y="524"/>
                    </a:cubicBezTo>
                    <a:cubicBezTo>
                      <a:pt x="213" y="471"/>
                      <a:pt x="213" y="471"/>
                      <a:pt x="213" y="471"/>
                    </a:cubicBezTo>
                    <a:cubicBezTo>
                      <a:pt x="213" y="407"/>
                      <a:pt x="192" y="384"/>
                      <a:pt x="143" y="384"/>
                    </a:cubicBezTo>
                    <a:cubicBezTo>
                      <a:pt x="107" y="384"/>
                      <a:pt x="107" y="384"/>
                      <a:pt x="107" y="384"/>
                    </a:cubicBezTo>
                    <a:cubicBezTo>
                      <a:pt x="107" y="286"/>
                      <a:pt x="107" y="286"/>
                      <a:pt x="107" y="286"/>
                    </a:cubicBezTo>
                    <a:cubicBezTo>
                      <a:pt x="149" y="286"/>
                      <a:pt x="149" y="286"/>
                      <a:pt x="149" y="286"/>
                    </a:cubicBezTo>
                    <a:cubicBezTo>
                      <a:pt x="189" y="286"/>
                      <a:pt x="213" y="269"/>
                      <a:pt x="213" y="214"/>
                    </a:cubicBezTo>
                    <a:lnTo>
                      <a:pt x="213" y="176"/>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sp>
          <p:nvSpPr>
            <p:cNvPr id="24" name="文本框 23"/>
            <p:cNvSpPr txBox="1"/>
            <p:nvPr/>
          </p:nvSpPr>
          <p:spPr>
            <a:xfrm>
              <a:off x="1560022" y="1385730"/>
              <a:ext cx="1091856" cy="323165"/>
            </a:xfrm>
            <a:prstGeom prst="rect">
              <a:avLst/>
            </a:prstGeom>
            <a:noFill/>
          </p:spPr>
          <p:txBody>
            <a:bodyPr wrap="square" rtlCol="0">
              <a:spAutoFit/>
            </a:bodyPr>
            <a:lstStyle/>
            <a:p>
              <a:r>
                <a:rPr lang="zh-CN" altLang="en-US" sz="1500" b="1">
                  <a:solidFill>
                    <a:schemeClr val="bg1"/>
                  </a:solidFill>
                </a:rPr>
                <a:t>崇尚正义</a:t>
              </a:r>
              <a:endParaRPr lang="zh-CN" altLang="en-US" sz="1500" b="1" dirty="0">
                <a:solidFill>
                  <a:schemeClr val="bg1"/>
                </a:solidFill>
              </a:endParaRPr>
            </a:p>
          </p:txBody>
        </p:sp>
        <p:sp>
          <p:nvSpPr>
            <p:cNvPr id="25" name="文本框 24"/>
            <p:cNvSpPr txBox="1"/>
            <p:nvPr/>
          </p:nvSpPr>
          <p:spPr>
            <a:xfrm>
              <a:off x="1560022" y="2515186"/>
              <a:ext cx="1091856" cy="323165"/>
            </a:xfrm>
            <a:prstGeom prst="rect">
              <a:avLst/>
            </a:prstGeom>
            <a:noFill/>
          </p:spPr>
          <p:txBody>
            <a:bodyPr wrap="square" rtlCol="0">
              <a:spAutoFit/>
            </a:bodyPr>
            <a:lstStyle/>
            <a:p>
              <a:r>
                <a:rPr lang="zh-CN" altLang="en-US" sz="1500" b="1">
                  <a:solidFill>
                    <a:schemeClr val="bg1"/>
                  </a:solidFill>
                </a:rPr>
                <a:t>钢铁长城</a:t>
              </a:r>
              <a:endParaRPr lang="zh-CN" altLang="en-US" sz="1500" b="1" dirty="0">
                <a:solidFill>
                  <a:schemeClr val="bg1"/>
                </a:solidFill>
              </a:endParaRPr>
            </a:p>
          </p:txBody>
        </p:sp>
        <p:sp>
          <p:nvSpPr>
            <p:cNvPr id="26" name="文本框 25"/>
            <p:cNvSpPr txBox="1"/>
            <p:nvPr/>
          </p:nvSpPr>
          <p:spPr>
            <a:xfrm>
              <a:off x="1600200" y="3738266"/>
              <a:ext cx="1091856" cy="323165"/>
            </a:xfrm>
            <a:prstGeom prst="rect">
              <a:avLst/>
            </a:prstGeom>
            <a:noFill/>
          </p:spPr>
          <p:txBody>
            <a:bodyPr wrap="square" rtlCol="0">
              <a:spAutoFit/>
            </a:bodyPr>
            <a:lstStyle/>
            <a:p>
              <a:r>
                <a:rPr lang="zh-CN" altLang="en-US" sz="1500" b="1">
                  <a:solidFill>
                    <a:schemeClr val="bg1"/>
                  </a:solidFill>
                </a:rPr>
                <a:t>中国人民</a:t>
              </a:r>
              <a:endParaRPr lang="zh-CN" altLang="en-US" sz="1500" b="1" dirty="0">
                <a:solidFill>
                  <a:schemeClr val="bg1"/>
                </a:solidFill>
              </a:endParaRPr>
            </a:p>
          </p:txBody>
        </p:sp>
      </p:grpSp>
      <p:sp>
        <p:nvSpPr>
          <p:cNvPr id="48" name="矩形 47"/>
          <p:cNvSpPr/>
          <p:nvPr/>
        </p:nvSpPr>
        <p:spPr>
          <a:xfrm>
            <a:off x="3200400" y="1327982"/>
            <a:ext cx="4957601" cy="741550"/>
          </a:xfrm>
          <a:prstGeom prst="rect">
            <a:avLst/>
          </a:prstGeom>
        </p:spPr>
        <p:txBody>
          <a:bodyPr wrap="square">
            <a:spAutoFit/>
          </a:bodyPr>
          <a:lstStyle/>
          <a:p>
            <a:pPr>
              <a:lnSpc>
                <a:spcPct val="120000"/>
              </a:lnSpc>
            </a:pPr>
            <a:r>
              <a:rPr lang="zh-CN" altLang="en-US" sz="1200">
                <a:solidFill>
                  <a:schemeClr val="tx1">
                    <a:lumMod val="85000"/>
                    <a:lumOff val="15000"/>
                  </a:schemeClr>
                </a:solidFill>
              </a:rPr>
              <a:t>中国人民是崇尚正义、不畏强暴的人民，中华民族是具有强烈民族自豪感和自信心的民族。中国人民从来没有欺负、压迫、奴役过其他国家人民，过去没有，现在没有，将来也不会有</a:t>
            </a:r>
            <a:r>
              <a:rPr lang="zh-CN" altLang="en-US" sz="1200" smtClean="0">
                <a:solidFill>
                  <a:schemeClr val="tx1">
                    <a:lumMod val="85000"/>
                    <a:lumOff val="15000"/>
                  </a:schemeClr>
                </a:solidFill>
              </a:rPr>
              <a:t>。</a:t>
            </a:r>
            <a:endParaRPr lang="zh-CN" altLang="en-US" sz="1200" dirty="0">
              <a:solidFill>
                <a:schemeClr val="tx1">
                  <a:lumMod val="85000"/>
                  <a:lumOff val="15000"/>
                </a:schemeClr>
              </a:solidFill>
            </a:endParaRPr>
          </a:p>
        </p:txBody>
      </p:sp>
      <p:sp>
        <p:nvSpPr>
          <p:cNvPr id="49" name="矩形 48"/>
          <p:cNvSpPr/>
          <p:nvPr/>
        </p:nvSpPr>
        <p:spPr>
          <a:xfrm>
            <a:off x="3191719" y="2477301"/>
            <a:ext cx="4957601" cy="741550"/>
          </a:xfrm>
          <a:prstGeom prst="rect">
            <a:avLst/>
          </a:prstGeom>
        </p:spPr>
        <p:txBody>
          <a:bodyPr wrap="square">
            <a:spAutoFit/>
          </a:bodyPr>
          <a:lstStyle/>
          <a:p>
            <a:pPr>
              <a:lnSpc>
                <a:spcPct val="120000"/>
              </a:lnSpc>
            </a:pPr>
            <a:r>
              <a:rPr lang="zh-CN" altLang="en-US" sz="1200">
                <a:solidFill>
                  <a:schemeClr val="tx1">
                    <a:lumMod val="85000"/>
                    <a:lumOff val="15000"/>
                  </a:schemeClr>
                </a:solidFill>
              </a:rPr>
              <a:t>同时，中国人民也绝不允许任何外来势力欺负、压迫、奴役我们，谁妄想这样干，必将在</a:t>
            </a:r>
            <a:r>
              <a:rPr lang="en-US" altLang="zh-CN" sz="1200">
                <a:solidFill>
                  <a:schemeClr val="tx1">
                    <a:lumMod val="85000"/>
                    <a:lumOff val="15000"/>
                  </a:schemeClr>
                </a:solidFill>
              </a:rPr>
              <a:t>14</a:t>
            </a:r>
            <a:r>
              <a:rPr lang="zh-CN" altLang="en-US" sz="1200">
                <a:solidFill>
                  <a:schemeClr val="tx1">
                    <a:lumMod val="85000"/>
                    <a:lumOff val="15000"/>
                  </a:schemeClr>
                </a:solidFill>
              </a:rPr>
              <a:t>亿多中国人民用血肉筑成的钢铁长城面前碰得头破血流！</a:t>
            </a:r>
            <a:endParaRPr lang="zh-CN" altLang="en-US" sz="1200" dirty="0">
              <a:solidFill>
                <a:schemeClr val="tx1">
                  <a:lumMod val="85000"/>
                  <a:lumOff val="15000"/>
                </a:schemeClr>
              </a:solidFill>
            </a:endParaRPr>
          </a:p>
        </p:txBody>
      </p:sp>
      <p:sp>
        <p:nvSpPr>
          <p:cNvPr id="50" name="矩形 49"/>
          <p:cNvSpPr/>
          <p:nvPr/>
        </p:nvSpPr>
        <p:spPr>
          <a:xfrm>
            <a:off x="3200400" y="3707159"/>
            <a:ext cx="4957601" cy="535531"/>
          </a:xfrm>
          <a:prstGeom prst="rect">
            <a:avLst/>
          </a:prstGeom>
        </p:spPr>
        <p:txBody>
          <a:bodyPr wrap="square">
            <a:spAutoFit/>
          </a:bodyPr>
          <a:lstStyle/>
          <a:p>
            <a:pPr>
              <a:lnSpc>
                <a:spcPct val="120000"/>
              </a:lnSpc>
            </a:pPr>
            <a:r>
              <a:rPr lang="zh-CN" altLang="en-US" sz="1200" smtClean="0">
                <a:solidFill>
                  <a:schemeClr val="tx1">
                    <a:lumMod val="85000"/>
                    <a:lumOff val="15000"/>
                  </a:schemeClr>
                </a:solidFill>
              </a:rPr>
              <a:t>任何</a:t>
            </a:r>
            <a:r>
              <a:rPr lang="zh-CN" altLang="en-US" sz="1200">
                <a:solidFill>
                  <a:schemeClr val="tx1">
                    <a:lumMod val="85000"/>
                    <a:lumOff val="15000"/>
                  </a:schemeClr>
                </a:solidFill>
              </a:rPr>
              <a:t>想把中国共产党同中国人民分割开来、对立起来的企图，都是绝不会得逞的！</a:t>
            </a:r>
            <a:r>
              <a:rPr lang="en-US" altLang="zh-CN" sz="1200">
                <a:solidFill>
                  <a:schemeClr val="tx1">
                    <a:lumMod val="85000"/>
                    <a:lumOff val="15000"/>
                  </a:schemeClr>
                </a:solidFill>
              </a:rPr>
              <a:t>9500</a:t>
            </a:r>
            <a:r>
              <a:rPr lang="zh-CN" altLang="en-US" sz="1200">
                <a:solidFill>
                  <a:schemeClr val="tx1">
                    <a:lumMod val="85000"/>
                    <a:lumOff val="15000"/>
                  </a:schemeClr>
                </a:solidFill>
              </a:rPr>
              <a:t>多万中国共产党人不答应！</a:t>
            </a:r>
            <a:r>
              <a:rPr lang="en-US" altLang="zh-CN" sz="1200">
                <a:solidFill>
                  <a:schemeClr val="tx1">
                    <a:lumMod val="85000"/>
                    <a:lumOff val="15000"/>
                  </a:schemeClr>
                </a:solidFill>
              </a:rPr>
              <a:t>14</a:t>
            </a:r>
            <a:r>
              <a:rPr lang="zh-CN" altLang="en-US" sz="1200">
                <a:solidFill>
                  <a:schemeClr val="tx1">
                    <a:lumMod val="85000"/>
                    <a:lumOff val="15000"/>
                  </a:schemeClr>
                </a:solidFill>
              </a:rPr>
              <a:t>亿多中国人民也不答应！</a:t>
            </a:r>
            <a:endParaRPr lang="zh-CN" altLang="en-US" sz="1200"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09" y="819150"/>
            <a:ext cx="3236591" cy="4082407"/>
          </a:xfrm>
          <a:prstGeom prst="rect">
            <a:avLst/>
          </a:prstGeom>
        </p:spPr>
      </p:pic>
      <p:pic>
        <p:nvPicPr>
          <p:cNvPr id="2" name="图片 1"/>
          <p:cNvPicPr>
            <a:picLocks noChangeAspect="1"/>
          </p:cNvPicPr>
          <p:nvPr/>
        </p:nvPicPr>
        <p:blipFill rotWithShape="1">
          <a:blip r:embed="rId4"/>
          <a:srcRect l="-528" t="22087" r="21434" b="-22087"/>
          <a:stretch>
            <a:fillRect/>
          </a:stretch>
        </p:blipFill>
        <p:spPr>
          <a:xfrm flipH="1">
            <a:off x="0" y="3409950"/>
            <a:ext cx="9270124" cy="2216187"/>
          </a:xfrm>
          <a:prstGeom prst="rect">
            <a:avLst/>
          </a:prstGeom>
        </p:spPr>
      </p:pic>
      <p:sp>
        <p:nvSpPr>
          <p:cNvPr id="18" name="TextBox 48"/>
          <p:cNvSpPr txBox="1"/>
          <p:nvPr/>
        </p:nvSpPr>
        <p:spPr>
          <a:xfrm>
            <a:off x="914400" y="2197953"/>
            <a:ext cx="5638800" cy="830997"/>
          </a:xfrm>
          <a:prstGeom prst="rect">
            <a:avLst/>
          </a:prstGeom>
          <a:noFill/>
        </p:spPr>
        <p:txBody>
          <a:bodyPr wrap="square" lIns="0" tIns="0" rIns="0" bIns="0" rtlCol="0">
            <a:spAutoFit/>
          </a:bodyPr>
          <a:lstStyle/>
          <a:p>
            <a:pPr defTabSz="685800"/>
            <a:r>
              <a:rPr lang="zh-CN" altLang="en-US" sz="5400" b="1" spc="300">
                <a:solidFill>
                  <a:schemeClr val="accent1"/>
                </a:solidFill>
                <a:latin typeface="+mj-ea"/>
                <a:ea typeface="+mj-ea"/>
                <a:cs typeface="+mn-ea"/>
                <a:sym typeface="+mn-lt"/>
              </a:rPr>
              <a:t>做合格共产党员</a:t>
            </a:r>
          </a:p>
        </p:txBody>
      </p:sp>
      <p:sp>
        <p:nvSpPr>
          <p:cNvPr id="19" name="TextBox 48"/>
          <p:cNvSpPr txBox="1"/>
          <p:nvPr/>
        </p:nvSpPr>
        <p:spPr>
          <a:xfrm>
            <a:off x="990600" y="1408152"/>
            <a:ext cx="2590800" cy="553998"/>
          </a:xfrm>
          <a:prstGeom prst="rect">
            <a:avLst/>
          </a:prstGeom>
          <a:solidFill>
            <a:schemeClr val="accent1"/>
          </a:solidFill>
        </p:spPr>
        <p:txBody>
          <a:bodyPr wrap="square" lIns="0" tIns="0" rIns="0" bIns="0" rtlCol="0">
            <a:spAutoFit/>
          </a:bodyPr>
          <a:lstStyle/>
          <a:p>
            <a:pPr algn="ctr" defTabSz="685800"/>
            <a:r>
              <a:rPr lang="zh-CN" altLang="en-US" sz="3600" spc="600" smtClean="0">
                <a:solidFill>
                  <a:srgbClr val="FFFBEF"/>
                </a:solidFill>
                <a:latin typeface="+mn-ea"/>
                <a:cs typeface="+mn-ea"/>
                <a:sym typeface="+mn-lt"/>
              </a:rPr>
              <a:t>第四部分</a:t>
            </a:r>
            <a:endParaRPr lang="en-US" altLang="zh-CN" sz="3600" spc="600" dirty="0">
              <a:solidFill>
                <a:srgbClr val="FFFBEF"/>
              </a:solidFill>
              <a:latin typeface="+mn-ea"/>
              <a:cs typeface="+mn-ea"/>
              <a:sym typeface="+mn-lt"/>
            </a:endParaRPr>
          </a:p>
        </p:txBody>
      </p:sp>
      <p:sp>
        <p:nvSpPr>
          <p:cNvPr id="20" name="矩形 19"/>
          <p:cNvSpPr/>
          <p:nvPr/>
        </p:nvSpPr>
        <p:spPr>
          <a:xfrm>
            <a:off x="990601" y="3051248"/>
            <a:ext cx="4952999" cy="511102"/>
          </a:xfrm>
          <a:prstGeom prst="rect">
            <a:avLst/>
          </a:prstGeom>
        </p:spPr>
        <p:txBody>
          <a:bodyPr wrap="square">
            <a:spAutoFit/>
          </a:bodyPr>
          <a:lstStyle/>
          <a:p>
            <a:pPr>
              <a:lnSpc>
                <a:spcPct val="130000"/>
              </a:lnSpc>
            </a:pPr>
            <a:r>
              <a:rPr lang="en-US" altLang="zh-CN" sz="1100" smtClean="0">
                <a:solidFill>
                  <a:schemeClr val="accent1"/>
                </a:solidFill>
                <a:latin typeface="+mn-ea"/>
              </a:rPr>
              <a:t>welcome the 20th cpc national congress with outstanding achievements the </a:t>
            </a:r>
            <a:r>
              <a:rPr lang="en-US" altLang="zh-CN" sz="1100">
                <a:solidFill>
                  <a:schemeClr val="accent1"/>
                </a:solidFill>
                <a:latin typeface="+mn-ea"/>
              </a:rPr>
              <a:t>20th cpc </a:t>
            </a:r>
            <a:r>
              <a:rPr lang="en-US" altLang="zh-CN" sz="1100" smtClean="0">
                <a:solidFill>
                  <a:schemeClr val="accent1"/>
                </a:solidFill>
                <a:latin typeface="+mn-ea"/>
              </a:rPr>
              <a:t>national welcome</a:t>
            </a:r>
            <a:endParaRPr lang="zh-CN" altLang="en-US" sz="1100" dirty="0">
              <a:solidFill>
                <a:schemeClr val="accent1"/>
              </a:solidFill>
              <a:latin typeface="+mn-ea"/>
            </a:endParaRPr>
          </a:p>
        </p:txBody>
      </p:sp>
      <p:grpSp>
        <p:nvGrpSpPr>
          <p:cNvPr id="33" name="组合 32"/>
          <p:cNvGrpSpPr/>
          <p:nvPr/>
        </p:nvGrpSpPr>
        <p:grpSpPr>
          <a:xfrm>
            <a:off x="3733800" y="1537555"/>
            <a:ext cx="1865791" cy="245166"/>
            <a:chOff x="3352800" y="2747950"/>
            <a:chExt cx="1865791" cy="245166"/>
          </a:xfrm>
        </p:grpSpPr>
        <p:sp>
          <p:nvSpPr>
            <p:cNvPr id="35"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43000" y="1750442"/>
            <a:ext cx="4953000" cy="2192908"/>
            <a:chOff x="1619902" y="2158744"/>
            <a:chExt cx="6604001" cy="2923876"/>
          </a:xfrm>
        </p:grpSpPr>
        <p:sp>
          <p:nvSpPr>
            <p:cNvPr id="11" name="矩形: 圆角 10"/>
            <p:cNvSpPr/>
            <p:nvPr/>
          </p:nvSpPr>
          <p:spPr>
            <a:xfrm>
              <a:off x="1619902" y="2211797"/>
              <a:ext cx="1326497" cy="2690146"/>
            </a:xfrm>
            <a:prstGeom prst="roundRect">
              <a:avLst>
                <a:gd name="adj" fmla="val 39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mtClean="0">
                  <a:latin typeface="思源黑体 CN Normal" panose="020B0400000000000000" pitchFamily="34" charset="-122"/>
                  <a:ea typeface="思源黑体 CN Normal" panose="020B0400000000000000" pitchFamily="34" charset="-122"/>
                </a:rPr>
                <a:t>牢固</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树立</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宗旨</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意识</a:t>
              </a:r>
              <a:endParaRPr lang="zh-CN" altLang="en-US" sz="1500" b="1" dirty="0">
                <a:latin typeface="思源黑体 CN Normal" panose="020B0400000000000000" pitchFamily="34" charset="-122"/>
                <a:ea typeface="思源黑体 CN Normal" panose="020B0400000000000000" pitchFamily="34" charset="-122"/>
              </a:endParaRPr>
            </a:p>
          </p:txBody>
        </p:sp>
        <p:sp>
          <p:nvSpPr>
            <p:cNvPr id="12" name="矩形 11"/>
            <p:cNvSpPr/>
            <p:nvPr/>
          </p:nvSpPr>
          <p:spPr>
            <a:xfrm>
              <a:off x="3251201" y="2158744"/>
              <a:ext cx="4972702" cy="2923876"/>
            </a:xfrm>
            <a:prstGeom prst="rect">
              <a:avLst/>
            </a:prstGeom>
          </p:spPr>
          <p:txBody>
            <a:bodyPr wrap="square">
              <a:spAutoFit/>
            </a:bodyPr>
            <a:lstStyle/>
            <a:p>
              <a:pPr algn="just">
                <a:lnSpc>
                  <a:spcPct val="130000"/>
                </a:lnSpc>
              </a:pPr>
              <a:r>
                <a:rPr lang="zh-CN" altLang="en-US" sz="1500">
                  <a:latin typeface="思源黑体 CN Normal" panose="020B0400000000000000" pitchFamily="34" charset="-122"/>
                  <a:ea typeface="思源黑体 CN Normal" panose="020B0400000000000000" pitchFamily="34" charset="-122"/>
                </a:rPr>
                <a:t>中国共产党员要从保持党的先进性的</a:t>
              </a:r>
              <a:r>
                <a:rPr lang="zh-CN" altLang="en-US" sz="1500" smtClean="0">
                  <a:latin typeface="思源黑体 CN Normal" panose="020B0400000000000000" pitchFamily="34" charset="-122"/>
                  <a:ea typeface="思源黑体 CN Normal" panose="020B0400000000000000" pitchFamily="34" charset="-122"/>
                </a:rPr>
                <a:t>高度强化</a:t>
              </a:r>
              <a:r>
                <a:rPr lang="zh-CN" altLang="en-US" sz="1500">
                  <a:latin typeface="思源黑体 CN Normal" panose="020B0400000000000000" pitchFamily="34" charset="-122"/>
                  <a:ea typeface="思源黑体 CN Normal" panose="020B0400000000000000" pitchFamily="34" charset="-122"/>
                </a:rPr>
                <a:t>党的观念，时刻想到党的性质、宗旨和奋斗目标，想到党的组织纪律和规章制度，想到党员的权利和义务，身体力行，严格遵守和执行党章，严格按照党章的要求加强党性修养和锻炼，做一名信念坚定的共产主义战士。</a:t>
              </a:r>
              <a:endParaRPr lang="zh-CN" altLang="en-US" sz="1500" dirty="0">
                <a:latin typeface="思源黑体 CN Normal" panose="020B0400000000000000" pitchFamily="34" charset="-122"/>
                <a:ea typeface="思源黑体 CN Normal" panose="020B0400000000000000"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24600" y="1826642"/>
            <a:ext cx="1569682" cy="1972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6800" y="1581150"/>
            <a:ext cx="7086600" cy="425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b="1" dirty="0">
                <a:latin typeface="思源黑体 CN Normal" panose="020B0400000000000000" pitchFamily="34" charset="-122"/>
                <a:ea typeface="思源黑体 CN Normal" panose="020B0400000000000000" pitchFamily="34" charset="-122"/>
              </a:rPr>
              <a:t>时刻铭记党的宗旨，加强实践中</a:t>
            </a:r>
            <a:r>
              <a:rPr lang="zh-CN" altLang="en-US" b="1">
                <a:latin typeface="思源黑体 CN Normal" panose="020B0400000000000000" pitchFamily="34" charset="-122"/>
                <a:ea typeface="思源黑体 CN Normal" panose="020B0400000000000000" pitchFamily="34" charset="-122"/>
              </a:rPr>
              <a:t>服务</a:t>
            </a:r>
            <a:r>
              <a:rPr lang="zh-CN" altLang="en-US" b="1" smtClean="0">
                <a:latin typeface="思源黑体 CN Normal" panose="020B0400000000000000" pitchFamily="34" charset="-122"/>
                <a:ea typeface="思源黑体 CN Normal" panose="020B0400000000000000" pitchFamily="34" charset="-122"/>
              </a:rPr>
              <a:t>人民</a:t>
            </a:r>
            <a:endParaRPr lang="zh-CN" altLang="en-US" b="1" dirty="0">
              <a:latin typeface="思源黑体 CN Normal" panose="020B0400000000000000" pitchFamily="34" charset="-122"/>
              <a:ea typeface="思源黑体 CN Normal" panose="020B0400000000000000" pitchFamily="34" charset="-122"/>
            </a:endParaRPr>
          </a:p>
        </p:txBody>
      </p:sp>
      <p:sp>
        <p:nvSpPr>
          <p:cNvPr id="5" name="矩形 4"/>
          <p:cNvSpPr/>
          <p:nvPr/>
        </p:nvSpPr>
        <p:spPr>
          <a:xfrm>
            <a:off x="1066800" y="2114550"/>
            <a:ext cx="7086600" cy="692497"/>
          </a:xfrm>
          <a:prstGeom prst="rect">
            <a:avLst/>
          </a:prstGeom>
        </p:spPr>
        <p:txBody>
          <a:bodyPr wrap="square">
            <a:spAutoFit/>
          </a:bodyPr>
          <a:lstStyle/>
          <a:p>
            <a:pPr algn="just">
              <a:lnSpc>
                <a:spcPct val="130000"/>
              </a:lnSpc>
            </a:pPr>
            <a:r>
              <a:rPr lang="zh-CN" altLang="en-US" sz="1500" dirty="0">
                <a:latin typeface="思源黑体 CN Normal" panose="020B0400000000000000" pitchFamily="34" charset="-122"/>
                <a:ea typeface="思源黑体 CN Normal" panose="020B0400000000000000" pitchFamily="34" charset="-122"/>
              </a:rPr>
              <a:t>要想做一名合格的共产党员，一定要找准自己的位置，始终保持良好的心态，不忘初心，牢记使命。</a:t>
            </a:r>
          </a:p>
        </p:txBody>
      </p:sp>
      <p:grpSp>
        <p:nvGrpSpPr>
          <p:cNvPr id="14" name="组合 13"/>
          <p:cNvGrpSpPr/>
          <p:nvPr/>
        </p:nvGrpSpPr>
        <p:grpSpPr>
          <a:xfrm>
            <a:off x="1108567" y="2918119"/>
            <a:ext cx="2396633" cy="392415"/>
            <a:chOff x="2593837" y="4354269"/>
            <a:chExt cx="3195510" cy="523220"/>
          </a:xfrm>
        </p:grpSpPr>
        <p:sp>
          <p:nvSpPr>
            <p:cNvPr id="11" name="矩形 10"/>
            <p:cNvSpPr/>
            <p:nvPr/>
          </p:nvSpPr>
          <p:spPr>
            <a:xfrm>
              <a:off x="2593837" y="4381068"/>
              <a:ext cx="50496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思源黑体 CN Normal" panose="020B0400000000000000" pitchFamily="34" charset="-122"/>
                  <a:ea typeface="思源黑体 CN Normal" panose="020B0400000000000000" pitchFamily="34" charset="-122"/>
                </a:rPr>
                <a:t>一</a:t>
              </a:r>
            </a:p>
          </p:txBody>
        </p:sp>
        <p:sp>
          <p:nvSpPr>
            <p:cNvPr id="13" name="文本框 12"/>
            <p:cNvSpPr txBox="1"/>
            <p:nvPr/>
          </p:nvSpPr>
          <p:spPr>
            <a:xfrm>
              <a:off x="3232150" y="4354269"/>
              <a:ext cx="2557197" cy="523220"/>
            </a:xfrm>
            <a:prstGeom prst="rect">
              <a:avLst/>
            </a:prstGeom>
          </p:spPr>
          <p:txBody>
            <a:bodyPr wrap="square">
              <a:spAutoFit/>
            </a:bodyPr>
            <a:lstStyle>
              <a:defPPr>
                <a:defRPr lang="zh-CN"/>
              </a:defPPr>
              <a:lvl1pPr algn="just">
                <a:lnSpc>
                  <a:spcPct val="130000"/>
                </a:lnSpc>
                <a:defRPr sz="2000">
                  <a:latin typeface="思源黑体 CN Normal" panose="020B0400000000000000" pitchFamily="34" charset="-122"/>
                  <a:ea typeface="思源黑体 CN Normal" panose="020B0400000000000000" pitchFamily="34" charset="-122"/>
                </a:defRPr>
              </a:lvl1pPr>
            </a:lstStyle>
            <a:p>
              <a:r>
                <a:rPr lang="zh-CN" altLang="en-US" sz="1500" dirty="0"/>
                <a:t>要心诚，人贵以诚。</a:t>
              </a:r>
            </a:p>
          </p:txBody>
        </p:sp>
      </p:grpSp>
      <p:grpSp>
        <p:nvGrpSpPr>
          <p:cNvPr id="15" name="组合 14"/>
          <p:cNvGrpSpPr/>
          <p:nvPr/>
        </p:nvGrpSpPr>
        <p:grpSpPr>
          <a:xfrm>
            <a:off x="1108567" y="3310727"/>
            <a:ext cx="2396633" cy="392415"/>
            <a:chOff x="2593837" y="4354269"/>
            <a:chExt cx="3195510" cy="523220"/>
          </a:xfrm>
        </p:grpSpPr>
        <p:sp>
          <p:nvSpPr>
            <p:cNvPr id="16" name="矩形 15"/>
            <p:cNvSpPr/>
            <p:nvPr/>
          </p:nvSpPr>
          <p:spPr>
            <a:xfrm>
              <a:off x="2593837" y="4381068"/>
              <a:ext cx="50496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思源黑体 CN Normal" panose="020B0400000000000000" pitchFamily="34" charset="-122"/>
                  <a:ea typeface="思源黑体 CN Normal" panose="020B0400000000000000" pitchFamily="34" charset="-122"/>
                </a:rPr>
                <a:t>二</a:t>
              </a:r>
            </a:p>
          </p:txBody>
        </p:sp>
        <p:sp>
          <p:nvSpPr>
            <p:cNvPr id="17" name="文本框 16"/>
            <p:cNvSpPr txBox="1"/>
            <p:nvPr/>
          </p:nvSpPr>
          <p:spPr>
            <a:xfrm>
              <a:off x="3232150" y="4354269"/>
              <a:ext cx="2557197" cy="523220"/>
            </a:xfrm>
            <a:prstGeom prst="rect">
              <a:avLst/>
            </a:prstGeom>
          </p:spPr>
          <p:txBody>
            <a:bodyPr wrap="square">
              <a:spAutoFit/>
            </a:bodyPr>
            <a:lstStyle>
              <a:defPPr>
                <a:defRPr lang="zh-CN"/>
              </a:defPPr>
              <a:lvl1pPr algn="just">
                <a:lnSpc>
                  <a:spcPct val="130000"/>
                </a:lnSpc>
                <a:defRPr sz="2000">
                  <a:latin typeface="思源黑体 CN Normal" panose="020B0400000000000000" pitchFamily="34" charset="-122"/>
                  <a:ea typeface="思源黑体 CN Normal" panose="020B0400000000000000" pitchFamily="34" charset="-122"/>
                </a:defRPr>
              </a:lvl1pPr>
            </a:lstStyle>
            <a:p>
              <a:r>
                <a:rPr lang="zh-CN" altLang="en-US" sz="1500" dirty="0"/>
                <a:t>要心细，细致入微。</a:t>
              </a:r>
            </a:p>
          </p:txBody>
        </p:sp>
      </p:grpSp>
      <p:grpSp>
        <p:nvGrpSpPr>
          <p:cNvPr id="18" name="组合 17"/>
          <p:cNvGrpSpPr/>
          <p:nvPr/>
        </p:nvGrpSpPr>
        <p:grpSpPr>
          <a:xfrm>
            <a:off x="1108567" y="3703335"/>
            <a:ext cx="2396633" cy="392415"/>
            <a:chOff x="2593837" y="4354269"/>
            <a:chExt cx="3195510" cy="523220"/>
          </a:xfrm>
        </p:grpSpPr>
        <p:sp>
          <p:nvSpPr>
            <p:cNvPr id="19" name="矩形 18"/>
            <p:cNvSpPr/>
            <p:nvPr/>
          </p:nvSpPr>
          <p:spPr>
            <a:xfrm>
              <a:off x="2593837" y="4381068"/>
              <a:ext cx="504963" cy="40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思源黑体 CN Normal" panose="020B0400000000000000" pitchFamily="34" charset="-122"/>
                  <a:ea typeface="思源黑体 CN Normal" panose="020B0400000000000000" pitchFamily="34" charset="-122"/>
                </a:rPr>
                <a:t>三</a:t>
              </a:r>
            </a:p>
          </p:txBody>
        </p:sp>
        <p:sp>
          <p:nvSpPr>
            <p:cNvPr id="20" name="文本框 19"/>
            <p:cNvSpPr txBox="1"/>
            <p:nvPr/>
          </p:nvSpPr>
          <p:spPr>
            <a:xfrm>
              <a:off x="3232150" y="4354269"/>
              <a:ext cx="2557197" cy="523220"/>
            </a:xfrm>
            <a:prstGeom prst="rect">
              <a:avLst/>
            </a:prstGeom>
          </p:spPr>
          <p:txBody>
            <a:bodyPr wrap="square">
              <a:spAutoFit/>
            </a:bodyPr>
            <a:lstStyle>
              <a:defPPr>
                <a:defRPr lang="zh-CN"/>
              </a:defPPr>
              <a:lvl1pPr algn="just">
                <a:lnSpc>
                  <a:spcPct val="130000"/>
                </a:lnSpc>
                <a:defRPr sz="2000">
                  <a:latin typeface="思源黑体 CN Normal" panose="020B0400000000000000" pitchFamily="34" charset="-122"/>
                  <a:ea typeface="思源黑体 CN Normal" panose="020B0400000000000000" pitchFamily="34" charset="-122"/>
                </a:defRPr>
              </a:lvl1pPr>
            </a:lstStyle>
            <a:p>
              <a:r>
                <a:rPr lang="zh-CN" altLang="en-US" sz="1500" dirty="0"/>
                <a:t>要心强，敢争先锋。</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876550"/>
            <a:ext cx="4648200" cy="1213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6800" y="1750442"/>
            <a:ext cx="4953000" cy="2166747"/>
            <a:chOff x="1619902" y="2158744"/>
            <a:chExt cx="6604001" cy="2888995"/>
          </a:xfrm>
        </p:grpSpPr>
        <p:sp>
          <p:nvSpPr>
            <p:cNvPr id="20" name="矩形: 圆角 10"/>
            <p:cNvSpPr/>
            <p:nvPr/>
          </p:nvSpPr>
          <p:spPr>
            <a:xfrm>
              <a:off x="1619902" y="2211797"/>
              <a:ext cx="1326497" cy="2690146"/>
            </a:xfrm>
            <a:prstGeom prst="roundRect">
              <a:avLst>
                <a:gd name="adj" fmla="val 39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mtClean="0">
                  <a:latin typeface="思源黑体 CN Normal" panose="020B0400000000000000" pitchFamily="34" charset="-122"/>
                  <a:ea typeface="思源黑体 CN Normal" panose="020B0400000000000000" pitchFamily="34" charset="-122"/>
                </a:rPr>
                <a:t>作为</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一名</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党员</a:t>
              </a:r>
              <a:endParaRPr lang="zh-CN" altLang="en-US" sz="1500" b="1" dirty="0">
                <a:latin typeface="思源黑体 CN Normal" panose="020B0400000000000000" pitchFamily="34" charset="-122"/>
                <a:ea typeface="思源黑体 CN Normal" panose="020B0400000000000000" pitchFamily="34" charset="-122"/>
              </a:endParaRPr>
            </a:p>
          </p:txBody>
        </p:sp>
        <p:sp>
          <p:nvSpPr>
            <p:cNvPr id="25" name="矩形 24"/>
            <p:cNvSpPr/>
            <p:nvPr/>
          </p:nvSpPr>
          <p:spPr>
            <a:xfrm>
              <a:off x="3251201" y="2158744"/>
              <a:ext cx="4972702" cy="2888995"/>
            </a:xfrm>
            <a:prstGeom prst="rect">
              <a:avLst/>
            </a:prstGeom>
          </p:spPr>
          <p:txBody>
            <a:bodyPr wrap="square">
              <a:spAutoFit/>
            </a:bodyPr>
            <a:lstStyle/>
            <a:p>
              <a:pPr algn="just">
                <a:lnSpc>
                  <a:spcPct val="130000"/>
                </a:lnSpc>
              </a:pPr>
              <a:r>
                <a:rPr lang="zh-CN" altLang="en-US" sz="1500">
                  <a:latin typeface="思源黑体 CN Normal" panose="020B0400000000000000" pitchFamily="34" charset="-122"/>
                  <a:ea typeface="思源黑体 CN Normal" panose="020B0400000000000000" pitchFamily="34" charset="-122"/>
                </a:rPr>
                <a:t>作为一名党员，离开干实事，做人要实，做事要实，树立高度的责任感和事业心，要兢兢业业，要真真正正地把份内的事干好。创新驱动发展，也是不断完善自我。积极探索、大胆实践，以改革创新的精神谋划思路，增强干工作的动力与活力</a:t>
              </a:r>
              <a:r>
                <a:rPr lang="zh-CN" altLang="en-US" sz="1500" smtClean="0">
                  <a:latin typeface="思源黑体 CN Normal" panose="020B0400000000000000" pitchFamily="34" charset="-122"/>
                  <a:ea typeface="思源黑体 CN Normal" panose="020B0400000000000000" pitchFamily="34" charset="-122"/>
                </a:rPr>
                <a:t>。把</a:t>
              </a:r>
              <a:r>
                <a:rPr lang="zh-CN" altLang="en-US" sz="1500">
                  <a:latin typeface="思源黑体 CN Normal" panose="020B0400000000000000" pitchFamily="34" charset="-122"/>
                  <a:ea typeface="思源黑体 CN Normal" panose="020B0400000000000000" pitchFamily="34" charset="-122"/>
                </a:rPr>
                <a:t>理论学习的具体任务落到实处</a:t>
              </a:r>
              <a:r>
                <a:rPr lang="zh-CN" altLang="en-US" sz="1500" smtClean="0">
                  <a:latin typeface="思源黑体 CN Normal" panose="020B0400000000000000" pitchFamily="34" charset="-122"/>
                  <a:ea typeface="思源黑体 CN Normal" panose="020B0400000000000000" pitchFamily="34" charset="-122"/>
                </a:rPr>
                <a:t>。</a:t>
              </a:r>
              <a:endParaRPr lang="zh-CN" altLang="en-US" sz="1500">
                <a:latin typeface="思源黑体 CN Normal" panose="020B0400000000000000" pitchFamily="34" charset="-122"/>
                <a:ea typeface="思源黑体 CN Normal" panose="020B0400000000000000" pitchFamily="34" charset="-122"/>
              </a:endParaRPr>
            </a:p>
          </p:txBody>
        </p:sp>
      </p:gr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72406" y="1826642"/>
            <a:ext cx="1521670" cy="1972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1565275"/>
            <a:ext cx="7162800" cy="625475"/>
          </a:xfrm>
        </p:spPr>
        <p:txBody>
          <a:bodyPr>
            <a:normAutofit/>
          </a:bodyPr>
          <a:lstStyle/>
          <a:p>
            <a:pPr algn="ctr"/>
            <a:r>
              <a:rPr lang="zh-CN" altLang="en-US" sz="2800" dirty="0">
                <a:solidFill>
                  <a:schemeClr val="accent1"/>
                </a:solidFill>
              </a:rPr>
              <a:t>做合格共产党员迎接二十大</a:t>
            </a:r>
          </a:p>
        </p:txBody>
      </p:sp>
      <p:grpSp>
        <p:nvGrpSpPr>
          <p:cNvPr id="11" name="组合 10"/>
          <p:cNvGrpSpPr/>
          <p:nvPr/>
        </p:nvGrpSpPr>
        <p:grpSpPr>
          <a:xfrm>
            <a:off x="1066800" y="2333331"/>
            <a:ext cx="6934200" cy="1457619"/>
            <a:chOff x="2043375" y="2400175"/>
            <a:chExt cx="8172450" cy="1943492"/>
          </a:xfrm>
        </p:grpSpPr>
        <p:sp>
          <p:nvSpPr>
            <p:cNvPr id="5" name="矩形 4"/>
            <p:cNvSpPr/>
            <p:nvPr/>
          </p:nvSpPr>
          <p:spPr>
            <a:xfrm>
              <a:off x="2043375" y="2400175"/>
              <a:ext cx="8172450" cy="1943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2581799" y="2633258"/>
              <a:ext cx="7095599" cy="1493657"/>
            </a:xfrm>
            <a:prstGeom prst="rect">
              <a:avLst/>
            </a:prstGeom>
          </p:spPr>
          <p:txBody>
            <a:bodyPr wrap="square">
              <a:spAutoFit/>
            </a:bodyPr>
            <a:lstStyle/>
            <a:p>
              <a:pPr algn="ctr">
                <a:lnSpc>
                  <a:spcPct val="130000"/>
                </a:lnSpc>
              </a:pPr>
              <a:r>
                <a:rPr lang="zh-CN" altLang="en-US" sz="2700" b="1" dirty="0">
                  <a:solidFill>
                    <a:schemeClr val="bg1"/>
                  </a:solidFill>
                  <a:latin typeface="思源黑体 CN" panose="020B0500000000000000" pitchFamily="34" charset="-122"/>
                  <a:ea typeface="思源黑体 CN" panose="020B0500000000000000" pitchFamily="34" charset="-122"/>
                </a:rPr>
                <a:t>伟大成就鼓舞人心，宝贵经验弥足珍贵，历史使命催人奋进。</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 r="12777" b="3844"/>
          <a:stretch>
            <a:fillRect/>
          </a:stretch>
        </p:blipFill>
        <p:spPr>
          <a:xfrm>
            <a:off x="1981200" y="3508431"/>
            <a:ext cx="7162799" cy="1633099"/>
          </a:xfrm>
          <a:prstGeom prst="rect">
            <a:avLst/>
          </a:prstGeom>
        </p:spPr>
      </p:pic>
      <p:sp>
        <p:nvSpPr>
          <p:cNvPr id="7" name="矩形 6"/>
          <p:cNvSpPr/>
          <p:nvPr/>
        </p:nvSpPr>
        <p:spPr>
          <a:xfrm>
            <a:off x="0" y="0"/>
            <a:ext cx="2546665" cy="5143500"/>
          </a:xfrm>
          <a:prstGeom prst="rect">
            <a:avLst/>
          </a:prstGeom>
          <a:solidFill>
            <a:srgbClr val="C2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588033" y="2611876"/>
            <a:ext cx="1487661" cy="707886"/>
          </a:xfrm>
          <a:prstGeom prst="rect">
            <a:avLst/>
          </a:prstGeom>
          <a:noFill/>
        </p:spPr>
        <p:txBody>
          <a:bodyPr wrap="square" rtlCol="0">
            <a:spAutoFit/>
          </a:bodyPr>
          <a:lstStyle/>
          <a:p>
            <a:pPr algn="ctr"/>
            <a:r>
              <a:rPr lang="zh-CN" altLang="en-US" sz="2000" b="1" dirty="0">
                <a:solidFill>
                  <a:srgbClr val="FFFBEF"/>
                </a:solidFill>
                <a:latin typeface="+mn-ea"/>
              </a:rPr>
              <a:t>中国共产党</a:t>
            </a:r>
            <a:r>
              <a:rPr lang="en-US" altLang="zh-CN" sz="2000" b="1" dirty="0">
                <a:solidFill>
                  <a:srgbClr val="FFFBEF"/>
                </a:solidFill>
                <a:latin typeface="+mn-ea"/>
              </a:rPr>
              <a:t>100</a:t>
            </a:r>
            <a:r>
              <a:rPr lang="zh-CN" altLang="en-US" sz="2000" b="1" dirty="0">
                <a:solidFill>
                  <a:srgbClr val="FFFBEF"/>
                </a:solidFill>
                <a:latin typeface="+mn-ea"/>
              </a:rPr>
              <a:t>周年</a:t>
            </a:r>
          </a:p>
        </p:txBody>
      </p:sp>
      <p:sp>
        <p:nvSpPr>
          <p:cNvPr id="12" name="文本框 11"/>
          <p:cNvSpPr txBox="1"/>
          <p:nvPr/>
        </p:nvSpPr>
        <p:spPr>
          <a:xfrm>
            <a:off x="3276600" y="971550"/>
            <a:ext cx="5225378" cy="923330"/>
          </a:xfrm>
          <a:prstGeom prst="rect">
            <a:avLst/>
          </a:prstGeom>
          <a:noFill/>
        </p:spPr>
        <p:txBody>
          <a:bodyPr wrap="square" rtlCol="0">
            <a:spAutoFit/>
          </a:bodyPr>
          <a:lstStyle/>
          <a:p>
            <a:r>
              <a:rPr lang="zh-CN" altLang="en-US" sz="5400" b="1" dirty="0">
                <a:solidFill>
                  <a:schemeClr val="accent1"/>
                </a:solidFill>
                <a:latin typeface="汉仪雅酷黑 85W" panose="020B0904020202020204" pitchFamily="34" charset="-122"/>
                <a:ea typeface="汉仪雅酷黑 85W" panose="020B0904020202020204" pitchFamily="34" charset="-122"/>
              </a:rPr>
              <a:t>喜迎党的二十大</a:t>
            </a:r>
            <a:endParaRPr lang="zh-CN" altLang="en-US" sz="3600" b="1" dirty="0">
              <a:solidFill>
                <a:schemeClr val="accent1"/>
              </a:solidFill>
              <a:latin typeface="汉仪雅酷黑 85W" panose="020B0904020202020204" pitchFamily="34" charset="-122"/>
              <a:ea typeface="汉仪雅酷黑 85W" panose="020B0904020202020204" pitchFamily="34" charset="-122"/>
            </a:endParaRPr>
          </a:p>
        </p:txBody>
      </p:sp>
      <p:sp>
        <p:nvSpPr>
          <p:cNvPr id="13" name="文本框 12"/>
          <p:cNvSpPr txBox="1"/>
          <p:nvPr/>
        </p:nvSpPr>
        <p:spPr>
          <a:xfrm>
            <a:off x="5312340" y="3036930"/>
            <a:ext cx="2383860" cy="307777"/>
          </a:xfrm>
          <a:prstGeom prst="rect">
            <a:avLst/>
          </a:prstGeom>
          <a:noFill/>
        </p:spPr>
        <p:txBody>
          <a:bodyPr wrap="square" rtlCol="0">
            <a:spAutoFit/>
          </a:bodyPr>
          <a:lstStyle/>
          <a:p>
            <a:r>
              <a:rPr lang="zh-CN" altLang="en-US" sz="1400" spc="300" smtClean="0">
                <a:solidFill>
                  <a:schemeClr val="accent1"/>
                </a:solidFill>
                <a:latin typeface="思源黑体 CN" panose="020B0500000000000000" pitchFamily="34" charset="-122"/>
                <a:ea typeface="思源黑体 CN" panose="020B0500000000000000" pitchFamily="34" charset="-122"/>
              </a:rPr>
              <a:t>演示完毕感谢您的观看</a:t>
            </a:r>
            <a:endParaRPr lang="en-US" altLang="zh-CN" sz="1400" spc="300" dirty="0">
              <a:solidFill>
                <a:schemeClr val="accent1"/>
              </a:solidFill>
              <a:latin typeface="思源黑体 CN" panose="020B0500000000000000" pitchFamily="34" charset="-122"/>
              <a:ea typeface="思源黑体 CN" panose="020B0500000000000000" pitchFamily="34" charset="-122"/>
            </a:endParaRP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36" y="3506748"/>
            <a:ext cx="978528" cy="958958"/>
          </a:xfrm>
          <a:prstGeom prst="rect">
            <a:avLst/>
          </a:prstGeom>
        </p:spPr>
      </p:pic>
      <p:sp>
        <p:nvSpPr>
          <p:cNvPr id="16" name="文本框 15"/>
          <p:cNvSpPr txBox="1"/>
          <p:nvPr/>
        </p:nvSpPr>
        <p:spPr>
          <a:xfrm>
            <a:off x="3385222" y="2038350"/>
            <a:ext cx="4724400" cy="323165"/>
          </a:xfrm>
          <a:prstGeom prst="rect">
            <a:avLst/>
          </a:prstGeom>
          <a:solidFill>
            <a:schemeClr val="accent1"/>
          </a:solidFill>
          <a:ln w="19050">
            <a:noFill/>
          </a:ln>
        </p:spPr>
        <p:txBody>
          <a:bodyPr wrap="square" rtlCol="0">
            <a:spAutoFit/>
          </a:bodyPr>
          <a:lstStyle/>
          <a:p>
            <a:pPr algn="dist"/>
            <a:r>
              <a:rPr lang="zh-CN" altLang="en-US" sz="1500" dirty="0">
                <a:solidFill>
                  <a:schemeClr val="bg1"/>
                </a:solidFill>
                <a:latin typeface="+mn-ea"/>
              </a:rPr>
              <a:t>以优异的成绩迎接党的二十大召开</a:t>
            </a:r>
          </a:p>
        </p:txBody>
      </p:sp>
      <p:sp>
        <p:nvSpPr>
          <p:cNvPr id="33" name="文本框 32"/>
          <p:cNvSpPr txBox="1"/>
          <p:nvPr/>
        </p:nvSpPr>
        <p:spPr>
          <a:xfrm>
            <a:off x="3341708" y="2571750"/>
            <a:ext cx="4844114" cy="266227"/>
          </a:xfrm>
          <a:prstGeom prst="rect">
            <a:avLst/>
          </a:prstGeom>
          <a:noFill/>
        </p:spPr>
        <p:txBody>
          <a:bodyPr wrap="square" rtlCol="0">
            <a:spAutoFit/>
          </a:bodyPr>
          <a:lstStyle/>
          <a:p>
            <a:r>
              <a:rPr lang="zh-CN" altLang="en-US" sz="1130" dirty="0">
                <a:solidFill>
                  <a:schemeClr val="accent1"/>
                </a:solidFill>
                <a:latin typeface="+mn-ea"/>
              </a:rPr>
              <a:t>为实现第二个百年奋斗目标、实现中华民族伟大复兴的中国梦而努力奋斗</a:t>
            </a:r>
          </a:p>
        </p:txBody>
      </p:sp>
      <p:sp>
        <p:nvSpPr>
          <p:cNvPr id="43" name="文本框 42"/>
          <p:cNvSpPr txBox="1"/>
          <p:nvPr/>
        </p:nvSpPr>
        <p:spPr>
          <a:xfrm>
            <a:off x="228600" y="4352151"/>
            <a:ext cx="2051971" cy="276999"/>
          </a:xfrm>
          <a:prstGeom prst="rect">
            <a:avLst/>
          </a:prstGeom>
          <a:noFill/>
        </p:spPr>
        <p:txBody>
          <a:bodyPr vert="horz" wrap="square" rtlCol="0">
            <a:spAutoFit/>
          </a:bodyPr>
          <a:lstStyle/>
          <a:p>
            <a:pPr algn="ctr"/>
            <a:r>
              <a:rPr lang="zh-CN" altLang="en-US" sz="1200" spc="600" smtClean="0">
                <a:solidFill>
                  <a:srgbClr val="FFFBEF"/>
                </a:solidFill>
                <a:latin typeface="+mn-ea"/>
              </a:rPr>
              <a:t>以史为鉴开创未来</a:t>
            </a:r>
            <a:endParaRPr lang="en-US" altLang="zh-CN" sz="1200" spc="600" dirty="0">
              <a:solidFill>
                <a:srgbClr val="FFFBEF"/>
              </a:solidFill>
              <a:latin typeface="+mn-ea"/>
            </a:endParaRPr>
          </a:p>
        </p:txBody>
      </p:sp>
      <p:sp>
        <p:nvSpPr>
          <p:cNvPr id="44" name="文本框 43"/>
          <p:cNvSpPr txBox="1"/>
          <p:nvPr/>
        </p:nvSpPr>
        <p:spPr>
          <a:xfrm>
            <a:off x="228600" y="285750"/>
            <a:ext cx="2051971" cy="276999"/>
          </a:xfrm>
          <a:prstGeom prst="rect">
            <a:avLst/>
          </a:prstGeom>
          <a:noFill/>
        </p:spPr>
        <p:txBody>
          <a:bodyPr vert="horz" wrap="square" rtlCol="0">
            <a:spAutoFit/>
          </a:bodyPr>
          <a:lstStyle/>
          <a:p>
            <a:pPr algn="ctr"/>
            <a:r>
              <a:rPr lang="zh-CN" altLang="en-US" sz="1200" spc="600" smtClean="0">
                <a:solidFill>
                  <a:srgbClr val="FFFBEF"/>
                </a:solidFill>
                <a:latin typeface="+mn-ea"/>
              </a:rPr>
              <a:t>埋头苦干勇毅前行</a:t>
            </a:r>
            <a:endParaRPr lang="zh-CN" altLang="en-US" sz="1200" spc="600" dirty="0">
              <a:solidFill>
                <a:srgbClr val="FFFBEF"/>
              </a:solidFill>
              <a:latin typeface="+mn-ea"/>
            </a:endParaRPr>
          </a:p>
        </p:txBody>
      </p:sp>
      <p:grpSp>
        <p:nvGrpSpPr>
          <p:cNvPr id="3" name="组合 2"/>
          <p:cNvGrpSpPr/>
          <p:nvPr/>
        </p:nvGrpSpPr>
        <p:grpSpPr>
          <a:xfrm>
            <a:off x="3385222" y="3028950"/>
            <a:ext cx="1865791" cy="245166"/>
            <a:chOff x="3352800" y="2747950"/>
            <a:chExt cx="1865791" cy="245166"/>
          </a:xfrm>
        </p:grpSpPr>
        <p:sp>
          <p:nvSpPr>
            <p:cNvPr id="39"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9" name="PA_任意多边形 29"/>
          <p:cNvSpPr/>
          <p:nvPr>
            <p:custDataLst>
              <p:tags r:id="rId1"/>
            </p:custDataLst>
          </p:nvPr>
        </p:nvSpPr>
        <p:spPr bwMode="auto">
          <a:xfrm>
            <a:off x="588638" y="1200150"/>
            <a:ext cx="1487056" cy="132882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BEF"/>
          </a:solidFill>
          <a:ln>
            <a:noFill/>
          </a:ln>
        </p:spPr>
        <p:txBody>
          <a:bodyPr vert="horz" wrap="square" lIns="68580" tIns="34290" rIns="68580" bIns="34290" numCol="1" anchor="t" anchorCtr="0" compatLnSpc="1"/>
          <a:lstStyle/>
          <a:p>
            <a:pPr algn="ctr"/>
            <a:endParaRPr lang="zh-CN" altLang="en-US" sz="135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P spid="13" grpId="0"/>
      <p:bldP spid="16" grpId="0" animBg="1"/>
      <p:bldP spid="33" grpId="0"/>
      <p:bldP spid="43" grpId="0"/>
      <p:bldP spid="44"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29" y="3216559"/>
            <a:ext cx="1449558" cy="1793591"/>
          </a:xfrm>
          <a:prstGeom prst="rect">
            <a:avLst/>
          </a:prstGeom>
        </p:spPr>
      </p:pic>
      <p:pic>
        <p:nvPicPr>
          <p:cNvPr id="2" name="图片 1"/>
          <p:cNvPicPr>
            <a:picLocks noChangeAspect="1"/>
          </p:cNvPicPr>
          <p:nvPr/>
        </p:nvPicPr>
        <p:blipFill>
          <a:blip r:embed="rId4"/>
          <a:stretch>
            <a:fillRect/>
          </a:stretch>
        </p:blipFill>
        <p:spPr>
          <a:xfrm>
            <a:off x="-27702" y="3409950"/>
            <a:ext cx="9187468" cy="1725010"/>
          </a:xfrm>
          <a:prstGeom prst="rect">
            <a:avLst/>
          </a:prstGeom>
        </p:spPr>
      </p:pic>
      <p:sp>
        <p:nvSpPr>
          <p:cNvPr id="21" name="矩形 20"/>
          <p:cNvSpPr/>
          <p:nvPr/>
        </p:nvSpPr>
        <p:spPr>
          <a:xfrm>
            <a:off x="1295400" y="1276350"/>
            <a:ext cx="815608" cy="2147047"/>
          </a:xfrm>
          <a:prstGeom prst="rect">
            <a:avLst/>
          </a:prstGeom>
          <a:noFill/>
          <a:ln>
            <a:solidFill>
              <a:schemeClr val="accent1"/>
            </a:solidFill>
          </a:ln>
        </p:spPr>
        <p:txBody>
          <a:bodyPr vert="eaVert" wrap="square" lIns="68580" tIns="34290" rIns="68580" bIns="34290">
            <a:spAutoFit/>
          </a:bodyPr>
          <a:lstStyle/>
          <a:p>
            <a:pPr algn="ctr" defTabSz="685800">
              <a:defRPr/>
            </a:pPr>
            <a:r>
              <a:rPr lang="zh-CN" altLang="en-US" sz="4400" b="1" spc="225" dirty="0" smtClean="0">
                <a:solidFill>
                  <a:schemeClr val="accent1"/>
                </a:solidFill>
                <a:latin typeface="+mj-ea"/>
                <a:ea typeface="+mj-ea"/>
                <a:cs typeface="+mn-ea"/>
                <a:sym typeface="+mn-lt"/>
              </a:rPr>
              <a:t>目录</a:t>
            </a:r>
            <a:endParaRPr sz="4400" b="1" spc="225" dirty="0">
              <a:solidFill>
                <a:schemeClr val="accent1"/>
              </a:solidFill>
              <a:latin typeface="+mj-ea"/>
              <a:ea typeface="+mj-ea"/>
              <a:cs typeface="+mn-ea"/>
              <a:sym typeface="+mn-lt"/>
            </a:endParaRPr>
          </a:p>
        </p:txBody>
      </p:sp>
      <p:grpSp>
        <p:nvGrpSpPr>
          <p:cNvPr id="22" name="组合 21"/>
          <p:cNvGrpSpPr/>
          <p:nvPr/>
        </p:nvGrpSpPr>
        <p:grpSpPr>
          <a:xfrm>
            <a:off x="2438400" y="1303872"/>
            <a:ext cx="5410200" cy="321730"/>
            <a:chOff x="3113365" y="1214277"/>
            <a:chExt cx="4449212" cy="321730"/>
          </a:xfrm>
        </p:grpSpPr>
        <p:sp>
          <p:nvSpPr>
            <p:cNvPr id="23" name="文本框 7"/>
            <p:cNvSpPr txBox="1"/>
            <p:nvPr/>
          </p:nvSpPr>
          <p:spPr>
            <a:xfrm>
              <a:off x="3113365" y="1220536"/>
              <a:ext cx="489752" cy="315471"/>
            </a:xfrm>
            <a:prstGeom prst="rect">
              <a:avLst/>
            </a:prstGeom>
            <a:solidFill>
              <a:schemeClr val="accent1"/>
            </a:solidFill>
            <a:ln>
              <a:noFill/>
            </a:ln>
          </p:spPr>
          <p:txBody>
            <a:bodyPr wrap="square" lIns="68580" tIns="34290" rIns="68580" bIns="34290" rtlCol="0">
              <a:spAutoFit/>
            </a:bodyPr>
            <a:lstStyle/>
            <a:p>
              <a:pPr algn="ctr" defTabSz="685800"/>
              <a:r>
                <a:rPr lang="en-US" altLang="zh-CN" sz="1600" dirty="0" smtClean="0">
                  <a:solidFill>
                    <a:schemeClr val="bg1"/>
                  </a:solidFill>
                  <a:latin typeface="+mn-ea"/>
                  <a:cs typeface="+mn-ea"/>
                  <a:sym typeface="+mn-lt"/>
                </a:rPr>
                <a:t>01</a:t>
              </a:r>
              <a:endParaRPr lang="en-US" altLang="zh-CN" sz="1600" dirty="0">
                <a:solidFill>
                  <a:schemeClr val="bg1"/>
                </a:solidFill>
                <a:latin typeface="+mn-ea"/>
                <a:cs typeface="+mn-ea"/>
                <a:sym typeface="+mn-lt"/>
              </a:endParaRPr>
            </a:p>
          </p:txBody>
        </p:sp>
        <p:sp>
          <p:nvSpPr>
            <p:cNvPr id="24" name="文本框 15"/>
            <p:cNvSpPr txBox="1"/>
            <p:nvPr/>
          </p:nvSpPr>
          <p:spPr>
            <a:xfrm>
              <a:off x="3679315" y="1214277"/>
              <a:ext cx="3883262" cy="315471"/>
            </a:xfrm>
            <a:prstGeom prst="rect">
              <a:avLst/>
            </a:prstGeom>
            <a:noFill/>
            <a:ln>
              <a:solidFill>
                <a:schemeClr val="accent1"/>
              </a:solidFill>
            </a:ln>
          </p:spPr>
          <p:txBody>
            <a:bodyPr wrap="square" lIns="68580" tIns="34290" rIns="68580" bIns="34290" rtlCol="0">
              <a:spAutoFit/>
            </a:bodyPr>
            <a:lstStyle/>
            <a:p>
              <a:pPr algn="ctr" defTabSz="685800"/>
              <a:r>
                <a:rPr lang="zh-CN" altLang="en-US" sz="1600">
                  <a:solidFill>
                    <a:schemeClr val="accent1"/>
                  </a:solidFill>
                  <a:latin typeface="+mn-ea"/>
                  <a:cs typeface="+mn-ea"/>
                  <a:sym typeface="+mn-lt"/>
                </a:rPr>
                <a:t>了解党的二十大</a:t>
              </a:r>
              <a:endParaRPr lang="zh-CN" altLang="en-US" sz="1600" dirty="0">
                <a:solidFill>
                  <a:schemeClr val="accent1"/>
                </a:solidFill>
                <a:latin typeface="+mn-ea"/>
                <a:cs typeface="+mn-ea"/>
                <a:sym typeface="+mn-lt"/>
              </a:endParaRPr>
            </a:p>
          </p:txBody>
        </p:sp>
      </p:grpSp>
      <p:grpSp>
        <p:nvGrpSpPr>
          <p:cNvPr id="25" name="组合 24"/>
          <p:cNvGrpSpPr/>
          <p:nvPr/>
        </p:nvGrpSpPr>
        <p:grpSpPr>
          <a:xfrm>
            <a:off x="2438400" y="1898654"/>
            <a:ext cx="5410200" cy="321730"/>
            <a:chOff x="3113365" y="1214277"/>
            <a:chExt cx="4449212" cy="321730"/>
          </a:xfrm>
        </p:grpSpPr>
        <p:sp>
          <p:nvSpPr>
            <p:cNvPr id="26" name="文本框 7"/>
            <p:cNvSpPr txBox="1"/>
            <p:nvPr/>
          </p:nvSpPr>
          <p:spPr>
            <a:xfrm>
              <a:off x="3113365" y="1220536"/>
              <a:ext cx="489752" cy="315471"/>
            </a:xfrm>
            <a:prstGeom prst="rect">
              <a:avLst/>
            </a:prstGeom>
            <a:solidFill>
              <a:schemeClr val="accent1"/>
            </a:solidFill>
            <a:ln>
              <a:noFill/>
            </a:ln>
          </p:spPr>
          <p:txBody>
            <a:bodyPr wrap="square" lIns="68580" tIns="34290" rIns="68580" bIns="34290" rtlCol="0">
              <a:spAutoFit/>
            </a:bodyPr>
            <a:lstStyle/>
            <a:p>
              <a:pPr algn="ctr" defTabSz="685800"/>
              <a:r>
                <a:rPr lang="en-US" altLang="zh-CN" sz="1600" dirty="0" smtClean="0">
                  <a:solidFill>
                    <a:schemeClr val="bg1"/>
                  </a:solidFill>
                  <a:latin typeface="+mn-ea"/>
                  <a:cs typeface="+mn-ea"/>
                  <a:sym typeface="+mn-lt"/>
                </a:rPr>
                <a:t>02</a:t>
              </a:r>
              <a:endParaRPr lang="en-US" altLang="zh-CN" sz="1600" dirty="0">
                <a:solidFill>
                  <a:schemeClr val="bg1"/>
                </a:solidFill>
                <a:latin typeface="+mn-ea"/>
                <a:cs typeface="+mn-ea"/>
                <a:sym typeface="+mn-lt"/>
              </a:endParaRPr>
            </a:p>
          </p:txBody>
        </p:sp>
        <p:sp>
          <p:nvSpPr>
            <p:cNvPr id="27" name="文本框 15"/>
            <p:cNvSpPr txBox="1"/>
            <p:nvPr/>
          </p:nvSpPr>
          <p:spPr>
            <a:xfrm>
              <a:off x="3679315" y="1214277"/>
              <a:ext cx="3883262" cy="315471"/>
            </a:xfrm>
            <a:prstGeom prst="rect">
              <a:avLst/>
            </a:prstGeom>
            <a:noFill/>
            <a:ln>
              <a:solidFill>
                <a:schemeClr val="accent1"/>
              </a:solidFill>
            </a:ln>
          </p:spPr>
          <p:txBody>
            <a:bodyPr wrap="square" lIns="68580" tIns="34290" rIns="68580" bIns="34290" rtlCol="0">
              <a:spAutoFit/>
            </a:bodyPr>
            <a:lstStyle/>
            <a:p>
              <a:pPr algn="ctr" defTabSz="685800"/>
              <a:r>
                <a:rPr lang="zh-CN" altLang="en-US" sz="1600" smtClean="0">
                  <a:solidFill>
                    <a:schemeClr val="accent1"/>
                  </a:solidFill>
                  <a:latin typeface="+mn-ea"/>
                  <a:cs typeface="+mn-ea"/>
                  <a:sym typeface="+mn-lt"/>
                </a:rPr>
                <a:t>代表应具备条件</a:t>
              </a:r>
              <a:endParaRPr lang="zh-CN" altLang="en-US" sz="1600" dirty="0">
                <a:solidFill>
                  <a:schemeClr val="accent1"/>
                </a:solidFill>
                <a:latin typeface="+mn-ea"/>
                <a:cs typeface="+mn-ea"/>
                <a:sym typeface="+mn-lt"/>
              </a:endParaRPr>
            </a:p>
          </p:txBody>
        </p:sp>
      </p:grpSp>
      <p:grpSp>
        <p:nvGrpSpPr>
          <p:cNvPr id="28" name="组合 27"/>
          <p:cNvGrpSpPr/>
          <p:nvPr/>
        </p:nvGrpSpPr>
        <p:grpSpPr>
          <a:xfrm>
            <a:off x="2438400" y="2493437"/>
            <a:ext cx="5410200" cy="321730"/>
            <a:chOff x="3113365" y="1214277"/>
            <a:chExt cx="4449212" cy="321730"/>
          </a:xfrm>
        </p:grpSpPr>
        <p:sp>
          <p:nvSpPr>
            <p:cNvPr id="29" name="文本框 7"/>
            <p:cNvSpPr txBox="1"/>
            <p:nvPr/>
          </p:nvSpPr>
          <p:spPr>
            <a:xfrm>
              <a:off x="3113365" y="1220536"/>
              <a:ext cx="489752" cy="315471"/>
            </a:xfrm>
            <a:prstGeom prst="rect">
              <a:avLst/>
            </a:prstGeom>
            <a:solidFill>
              <a:schemeClr val="accent1"/>
            </a:solidFill>
            <a:ln>
              <a:noFill/>
            </a:ln>
          </p:spPr>
          <p:txBody>
            <a:bodyPr wrap="square" lIns="68580" tIns="34290" rIns="68580" bIns="34290" rtlCol="0">
              <a:spAutoFit/>
            </a:bodyPr>
            <a:lstStyle/>
            <a:p>
              <a:pPr algn="ctr" defTabSz="685800"/>
              <a:r>
                <a:rPr lang="en-US" altLang="zh-CN" sz="1600" dirty="0" smtClean="0">
                  <a:solidFill>
                    <a:schemeClr val="bg1"/>
                  </a:solidFill>
                  <a:latin typeface="+mn-ea"/>
                  <a:cs typeface="+mn-ea"/>
                  <a:sym typeface="+mn-lt"/>
                </a:rPr>
                <a:t>03</a:t>
              </a:r>
              <a:endParaRPr lang="en-US" altLang="zh-CN" sz="1600" dirty="0">
                <a:solidFill>
                  <a:schemeClr val="bg1"/>
                </a:solidFill>
                <a:latin typeface="+mn-ea"/>
                <a:cs typeface="+mn-ea"/>
                <a:sym typeface="+mn-lt"/>
              </a:endParaRPr>
            </a:p>
          </p:txBody>
        </p:sp>
        <p:sp>
          <p:nvSpPr>
            <p:cNvPr id="30" name="文本框 15"/>
            <p:cNvSpPr txBox="1"/>
            <p:nvPr/>
          </p:nvSpPr>
          <p:spPr>
            <a:xfrm>
              <a:off x="3679315" y="1214277"/>
              <a:ext cx="3883262" cy="315471"/>
            </a:xfrm>
            <a:prstGeom prst="rect">
              <a:avLst/>
            </a:prstGeom>
            <a:noFill/>
            <a:ln>
              <a:solidFill>
                <a:schemeClr val="accent1"/>
              </a:solidFill>
            </a:ln>
          </p:spPr>
          <p:txBody>
            <a:bodyPr wrap="square" lIns="68580" tIns="34290" rIns="68580" bIns="34290" rtlCol="0">
              <a:spAutoFit/>
            </a:bodyPr>
            <a:lstStyle/>
            <a:p>
              <a:pPr algn="ctr" defTabSz="685800"/>
              <a:r>
                <a:rPr lang="zh-CN" altLang="en-US" sz="1600" smtClean="0">
                  <a:solidFill>
                    <a:schemeClr val="accent1"/>
                  </a:solidFill>
                  <a:latin typeface="+mn-ea"/>
                  <a:cs typeface="+mn-ea"/>
                  <a:sym typeface="+mn-lt"/>
                </a:rPr>
                <a:t>喜</a:t>
              </a:r>
              <a:r>
                <a:rPr lang="zh-CN" altLang="en-US" sz="1600">
                  <a:solidFill>
                    <a:schemeClr val="accent1"/>
                  </a:solidFill>
                  <a:latin typeface="+mn-ea"/>
                  <a:cs typeface="+mn-ea"/>
                  <a:sym typeface="+mn-lt"/>
                </a:rPr>
                <a:t>迎党的二十大</a:t>
              </a:r>
              <a:endParaRPr lang="zh-CN" altLang="en-US" sz="1600" dirty="0">
                <a:solidFill>
                  <a:schemeClr val="accent1"/>
                </a:solidFill>
                <a:latin typeface="+mn-ea"/>
                <a:cs typeface="+mn-ea"/>
                <a:sym typeface="+mn-lt"/>
              </a:endParaRPr>
            </a:p>
          </p:txBody>
        </p:sp>
      </p:grpSp>
      <p:grpSp>
        <p:nvGrpSpPr>
          <p:cNvPr id="31" name="组合 30"/>
          <p:cNvGrpSpPr/>
          <p:nvPr/>
        </p:nvGrpSpPr>
        <p:grpSpPr>
          <a:xfrm>
            <a:off x="2438400" y="3088220"/>
            <a:ext cx="5410200" cy="321730"/>
            <a:chOff x="3113365" y="1214277"/>
            <a:chExt cx="4449212" cy="321730"/>
          </a:xfrm>
        </p:grpSpPr>
        <p:sp>
          <p:nvSpPr>
            <p:cNvPr id="32" name="文本框 7"/>
            <p:cNvSpPr txBox="1"/>
            <p:nvPr/>
          </p:nvSpPr>
          <p:spPr>
            <a:xfrm>
              <a:off x="3113365" y="1220536"/>
              <a:ext cx="489752" cy="315471"/>
            </a:xfrm>
            <a:prstGeom prst="rect">
              <a:avLst/>
            </a:prstGeom>
            <a:solidFill>
              <a:schemeClr val="accent1"/>
            </a:solidFill>
            <a:ln>
              <a:noFill/>
            </a:ln>
          </p:spPr>
          <p:txBody>
            <a:bodyPr wrap="square" lIns="68580" tIns="34290" rIns="68580" bIns="34290" rtlCol="0">
              <a:spAutoFit/>
            </a:bodyPr>
            <a:lstStyle/>
            <a:p>
              <a:pPr algn="ctr" defTabSz="685800"/>
              <a:r>
                <a:rPr lang="en-US" altLang="zh-CN" sz="1600" dirty="0" smtClean="0">
                  <a:solidFill>
                    <a:schemeClr val="bg1"/>
                  </a:solidFill>
                  <a:latin typeface="+mn-ea"/>
                  <a:cs typeface="+mn-ea"/>
                  <a:sym typeface="+mn-lt"/>
                </a:rPr>
                <a:t>04</a:t>
              </a:r>
              <a:endParaRPr lang="en-US" altLang="zh-CN" sz="1600" dirty="0">
                <a:solidFill>
                  <a:schemeClr val="bg1"/>
                </a:solidFill>
                <a:latin typeface="+mn-ea"/>
                <a:cs typeface="+mn-ea"/>
                <a:sym typeface="+mn-lt"/>
              </a:endParaRPr>
            </a:p>
          </p:txBody>
        </p:sp>
        <p:sp>
          <p:nvSpPr>
            <p:cNvPr id="34" name="文本框 15"/>
            <p:cNvSpPr txBox="1"/>
            <p:nvPr/>
          </p:nvSpPr>
          <p:spPr>
            <a:xfrm>
              <a:off x="3679315" y="1214277"/>
              <a:ext cx="3883262" cy="315471"/>
            </a:xfrm>
            <a:prstGeom prst="rect">
              <a:avLst/>
            </a:prstGeom>
            <a:noFill/>
            <a:ln>
              <a:solidFill>
                <a:schemeClr val="accent1"/>
              </a:solidFill>
            </a:ln>
          </p:spPr>
          <p:txBody>
            <a:bodyPr wrap="square" lIns="68580" tIns="34290" rIns="68580" bIns="34290" rtlCol="0">
              <a:spAutoFit/>
            </a:bodyPr>
            <a:lstStyle/>
            <a:p>
              <a:pPr algn="ctr" defTabSz="685800"/>
              <a:r>
                <a:rPr lang="zh-CN" altLang="en-US" sz="1600">
                  <a:solidFill>
                    <a:schemeClr val="accent1"/>
                  </a:solidFill>
                  <a:latin typeface="+mn-ea"/>
                  <a:cs typeface="+mn-ea"/>
                  <a:sym typeface="+mn-lt"/>
                </a:rPr>
                <a:t>做合格</a:t>
              </a:r>
              <a:r>
                <a:rPr lang="zh-CN" altLang="en-US" sz="1600" smtClean="0">
                  <a:solidFill>
                    <a:schemeClr val="accent1"/>
                  </a:solidFill>
                  <a:latin typeface="+mn-ea"/>
                  <a:cs typeface="+mn-ea"/>
                  <a:sym typeface="+mn-lt"/>
                </a:rPr>
                <a:t>共产党员</a:t>
              </a:r>
              <a:endParaRPr lang="zh-CN" altLang="en-US" sz="1600" dirty="0">
                <a:solidFill>
                  <a:schemeClr val="accent1"/>
                </a:solidFill>
                <a:latin typeface="+mn-ea"/>
                <a:cs typeface="+mn-ea"/>
                <a:sym typeface="+mn-lt"/>
              </a:endParaRPr>
            </a:p>
          </p:txBody>
        </p:sp>
      </p:grpSp>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5860" y="772294"/>
            <a:ext cx="826128" cy="809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09" y="819150"/>
            <a:ext cx="3236591" cy="4082407"/>
          </a:xfrm>
          <a:prstGeom prst="rect">
            <a:avLst/>
          </a:prstGeom>
        </p:spPr>
      </p:pic>
      <p:pic>
        <p:nvPicPr>
          <p:cNvPr id="2" name="图片 1"/>
          <p:cNvPicPr>
            <a:picLocks noChangeAspect="1"/>
          </p:cNvPicPr>
          <p:nvPr/>
        </p:nvPicPr>
        <p:blipFill rotWithShape="1">
          <a:blip r:embed="rId4"/>
          <a:srcRect l="-528" t="22087" r="21434" b="-22087"/>
          <a:stretch>
            <a:fillRect/>
          </a:stretch>
        </p:blipFill>
        <p:spPr>
          <a:xfrm flipH="1">
            <a:off x="0" y="3409950"/>
            <a:ext cx="9270124" cy="2216187"/>
          </a:xfrm>
          <a:prstGeom prst="rect">
            <a:avLst/>
          </a:prstGeom>
        </p:spPr>
      </p:pic>
      <p:sp>
        <p:nvSpPr>
          <p:cNvPr id="18" name="TextBox 48"/>
          <p:cNvSpPr txBox="1"/>
          <p:nvPr/>
        </p:nvSpPr>
        <p:spPr>
          <a:xfrm>
            <a:off x="914400" y="2197953"/>
            <a:ext cx="5638800" cy="830997"/>
          </a:xfrm>
          <a:prstGeom prst="rect">
            <a:avLst/>
          </a:prstGeom>
          <a:noFill/>
        </p:spPr>
        <p:txBody>
          <a:bodyPr wrap="square" lIns="0" tIns="0" rIns="0" bIns="0" rtlCol="0">
            <a:spAutoFit/>
          </a:bodyPr>
          <a:lstStyle/>
          <a:p>
            <a:pPr defTabSz="685800"/>
            <a:r>
              <a:rPr lang="zh-CN" altLang="en-US" sz="5400" b="1" spc="300">
                <a:solidFill>
                  <a:schemeClr val="accent1"/>
                </a:solidFill>
                <a:latin typeface="+mj-ea"/>
                <a:ea typeface="+mj-ea"/>
                <a:cs typeface="+mn-ea"/>
                <a:sym typeface="+mn-lt"/>
              </a:rPr>
              <a:t>了解党的二十大</a:t>
            </a:r>
            <a:endParaRPr lang="zh-CN" altLang="en-US" sz="5400" b="1" spc="300" dirty="0">
              <a:solidFill>
                <a:schemeClr val="accent1"/>
              </a:solidFill>
              <a:latin typeface="+mj-ea"/>
              <a:ea typeface="+mj-ea"/>
              <a:cs typeface="+mn-ea"/>
              <a:sym typeface="+mn-lt"/>
            </a:endParaRPr>
          </a:p>
        </p:txBody>
      </p:sp>
      <p:sp>
        <p:nvSpPr>
          <p:cNvPr id="19" name="TextBox 48"/>
          <p:cNvSpPr txBox="1"/>
          <p:nvPr/>
        </p:nvSpPr>
        <p:spPr>
          <a:xfrm>
            <a:off x="990600" y="1408152"/>
            <a:ext cx="2590800" cy="553998"/>
          </a:xfrm>
          <a:prstGeom prst="rect">
            <a:avLst/>
          </a:prstGeom>
          <a:solidFill>
            <a:schemeClr val="accent1"/>
          </a:solidFill>
        </p:spPr>
        <p:txBody>
          <a:bodyPr wrap="square" lIns="0" tIns="0" rIns="0" bIns="0" rtlCol="0">
            <a:spAutoFit/>
          </a:bodyPr>
          <a:lstStyle/>
          <a:p>
            <a:pPr algn="ctr" defTabSz="685800"/>
            <a:r>
              <a:rPr lang="zh-CN" altLang="en-US" sz="3600" spc="600" dirty="0" smtClean="0">
                <a:solidFill>
                  <a:srgbClr val="FFFBEF"/>
                </a:solidFill>
                <a:latin typeface="+mn-ea"/>
                <a:cs typeface="+mn-ea"/>
                <a:sym typeface="+mn-lt"/>
              </a:rPr>
              <a:t>第一部分</a:t>
            </a:r>
            <a:endParaRPr lang="en-US" altLang="zh-CN" sz="3600" spc="600" dirty="0">
              <a:solidFill>
                <a:srgbClr val="FFFBEF"/>
              </a:solidFill>
              <a:latin typeface="+mn-ea"/>
              <a:cs typeface="+mn-ea"/>
              <a:sym typeface="+mn-lt"/>
            </a:endParaRPr>
          </a:p>
        </p:txBody>
      </p:sp>
      <p:sp>
        <p:nvSpPr>
          <p:cNvPr id="20" name="矩形 19"/>
          <p:cNvSpPr/>
          <p:nvPr/>
        </p:nvSpPr>
        <p:spPr>
          <a:xfrm>
            <a:off x="990601" y="3051248"/>
            <a:ext cx="4952999" cy="511102"/>
          </a:xfrm>
          <a:prstGeom prst="rect">
            <a:avLst/>
          </a:prstGeom>
        </p:spPr>
        <p:txBody>
          <a:bodyPr wrap="square">
            <a:spAutoFit/>
          </a:bodyPr>
          <a:lstStyle/>
          <a:p>
            <a:pPr>
              <a:lnSpc>
                <a:spcPct val="130000"/>
              </a:lnSpc>
            </a:pPr>
            <a:r>
              <a:rPr lang="en-US" altLang="zh-CN" sz="1100" smtClean="0">
                <a:solidFill>
                  <a:schemeClr val="accent1"/>
                </a:solidFill>
                <a:latin typeface="+mn-ea"/>
              </a:rPr>
              <a:t>welcome the 20th cpc national congress with outstanding achievements the </a:t>
            </a:r>
            <a:r>
              <a:rPr lang="en-US" altLang="zh-CN" sz="1100">
                <a:solidFill>
                  <a:schemeClr val="accent1"/>
                </a:solidFill>
                <a:latin typeface="+mn-ea"/>
              </a:rPr>
              <a:t>20th cpc </a:t>
            </a:r>
            <a:r>
              <a:rPr lang="en-US" altLang="zh-CN" sz="1100" smtClean="0">
                <a:solidFill>
                  <a:schemeClr val="accent1"/>
                </a:solidFill>
                <a:latin typeface="+mn-ea"/>
              </a:rPr>
              <a:t>national welcome</a:t>
            </a:r>
            <a:endParaRPr lang="zh-CN" altLang="en-US" sz="1100" dirty="0">
              <a:solidFill>
                <a:schemeClr val="accent1"/>
              </a:solidFill>
              <a:latin typeface="+mn-ea"/>
            </a:endParaRPr>
          </a:p>
        </p:txBody>
      </p:sp>
      <p:grpSp>
        <p:nvGrpSpPr>
          <p:cNvPr id="33" name="组合 32"/>
          <p:cNvGrpSpPr/>
          <p:nvPr/>
        </p:nvGrpSpPr>
        <p:grpSpPr>
          <a:xfrm>
            <a:off x="3733800" y="1537555"/>
            <a:ext cx="1865791" cy="245166"/>
            <a:chOff x="3352800" y="2747950"/>
            <a:chExt cx="1865791" cy="245166"/>
          </a:xfrm>
        </p:grpSpPr>
        <p:sp>
          <p:nvSpPr>
            <p:cNvPr id="35"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16574" y="1602799"/>
            <a:ext cx="1383712" cy="323165"/>
          </a:xfrm>
          <a:prstGeom prst="rect">
            <a:avLst/>
          </a:prstGeom>
        </p:spPr>
        <p:txBody>
          <a:bodyPr wrap="none">
            <a:spAutoFit/>
          </a:bodyPr>
          <a:lstStyle/>
          <a:p>
            <a:r>
              <a:rPr lang="en-US" altLang="zh-CN" sz="1500" dirty="0">
                <a:latin typeface="+mn-ea"/>
              </a:rPr>
              <a:t>2022</a:t>
            </a:r>
            <a:r>
              <a:rPr lang="zh-CN" altLang="en-US" sz="1500" dirty="0">
                <a:latin typeface="+mn-ea"/>
              </a:rPr>
              <a:t>年下半年</a:t>
            </a:r>
          </a:p>
        </p:txBody>
      </p:sp>
      <p:sp>
        <p:nvSpPr>
          <p:cNvPr id="10" name="矩形: 圆角 9"/>
          <p:cNvSpPr/>
          <p:nvPr/>
        </p:nvSpPr>
        <p:spPr>
          <a:xfrm>
            <a:off x="1089618" y="1454517"/>
            <a:ext cx="1653581" cy="5966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召开时间</a:t>
            </a:r>
          </a:p>
        </p:txBody>
      </p:sp>
      <p:sp>
        <p:nvSpPr>
          <p:cNvPr id="13" name="矩形 12"/>
          <p:cNvSpPr/>
          <p:nvPr/>
        </p:nvSpPr>
        <p:spPr>
          <a:xfrm>
            <a:off x="2916575" y="2491432"/>
            <a:ext cx="569387" cy="323165"/>
          </a:xfrm>
          <a:prstGeom prst="rect">
            <a:avLst/>
          </a:prstGeom>
        </p:spPr>
        <p:txBody>
          <a:bodyPr wrap="none">
            <a:spAutoFit/>
          </a:bodyPr>
          <a:lstStyle/>
          <a:p>
            <a:r>
              <a:rPr lang="zh-CN" altLang="en-US" sz="1500" dirty="0">
                <a:latin typeface="+mn-ea"/>
              </a:rPr>
              <a:t>北京</a:t>
            </a:r>
          </a:p>
        </p:txBody>
      </p:sp>
      <p:sp>
        <p:nvSpPr>
          <p:cNvPr id="14" name="矩形: 圆角 13"/>
          <p:cNvSpPr/>
          <p:nvPr/>
        </p:nvSpPr>
        <p:spPr>
          <a:xfrm>
            <a:off x="1089618" y="2343150"/>
            <a:ext cx="1653581" cy="5966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召开地点</a:t>
            </a:r>
          </a:p>
        </p:txBody>
      </p:sp>
      <p:sp>
        <p:nvSpPr>
          <p:cNvPr id="16" name="矩形 15"/>
          <p:cNvSpPr/>
          <p:nvPr/>
        </p:nvSpPr>
        <p:spPr>
          <a:xfrm>
            <a:off x="2916574" y="3257550"/>
            <a:ext cx="5137808" cy="905376"/>
          </a:xfrm>
          <a:prstGeom prst="rect">
            <a:avLst/>
          </a:prstGeom>
        </p:spPr>
        <p:txBody>
          <a:bodyPr wrap="square">
            <a:spAutoFit/>
          </a:bodyPr>
          <a:lstStyle/>
          <a:p>
            <a:pPr>
              <a:lnSpc>
                <a:spcPct val="130000"/>
              </a:lnSpc>
            </a:pPr>
            <a:r>
              <a:rPr lang="zh-CN" altLang="en-US" sz="1400" dirty="0">
                <a:latin typeface="+mn-ea"/>
              </a:rPr>
              <a:t>党的二十大是我们党进入全面建设社会主义现代化国家、向第二个百年奋斗目标进军新征程的重要时刻召开的一次十分重要的代表大会，是党和国家政治生活中的一件大事。</a:t>
            </a:r>
          </a:p>
        </p:txBody>
      </p:sp>
      <p:sp>
        <p:nvSpPr>
          <p:cNvPr id="17" name="矩形: 圆角 16"/>
          <p:cNvSpPr/>
          <p:nvPr/>
        </p:nvSpPr>
        <p:spPr>
          <a:xfrm>
            <a:off x="1089618" y="3420805"/>
            <a:ext cx="1653581" cy="5966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大会重要意义</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546331"/>
            <a:ext cx="3698086" cy="159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3" grpId="0"/>
      <p:bldP spid="14"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09" y="819150"/>
            <a:ext cx="3236591" cy="4082407"/>
          </a:xfrm>
          <a:prstGeom prst="rect">
            <a:avLst/>
          </a:prstGeom>
        </p:spPr>
      </p:pic>
      <p:pic>
        <p:nvPicPr>
          <p:cNvPr id="2" name="图片 1"/>
          <p:cNvPicPr>
            <a:picLocks noChangeAspect="1"/>
          </p:cNvPicPr>
          <p:nvPr/>
        </p:nvPicPr>
        <p:blipFill rotWithShape="1">
          <a:blip r:embed="rId4"/>
          <a:srcRect l="-528" t="22087" r="21434" b="-22087"/>
          <a:stretch>
            <a:fillRect/>
          </a:stretch>
        </p:blipFill>
        <p:spPr>
          <a:xfrm flipH="1">
            <a:off x="0" y="3409950"/>
            <a:ext cx="9270124" cy="2216187"/>
          </a:xfrm>
          <a:prstGeom prst="rect">
            <a:avLst/>
          </a:prstGeom>
        </p:spPr>
      </p:pic>
      <p:sp>
        <p:nvSpPr>
          <p:cNvPr id="18" name="TextBox 48"/>
          <p:cNvSpPr txBox="1"/>
          <p:nvPr/>
        </p:nvSpPr>
        <p:spPr>
          <a:xfrm>
            <a:off x="914400" y="2197953"/>
            <a:ext cx="5638800" cy="830997"/>
          </a:xfrm>
          <a:prstGeom prst="rect">
            <a:avLst/>
          </a:prstGeom>
          <a:noFill/>
        </p:spPr>
        <p:txBody>
          <a:bodyPr wrap="square" lIns="0" tIns="0" rIns="0" bIns="0" rtlCol="0">
            <a:spAutoFit/>
          </a:bodyPr>
          <a:lstStyle/>
          <a:p>
            <a:pPr defTabSz="685800"/>
            <a:r>
              <a:rPr lang="zh-CN" altLang="en-US" sz="5400" b="1" spc="300">
                <a:solidFill>
                  <a:schemeClr val="accent1"/>
                </a:solidFill>
                <a:latin typeface="+mj-ea"/>
                <a:ea typeface="+mj-ea"/>
                <a:cs typeface="+mn-ea"/>
                <a:sym typeface="+mn-lt"/>
              </a:rPr>
              <a:t>代表应具备条件</a:t>
            </a:r>
          </a:p>
        </p:txBody>
      </p:sp>
      <p:sp>
        <p:nvSpPr>
          <p:cNvPr id="19" name="TextBox 48"/>
          <p:cNvSpPr txBox="1"/>
          <p:nvPr/>
        </p:nvSpPr>
        <p:spPr>
          <a:xfrm>
            <a:off x="990600" y="1408152"/>
            <a:ext cx="2590800" cy="553998"/>
          </a:xfrm>
          <a:prstGeom prst="rect">
            <a:avLst/>
          </a:prstGeom>
          <a:solidFill>
            <a:schemeClr val="accent1"/>
          </a:solidFill>
        </p:spPr>
        <p:txBody>
          <a:bodyPr wrap="square" lIns="0" tIns="0" rIns="0" bIns="0" rtlCol="0">
            <a:spAutoFit/>
          </a:bodyPr>
          <a:lstStyle/>
          <a:p>
            <a:pPr algn="ctr" defTabSz="685800"/>
            <a:r>
              <a:rPr lang="zh-CN" altLang="en-US" sz="3600" spc="600" smtClean="0">
                <a:solidFill>
                  <a:srgbClr val="FFFBEF"/>
                </a:solidFill>
                <a:latin typeface="+mn-ea"/>
                <a:cs typeface="+mn-ea"/>
                <a:sym typeface="+mn-lt"/>
              </a:rPr>
              <a:t>第二部分</a:t>
            </a:r>
            <a:endParaRPr lang="en-US" altLang="zh-CN" sz="3600" spc="600" dirty="0">
              <a:solidFill>
                <a:srgbClr val="FFFBEF"/>
              </a:solidFill>
              <a:latin typeface="+mn-ea"/>
              <a:cs typeface="+mn-ea"/>
              <a:sym typeface="+mn-lt"/>
            </a:endParaRPr>
          </a:p>
        </p:txBody>
      </p:sp>
      <p:sp>
        <p:nvSpPr>
          <p:cNvPr id="20" name="矩形 19"/>
          <p:cNvSpPr/>
          <p:nvPr/>
        </p:nvSpPr>
        <p:spPr>
          <a:xfrm>
            <a:off x="990601" y="3051248"/>
            <a:ext cx="4952999" cy="511102"/>
          </a:xfrm>
          <a:prstGeom prst="rect">
            <a:avLst/>
          </a:prstGeom>
        </p:spPr>
        <p:txBody>
          <a:bodyPr wrap="square">
            <a:spAutoFit/>
          </a:bodyPr>
          <a:lstStyle/>
          <a:p>
            <a:pPr>
              <a:lnSpc>
                <a:spcPct val="130000"/>
              </a:lnSpc>
            </a:pPr>
            <a:r>
              <a:rPr lang="en-US" altLang="zh-CN" sz="1100" smtClean="0">
                <a:solidFill>
                  <a:schemeClr val="accent1"/>
                </a:solidFill>
                <a:latin typeface="+mn-ea"/>
              </a:rPr>
              <a:t>welcome the 20th cpc national congress with outstanding achievements the </a:t>
            </a:r>
            <a:r>
              <a:rPr lang="en-US" altLang="zh-CN" sz="1100">
                <a:solidFill>
                  <a:schemeClr val="accent1"/>
                </a:solidFill>
                <a:latin typeface="+mn-ea"/>
              </a:rPr>
              <a:t>20th cpc </a:t>
            </a:r>
            <a:r>
              <a:rPr lang="en-US" altLang="zh-CN" sz="1100" smtClean="0">
                <a:solidFill>
                  <a:schemeClr val="accent1"/>
                </a:solidFill>
                <a:latin typeface="+mn-ea"/>
              </a:rPr>
              <a:t>national welcome</a:t>
            </a:r>
            <a:endParaRPr lang="zh-CN" altLang="en-US" sz="1100" dirty="0">
              <a:solidFill>
                <a:schemeClr val="accent1"/>
              </a:solidFill>
              <a:latin typeface="+mn-ea"/>
            </a:endParaRPr>
          </a:p>
        </p:txBody>
      </p:sp>
      <p:grpSp>
        <p:nvGrpSpPr>
          <p:cNvPr id="33" name="组合 32"/>
          <p:cNvGrpSpPr/>
          <p:nvPr/>
        </p:nvGrpSpPr>
        <p:grpSpPr>
          <a:xfrm>
            <a:off x="3733800" y="1537555"/>
            <a:ext cx="1865791" cy="245166"/>
            <a:chOff x="3352800" y="2747950"/>
            <a:chExt cx="1865791" cy="245166"/>
          </a:xfrm>
        </p:grpSpPr>
        <p:sp>
          <p:nvSpPr>
            <p:cNvPr id="35" name="星形: 五角 27"/>
            <p:cNvSpPr/>
            <p:nvPr/>
          </p:nvSpPr>
          <p:spPr>
            <a:xfrm>
              <a:off x="3352800"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星形: 五角 27"/>
            <p:cNvSpPr/>
            <p:nvPr/>
          </p:nvSpPr>
          <p:spPr>
            <a:xfrm>
              <a:off x="3757957"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星形: 五角 27"/>
            <p:cNvSpPr/>
            <p:nvPr/>
          </p:nvSpPr>
          <p:spPr>
            <a:xfrm>
              <a:off x="4163114"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星形: 五角 27"/>
            <p:cNvSpPr/>
            <p:nvPr/>
          </p:nvSpPr>
          <p:spPr>
            <a:xfrm>
              <a:off x="4568271"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星形: 五角 27"/>
            <p:cNvSpPr/>
            <p:nvPr/>
          </p:nvSpPr>
          <p:spPr>
            <a:xfrm>
              <a:off x="4973426" y="2747950"/>
              <a:ext cx="245165" cy="24516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14927" y="1657350"/>
            <a:ext cx="5033473" cy="992579"/>
            <a:chOff x="1619902" y="2158744"/>
            <a:chExt cx="6711297" cy="1323438"/>
          </a:xfrm>
        </p:grpSpPr>
        <p:sp>
          <p:nvSpPr>
            <p:cNvPr id="11" name="矩形: 圆角 10"/>
            <p:cNvSpPr/>
            <p:nvPr/>
          </p:nvSpPr>
          <p:spPr>
            <a:xfrm>
              <a:off x="1619902" y="2211797"/>
              <a:ext cx="1428097" cy="1064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mtClean="0">
                  <a:latin typeface="思源黑体 CN Normal" panose="020B0400000000000000" pitchFamily="34" charset="-122"/>
                  <a:ea typeface="思源黑体 CN Normal" panose="020B0400000000000000" pitchFamily="34" charset="-122"/>
                </a:rPr>
                <a:t>代表</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选举</a:t>
              </a:r>
              <a:endParaRPr lang="zh-CN" altLang="en-US" sz="1500" b="1" dirty="0">
                <a:latin typeface="思源黑体 CN Normal" panose="020B0400000000000000" pitchFamily="34" charset="-122"/>
                <a:ea typeface="思源黑体 CN Normal" panose="020B0400000000000000" pitchFamily="34" charset="-122"/>
              </a:endParaRPr>
            </a:p>
          </p:txBody>
        </p:sp>
        <p:sp>
          <p:nvSpPr>
            <p:cNvPr id="15" name="矩形 14"/>
            <p:cNvSpPr/>
            <p:nvPr/>
          </p:nvSpPr>
          <p:spPr>
            <a:xfrm>
              <a:off x="3149599" y="2158744"/>
              <a:ext cx="5181600" cy="1323438"/>
            </a:xfrm>
            <a:prstGeom prst="rect">
              <a:avLst/>
            </a:prstGeom>
          </p:spPr>
          <p:txBody>
            <a:bodyPr wrap="square">
              <a:spAutoFit/>
            </a:bodyPr>
            <a:lstStyle/>
            <a:p>
              <a:pPr algn="just">
                <a:lnSpc>
                  <a:spcPct val="130000"/>
                </a:lnSpc>
              </a:pPr>
              <a:r>
                <a:rPr lang="zh-CN" altLang="en-US" sz="1500" dirty="0">
                  <a:latin typeface="思源黑体 CN Normal" panose="020B0400000000000000" pitchFamily="34" charset="-122"/>
                  <a:ea typeface="思源黑体 CN Normal" panose="020B0400000000000000" pitchFamily="34" charset="-122"/>
                </a:rPr>
                <a:t>二十大代表名额的分配，主要根据党组织数量和党员人数确定，同时考虑前几次党的全国代表大会代表名额等因素。</a:t>
              </a:r>
            </a:p>
          </p:txBody>
        </p:sp>
      </p:grpSp>
      <p:grpSp>
        <p:nvGrpSpPr>
          <p:cNvPr id="20" name="组合 19"/>
          <p:cNvGrpSpPr/>
          <p:nvPr/>
        </p:nvGrpSpPr>
        <p:grpSpPr>
          <a:xfrm>
            <a:off x="1371600" y="3296469"/>
            <a:ext cx="6375513" cy="875481"/>
            <a:chOff x="1809372" y="4717715"/>
            <a:chExt cx="8500683" cy="1167308"/>
          </a:xfrm>
        </p:grpSpPr>
        <p:sp>
          <p:nvSpPr>
            <p:cNvPr id="4" name="矩形 3"/>
            <p:cNvSpPr/>
            <p:nvPr/>
          </p:nvSpPr>
          <p:spPr>
            <a:xfrm>
              <a:off x="1809372" y="4749382"/>
              <a:ext cx="6864474" cy="923329"/>
            </a:xfrm>
            <a:prstGeom prst="rect">
              <a:avLst/>
            </a:prstGeom>
          </p:spPr>
          <p:txBody>
            <a:bodyPr wrap="square">
              <a:spAutoFit/>
            </a:bodyPr>
            <a:lstStyle/>
            <a:p>
              <a:pPr algn="just">
                <a:lnSpc>
                  <a:spcPct val="130000"/>
                </a:lnSpc>
              </a:pPr>
              <a:r>
                <a:rPr lang="zh-CN" altLang="en-US" sz="1500" dirty="0">
                  <a:latin typeface="思源黑体 CN Normal" panose="020B0400000000000000" pitchFamily="34" charset="-122"/>
                  <a:ea typeface="思源黑体 CN Normal" panose="020B0400000000000000" pitchFamily="34" charset="-122"/>
                </a:rPr>
                <a:t>二十大代表的选举产生，采取自下而上、上下结合、反复酝酿、逐级遴选的办法进行。</a:t>
              </a:r>
            </a:p>
          </p:txBody>
        </p:sp>
        <p:sp>
          <p:nvSpPr>
            <p:cNvPr id="16" name="矩形: 圆角 15"/>
            <p:cNvSpPr/>
            <p:nvPr/>
          </p:nvSpPr>
          <p:spPr>
            <a:xfrm>
              <a:off x="8839199" y="4717715"/>
              <a:ext cx="1470856" cy="1167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mtClean="0">
                  <a:latin typeface="思源黑体 CN Normal" panose="020B0400000000000000" pitchFamily="34" charset="-122"/>
                  <a:ea typeface="思源黑体 CN Normal" panose="020B0400000000000000" pitchFamily="34" charset="-122"/>
                </a:rPr>
                <a:t>选举</a:t>
              </a:r>
              <a:endParaRPr lang="en-US" altLang="zh-CN" sz="1500" b="1" smtClean="0">
                <a:latin typeface="思源黑体 CN Normal" panose="020B0400000000000000" pitchFamily="34" charset="-122"/>
                <a:ea typeface="思源黑体 CN Normal" panose="020B0400000000000000" pitchFamily="34" charset="-122"/>
              </a:endParaRPr>
            </a:p>
            <a:p>
              <a:pPr algn="ctr"/>
              <a:r>
                <a:rPr lang="zh-CN" altLang="en-US" sz="1500" b="1" smtClean="0">
                  <a:latin typeface="思源黑体 CN Normal" panose="020B0400000000000000" pitchFamily="34" charset="-122"/>
                  <a:ea typeface="思源黑体 CN Normal" panose="020B0400000000000000" pitchFamily="34" charset="-122"/>
                </a:rPr>
                <a:t>办法</a:t>
              </a:r>
              <a:endParaRPr lang="zh-CN" altLang="en-US" sz="1500" b="1" dirty="0">
                <a:latin typeface="思源黑体 CN Normal" panose="020B0400000000000000" pitchFamily="34" charset="-122"/>
                <a:ea typeface="思源黑体 CN Normal" panose="020B0400000000000000" pitchFamily="34" charset="-122"/>
              </a:endParaRPr>
            </a:p>
          </p:txBody>
        </p:sp>
      </p:grpSp>
      <p:cxnSp>
        <p:nvCxnSpPr>
          <p:cNvPr id="3" name="直接连接符 2"/>
          <p:cNvCxnSpPr/>
          <p:nvPr/>
        </p:nvCxnSpPr>
        <p:spPr>
          <a:xfrm>
            <a:off x="1208690" y="3028950"/>
            <a:ext cx="653743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00800" y="1711830"/>
            <a:ext cx="1613178" cy="938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16860" y="1504950"/>
            <a:ext cx="7510280" cy="62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350" dirty="0">
                <a:latin typeface="思源黑体 CN Normal" panose="020B0400000000000000" pitchFamily="34" charset="-122"/>
                <a:ea typeface="思源黑体 CN Normal" panose="020B0400000000000000" pitchFamily="34" charset="-122"/>
              </a:rPr>
              <a:t>按照党中央要求，二十大代表要严格资格条件，严把政治关和廉洁关，坚持把政治标准放在首位</a:t>
            </a:r>
          </a:p>
        </p:txBody>
      </p:sp>
      <p:sp>
        <p:nvSpPr>
          <p:cNvPr id="6" name="文本框 5"/>
          <p:cNvSpPr txBox="1"/>
          <p:nvPr/>
        </p:nvSpPr>
        <p:spPr>
          <a:xfrm>
            <a:off x="874840" y="2343150"/>
            <a:ext cx="3316160" cy="1785874"/>
          </a:xfrm>
          <a:prstGeom prst="rect">
            <a:avLst/>
          </a:prstGeom>
        </p:spPr>
        <p:txBody>
          <a:bodyPr wrap="square">
            <a:spAutoFit/>
          </a:bodyPr>
          <a:lstStyle>
            <a:defPPr>
              <a:defRPr lang="zh-CN"/>
            </a:defPPr>
            <a:lvl1pPr algn="just">
              <a:lnSpc>
                <a:spcPct val="130000"/>
              </a:lnSpc>
              <a:defRPr sz="2000">
                <a:latin typeface="思源黑体 CN Normal" panose="020B0400000000000000" pitchFamily="34" charset="-122"/>
                <a:ea typeface="思源黑体 CN Normal" panose="020B0400000000000000" pitchFamily="34" charset="-122"/>
              </a:defRPr>
            </a:lvl1pPr>
          </a:lstStyle>
          <a:p>
            <a:pPr>
              <a:lnSpc>
                <a:spcPct val="150000"/>
              </a:lnSpc>
            </a:pPr>
            <a:r>
              <a:rPr lang="zh-CN" altLang="en-US" sz="1500" dirty="0"/>
              <a:t>二十大代表应是共产党员中的优秀分子，带头尊崇党章、模范遵守党章，严格按照党员标准要求自己，具有共产党员的先进性，并在以下六个方面具备相应的条件：</a:t>
            </a:r>
          </a:p>
        </p:txBody>
      </p:sp>
      <p:sp>
        <p:nvSpPr>
          <p:cNvPr id="8" name="椭圆 7"/>
          <p:cNvSpPr/>
          <p:nvPr/>
        </p:nvSpPr>
        <p:spPr>
          <a:xfrm>
            <a:off x="4671848" y="2495550"/>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思想</a:t>
            </a:r>
          </a:p>
        </p:txBody>
      </p:sp>
      <p:sp>
        <p:nvSpPr>
          <p:cNvPr id="9" name="椭圆 8"/>
          <p:cNvSpPr/>
          <p:nvPr/>
        </p:nvSpPr>
        <p:spPr>
          <a:xfrm>
            <a:off x="5943436" y="2495550"/>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政治</a:t>
            </a:r>
          </a:p>
        </p:txBody>
      </p:sp>
      <p:sp>
        <p:nvSpPr>
          <p:cNvPr id="10" name="椭圆 9"/>
          <p:cNvSpPr/>
          <p:nvPr/>
        </p:nvSpPr>
        <p:spPr>
          <a:xfrm>
            <a:off x="7215023" y="2495550"/>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能力</a:t>
            </a:r>
          </a:p>
        </p:txBody>
      </p:sp>
      <p:sp>
        <p:nvSpPr>
          <p:cNvPr id="11" name="椭圆 10"/>
          <p:cNvSpPr/>
          <p:nvPr/>
        </p:nvSpPr>
        <p:spPr>
          <a:xfrm>
            <a:off x="4671849" y="3290785"/>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作风</a:t>
            </a:r>
          </a:p>
        </p:txBody>
      </p:sp>
      <p:sp>
        <p:nvSpPr>
          <p:cNvPr id="12" name="椭圆 11"/>
          <p:cNvSpPr/>
          <p:nvPr/>
        </p:nvSpPr>
        <p:spPr>
          <a:xfrm>
            <a:off x="5943436" y="3290785"/>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业绩</a:t>
            </a:r>
          </a:p>
        </p:txBody>
      </p:sp>
      <p:sp>
        <p:nvSpPr>
          <p:cNvPr id="13" name="椭圆 12"/>
          <p:cNvSpPr/>
          <p:nvPr/>
        </p:nvSpPr>
        <p:spPr>
          <a:xfrm>
            <a:off x="7215024" y="3290785"/>
            <a:ext cx="709776" cy="70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思源黑体 CN Normal" panose="020B0400000000000000" pitchFamily="34" charset="-122"/>
                <a:ea typeface="思源黑体 CN Normal" panose="020B0400000000000000" pitchFamily="34" charset="-122"/>
              </a:rPr>
              <a:t>履职</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38200" y="1272115"/>
            <a:ext cx="2288186" cy="1455300"/>
            <a:chOff x="1268835" y="1773063"/>
            <a:chExt cx="3050915" cy="1940400"/>
          </a:xfrm>
        </p:grpSpPr>
        <p:sp>
          <p:nvSpPr>
            <p:cNvPr id="15" name="矩形: 圆角 4"/>
            <p:cNvSpPr/>
            <p:nvPr/>
          </p:nvSpPr>
          <p:spPr>
            <a:xfrm>
              <a:off x="1268835" y="1773063"/>
              <a:ext cx="3050915" cy="1940400"/>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smtClean="0">
                  <a:solidFill>
                    <a:schemeClr val="accent1"/>
                  </a:solidFill>
                  <a:latin typeface="微软雅黑" panose="020B0503020204020204" pitchFamily="34" charset="-122"/>
                  <a:ea typeface="微软雅黑" panose="020B0503020204020204" pitchFamily="34" charset="-122"/>
                </a:rPr>
                <a:t>社会主义</a:t>
              </a:r>
              <a:r>
                <a:rPr lang="zh-CN" altLang="en-US" b="1">
                  <a:solidFill>
                    <a:schemeClr val="accent1"/>
                  </a:solidFill>
                  <a:latin typeface="微软雅黑" panose="020B0503020204020204" pitchFamily="34" charset="-122"/>
                  <a:ea typeface="微软雅黑" panose="020B0503020204020204" pitchFamily="34" charset="-122"/>
                </a:rPr>
                <a:t>信念</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6" name="Freeform 5"/>
            <p:cNvSpPr/>
            <p:nvPr/>
          </p:nvSpPr>
          <p:spPr bwMode="auto">
            <a:xfrm>
              <a:off x="2434292" y="2023262"/>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accent1"/>
            </a:solidFill>
            <a:ln>
              <a:noFill/>
            </a:ln>
            <a:effectLst/>
          </p:spPr>
          <p:txBody>
            <a:bodyPr vert="horz" wrap="square" lIns="68580" tIns="34290" rIns="68580" bIns="34290" numCol="1" anchor="t" anchorCtr="0" compatLnSpc="1"/>
            <a:lstStyle/>
            <a:p>
              <a:endParaRPr lang="zh-CN" altLang="en-US" sz="1350"/>
            </a:p>
          </p:txBody>
        </p:sp>
      </p:grpSp>
      <p:grpSp>
        <p:nvGrpSpPr>
          <p:cNvPr id="17" name="组合 16"/>
          <p:cNvGrpSpPr/>
          <p:nvPr/>
        </p:nvGrpSpPr>
        <p:grpSpPr>
          <a:xfrm>
            <a:off x="838201" y="3022506"/>
            <a:ext cx="2288186" cy="1454244"/>
            <a:chOff x="1268836" y="4106917"/>
            <a:chExt cx="3050915" cy="1938992"/>
          </a:xfrm>
        </p:grpSpPr>
        <p:sp>
          <p:nvSpPr>
            <p:cNvPr id="18" name="矩形: 圆角 5"/>
            <p:cNvSpPr/>
            <p:nvPr/>
          </p:nvSpPr>
          <p:spPr>
            <a:xfrm>
              <a:off x="1268836" y="4106917"/>
              <a:ext cx="3050915" cy="1938992"/>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smtClean="0">
                  <a:solidFill>
                    <a:schemeClr val="accent1"/>
                  </a:solidFill>
                  <a:latin typeface="微软雅黑" panose="020B0503020204020204" pitchFamily="34" charset="-122"/>
                  <a:ea typeface="微软雅黑" panose="020B0503020204020204" pitchFamily="34" charset="-122"/>
                </a:rPr>
                <a:t>政治</a:t>
              </a:r>
              <a:r>
                <a:rPr lang="zh-CN" altLang="en-US" b="1">
                  <a:solidFill>
                    <a:schemeClr val="accent1"/>
                  </a:solidFill>
                  <a:latin typeface="微软雅黑" panose="020B0503020204020204" pitchFamily="34" charset="-122"/>
                  <a:ea typeface="微软雅黑" panose="020B0503020204020204" pitchFamily="34" charset="-122"/>
                </a:rPr>
                <a:t>执行力</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2434292" y="4356413"/>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accent1"/>
            </a:solidFill>
            <a:ln>
              <a:noFill/>
            </a:ln>
            <a:effectLst/>
          </p:spPr>
          <p:txBody>
            <a:bodyPr vert="horz" wrap="square" lIns="68580" tIns="34290" rIns="68580" bIns="34290" numCol="1" anchor="t" anchorCtr="0" compatLnSpc="1"/>
            <a:lstStyle/>
            <a:p>
              <a:endParaRPr lang="zh-CN" altLang="en-US" sz="1350"/>
            </a:p>
          </p:txBody>
        </p:sp>
      </p:grpSp>
      <p:grpSp>
        <p:nvGrpSpPr>
          <p:cNvPr id="22" name="组合 21"/>
          <p:cNvGrpSpPr/>
          <p:nvPr/>
        </p:nvGrpSpPr>
        <p:grpSpPr>
          <a:xfrm>
            <a:off x="3239652" y="1366004"/>
            <a:ext cx="4953000" cy="1303538"/>
            <a:chOff x="3886200" y="1423686"/>
            <a:chExt cx="4230251" cy="1303538"/>
          </a:xfrm>
        </p:grpSpPr>
        <p:sp>
          <p:nvSpPr>
            <p:cNvPr id="23" name="矩形 22"/>
            <p:cNvSpPr/>
            <p:nvPr/>
          </p:nvSpPr>
          <p:spPr>
            <a:xfrm>
              <a:off x="4106448" y="1562632"/>
              <a:ext cx="3789753" cy="1029193"/>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一是能够努力学习马克思列宁主义、毛泽东思想、邓小平理论、“三个代表”重要思想、科学发展观、习近平新时代中国特色社会主义思想，坚定马克思主义信仰、中国特色社会主义</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rPr>
                <a:t>信念</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228632" y="3138888"/>
            <a:ext cx="4953000" cy="1303538"/>
            <a:chOff x="3886200" y="1423686"/>
            <a:chExt cx="4230251" cy="1303538"/>
          </a:xfrm>
        </p:grpSpPr>
        <p:sp>
          <p:nvSpPr>
            <p:cNvPr id="26" name="矩形 25"/>
            <p:cNvSpPr/>
            <p:nvPr/>
          </p:nvSpPr>
          <p:spPr>
            <a:xfrm>
              <a:off x="4106448" y="1657350"/>
              <a:ext cx="3789753" cy="812530"/>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二是能够增强“四个意识”、坚定“四个自信”、做到“两个维护”，政治可靠，对党忠诚，具有较强的政治判断力、政治领悟力、政治执行</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rPr>
                <a:t>力</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38200" y="1272115"/>
            <a:ext cx="2288186" cy="1455300"/>
            <a:chOff x="1268835" y="1773063"/>
            <a:chExt cx="3050915" cy="1940400"/>
          </a:xfrm>
        </p:grpSpPr>
        <p:sp>
          <p:nvSpPr>
            <p:cNvPr id="15" name="矩形: 圆角 4"/>
            <p:cNvSpPr/>
            <p:nvPr/>
          </p:nvSpPr>
          <p:spPr>
            <a:xfrm>
              <a:off x="1268835" y="1773063"/>
              <a:ext cx="3050915" cy="19404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a:solidFill>
                    <a:srgbClr val="FFFAF0"/>
                  </a:solidFill>
                  <a:latin typeface="微软雅黑" panose="020B0503020204020204" pitchFamily="34" charset="-122"/>
                  <a:ea typeface="微软雅黑" panose="020B0503020204020204" pitchFamily="34" charset="-122"/>
                </a:rPr>
                <a:t>丰富的实践经验</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16" name="Freeform 5"/>
            <p:cNvSpPr/>
            <p:nvPr/>
          </p:nvSpPr>
          <p:spPr bwMode="auto">
            <a:xfrm>
              <a:off x="2434292" y="2023262"/>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68580" tIns="34290" rIns="68580" bIns="34290" numCol="1" anchor="t" anchorCtr="0" compatLnSpc="1"/>
            <a:lstStyle/>
            <a:p>
              <a:endParaRPr lang="zh-CN" altLang="en-US" sz="1350"/>
            </a:p>
          </p:txBody>
        </p:sp>
      </p:grpSp>
      <p:grpSp>
        <p:nvGrpSpPr>
          <p:cNvPr id="17" name="组合 16"/>
          <p:cNvGrpSpPr/>
          <p:nvPr/>
        </p:nvGrpSpPr>
        <p:grpSpPr>
          <a:xfrm>
            <a:off x="838201" y="3022506"/>
            <a:ext cx="2288186" cy="1454244"/>
            <a:chOff x="1268836" y="4106917"/>
            <a:chExt cx="3050915" cy="1938992"/>
          </a:xfrm>
        </p:grpSpPr>
        <p:sp>
          <p:nvSpPr>
            <p:cNvPr id="18" name="矩形: 圆角 5"/>
            <p:cNvSpPr/>
            <p:nvPr/>
          </p:nvSpPr>
          <p:spPr>
            <a:xfrm>
              <a:off x="1268836" y="4106917"/>
              <a:ext cx="3050915" cy="193899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endParaRPr lang="en-US" altLang="zh-CN" b="1" smtClean="0">
                <a:solidFill>
                  <a:srgbClr val="FFFAF0"/>
                </a:solidFill>
                <a:latin typeface="微软雅黑" panose="020B0503020204020204" pitchFamily="34" charset="-122"/>
                <a:ea typeface="微软雅黑" panose="020B0503020204020204" pitchFamily="34" charset="-122"/>
              </a:endParaRPr>
            </a:p>
            <a:p>
              <a:pPr algn="ctr"/>
              <a:r>
                <a:rPr lang="zh-CN" altLang="en-US" b="1">
                  <a:solidFill>
                    <a:srgbClr val="FFFAF0"/>
                  </a:solidFill>
                  <a:latin typeface="微软雅黑" panose="020B0503020204020204" pitchFamily="34" charset="-122"/>
                  <a:ea typeface="微软雅黑" panose="020B0503020204020204" pitchFamily="34" charset="-122"/>
                </a:rPr>
                <a:t>作风和形象</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2434292" y="4356413"/>
              <a:ext cx="720000" cy="72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68580" tIns="34290" rIns="68580" bIns="34290" numCol="1" anchor="t" anchorCtr="0" compatLnSpc="1"/>
            <a:lstStyle/>
            <a:p>
              <a:endParaRPr lang="zh-CN" altLang="en-US" sz="1350"/>
            </a:p>
          </p:txBody>
        </p:sp>
      </p:grpSp>
      <p:grpSp>
        <p:nvGrpSpPr>
          <p:cNvPr id="20" name="组合 19"/>
          <p:cNvGrpSpPr/>
          <p:nvPr/>
        </p:nvGrpSpPr>
        <p:grpSpPr>
          <a:xfrm>
            <a:off x="3239652" y="1366004"/>
            <a:ext cx="4953000" cy="1303538"/>
            <a:chOff x="3886200" y="1423686"/>
            <a:chExt cx="4230251" cy="1303538"/>
          </a:xfrm>
        </p:grpSpPr>
        <p:sp>
          <p:nvSpPr>
            <p:cNvPr id="21" name="矩形 20"/>
            <p:cNvSpPr/>
            <p:nvPr/>
          </p:nvSpPr>
          <p:spPr>
            <a:xfrm>
              <a:off x="3982837" y="1562632"/>
              <a:ext cx="4000592" cy="1052596"/>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三是能够认真贯彻党中央重大决策部署，牢记“国之大者”，带头落实统筹推进“五位一体”总体布局和协调推进“四个全面”战略布局的要求，立足新发展阶段、贯彻新发展理念、构建新发展格局、推动高质量发展，具有较高的能力素质和较丰富的实践经验。</a:t>
              </a:r>
            </a:p>
          </p:txBody>
        </p:sp>
        <p:sp>
          <p:nvSpPr>
            <p:cNvPr id="22"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228632" y="3138888"/>
            <a:ext cx="4953000" cy="1303538"/>
            <a:chOff x="3886200" y="1423686"/>
            <a:chExt cx="4230251" cy="1303538"/>
          </a:xfrm>
        </p:grpSpPr>
        <p:sp>
          <p:nvSpPr>
            <p:cNvPr id="24" name="矩形 23"/>
            <p:cNvSpPr/>
            <p:nvPr/>
          </p:nvSpPr>
          <p:spPr>
            <a:xfrm>
              <a:off x="4106448" y="1542348"/>
              <a:ext cx="4010003" cy="1052596"/>
            </a:xfrm>
            <a:prstGeom prst="rect">
              <a:avLst/>
            </a:prstGeom>
          </p:spPr>
          <p:txBody>
            <a:bodyPr wrap="square">
              <a:spAutoFit/>
            </a:bodyPr>
            <a:lstStyle/>
            <a:p>
              <a:pPr>
                <a:lnSpc>
                  <a:spcPct val="13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四是能够牢记初心使命，自觉践行党的根本宗旨和社会主义核心价值观，坚持以人民为中心，站稳人民立场，发扬党的光荣传统和优良作风，密切联系党员和群众，践行“三严三实”，公道正派，克己奉公，遵纪守法，清正廉洁，有良好的道德品质、作风和形象。</a:t>
              </a:r>
            </a:p>
          </p:txBody>
        </p:sp>
        <p:sp>
          <p:nvSpPr>
            <p:cNvPr id="25" name="矩形: 圆角 15"/>
            <p:cNvSpPr/>
            <p:nvPr/>
          </p:nvSpPr>
          <p:spPr>
            <a:xfrm>
              <a:off x="3886200" y="1423686"/>
              <a:ext cx="4230251" cy="1303538"/>
            </a:xfrm>
            <a:prstGeom prst="roundRect">
              <a:avLst>
                <a:gd name="adj" fmla="val 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FAF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 name="KSO_WPP_MARK_KEY" val="aaf791e6-c877-4e69-9537-f7d61307194b"/>
  <p:tag name="COMMONDATA" val="eyJoZGlkIjoiZjM0MDk4Nzc4YjljODllMGFjMTBlM2YxZjYzYzJmZWYifQ=="/>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提供免费下载">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全屏显示(16:9)</PresentationFormat>
  <Paragraphs>115</Paragraphs>
  <Slides>19</Slides>
  <Notes>7</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汉仪雅酷黑 85W</vt:lpstr>
      <vt:lpstr>思源黑体 CN</vt:lpstr>
      <vt:lpstr>思源黑体 CN Bold</vt:lpstr>
      <vt:lpstr>思源黑体 CN Normal</vt:lpstr>
      <vt:lpstr>宋体</vt:lpstr>
      <vt:lpstr>微软雅黑</vt:lpstr>
      <vt:lpstr>Arial</vt:lpstr>
      <vt:lpstr>Calibri</vt:lpstr>
      <vt:lpstr>Calibri Light</vt:lpstr>
      <vt:lpstr>www.2ppt.com-提供免费下载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做合格共产党员迎接二十大</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2022-11-06T00:38:31Z</dcterms:created>
  <dcterms:modified xsi:type="dcterms:W3CDTF">2023-01-10T05:08:03Z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8F9C525F496D4B2E9829D44CA367B9EE</vt:lpwstr>
  </property>
  <property fmtid="{D5CDD505-2E9C-101B-9397-08002B2CF9AE}" pid="3" name="KSOProductBuildVer">
    <vt:lpwstr>2052-11.1.0.12763</vt:lpwstr>
  </property>
</Properties>
</file>