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tags/tag17.xml" ContentType="application/vnd.openxmlformats-officedocument.presentationml.tags+xml"/>
  <Override PartName="/ppt/notesSlides/notesSlide10.xml" ContentType="application/vnd.openxmlformats-officedocument.presentationml.notesSlide+xml"/>
  <Override PartName="/ppt/tags/tag18.xml" ContentType="application/vnd.openxmlformats-officedocument.presentationml.tags+xml"/>
  <Override PartName="/ppt/notesSlides/notesSlide11.xml" ContentType="application/vnd.openxmlformats-officedocument.presentationml.notesSlide+xml"/>
  <Override PartName="/ppt/tags/tag19.xml" ContentType="application/vnd.openxmlformats-officedocument.presentationml.tags+xml"/>
  <Override PartName="/ppt/notesSlides/notesSlide12.xml" ContentType="application/vnd.openxmlformats-officedocument.presentationml.notesSlide+xml"/>
  <Override PartName="/ppt/tags/tag20.xml" ContentType="application/vnd.openxmlformats-officedocument.presentationml.tags+xml"/>
  <Override PartName="/ppt/notesSlides/notesSlide13.xml" ContentType="application/vnd.openxmlformats-officedocument.presentationml.notesSlide+xml"/>
  <Override PartName="/ppt/tags/tag21.xml" ContentType="application/vnd.openxmlformats-officedocument.presentationml.tags+xml"/>
  <Override PartName="/ppt/notesSlides/notesSlide14.xml" ContentType="application/vnd.openxmlformats-officedocument.presentationml.notesSlide+xml"/>
  <Override PartName="/ppt/tags/tag22.xml" ContentType="application/vnd.openxmlformats-officedocument.presentationml.tags+xml"/>
  <Override PartName="/ppt/notesSlides/notesSlide15.xml" ContentType="application/vnd.openxmlformats-officedocument.presentationml.notesSlide+xml"/>
  <Override PartName="/ppt/tags/tag23.xml" ContentType="application/vnd.openxmlformats-officedocument.presentationml.tags+xml"/>
  <Override PartName="/ppt/notesSlides/notesSlide16.xml" ContentType="application/vnd.openxmlformats-officedocument.presentationml.notesSlide+xml"/>
  <Override PartName="/ppt/tags/tag24.xml" ContentType="application/vnd.openxmlformats-officedocument.presentationml.tags+xml"/>
  <Override PartName="/ppt/notesSlides/notesSlide17.xml" ContentType="application/vnd.openxmlformats-officedocument.presentationml.notesSlide+xml"/>
  <Override PartName="/ppt/tags/tag25.xml" ContentType="application/vnd.openxmlformats-officedocument.presentationml.tags+xml"/>
  <Override PartName="/ppt/notesSlides/notesSlide18.xml" ContentType="application/vnd.openxmlformats-officedocument.presentationml.notesSlide+xml"/>
  <Override PartName="/ppt/tags/tag26.xml" ContentType="application/vnd.openxmlformats-officedocument.presentationml.tags+xml"/>
  <Override PartName="/ppt/notesSlides/notesSlide19.xml" ContentType="application/vnd.openxmlformats-officedocument.presentationml.notesSlide+xml"/>
  <Override PartName="/ppt/tags/tag27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464" r:id="rId2"/>
    <p:sldId id="466" r:id="rId3"/>
    <p:sldId id="301" r:id="rId4"/>
    <p:sldId id="346" r:id="rId5"/>
    <p:sldId id="347" r:id="rId6"/>
    <p:sldId id="348" r:id="rId7"/>
    <p:sldId id="349" r:id="rId8"/>
    <p:sldId id="362" r:id="rId9"/>
    <p:sldId id="317" r:id="rId10"/>
    <p:sldId id="327" r:id="rId11"/>
    <p:sldId id="352" r:id="rId12"/>
    <p:sldId id="353" r:id="rId13"/>
    <p:sldId id="354" r:id="rId14"/>
    <p:sldId id="355" r:id="rId15"/>
    <p:sldId id="351" r:id="rId16"/>
    <p:sldId id="361" r:id="rId17"/>
    <p:sldId id="357" r:id="rId18"/>
    <p:sldId id="358" r:id="rId19"/>
    <p:sldId id="359" r:id="rId20"/>
    <p:sldId id="465" r:id="rId21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7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5B3A5-9CDA-4832-AF95-96DC2CC6F1F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47955-3B79-4784-BC42-80083667D3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47955-3B79-4784-BC42-80083667D35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47955-3B79-4784-BC42-80083667D35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47955-3B79-4784-BC42-80083667D356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195942" y="174172"/>
            <a:ext cx="446315" cy="446315"/>
          </a:xfrm>
          <a:prstGeom prst="rect">
            <a:avLst/>
          </a:prstGeom>
          <a:solidFill>
            <a:srgbClr val="F6B10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419100" y="397330"/>
            <a:ext cx="304800" cy="304800"/>
          </a:xfrm>
          <a:prstGeom prst="rect">
            <a:avLst/>
          </a:prstGeom>
          <a:solidFill>
            <a:srgbClr val="F6B1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65" fontAlgn="base" hangingPunct="0">
              <a:spcBef>
                <a:spcPct val="0"/>
              </a:spcBef>
              <a:spcAft>
                <a:spcPct val="0"/>
              </a:spcAft>
            </a:pPr>
            <a:fld id="{650FBCEA-FDC8-4C8E-B1DD-B632C28B7A6F}" type="slidenum">
              <a:rPr lang="zh-CN" altLang="zh-CN" smtClean="0">
                <a:solidFill>
                  <a:srgbClr val="27282D"/>
                </a:solidFill>
                <a:sym typeface="Calibri" panose="020F0502020204030204" pitchFamily="34" charset="0"/>
              </a:rPr>
              <a:t>‹#›</a:t>
            </a:fld>
            <a:endParaRPr lang="zh-CN" altLang="zh-CN">
              <a:solidFill>
                <a:srgbClr val="27282D"/>
              </a:solidFill>
              <a:sym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195942" y="174172"/>
            <a:ext cx="446315" cy="446315"/>
          </a:xfrm>
          <a:prstGeom prst="rect">
            <a:avLst/>
          </a:prstGeom>
          <a:solidFill>
            <a:srgbClr val="F6B10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419100" y="397330"/>
            <a:ext cx="304800" cy="304800"/>
          </a:xfrm>
          <a:prstGeom prst="rect">
            <a:avLst/>
          </a:prstGeom>
          <a:solidFill>
            <a:srgbClr val="F6B1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65" fontAlgn="base" hangingPunct="0">
              <a:spcBef>
                <a:spcPct val="0"/>
              </a:spcBef>
              <a:spcAft>
                <a:spcPct val="0"/>
              </a:spcAft>
            </a:pPr>
            <a:fld id="{650FBCEA-FDC8-4C8E-B1DD-B632C28B7A6F}" type="slidenum">
              <a:rPr lang="zh-CN" altLang="zh-CN" smtClean="0">
                <a:solidFill>
                  <a:srgbClr val="27282D"/>
                </a:solidFill>
                <a:sym typeface="Calibri" panose="020F0502020204030204" pitchFamily="34" charset="0"/>
              </a:rPr>
              <a:t>‹#›</a:t>
            </a:fld>
            <a:endParaRPr lang="zh-CN" altLang="zh-CN">
              <a:solidFill>
                <a:srgbClr val="27282D"/>
              </a:solidFill>
              <a:sym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457200" y="68462"/>
            <a:ext cx="8229600" cy="113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4290" tIns="34290" rIns="34290" bIns="34290" numCol="1" anchor="ctr" anchorCtr="0" compatLnSpc="1"/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4290" tIns="34290" rIns="34290" bIns="34290" numCol="1" anchor="t" anchorCtr="0" compatLnSpc="1"/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4419600" y="4629150"/>
            <a:ext cx="2133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4290" tIns="34290" rIns="34290" bIns="34290" numCol="1" anchor="ctr" anchorCtr="0" compatLnSpc="1"/>
          <a:lstStyle>
            <a:lvl1pPr algn="r" eaLnBrk="1">
              <a:defRPr sz="500">
                <a:ea typeface="宋体" panose="02010600030101010101" pitchFamily="2" charset="-122"/>
              </a:defRPr>
            </a:lvl1pPr>
          </a:lstStyle>
          <a:p>
            <a:pPr defTabSz="913765" fontAlgn="base" hangingPunct="0">
              <a:spcBef>
                <a:spcPct val="0"/>
              </a:spcBef>
              <a:spcAft>
                <a:spcPct val="0"/>
              </a:spcAft>
            </a:pPr>
            <a:fld id="{650FBCEA-FDC8-4C8E-B1DD-B632C28B7A6F}" type="slidenum">
              <a:rPr lang="zh-CN" altLang="zh-CN" smtClean="0">
                <a:solidFill>
                  <a:srgbClr val="27282D"/>
                </a:solidFill>
                <a:sym typeface="Calibri" panose="020F0502020204030204" pitchFamily="34" charset="0"/>
              </a:rPr>
              <a:t>‹#›</a:t>
            </a:fld>
            <a:endParaRPr lang="zh-CN" altLang="zh-CN">
              <a:solidFill>
                <a:srgbClr val="27282D"/>
              </a:solidFill>
              <a:sym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27282D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5pPr>
      <a:lvl6pPr marL="171450" algn="ctr" defTabSz="914400" rtl="0" fontAlgn="base" hangingPunct="0">
        <a:spcBef>
          <a:spcPct val="0"/>
        </a:spcBef>
        <a:spcAft>
          <a:spcPct val="0"/>
        </a:spcAft>
        <a:defRPr sz="440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6pPr>
      <a:lvl7pPr marL="342900" algn="ctr" defTabSz="914400" rtl="0" fontAlgn="base" hangingPunct="0">
        <a:spcBef>
          <a:spcPct val="0"/>
        </a:spcBef>
        <a:spcAft>
          <a:spcPct val="0"/>
        </a:spcAft>
        <a:defRPr sz="440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7pPr>
      <a:lvl8pPr marL="514350" algn="ctr" defTabSz="914400" rtl="0" fontAlgn="base" hangingPunct="0">
        <a:spcBef>
          <a:spcPct val="0"/>
        </a:spcBef>
        <a:spcAft>
          <a:spcPct val="0"/>
        </a:spcAft>
        <a:defRPr sz="440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8pPr>
      <a:lvl9pPr marL="685800" algn="ctr" defTabSz="914400" rtl="0" fontAlgn="base" hangingPunct="0">
        <a:spcBef>
          <a:spcPct val="0"/>
        </a:spcBef>
        <a:spcAft>
          <a:spcPct val="0"/>
        </a:spcAft>
        <a:defRPr sz="440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ts val="750"/>
        </a:spcBef>
        <a:spcAft>
          <a:spcPct val="0"/>
        </a:spcAft>
        <a:buSzPct val="100000"/>
        <a:buFont typeface="Arial" panose="020B0604020202020204" pitchFamily="34" charset="0"/>
        <a:buChar char="•"/>
        <a:defRPr sz="3200" kern="1200">
          <a:solidFill>
            <a:srgbClr val="27282D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85495" indent="-328295" algn="l" defTabSz="914400" rtl="0" eaLnBrk="0" fontAlgn="base" hangingPunct="0">
        <a:spcBef>
          <a:spcPts val="750"/>
        </a:spcBef>
        <a:spcAft>
          <a:spcPct val="0"/>
        </a:spcAft>
        <a:buSzPct val="100000"/>
        <a:buFont typeface="Arial" panose="020B0604020202020204" pitchFamily="34" charset="0"/>
        <a:buChar char="•"/>
        <a:defRPr sz="3200" kern="1200">
          <a:solidFill>
            <a:srgbClr val="27282D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217930" indent="-303530" algn="l" defTabSz="914400" rtl="0" eaLnBrk="0" fontAlgn="base" hangingPunct="0">
        <a:spcBef>
          <a:spcPts val="750"/>
        </a:spcBef>
        <a:spcAft>
          <a:spcPct val="0"/>
        </a:spcAft>
        <a:buSzPct val="100000"/>
        <a:buFont typeface="Arial" panose="020B0604020202020204" pitchFamily="34" charset="0"/>
        <a:buChar char="•"/>
        <a:defRPr sz="3200" kern="1200">
          <a:solidFill>
            <a:srgbClr val="27282D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737995" indent="-366395" algn="l" defTabSz="914400" rtl="0" eaLnBrk="0" fontAlgn="base" hangingPunct="0">
        <a:spcBef>
          <a:spcPts val="750"/>
        </a:spcBef>
        <a:spcAft>
          <a:spcPct val="0"/>
        </a:spcAft>
        <a:buSzPct val="100000"/>
        <a:buFont typeface="Arial" panose="020B0604020202020204" pitchFamily="34" charset="0"/>
        <a:buChar char="•"/>
        <a:defRPr sz="3200" kern="1200">
          <a:solidFill>
            <a:srgbClr val="27282D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195195" indent="-366395" algn="l" defTabSz="914400" rtl="0" eaLnBrk="0" fontAlgn="base" hangingPunct="0">
        <a:spcBef>
          <a:spcPts val="750"/>
        </a:spcBef>
        <a:spcAft>
          <a:spcPct val="0"/>
        </a:spcAft>
        <a:buSzPct val="100000"/>
        <a:buFont typeface="Arial" panose="020B0604020202020204" pitchFamily="34" charset="0"/>
        <a:buChar char="•"/>
        <a:defRPr sz="3200" kern="1200">
          <a:solidFill>
            <a:srgbClr val="27282D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942975" indent="-85725" algn="l" defTabSz="342900" rtl="0" eaLnBrk="1" latinLnBrk="0" hangingPunct="1">
        <a:lnSpc>
          <a:spcPct val="90000"/>
        </a:lnSpc>
        <a:spcBef>
          <a:spcPts val="19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" indent="-85725" algn="l" defTabSz="342900" rtl="0" eaLnBrk="1" latinLnBrk="0" hangingPunct="1">
        <a:lnSpc>
          <a:spcPct val="90000"/>
        </a:lnSpc>
        <a:spcBef>
          <a:spcPts val="19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85875" indent="-85725" algn="l" defTabSz="342900" rtl="0" eaLnBrk="1" latinLnBrk="0" hangingPunct="1">
        <a:lnSpc>
          <a:spcPct val="90000"/>
        </a:lnSpc>
        <a:spcBef>
          <a:spcPts val="19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457325" indent="-85725" algn="l" defTabSz="342900" rtl="0" eaLnBrk="1" latinLnBrk="0" hangingPunct="1">
        <a:lnSpc>
          <a:spcPct val="90000"/>
        </a:lnSpc>
        <a:spcBef>
          <a:spcPts val="19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4290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algn="l" defTabSz="34290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algn="l" defTabSz="34290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algn="l" defTabSz="34290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algn="l" defTabSz="34290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7250" algn="l" defTabSz="34290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28700" algn="l" defTabSz="34290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" algn="l" defTabSz="34290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1600" algn="l" defTabSz="34290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平行四边形 12"/>
          <p:cNvSpPr/>
          <p:nvPr/>
        </p:nvSpPr>
        <p:spPr>
          <a:xfrm>
            <a:off x="4229890" y="1078411"/>
            <a:ext cx="1286234" cy="208064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pic"/>
          <p:cNvSpPr/>
          <p:nvPr>
            <p:custDataLst>
              <p:tags r:id="rId1"/>
            </p:custDataLst>
          </p:nvPr>
        </p:nvSpPr>
        <p:spPr bwMode="auto">
          <a:xfrm>
            <a:off x="0" y="1198"/>
            <a:ext cx="5148072" cy="5142302"/>
          </a:xfrm>
          <a:custGeom>
            <a:avLst/>
            <a:gdLst>
              <a:gd name="connsiteX0" fmla="*/ 0 w 8324843"/>
              <a:gd name="connsiteY0" fmla="*/ 0 h 6856402"/>
              <a:gd name="connsiteX1" fmla="*/ 8324843 w 8324843"/>
              <a:gd name="connsiteY1" fmla="*/ 7406 h 6856402"/>
              <a:gd name="connsiteX2" fmla="*/ 3540914 w 8324843"/>
              <a:gd name="connsiteY2" fmla="*/ 6856402 h 6856402"/>
              <a:gd name="connsiteX3" fmla="*/ 0 w 8324843"/>
              <a:gd name="connsiteY3" fmla="*/ 6856402 h 685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4843" h="6856402">
                <a:moveTo>
                  <a:pt x="0" y="0"/>
                </a:moveTo>
                <a:lnTo>
                  <a:pt x="8324843" y="7406"/>
                </a:lnTo>
                <a:lnTo>
                  <a:pt x="3540914" y="6856402"/>
                </a:lnTo>
                <a:lnTo>
                  <a:pt x="0" y="6856402"/>
                </a:lnTo>
                <a:close/>
              </a:path>
            </a:pathLst>
          </a:custGeom>
          <a:blipFill>
            <a:blip r:embed="rId4" cstate="email"/>
            <a:srcRect/>
            <a:stretch>
              <a:fillRect/>
            </a:stretch>
          </a:blip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290" tIns="34290" rIns="34290" bIns="34290" numCol="1" rtlCol="0" anchor="t" anchorCtr="0" compatLnSpc="1">
            <a:noAutofit/>
          </a:bodyPr>
          <a:lstStyle/>
          <a:p>
            <a:pPr defTabSz="182753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3600">
              <a:solidFill>
                <a:srgbClr val="27282D"/>
              </a:solidFill>
              <a:cs typeface="+mn-ea"/>
              <a:sym typeface="+mn-lt"/>
            </a:endParaRPr>
          </a:p>
        </p:txBody>
      </p:sp>
      <p:sp>
        <p:nvSpPr>
          <p:cNvPr id="10" name="Freeform 5"/>
          <p:cNvSpPr/>
          <p:nvPr/>
        </p:nvSpPr>
        <p:spPr bwMode="auto">
          <a:xfrm>
            <a:off x="1808217" y="2571750"/>
            <a:ext cx="1871846" cy="2567348"/>
          </a:xfrm>
          <a:custGeom>
            <a:avLst/>
            <a:gdLst>
              <a:gd name="connsiteX0" fmla="*/ 2559084 w 3241577"/>
              <a:gd name="connsiteY0" fmla="*/ 0 h 3671741"/>
              <a:gd name="connsiteX1" fmla="*/ 3241577 w 3241577"/>
              <a:gd name="connsiteY1" fmla="*/ 0 h 3671741"/>
              <a:gd name="connsiteX2" fmla="*/ 682493 w 3241577"/>
              <a:gd name="connsiteY2" fmla="*/ 3671741 h 3671741"/>
              <a:gd name="connsiteX3" fmla="*/ 0 w 3241577"/>
              <a:gd name="connsiteY3" fmla="*/ 3671741 h 367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577" h="3671741">
                <a:moveTo>
                  <a:pt x="2559084" y="0"/>
                </a:moveTo>
                <a:lnTo>
                  <a:pt x="3241577" y="0"/>
                </a:lnTo>
                <a:lnTo>
                  <a:pt x="682493" y="3671741"/>
                </a:lnTo>
                <a:lnTo>
                  <a:pt x="0" y="3671741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noAutofit/>
          </a:bodyPr>
          <a:lstStyle/>
          <a:p>
            <a:pPr>
              <a:defRPr/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平行四边形 2"/>
          <p:cNvSpPr/>
          <p:nvPr/>
        </p:nvSpPr>
        <p:spPr>
          <a:xfrm>
            <a:off x="5740210" y="2571750"/>
            <a:ext cx="2771775" cy="208064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平行四边形 11"/>
          <p:cNvSpPr/>
          <p:nvPr/>
        </p:nvSpPr>
        <p:spPr>
          <a:xfrm>
            <a:off x="6254233" y="1204451"/>
            <a:ext cx="2771775" cy="208064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42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平行四边形 13"/>
          <p:cNvSpPr/>
          <p:nvPr/>
        </p:nvSpPr>
        <p:spPr>
          <a:xfrm>
            <a:off x="6837241" y="3294954"/>
            <a:ext cx="1286234" cy="208064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4531169" y="1882420"/>
            <a:ext cx="5390486" cy="1159683"/>
            <a:chOff x="1525091" y="2645592"/>
            <a:chExt cx="7187315" cy="1546243"/>
          </a:xfrm>
        </p:grpSpPr>
        <p:sp>
          <p:nvSpPr>
            <p:cNvPr id="20" name="矩形 19"/>
            <p:cNvSpPr/>
            <p:nvPr/>
          </p:nvSpPr>
          <p:spPr bwMode="auto">
            <a:xfrm>
              <a:off x="1525091" y="2645592"/>
              <a:ext cx="7187315" cy="902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en-US" altLang="zh-CN" sz="3800" b="1" kern="100" dirty="0">
                  <a:cs typeface="+mn-ea"/>
                  <a:sym typeface="+mn-lt"/>
                </a:rPr>
                <a:t>1.3 </a:t>
              </a:r>
              <a:r>
                <a:rPr lang="zh-CN" altLang="en-US" sz="3800" b="1" kern="100" dirty="0">
                  <a:cs typeface="+mn-ea"/>
                  <a:sym typeface="+mn-lt"/>
                </a:rPr>
                <a:t>有理数的加减法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571360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r>
                <a:rPr lang="en-US" altLang="zh-CN" sz="2100" dirty="0">
                  <a:cs typeface="+mn-ea"/>
                  <a:sym typeface="+mn-lt"/>
                </a:rPr>
                <a:t>1.3.1 </a:t>
              </a:r>
              <a:r>
                <a:rPr lang="zh-CN" altLang="en-US" sz="2100" dirty="0">
                  <a:cs typeface="+mn-ea"/>
                  <a:sym typeface="+mn-lt"/>
                </a:rPr>
                <a:t>有理数加法</a:t>
              </a: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7" name="矩形 26"/>
          <p:cNvSpPr/>
          <p:nvPr/>
        </p:nvSpPr>
        <p:spPr bwMode="auto">
          <a:xfrm>
            <a:off x="4537297" y="1412515"/>
            <a:ext cx="193226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572000" y="3036483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023006" y="99017"/>
            <a:ext cx="1976450" cy="196208"/>
          </a:xfrm>
          <a:prstGeom prst="rect">
            <a:avLst/>
          </a:prstGeom>
          <a:solidFill>
            <a:srgbClr val="F6B104"/>
          </a:solidFill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sz="800" dirty="0">
                <a:solidFill>
                  <a:schemeClr val="bg1"/>
                </a:solidFill>
                <a:cs typeface="+mn-ea"/>
                <a:sym typeface="+mn-lt"/>
              </a:rPr>
              <a:t>人教版  数学（初中）（七年级 上）</a:t>
            </a:r>
          </a:p>
        </p:txBody>
      </p:sp>
      <p:sp>
        <p:nvSpPr>
          <p:cNvPr id="21" name="矩形 20"/>
          <p:cNvSpPr/>
          <p:nvPr/>
        </p:nvSpPr>
        <p:spPr>
          <a:xfrm>
            <a:off x="3378473" y="427797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7" grpId="0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1061423" y="4360336"/>
            <a:ext cx="5123474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若</a:t>
            </a:r>
            <a:r>
              <a:rPr lang="en-US" altLang="zh-CN" sz="2400" dirty="0">
                <a:solidFill>
                  <a:srgbClr val="C00000"/>
                </a:solidFill>
                <a:cs typeface="+mn-ea"/>
                <a:sym typeface="+mn-lt"/>
              </a:rPr>
              <a:t>a&gt;0,b&lt;0, |a|=|b|,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874044" y="1035249"/>
            <a:ext cx="1176136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同号两数相加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821012" y="3098761"/>
            <a:ext cx="1282200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400">
                <a:solidFill>
                  <a:prstClr val="black"/>
                </a:solidFill>
                <a:cs typeface="+mn-ea"/>
                <a:sym typeface="+mn-lt"/>
              </a:rPr>
              <a:t>异号两数相加</a:t>
            </a:r>
          </a:p>
        </p:txBody>
      </p:sp>
      <p:sp>
        <p:nvSpPr>
          <p:cNvPr id="21" name="AutoShape 6"/>
          <p:cNvSpPr/>
          <p:nvPr/>
        </p:nvSpPr>
        <p:spPr bwMode="auto">
          <a:xfrm>
            <a:off x="1889906" y="2675326"/>
            <a:ext cx="320550" cy="1322794"/>
          </a:xfrm>
          <a:prstGeom prst="leftBrace">
            <a:avLst>
              <a:gd name="adj1" fmla="val 34743"/>
              <a:gd name="adj2" fmla="val 50000"/>
            </a:avLst>
          </a:prstGeom>
          <a:noFill/>
          <a:ln w="5715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defTabSz="685800"/>
            <a:endParaRPr lang="zh-CN" altLang="en-US" sz="24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22" name="AutoShape 7"/>
          <p:cNvSpPr/>
          <p:nvPr/>
        </p:nvSpPr>
        <p:spPr bwMode="auto">
          <a:xfrm>
            <a:off x="1944116" y="1088906"/>
            <a:ext cx="214486" cy="951852"/>
          </a:xfrm>
          <a:prstGeom prst="leftBrace">
            <a:avLst>
              <a:gd name="adj1" fmla="val 37363"/>
              <a:gd name="adj2" fmla="val 50000"/>
            </a:avLst>
          </a:prstGeom>
          <a:noFill/>
          <a:ln w="5715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algn="ctr" defTabSz="685800"/>
            <a:endParaRPr lang="zh-CN" altLang="en-US" sz="24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3974659" y="876607"/>
            <a:ext cx="1150796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则</a:t>
            </a:r>
            <a:r>
              <a:rPr lang="en-US" altLang="zh-CN" sz="2400" dirty="0" err="1">
                <a:solidFill>
                  <a:srgbClr val="C00000"/>
                </a:solidFill>
                <a:cs typeface="+mn-ea"/>
                <a:sym typeface="+mn-lt"/>
              </a:rPr>
              <a:t>a+b</a:t>
            </a:r>
            <a:r>
              <a:rPr lang="en-US" altLang="zh-CN" sz="2400" dirty="0">
                <a:solidFill>
                  <a:srgbClr val="C00000"/>
                </a:solidFill>
                <a:cs typeface="+mn-ea"/>
                <a:sym typeface="+mn-lt"/>
              </a:rPr>
              <a:t>=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974660" y="1723474"/>
            <a:ext cx="1319111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则</a:t>
            </a:r>
            <a:r>
              <a:rPr lang="en-US" altLang="zh-CN" sz="2400" dirty="0" err="1">
                <a:solidFill>
                  <a:srgbClr val="C00000"/>
                </a:solidFill>
                <a:cs typeface="+mn-ea"/>
                <a:sym typeface="+mn-lt"/>
              </a:rPr>
              <a:t>a</a:t>
            </a:r>
            <a:r>
              <a:rPr lang="en-US" altLang="zh-CN" sz="2400" err="1">
                <a:solidFill>
                  <a:srgbClr val="C00000"/>
                </a:solidFill>
                <a:cs typeface="+mn-ea"/>
                <a:sym typeface="+mn-lt"/>
              </a:rPr>
              <a:t>+</a:t>
            </a:r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b=  </a:t>
            </a:r>
            <a:endParaRPr lang="en-US" altLang="zh-CN" sz="2400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4917378" y="2596006"/>
            <a:ext cx="1150796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zh-CN" sz="2400" dirty="0">
                <a:solidFill>
                  <a:srgbClr val="C00000"/>
                </a:solidFill>
                <a:cs typeface="+mn-ea"/>
                <a:sym typeface="+mn-lt"/>
              </a:rPr>
              <a:t>则a+b=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4997855" y="3564322"/>
            <a:ext cx="1150796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则</a:t>
            </a:r>
            <a:r>
              <a:rPr lang="en-US" altLang="zh-CN" sz="2400" dirty="0" err="1">
                <a:solidFill>
                  <a:srgbClr val="C00000"/>
                </a:solidFill>
                <a:cs typeface="+mn-ea"/>
                <a:sym typeface="+mn-lt"/>
              </a:rPr>
              <a:t>a+b</a:t>
            </a:r>
            <a:r>
              <a:rPr lang="en-US" altLang="zh-CN" sz="2400" dirty="0">
                <a:solidFill>
                  <a:srgbClr val="C00000"/>
                </a:solidFill>
                <a:cs typeface="+mn-ea"/>
                <a:sym typeface="+mn-lt"/>
              </a:rPr>
              <a:t>=</a:t>
            </a: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2157424" y="2570344"/>
            <a:ext cx="1677383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>
                <a:solidFill>
                  <a:srgbClr val="C00000"/>
                </a:solidFill>
                <a:cs typeface="+mn-ea"/>
                <a:sym typeface="+mn-lt"/>
              </a:rPr>
              <a:t>若</a:t>
            </a:r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a&gt;0,b&lt;0,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3761351" y="2570344"/>
            <a:ext cx="1089482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|a|&gt;|b|,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2210456" y="3575854"/>
            <a:ext cx="1677383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>
                <a:solidFill>
                  <a:srgbClr val="C00000"/>
                </a:solidFill>
                <a:cs typeface="+mn-ea"/>
                <a:sym typeface="+mn-lt"/>
              </a:rPr>
              <a:t>若</a:t>
            </a:r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a&gt;0,b&lt;0,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3814384" y="3575854"/>
            <a:ext cx="1089482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C00000"/>
                </a:solidFill>
                <a:cs typeface="+mn-ea"/>
                <a:sym typeface="+mn-lt"/>
              </a:rPr>
              <a:t>|a|&lt;|b|,</a:t>
            </a: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2210456" y="876607"/>
            <a:ext cx="1677383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>
                <a:solidFill>
                  <a:srgbClr val="C00000"/>
                </a:solidFill>
                <a:cs typeface="+mn-ea"/>
                <a:sym typeface="+mn-lt"/>
              </a:rPr>
              <a:t>若</a:t>
            </a:r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a&gt;0,b&gt;0,</a:t>
            </a: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2264666" y="1723474"/>
            <a:ext cx="1677383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>
                <a:solidFill>
                  <a:srgbClr val="C00000"/>
                </a:solidFill>
                <a:cs typeface="+mn-ea"/>
                <a:sym typeface="+mn-lt"/>
              </a:rPr>
              <a:t>若</a:t>
            </a:r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a&lt;0,b&lt;0,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5043551" y="876607"/>
            <a:ext cx="318837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+</a:t>
            </a:r>
            <a:endParaRPr lang="zh-CN" altLang="en-US" sz="24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5256860" y="876607"/>
            <a:ext cx="1298673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(|a|+|b|);</a:t>
            </a:r>
            <a:endParaRPr lang="zh-CN" altLang="en-US" sz="24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5043551" y="1723474"/>
            <a:ext cx="32605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 -</a:t>
            </a:r>
            <a:endParaRPr lang="zh-CN" altLang="en-US" sz="24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5311070" y="1669816"/>
            <a:ext cx="1298673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(|a|+|b|);</a:t>
            </a:r>
            <a:endParaRPr lang="zh-CN" altLang="en-US" sz="24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5892509" y="2581431"/>
            <a:ext cx="318837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C00000"/>
                </a:solidFill>
                <a:cs typeface="+mn-ea"/>
                <a:sym typeface="+mn-lt"/>
              </a:rPr>
              <a:t>+</a:t>
            </a:r>
            <a:endParaRPr lang="zh-CN" altLang="en-US" sz="2400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6120621" y="2596006"/>
            <a:ext cx="1234954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C00000"/>
                </a:solidFill>
                <a:cs typeface="+mn-ea"/>
                <a:sym typeface="+mn-lt"/>
              </a:rPr>
              <a:t>(</a:t>
            </a:r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|a|-|b|</a:t>
            </a:r>
            <a:r>
              <a:rPr lang="en-US" altLang="zh-CN" sz="2400" dirty="0">
                <a:solidFill>
                  <a:srgbClr val="C00000"/>
                </a:solidFill>
                <a:cs typeface="+mn-ea"/>
                <a:sym typeface="+mn-lt"/>
              </a:rPr>
              <a:t>)</a:t>
            </a:r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5899138" y="3574687"/>
            <a:ext cx="24550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-</a:t>
            </a:r>
            <a:endParaRPr lang="zh-CN" altLang="en-US" sz="24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6006380" y="3574687"/>
            <a:ext cx="1303482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(|b| -|a|);</a:t>
            </a:r>
            <a:endParaRPr lang="zh-CN" altLang="en-US" sz="24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41" name="Rectangle 26"/>
          <p:cNvSpPr>
            <a:spLocks noChangeArrowheads="1"/>
          </p:cNvSpPr>
          <p:nvPr/>
        </p:nvSpPr>
        <p:spPr bwMode="auto">
          <a:xfrm>
            <a:off x="5074075" y="4345468"/>
            <a:ext cx="365569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C00000"/>
                </a:solidFill>
                <a:cs typeface="+mn-ea"/>
                <a:sym typeface="+mn-lt"/>
              </a:rPr>
              <a:t>0.</a:t>
            </a:r>
            <a:endParaRPr lang="zh-CN" altLang="en-US" sz="2400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42" name="Rectangle 27"/>
          <p:cNvSpPr>
            <a:spLocks noChangeArrowheads="1"/>
          </p:cNvSpPr>
          <p:nvPr/>
        </p:nvSpPr>
        <p:spPr bwMode="auto">
          <a:xfrm>
            <a:off x="4042864" y="4345467"/>
            <a:ext cx="1150796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则</a:t>
            </a:r>
            <a:r>
              <a:rPr lang="en-US" altLang="zh-CN" sz="2400" dirty="0" err="1">
                <a:solidFill>
                  <a:srgbClr val="C00000"/>
                </a:solidFill>
                <a:cs typeface="+mn-ea"/>
                <a:sym typeface="+mn-lt"/>
              </a:rPr>
              <a:t>a+b</a:t>
            </a:r>
            <a:r>
              <a:rPr lang="en-US" altLang="zh-CN" sz="2400" dirty="0">
                <a:solidFill>
                  <a:srgbClr val="C00000"/>
                </a:solidFill>
                <a:cs typeface="+mn-ea"/>
                <a:sym typeface="+mn-lt"/>
              </a:rPr>
              <a:t>=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有理数加法法则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899238" y="945442"/>
            <a:ext cx="1611259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计算下列各题：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64955" y="1335641"/>
            <a:ext cx="5545138" cy="2925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lnSpc>
                <a:spcPct val="145000"/>
              </a:lnSpc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 （－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）＋（－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）；        </a:t>
            </a:r>
          </a:p>
          <a:p>
            <a:pPr defTabSz="685800">
              <a:lnSpc>
                <a:spcPct val="145000"/>
              </a:lnSpc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  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125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＋（－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15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）；                </a:t>
            </a:r>
          </a:p>
          <a:p>
            <a:pPr defTabSz="685800">
              <a:lnSpc>
                <a:spcPct val="145000"/>
              </a:lnSpc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  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29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＋（－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29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）；                 </a:t>
            </a:r>
          </a:p>
          <a:p>
            <a:pPr defTabSz="685800">
              <a:lnSpc>
                <a:spcPct val="145000"/>
              </a:lnSpc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  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＋（－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）；               </a:t>
            </a:r>
          </a:p>
          <a:p>
            <a:pPr defTabSz="685800">
              <a:lnSpc>
                <a:spcPct val="145000"/>
              </a:lnSpc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 （－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25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）＋（－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7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）；                 </a:t>
            </a:r>
          </a:p>
          <a:p>
            <a:pPr defTabSz="685800">
              <a:lnSpc>
                <a:spcPct val="145000"/>
              </a:lnSpc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 （－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）＋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13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；             </a:t>
            </a:r>
          </a:p>
          <a:p>
            <a:pPr defTabSz="685800">
              <a:lnSpc>
                <a:spcPct val="145000"/>
              </a:lnSpc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7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 （－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23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+0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；                                                     </a:t>
            </a:r>
          </a:p>
          <a:p>
            <a:pPr defTabSz="685800">
              <a:lnSpc>
                <a:spcPct val="145000"/>
              </a:lnSpc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  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(-45)+15.</a:t>
            </a:r>
            <a:r>
              <a:rPr lang="en-US" altLang="zh-CN" sz="16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638031" y="2790338"/>
            <a:ext cx="1223963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32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638031" y="1394744"/>
            <a:ext cx="1223962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11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638031" y="2429976"/>
            <a:ext cx="1223963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638031" y="2106126"/>
            <a:ext cx="1223963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0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638031" y="1767572"/>
            <a:ext cx="1584325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＋ 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110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638031" y="3147434"/>
            <a:ext cx="1223963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+8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3638031" y="3449962"/>
            <a:ext cx="1223963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23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3638030" y="3788516"/>
            <a:ext cx="1223963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30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27089" y="1270001"/>
            <a:ext cx="5473700" cy="2728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 defTabSz="685800">
              <a:lnSpc>
                <a:spcPct val="18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(1)  (-11) + (-9);     </a:t>
            </a:r>
          </a:p>
          <a:p>
            <a:pPr marL="342900" indent="-342900" defTabSz="685800">
              <a:lnSpc>
                <a:spcPct val="18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(2)  (-3.5) + (+7);</a:t>
            </a:r>
          </a:p>
          <a:p>
            <a:pPr marL="342900" indent="-342900" defTabSz="685800">
              <a:lnSpc>
                <a:spcPct val="180000"/>
              </a:lnSpc>
              <a:buFontTx/>
              <a:buAutoNum type="arabicParenBoth" startAt="3"/>
            </a:pPr>
            <a:r>
              <a:rPr lang="zh-CN" altLang="en-US" sz="16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( +9) + (-10.2);</a:t>
            </a:r>
          </a:p>
          <a:p>
            <a:pPr marL="342900" indent="-342900" defTabSz="685800">
              <a:lnSpc>
                <a:spcPct val="180000"/>
              </a:lnSpc>
              <a:buFontTx/>
              <a:buAutoNum type="arabicParenBoth" startAt="4"/>
            </a:pPr>
            <a:r>
              <a:rPr lang="zh-CN" altLang="en-US" sz="16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(+2.7 ) + (+3.5); </a:t>
            </a:r>
          </a:p>
          <a:p>
            <a:pPr marL="342900" indent="-342900" defTabSz="685800">
              <a:lnSpc>
                <a:spcPct val="180000"/>
              </a:lnSpc>
              <a:buFontTx/>
              <a:buAutoNum type="arabicParenBoth" startAt="4"/>
            </a:pPr>
            <a:r>
              <a:rPr lang="zh-CN" altLang="en-US" sz="16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(-1.08) + 0;                                 </a:t>
            </a:r>
          </a:p>
          <a:p>
            <a:pPr marL="342900" indent="-342900" defTabSz="685800">
              <a:lnSpc>
                <a:spcPct val="180000"/>
              </a:lnSpc>
              <a:buFontTx/>
              <a:buAutoNum type="arabicParenBoth" startAt="4"/>
            </a:pPr>
            <a:r>
              <a:rPr lang="zh-CN" altLang="en-US" sz="16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(+3.2) + (-3.2)．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276601" y="1804272"/>
            <a:ext cx="1584325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＋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3.5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276601" y="2708603"/>
            <a:ext cx="1800225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＋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6.2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301230" y="3581429"/>
            <a:ext cx="1223962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0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281273" y="1379566"/>
            <a:ext cx="1223962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20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276601" y="2264691"/>
            <a:ext cx="1800225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1.2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3275807" y="3137517"/>
            <a:ext cx="2232025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1.08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899238" y="931446"/>
            <a:ext cx="1611259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计算下列各题：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23628" y="1292709"/>
            <a:ext cx="8820150" cy="684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、若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|a|=3|b|=2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，且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异号，则</a:t>
            </a:r>
            <a:r>
              <a:rPr lang="en-US" altLang="zh-CN" sz="1600" b="1" dirty="0" err="1">
                <a:solidFill>
                  <a:prstClr val="black"/>
                </a:solidFill>
                <a:cs typeface="+mn-ea"/>
                <a:sym typeface="+mn-lt"/>
              </a:rPr>
              <a:t>a+b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         ）</a:t>
            </a:r>
          </a:p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   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5    B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1    C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或者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-1    D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、 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或者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-5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23628" y="3096025"/>
            <a:ext cx="7993063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、若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|a|+|b|=0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，则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a=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       ），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b=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         ）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23628" y="2255923"/>
            <a:ext cx="7667897" cy="56159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分析：因为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|a|=3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|b|=2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，所以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a=3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或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b=2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或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，而且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、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异  号，因此当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a=3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时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b-2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，当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a=-3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时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b=2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，则</a:t>
            </a:r>
            <a:r>
              <a:rPr lang="en-US" altLang="zh-CN" sz="1600" b="1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=1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或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23628" y="3689955"/>
            <a:ext cx="6099852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分析：因为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|a|+|</a:t>
            </a:r>
            <a:r>
              <a:rPr lang="en-US" altLang="zh-CN" sz="1600" b="1">
                <a:solidFill>
                  <a:srgbClr val="FF0000"/>
                </a:solidFill>
                <a:cs typeface="+mn-ea"/>
                <a:sym typeface="+mn-lt"/>
              </a:rPr>
              <a:t>b|=0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，所以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|</a:t>
            </a:r>
            <a:r>
              <a:rPr lang="en-US" altLang="zh-CN" sz="1600" b="1">
                <a:solidFill>
                  <a:srgbClr val="FF0000"/>
                </a:solidFill>
                <a:cs typeface="+mn-ea"/>
                <a:sym typeface="+mn-lt"/>
              </a:rPr>
              <a:t>a|=|b|=0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  <a:r>
              <a:rPr lang="zh-CN" altLang="en-US" sz="1600" b="1">
                <a:solidFill>
                  <a:srgbClr val="FF0000"/>
                </a:solidFill>
                <a:cs typeface="+mn-ea"/>
                <a:sym typeface="+mn-lt"/>
              </a:rPr>
              <a:t>所以</a:t>
            </a:r>
            <a:r>
              <a:rPr lang="en-US" altLang="zh-CN" sz="1600" b="1">
                <a:solidFill>
                  <a:srgbClr val="FF0000"/>
                </a:solidFill>
                <a:cs typeface="+mn-ea"/>
                <a:sym typeface="+mn-lt"/>
              </a:rPr>
              <a:t>a=b=0</a:t>
            </a:r>
            <a:endParaRPr lang="zh-CN" altLang="en-US" sz="16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知识点拓展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863601" y="1078186"/>
            <a:ext cx="741680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、若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a&gt;0,b&lt;0, |a|&lt;|b|,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则</a:t>
            </a:r>
            <a:r>
              <a:rPr lang="en-US" altLang="zh-CN" sz="1800" dirty="0" err="1">
                <a:solidFill>
                  <a:prstClr val="black"/>
                </a:solidFill>
                <a:cs typeface="+mn-ea"/>
                <a:sym typeface="+mn-lt"/>
              </a:rPr>
              <a:t>a+b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（           ）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863601" y="2931106"/>
            <a:ext cx="4512293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、若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|a-2|+|b+3|=0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，则 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a=(       )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b=(      )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63600" y="1806060"/>
            <a:ext cx="7566025" cy="807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分析：由题目内容可知，有理数异号相加，结果的符号与绝对值较大的符号相同，所以</a:t>
            </a:r>
            <a:r>
              <a:rPr lang="en-US" altLang="zh-CN" sz="1600" b="1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&lt;0</a:t>
            </a:r>
            <a:endParaRPr lang="zh-CN" altLang="en-US" sz="16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63600" y="3749891"/>
            <a:ext cx="6099852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分析：与问题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类似。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知识点拓展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6648" y="1062638"/>
            <a:ext cx="7264694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计算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30+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-20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）、（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-20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+30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两次所得的和相同吗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换几个加数试试。</a:t>
            </a:r>
          </a:p>
        </p:txBody>
      </p:sp>
      <p:sp>
        <p:nvSpPr>
          <p:cNvPr id="4" name="矩形 3"/>
          <p:cNvSpPr/>
          <p:nvPr/>
        </p:nvSpPr>
        <p:spPr>
          <a:xfrm>
            <a:off x="2802918" y="1996399"/>
            <a:ext cx="1894991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30+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-20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=10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74678" y="2383213"/>
            <a:ext cx="1965923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-20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en-US" altLang="zh-CN" sz="2000">
                <a:solidFill>
                  <a:prstClr val="black"/>
                </a:solidFill>
                <a:cs typeface="+mn-ea"/>
                <a:sym typeface="+mn-lt"/>
              </a:rPr>
              <a:t>30 =10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77227" y="3160225"/>
            <a:ext cx="5950132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结论：有理数相加，交换加数的位置，和不变。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49085" y="3892325"/>
            <a:ext cx="5950132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加法交换律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  <a:r>
              <a:rPr lang="en-US" altLang="zh-CN" sz="2000" dirty="0" err="1">
                <a:solidFill>
                  <a:prstClr val="black"/>
                </a:solidFill>
                <a:cs typeface="+mn-ea"/>
                <a:sym typeface="+mn-lt"/>
              </a:rPr>
              <a:t>a+b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000" dirty="0" err="1">
                <a:solidFill>
                  <a:prstClr val="black"/>
                </a:solidFill>
                <a:cs typeface="+mn-ea"/>
                <a:sym typeface="+mn-lt"/>
              </a:rPr>
              <a:t>b+a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探 究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6648" y="776680"/>
            <a:ext cx="7264694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计算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[8+(-5)]+(-4)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8+[(-5)+(-4)]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两次所得的和相同吗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换几个加数试试。</a:t>
            </a:r>
          </a:p>
        </p:txBody>
      </p:sp>
      <p:sp>
        <p:nvSpPr>
          <p:cNvPr id="4" name="矩形 3"/>
          <p:cNvSpPr/>
          <p:nvPr/>
        </p:nvSpPr>
        <p:spPr>
          <a:xfrm>
            <a:off x="2710542" y="1777782"/>
            <a:ext cx="1975541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[8+(-5)]+(-4</a:t>
            </a:r>
            <a:r>
              <a:rPr lang="en-US" altLang="zh-CN" sz="2000">
                <a:solidFill>
                  <a:prstClr val="black"/>
                </a:solidFill>
                <a:cs typeface="+mn-ea"/>
                <a:sym typeface="+mn-lt"/>
              </a:rPr>
              <a:t>) =-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10542" y="2164595"/>
            <a:ext cx="1975541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8+[(-5)+(-4)] =-1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36647" y="2796496"/>
            <a:ext cx="7502478" cy="6848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结论：三个有理数相加，先把前两个数相加，或者先把后两个数相加，和不变。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98174" y="3867822"/>
            <a:ext cx="5950132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加法结合律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 err="1">
                <a:solidFill>
                  <a:prstClr val="black"/>
                </a:solidFill>
                <a:cs typeface="+mn-ea"/>
                <a:sym typeface="+mn-lt"/>
              </a:rPr>
              <a:t>a+b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+c=a+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 err="1">
                <a:solidFill>
                  <a:prstClr val="black"/>
                </a:solidFill>
                <a:cs typeface="+mn-ea"/>
                <a:sym typeface="+mn-lt"/>
              </a:rPr>
              <a:t>b+c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探 究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9593" y="947239"/>
            <a:ext cx="568234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例：计算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27+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-15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+24+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-6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+12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88778" y="1382442"/>
            <a:ext cx="5682343" cy="31470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解：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27+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-15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+24+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-6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+12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 =27+24+12+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-15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-6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 =[27+24+12]+[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-15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-6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]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 =63+(-21)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 =42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494711" y="2266832"/>
            <a:ext cx="1201783" cy="28469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加法交换律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218611" y="2876669"/>
            <a:ext cx="1201783" cy="28469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加法结合律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3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493346" y="956434"/>
            <a:ext cx="8443701" cy="2677958"/>
            <a:chOff x="493346" y="956434"/>
            <a:chExt cx="8443701" cy="2677958"/>
          </a:xfrm>
        </p:grpSpPr>
        <p:sp>
          <p:nvSpPr>
            <p:cNvPr id="2" name="文本框 1"/>
            <p:cNvSpPr txBox="1"/>
            <p:nvPr/>
          </p:nvSpPr>
          <p:spPr>
            <a:xfrm>
              <a:off x="692639" y="956434"/>
              <a:ext cx="824440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问题</a:t>
              </a:r>
              <a:r>
                <a:rPr lang="en-US" altLang="zh-CN" sz="2100" dirty="0">
                  <a:solidFill>
                    <a:prstClr val="black"/>
                  </a:solidFill>
                  <a:cs typeface="+mn-ea"/>
                  <a:sym typeface="+mn-lt"/>
                </a:rPr>
                <a:t>1:5</a:t>
              </a:r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箱苹果称后重量如下图，问</a:t>
              </a:r>
              <a:r>
                <a:rPr lang="en-US" altLang="zh-CN" sz="2100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箱苹果一共多少千克？</a:t>
              </a:r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93346" y="1764317"/>
              <a:ext cx="1339362" cy="1339362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874477" y="1764317"/>
              <a:ext cx="1339362" cy="1339362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183911" y="1764317"/>
              <a:ext cx="1339362" cy="1339362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565043" y="1764317"/>
              <a:ext cx="1339362" cy="1339362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255609" y="1764317"/>
              <a:ext cx="1339362" cy="1339362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888777" y="3299856"/>
              <a:ext cx="862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4.95kg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604952" y="3299856"/>
              <a:ext cx="862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5.02kg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383719" y="3326615"/>
              <a:ext cx="862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5.08kg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6116502" y="3299856"/>
              <a:ext cx="862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4.89kg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7732724" y="3299856"/>
              <a:ext cx="862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4.90kg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670369" y="3822874"/>
            <a:ext cx="7864454" cy="8079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解：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箱苹果的重量</a:t>
            </a:r>
            <a:r>
              <a:rPr lang="zh-CN" altLang="en-US" sz="2400">
                <a:solidFill>
                  <a:prstClr val="black"/>
                </a:solidFill>
                <a:cs typeface="+mn-ea"/>
                <a:sym typeface="+mn-lt"/>
              </a:rPr>
              <a:t>：</a:t>
            </a:r>
            <a:r>
              <a:rPr lang="en-US" altLang="zh-CN" sz="2400">
                <a:solidFill>
                  <a:prstClr val="black"/>
                </a:solidFill>
                <a:cs typeface="+mn-ea"/>
                <a:sym typeface="+mn-lt"/>
              </a:rPr>
              <a:t>4.95+5.02+5.08+4.89+4.90=24.84kg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493346" y="956434"/>
            <a:ext cx="8443701" cy="2677958"/>
            <a:chOff x="493346" y="956434"/>
            <a:chExt cx="8443701" cy="2677958"/>
          </a:xfrm>
        </p:grpSpPr>
        <p:sp>
          <p:nvSpPr>
            <p:cNvPr id="9" name="文本框 8"/>
            <p:cNvSpPr txBox="1"/>
            <p:nvPr/>
          </p:nvSpPr>
          <p:spPr>
            <a:xfrm>
              <a:off x="692639" y="956434"/>
              <a:ext cx="824440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问题</a:t>
              </a:r>
              <a:r>
                <a:rPr lang="en-US" altLang="zh-CN" sz="2100" dirty="0">
                  <a:solidFill>
                    <a:prstClr val="black"/>
                  </a:solidFill>
                  <a:cs typeface="+mn-ea"/>
                  <a:sym typeface="+mn-lt"/>
                </a:rPr>
                <a:t>2:5</a:t>
              </a:r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箱苹果以</a:t>
              </a:r>
              <a:r>
                <a:rPr lang="en-US" altLang="zh-CN" sz="2100" dirty="0">
                  <a:solidFill>
                    <a:prstClr val="black"/>
                  </a:solidFill>
                  <a:cs typeface="+mn-ea"/>
                  <a:sym typeface="+mn-lt"/>
                </a:rPr>
                <a:t>5kg</a:t>
              </a:r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为标准，问</a:t>
              </a:r>
              <a:r>
                <a:rPr lang="en-US" altLang="zh-CN" sz="2100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箱苹果总计超过或不足多少千克？</a:t>
              </a: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93346" y="1764317"/>
              <a:ext cx="1339362" cy="1339362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874477" y="1764317"/>
              <a:ext cx="1339362" cy="1339362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183911" y="1764317"/>
              <a:ext cx="1339362" cy="1339362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565043" y="1764317"/>
              <a:ext cx="1339362" cy="1339362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255609" y="1764317"/>
              <a:ext cx="1339362" cy="1339362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888777" y="3299856"/>
              <a:ext cx="862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4.95kg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604952" y="3299856"/>
              <a:ext cx="862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5.02kg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383719" y="3326615"/>
              <a:ext cx="862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5.08kg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6116502" y="3299856"/>
              <a:ext cx="862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4.89kg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732724" y="3299856"/>
              <a:ext cx="862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4.90kg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00075" y="3693580"/>
            <a:ext cx="7994897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解：每箱苹果超过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5kg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的部分为正数，不足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5kg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的部分为负数，则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箱苹果对应的数分别为：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-0.05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0.02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0.08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-0.11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-0.1</a:t>
            </a:r>
          </a:p>
          <a:p>
            <a:pPr marL="285750" indent="-285750" defTabSz="685800">
              <a:buFont typeface="Wingdings" panose="05000000000000000000" pitchFamily="2" charset="2"/>
              <a:buChar char="u"/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-0.05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+ 0.02 + 0.08 +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-0.11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-0.1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= -0.16 kg</a:t>
            </a:r>
          </a:p>
          <a:p>
            <a:pPr marL="285750" indent="-285750" defTabSz="685800">
              <a:buFont typeface="Wingdings" panose="05000000000000000000" pitchFamily="2" charset="2"/>
              <a:buChar char="u"/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  5×5+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-0.16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=24.86kg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49085" y="245263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前 言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87914" y="1155805"/>
            <a:ext cx="3497911" cy="2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zh-CN" altLang="en-US" sz="1800" b="1" dirty="0">
                <a:solidFill>
                  <a:srgbClr val="F6B104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87914" y="1718330"/>
            <a:ext cx="7761388" cy="1361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1.</a:t>
            </a:r>
            <a:r>
              <a:rPr lang="zh-CN" altLang="en-US" dirty="0">
                <a:cs typeface="+mn-ea"/>
                <a:sym typeface="+mn-lt"/>
              </a:rPr>
              <a:t>经历探索有理数加法法则的过程，理解有理数的加法法则；</a:t>
            </a:r>
            <a:br>
              <a:rPr lang="zh-CN" altLang="en-US" dirty="0">
                <a:cs typeface="+mn-ea"/>
                <a:sym typeface="+mn-lt"/>
              </a:rPr>
            </a:br>
            <a:r>
              <a:rPr lang="en-US" altLang="zh-CN" dirty="0">
                <a:cs typeface="+mn-ea"/>
                <a:sym typeface="+mn-lt"/>
              </a:rPr>
              <a:t>2.</a:t>
            </a:r>
            <a:r>
              <a:rPr lang="zh-CN" altLang="en-US" dirty="0">
                <a:cs typeface="+mn-ea"/>
                <a:sym typeface="+mn-lt"/>
              </a:rPr>
              <a:t>能熟练进行整数加法运算；</a:t>
            </a:r>
            <a:br>
              <a:rPr lang="zh-CN" altLang="en-US" dirty="0">
                <a:cs typeface="+mn-ea"/>
                <a:sym typeface="+mn-lt"/>
              </a:rPr>
            </a:br>
            <a:r>
              <a:rPr lang="en-US" altLang="zh-CN" dirty="0">
                <a:cs typeface="+mn-ea"/>
                <a:sym typeface="+mn-lt"/>
              </a:rPr>
              <a:t>3.</a:t>
            </a:r>
            <a:r>
              <a:rPr lang="zh-CN" altLang="en-US" dirty="0">
                <a:cs typeface="+mn-ea"/>
                <a:sym typeface="+mn-lt"/>
              </a:rPr>
              <a:t>培养学生的数学交流和归纳猜想的能力；</a:t>
            </a:r>
            <a:br>
              <a:rPr lang="zh-CN" altLang="en-US" dirty="0">
                <a:cs typeface="+mn-ea"/>
                <a:sym typeface="+mn-lt"/>
              </a:rPr>
            </a:br>
            <a:r>
              <a:rPr lang="en-US" altLang="zh-CN" dirty="0">
                <a:cs typeface="+mn-ea"/>
                <a:sym typeface="+mn-lt"/>
              </a:rPr>
              <a:t>4.</a:t>
            </a:r>
            <a:r>
              <a:rPr lang="zh-CN" altLang="en-US" dirty="0">
                <a:cs typeface="+mn-ea"/>
                <a:sym typeface="+mn-lt"/>
              </a:rPr>
              <a:t>渗透分类、探索、归纳等思想方法，使学生了解研究数学的一些基本方法。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87914" y="3277618"/>
            <a:ext cx="3497911" cy="2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1800" b="1" dirty="0">
                <a:solidFill>
                  <a:srgbClr val="F6B104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87914" y="3840142"/>
            <a:ext cx="7533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cs typeface="+mn-ea"/>
                <a:sym typeface="+mn-lt"/>
              </a:rPr>
              <a:t>重点：了解有理数加法的意义，会根据有理数加法法则进行有理数加法运算。</a:t>
            </a:r>
          </a:p>
          <a:p>
            <a:pPr>
              <a:spcBef>
                <a:spcPct val="50000"/>
              </a:spcBef>
            </a:pPr>
            <a:r>
              <a:rPr lang="zh-CN" altLang="en-US" sz="1500" dirty="0">
                <a:cs typeface="+mn-ea"/>
                <a:sym typeface="+mn-lt"/>
              </a:rPr>
              <a:t>难点：有理数加法中的两个异号的有理数如何进行加法运算。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平行四边形 12"/>
          <p:cNvSpPr/>
          <p:nvPr/>
        </p:nvSpPr>
        <p:spPr>
          <a:xfrm>
            <a:off x="4229890" y="1078411"/>
            <a:ext cx="1286234" cy="208064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pic"/>
          <p:cNvSpPr/>
          <p:nvPr>
            <p:custDataLst>
              <p:tags r:id="rId1"/>
            </p:custDataLst>
          </p:nvPr>
        </p:nvSpPr>
        <p:spPr bwMode="auto">
          <a:xfrm>
            <a:off x="-8231" y="1198"/>
            <a:ext cx="5156303" cy="5142302"/>
          </a:xfrm>
          <a:custGeom>
            <a:avLst/>
            <a:gdLst>
              <a:gd name="connsiteX0" fmla="*/ 0 w 8324843"/>
              <a:gd name="connsiteY0" fmla="*/ 0 h 6856402"/>
              <a:gd name="connsiteX1" fmla="*/ 8324843 w 8324843"/>
              <a:gd name="connsiteY1" fmla="*/ 7406 h 6856402"/>
              <a:gd name="connsiteX2" fmla="*/ 3540914 w 8324843"/>
              <a:gd name="connsiteY2" fmla="*/ 6856402 h 6856402"/>
              <a:gd name="connsiteX3" fmla="*/ 0 w 8324843"/>
              <a:gd name="connsiteY3" fmla="*/ 6856402 h 685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4843" h="6856402">
                <a:moveTo>
                  <a:pt x="0" y="0"/>
                </a:moveTo>
                <a:lnTo>
                  <a:pt x="8324843" y="7406"/>
                </a:lnTo>
                <a:lnTo>
                  <a:pt x="3540914" y="6856402"/>
                </a:lnTo>
                <a:lnTo>
                  <a:pt x="0" y="6856402"/>
                </a:lnTo>
                <a:close/>
              </a:path>
            </a:pathLst>
          </a:custGeom>
          <a:blipFill>
            <a:blip r:embed="rId4" cstate="email"/>
            <a:srcRect/>
            <a:stretch>
              <a:fillRect/>
            </a:stretch>
          </a:blip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290" tIns="34290" rIns="34290" bIns="34290" numCol="1" rtlCol="0" anchor="t" anchorCtr="0" compatLnSpc="1">
            <a:noAutofit/>
          </a:bodyPr>
          <a:lstStyle/>
          <a:p>
            <a:pPr defTabSz="182753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3600">
              <a:solidFill>
                <a:srgbClr val="27282D"/>
              </a:solidFill>
              <a:cs typeface="+mn-ea"/>
              <a:sym typeface="+mn-lt"/>
            </a:endParaRPr>
          </a:p>
        </p:txBody>
      </p:sp>
      <p:sp>
        <p:nvSpPr>
          <p:cNvPr id="10" name="Freeform 5"/>
          <p:cNvSpPr/>
          <p:nvPr/>
        </p:nvSpPr>
        <p:spPr bwMode="auto">
          <a:xfrm>
            <a:off x="1808217" y="2571750"/>
            <a:ext cx="1871846" cy="2567348"/>
          </a:xfrm>
          <a:custGeom>
            <a:avLst/>
            <a:gdLst>
              <a:gd name="connsiteX0" fmla="*/ 2559084 w 3241577"/>
              <a:gd name="connsiteY0" fmla="*/ 0 h 3671741"/>
              <a:gd name="connsiteX1" fmla="*/ 3241577 w 3241577"/>
              <a:gd name="connsiteY1" fmla="*/ 0 h 3671741"/>
              <a:gd name="connsiteX2" fmla="*/ 682493 w 3241577"/>
              <a:gd name="connsiteY2" fmla="*/ 3671741 h 3671741"/>
              <a:gd name="connsiteX3" fmla="*/ 0 w 3241577"/>
              <a:gd name="connsiteY3" fmla="*/ 3671741 h 367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577" h="3671741">
                <a:moveTo>
                  <a:pt x="2559084" y="0"/>
                </a:moveTo>
                <a:lnTo>
                  <a:pt x="3241577" y="0"/>
                </a:lnTo>
                <a:lnTo>
                  <a:pt x="682493" y="3671741"/>
                </a:lnTo>
                <a:lnTo>
                  <a:pt x="0" y="3671741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noAutofit/>
          </a:bodyPr>
          <a:lstStyle/>
          <a:p>
            <a:pPr>
              <a:defRPr/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平行四边形 2"/>
          <p:cNvSpPr/>
          <p:nvPr/>
        </p:nvSpPr>
        <p:spPr>
          <a:xfrm>
            <a:off x="5740210" y="2571750"/>
            <a:ext cx="2771775" cy="208064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平行四边形 11"/>
          <p:cNvSpPr/>
          <p:nvPr/>
        </p:nvSpPr>
        <p:spPr>
          <a:xfrm>
            <a:off x="6254233" y="1204451"/>
            <a:ext cx="2771775" cy="208064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42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平行四边形 13"/>
          <p:cNvSpPr/>
          <p:nvPr/>
        </p:nvSpPr>
        <p:spPr>
          <a:xfrm>
            <a:off x="6837241" y="3294954"/>
            <a:ext cx="1286234" cy="208064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4531169" y="1882421"/>
            <a:ext cx="5390486" cy="699189"/>
            <a:chOff x="1525091" y="2645592"/>
            <a:chExt cx="7187315" cy="932251"/>
          </a:xfrm>
        </p:grpSpPr>
        <p:sp>
          <p:nvSpPr>
            <p:cNvPr id="20" name="矩形 19"/>
            <p:cNvSpPr/>
            <p:nvPr/>
          </p:nvSpPr>
          <p:spPr bwMode="auto">
            <a:xfrm>
              <a:off x="1525091" y="2645592"/>
              <a:ext cx="7187315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zh-CN" altLang="en-US" sz="36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0" name="矩形 29"/>
          <p:cNvSpPr/>
          <p:nvPr/>
        </p:nvSpPr>
        <p:spPr>
          <a:xfrm>
            <a:off x="7023006" y="99017"/>
            <a:ext cx="1976450" cy="196208"/>
          </a:xfrm>
          <a:prstGeom prst="rect">
            <a:avLst/>
          </a:prstGeom>
          <a:solidFill>
            <a:srgbClr val="F6B104"/>
          </a:solidFill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sz="800" dirty="0">
                <a:solidFill>
                  <a:schemeClr val="bg1"/>
                </a:solidFill>
                <a:cs typeface="+mn-ea"/>
                <a:sym typeface="+mn-lt"/>
              </a:rPr>
              <a:t>人教版  数学（初中）（七年级 上）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30248" y="1071353"/>
            <a:ext cx="7481541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一辆汽车作左右方向的运动，我们规定向左为负，向右为正（向右运动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问题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1: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如果汽车先向右运动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，再向右运动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，那么两次运动的最后结果是什么？可以用怎样的算式表示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860107" y="3079569"/>
            <a:ext cx="1095261" cy="452359"/>
            <a:chOff x="3877781" y="3636518"/>
            <a:chExt cx="2164528" cy="452359"/>
          </a:xfrm>
        </p:grpSpPr>
        <p:grpSp>
          <p:nvGrpSpPr>
            <p:cNvPr id="130" name="组合 129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31" name="直接连接符 130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连接符 131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连接符 132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文本框 134"/>
            <p:cNvSpPr txBox="1"/>
            <p:nvPr/>
          </p:nvSpPr>
          <p:spPr>
            <a:xfrm>
              <a:off x="4616010" y="3781100"/>
              <a:ext cx="6624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004534" y="2372487"/>
            <a:ext cx="5772375" cy="891053"/>
            <a:chOff x="1722319" y="2360873"/>
            <a:chExt cx="5772375" cy="891053"/>
          </a:xfrm>
        </p:grpSpPr>
        <p:grpSp>
          <p:nvGrpSpPr>
            <p:cNvPr id="3" name="组合 2"/>
            <p:cNvGrpSpPr/>
            <p:nvPr/>
          </p:nvGrpSpPr>
          <p:grpSpPr>
            <a:xfrm>
              <a:off x="1722319" y="2360873"/>
              <a:ext cx="5772375" cy="891053"/>
              <a:chOff x="976929" y="2799099"/>
              <a:chExt cx="5772375" cy="891053"/>
            </a:xfrm>
          </p:grpSpPr>
          <p:grpSp>
            <p:nvGrpSpPr>
              <p:cNvPr id="37" name="组合 36"/>
              <p:cNvGrpSpPr/>
              <p:nvPr/>
            </p:nvGrpSpPr>
            <p:grpSpPr>
              <a:xfrm>
                <a:off x="976929" y="2799099"/>
                <a:ext cx="5772375" cy="544615"/>
                <a:chOff x="984772" y="2796979"/>
                <a:chExt cx="5772375" cy="544615"/>
              </a:xfrm>
            </p:grpSpPr>
            <p:cxnSp>
              <p:nvCxnSpPr>
                <p:cNvPr id="32" name="直接箭头连接符 31"/>
                <p:cNvCxnSpPr/>
                <p:nvPr/>
              </p:nvCxnSpPr>
              <p:spPr>
                <a:xfrm>
                  <a:off x="984772" y="3287805"/>
                  <a:ext cx="5772375" cy="53789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连接符 34"/>
                <p:cNvCxnSpPr/>
                <p:nvPr/>
              </p:nvCxnSpPr>
              <p:spPr>
                <a:xfrm>
                  <a:off x="3845859" y="3193676"/>
                  <a:ext cx="0" cy="10085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文本框 35"/>
                <p:cNvSpPr txBox="1"/>
                <p:nvPr/>
              </p:nvSpPr>
              <p:spPr>
                <a:xfrm>
                  <a:off x="3674733" y="2796979"/>
                  <a:ext cx="33617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685800"/>
                  <a:r>
                    <a:rPr lang="en-US" altLang="zh-CN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O</a:t>
                  </a:r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117" name="直接连接符 116"/>
              <p:cNvCxnSpPr/>
              <p:nvPr/>
            </p:nvCxnSpPr>
            <p:spPr>
              <a:xfrm>
                <a:off x="1701053" y="3204438"/>
                <a:ext cx="0" cy="675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接连接符 117"/>
              <p:cNvCxnSpPr/>
              <p:nvPr/>
            </p:nvCxnSpPr>
            <p:spPr>
              <a:xfrm>
                <a:off x="6035488" y="3244789"/>
                <a:ext cx="0" cy="675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文本框 135"/>
              <p:cNvSpPr txBox="1"/>
              <p:nvPr/>
            </p:nvSpPr>
            <p:spPr>
              <a:xfrm>
                <a:off x="5832126" y="3382375"/>
                <a:ext cx="6624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10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7" name="文本框 136"/>
              <p:cNvSpPr txBox="1"/>
              <p:nvPr/>
            </p:nvSpPr>
            <p:spPr>
              <a:xfrm>
                <a:off x="1448858" y="3373880"/>
                <a:ext cx="8095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-10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16" name="直接连接符 115"/>
            <p:cNvCxnSpPr/>
            <p:nvPr/>
          </p:nvCxnSpPr>
          <p:spPr>
            <a:xfrm>
              <a:off x="5673153" y="2821510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连接符 120"/>
            <p:cNvCxnSpPr/>
            <p:nvPr/>
          </p:nvCxnSpPr>
          <p:spPr>
            <a:xfrm>
              <a:off x="6308056" y="2803191"/>
              <a:ext cx="0" cy="947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组合 121"/>
          <p:cNvGrpSpPr/>
          <p:nvPr/>
        </p:nvGrpSpPr>
        <p:grpSpPr>
          <a:xfrm>
            <a:off x="5954263" y="3079572"/>
            <a:ext cx="637600" cy="667802"/>
            <a:chOff x="3877781" y="3636518"/>
            <a:chExt cx="2164528" cy="667802"/>
          </a:xfrm>
        </p:grpSpPr>
        <p:grpSp>
          <p:nvGrpSpPr>
            <p:cNvPr id="124" name="组合 123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26" name="直接连接符 125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接连接符 138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文本框 124"/>
            <p:cNvSpPr txBox="1"/>
            <p:nvPr/>
          </p:nvSpPr>
          <p:spPr>
            <a:xfrm>
              <a:off x="4616009" y="3781100"/>
              <a:ext cx="6624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3</a:t>
              </a:r>
            </a:p>
            <a:p>
              <a:pPr defTabSz="68580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0" name="组合 139"/>
          <p:cNvGrpSpPr/>
          <p:nvPr/>
        </p:nvGrpSpPr>
        <p:grpSpPr>
          <a:xfrm>
            <a:off x="4864348" y="3499179"/>
            <a:ext cx="1727085" cy="525011"/>
            <a:chOff x="3877781" y="3636518"/>
            <a:chExt cx="2164528" cy="525011"/>
          </a:xfrm>
        </p:grpSpPr>
        <p:grpSp>
          <p:nvGrpSpPr>
            <p:cNvPr id="141" name="组合 140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43" name="直接连接符 142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接连接符 143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接连接符 144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2" name="文本框 141"/>
            <p:cNvSpPr txBox="1"/>
            <p:nvPr/>
          </p:nvSpPr>
          <p:spPr>
            <a:xfrm>
              <a:off x="4903074" y="3853752"/>
              <a:ext cx="662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8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630248" y="2707441"/>
            <a:ext cx="139226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用数轴表示</a:t>
            </a:r>
          </a:p>
        </p:txBody>
      </p:sp>
      <p:sp>
        <p:nvSpPr>
          <p:cNvPr id="146" name="文本框 145"/>
          <p:cNvSpPr txBox="1"/>
          <p:nvPr/>
        </p:nvSpPr>
        <p:spPr>
          <a:xfrm>
            <a:off x="630248" y="4224449"/>
            <a:ext cx="58387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用算式表示：      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5+3=8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77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 flipH="1">
            <a:off x="4499111" y="2645517"/>
            <a:ext cx="675474" cy="268312"/>
            <a:chOff x="2247900" y="1898650"/>
            <a:chExt cx="7653338" cy="3040063"/>
          </a:xfrm>
        </p:grpSpPr>
        <p:sp>
          <p:nvSpPr>
            <p:cNvPr id="78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9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2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9" name="文本框 118"/>
          <p:cNvSpPr txBox="1"/>
          <p:nvPr/>
        </p:nvSpPr>
        <p:spPr>
          <a:xfrm>
            <a:off x="849085" y="245263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0.12222 0.00093 " pathEditMode="fixed" rAng="0" ptsTypes="AA">
                                      <p:cBhvr>
                                        <p:cTn id="24" dur="9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11" y="3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22 0.00092 L 0.20087 0.00092 " pathEditMode="relative" rAng="0" ptsTypes="AA">
                                      <p:cBhvr>
                                        <p:cTn id="31" dur="9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54776" y="923746"/>
            <a:ext cx="7481541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一辆汽车作左右方向的运动，我们规定向左为负，向右为正（向右运动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问题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2: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如果汽车先向左运动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，再向左运动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，那么两次运动的最后结果是什么？可以用怎样的算式表示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 flipH="1">
            <a:off x="3971625" y="2696282"/>
            <a:ext cx="1095261" cy="452359"/>
            <a:chOff x="3877781" y="3636518"/>
            <a:chExt cx="2164528" cy="452359"/>
          </a:xfrm>
        </p:grpSpPr>
        <p:grpSp>
          <p:nvGrpSpPr>
            <p:cNvPr id="130" name="组合 129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31" name="直接连接符 130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连接符 131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连接符 132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文本框 134"/>
            <p:cNvSpPr txBox="1"/>
            <p:nvPr/>
          </p:nvSpPr>
          <p:spPr>
            <a:xfrm>
              <a:off x="4299629" y="3781100"/>
              <a:ext cx="978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114079" y="1998345"/>
            <a:ext cx="5772375" cy="895827"/>
            <a:chOff x="1720357" y="2370018"/>
            <a:chExt cx="5772375" cy="895827"/>
          </a:xfrm>
        </p:grpSpPr>
        <p:grpSp>
          <p:nvGrpSpPr>
            <p:cNvPr id="3" name="组合 2"/>
            <p:cNvGrpSpPr/>
            <p:nvPr/>
          </p:nvGrpSpPr>
          <p:grpSpPr>
            <a:xfrm flipH="1">
              <a:off x="1720357" y="2370018"/>
              <a:ext cx="5772375" cy="895827"/>
              <a:chOff x="976929" y="2799099"/>
              <a:chExt cx="5772375" cy="895827"/>
            </a:xfrm>
          </p:grpSpPr>
          <p:grpSp>
            <p:nvGrpSpPr>
              <p:cNvPr id="37" name="组合 36"/>
              <p:cNvGrpSpPr/>
              <p:nvPr/>
            </p:nvGrpSpPr>
            <p:grpSpPr>
              <a:xfrm>
                <a:off x="976929" y="2799099"/>
                <a:ext cx="5772375" cy="544615"/>
                <a:chOff x="984772" y="2796979"/>
                <a:chExt cx="5772375" cy="544615"/>
              </a:xfrm>
            </p:grpSpPr>
            <p:cxnSp>
              <p:nvCxnSpPr>
                <p:cNvPr id="32" name="直接箭头连接符 31"/>
                <p:cNvCxnSpPr/>
                <p:nvPr/>
              </p:nvCxnSpPr>
              <p:spPr>
                <a:xfrm>
                  <a:off x="984772" y="3287805"/>
                  <a:ext cx="5772375" cy="53789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连接符 34"/>
                <p:cNvCxnSpPr/>
                <p:nvPr/>
              </p:nvCxnSpPr>
              <p:spPr>
                <a:xfrm>
                  <a:off x="3845859" y="3193676"/>
                  <a:ext cx="0" cy="10085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文本框 35"/>
                <p:cNvSpPr txBox="1"/>
                <p:nvPr/>
              </p:nvSpPr>
              <p:spPr>
                <a:xfrm>
                  <a:off x="3674732" y="2796979"/>
                  <a:ext cx="33617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685800"/>
                  <a:r>
                    <a:rPr lang="en-US" altLang="zh-CN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O</a:t>
                  </a:r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117" name="直接连接符 116"/>
              <p:cNvCxnSpPr/>
              <p:nvPr/>
            </p:nvCxnSpPr>
            <p:spPr>
              <a:xfrm>
                <a:off x="1701053" y="3204438"/>
                <a:ext cx="0" cy="675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接连接符 117"/>
              <p:cNvCxnSpPr/>
              <p:nvPr/>
            </p:nvCxnSpPr>
            <p:spPr>
              <a:xfrm>
                <a:off x="6035488" y="3244789"/>
                <a:ext cx="0" cy="675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文本框 135"/>
              <p:cNvSpPr txBox="1"/>
              <p:nvPr/>
            </p:nvSpPr>
            <p:spPr>
              <a:xfrm>
                <a:off x="5662766" y="3387149"/>
                <a:ext cx="6624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-10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7" name="文本框 136"/>
              <p:cNvSpPr txBox="1"/>
              <p:nvPr/>
            </p:nvSpPr>
            <p:spPr>
              <a:xfrm>
                <a:off x="1044331" y="3365957"/>
                <a:ext cx="8095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10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2941409" y="2820205"/>
              <a:ext cx="635385" cy="101694"/>
              <a:chOff x="2941409" y="2820205"/>
              <a:chExt cx="635385" cy="101694"/>
            </a:xfrm>
          </p:grpSpPr>
          <p:cxnSp>
            <p:nvCxnSpPr>
              <p:cNvPr id="116" name="直接连接符 115"/>
              <p:cNvCxnSpPr/>
              <p:nvPr/>
            </p:nvCxnSpPr>
            <p:spPr>
              <a:xfrm flipH="1">
                <a:off x="3576794" y="2820205"/>
                <a:ext cx="0" cy="675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接连接符 120"/>
              <p:cNvCxnSpPr/>
              <p:nvPr/>
            </p:nvCxnSpPr>
            <p:spPr>
              <a:xfrm>
                <a:off x="2941409" y="2821510"/>
                <a:ext cx="0" cy="10038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2" name="组合 121"/>
          <p:cNvGrpSpPr/>
          <p:nvPr/>
        </p:nvGrpSpPr>
        <p:grpSpPr>
          <a:xfrm flipH="1">
            <a:off x="3335130" y="2696285"/>
            <a:ext cx="637600" cy="667802"/>
            <a:chOff x="3877781" y="3636518"/>
            <a:chExt cx="2164528" cy="667802"/>
          </a:xfrm>
        </p:grpSpPr>
        <p:grpSp>
          <p:nvGrpSpPr>
            <p:cNvPr id="124" name="组合 123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26" name="直接连接符 125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接连接符 138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文本框 124"/>
            <p:cNvSpPr txBox="1"/>
            <p:nvPr/>
          </p:nvSpPr>
          <p:spPr>
            <a:xfrm>
              <a:off x="3885297" y="3781100"/>
              <a:ext cx="1393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-3</a:t>
              </a:r>
            </a:p>
            <a:p>
              <a:pPr defTabSz="68580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0" name="组合 139"/>
          <p:cNvGrpSpPr/>
          <p:nvPr/>
        </p:nvGrpSpPr>
        <p:grpSpPr>
          <a:xfrm flipH="1">
            <a:off x="3335560" y="3115892"/>
            <a:ext cx="1727085" cy="523517"/>
            <a:chOff x="3877781" y="3636518"/>
            <a:chExt cx="2164528" cy="523517"/>
          </a:xfrm>
        </p:grpSpPr>
        <p:grpSp>
          <p:nvGrpSpPr>
            <p:cNvPr id="141" name="组合 140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43" name="直接连接符 142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接连接符 143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接连接符 144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2" name="文本框 141"/>
            <p:cNvSpPr txBox="1"/>
            <p:nvPr/>
          </p:nvSpPr>
          <p:spPr>
            <a:xfrm>
              <a:off x="4558341" y="3852258"/>
              <a:ext cx="662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-8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741755" y="2324154"/>
            <a:ext cx="139226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用数轴表示</a:t>
            </a:r>
          </a:p>
        </p:txBody>
      </p:sp>
      <p:sp>
        <p:nvSpPr>
          <p:cNvPr id="146" name="文本框 145"/>
          <p:cNvSpPr txBox="1"/>
          <p:nvPr/>
        </p:nvSpPr>
        <p:spPr>
          <a:xfrm>
            <a:off x="741755" y="3797716"/>
            <a:ext cx="58387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用算式表示：      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-5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=-8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9" name="文本框 118"/>
          <p:cNvSpPr txBox="1"/>
          <p:nvPr/>
        </p:nvSpPr>
        <p:spPr>
          <a:xfrm>
            <a:off x="809503" y="4263895"/>
            <a:ext cx="7743948" cy="6232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F6B104"/>
                </a:solidFill>
                <a:cs typeface="+mn-ea"/>
                <a:sym typeface="+mn-lt"/>
              </a:rPr>
              <a:t>小结：从问题</a:t>
            </a:r>
            <a:r>
              <a:rPr lang="en-US" altLang="zh-CN" sz="1800" b="1" dirty="0">
                <a:solidFill>
                  <a:srgbClr val="F6B104"/>
                </a:solidFill>
                <a:cs typeface="+mn-ea"/>
                <a:sym typeface="+mn-lt"/>
              </a:rPr>
              <a:t>1</a:t>
            </a:r>
            <a:r>
              <a:rPr lang="zh-CN" altLang="en-US" sz="1800" b="1" dirty="0">
                <a:solidFill>
                  <a:srgbClr val="F6B104"/>
                </a:solidFill>
                <a:cs typeface="+mn-ea"/>
                <a:sym typeface="+mn-lt"/>
              </a:rPr>
              <a:t>、</a:t>
            </a:r>
            <a:r>
              <a:rPr lang="en-US" altLang="zh-CN" sz="1800" b="1" dirty="0">
                <a:solidFill>
                  <a:srgbClr val="F6B104"/>
                </a:solidFill>
                <a:cs typeface="+mn-ea"/>
                <a:sym typeface="+mn-lt"/>
              </a:rPr>
              <a:t>2</a:t>
            </a:r>
            <a:r>
              <a:rPr lang="zh-CN" altLang="en-US" sz="1800" b="1" dirty="0">
                <a:solidFill>
                  <a:srgbClr val="F6B104"/>
                </a:solidFill>
                <a:cs typeface="+mn-ea"/>
                <a:sym typeface="+mn-lt"/>
              </a:rPr>
              <a:t>的答案中可知，符号相同的两个数相加，结果符号不变，绝对值相加。</a:t>
            </a:r>
          </a:p>
        </p:txBody>
      </p:sp>
      <p:grpSp>
        <p:nvGrpSpPr>
          <p:cNvPr id="77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4646425" y="2262306"/>
            <a:ext cx="675474" cy="268312"/>
            <a:chOff x="2247900" y="1898650"/>
            <a:chExt cx="7653338" cy="3040063"/>
          </a:xfrm>
        </p:grpSpPr>
        <p:sp>
          <p:nvSpPr>
            <p:cNvPr id="78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9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2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3" name="文本框 122"/>
          <p:cNvSpPr txBox="1"/>
          <p:nvPr/>
        </p:nvSpPr>
        <p:spPr>
          <a:xfrm>
            <a:off x="849085" y="245263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10955 0.00031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86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55 0.00031 L -0.18333 0.00155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8" y="6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6" grpId="0"/>
      <p:bldP spid="1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6847" y="923746"/>
            <a:ext cx="7481541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一辆汽车作左右方向的运动，我们规定向左为负，向右为正（向右运动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问题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3: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如果汽车先向左运动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，再向右运动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，那么两次运动的最后结果是什么？可以用怎样的算式表示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317911" y="3038134"/>
            <a:ext cx="1095261" cy="452359"/>
            <a:chOff x="3877781" y="3636518"/>
            <a:chExt cx="2164528" cy="452359"/>
          </a:xfrm>
        </p:grpSpPr>
        <p:grpSp>
          <p:nvGrpSpPr>
            <p:cNvPr id="130" name="组合 129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31" name="直接连接符 130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连接符 131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连接符 132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文本框 134"/>
            <p:cNvSpPr txBox="1"/>
            <p:nvPr/>
          </p:nvSpPr>
          <p:spPr>
            <a:xfrm>
              <a:off x="4616010" y="3781100"/>
              <a:ext cx="6624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094862" y="2132633"/>
            <a:ext cx="5772375" cy="891053"/>
            <a:chOff x="976929" y="2799099"/>
            <a:chExt cx="5772375" cy="891053"/>
          </a:xfrm>
        </p:grpSpPr>
        <p:grpSp>
          <p:nvGrpSpPr>
            <p:cNvPr id="37" name="组合 36"/>
            <p:cNvGrpSpPr/>
            <p:nvPr/>
          </p:nvGrpSpPr>
          <p:grpSpPr>
            <a:xfrm>
              <a:off x="976929" y="2799099"/>
              <a:ext cx="5772375" cy="544615"/>
              <a:chOff x="984772" y="2796979"/>
              <a:chExt cx="5772375" cy="544615"/>
            </a:xfrm>
          </p:grpSpPr>
          <p:cxnSp>
            <p:nvCxnSpPr>
              <p:cNvPr id="32" name="直接箭头连接符 31"/>
              <p:cNvCxnSpPr/>
              <p:nvPr/>
            </p:nvCxnSpPr>
            <p:spPr>
              <a:xfrm>
                <a:off x="984772" y="3287805"/>
                <a:ext cx="5772375" cy="5378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3845859" y="3193676"/>
                <a:ext cx="0" cy="1008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文本框 35"/>
              <p:cNvSpPr txBox="1"/>
              <p:nvPr/>
            </p:nvSpPr>
            <p:spPr>
              <a:xfrm>
                <a:off x="3674733" y="2796979"/>
                <a:ext cx="3361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O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17" name="直接连接符 116"/>
            <p:cNvCxnSpPr/>
            <p:nvPr/>
          </p:nvCxnSpPr>
          <p:spPr>
            <a:xfrm>
              <a:off x="1701053" y="3204438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>
              <a:off x="6035488" y="3244789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文本框 135"/>
            <p:cNvSpPr txBox="1"/>
            <p:nvPr/>
          </p:nvSpPr>
          <p:spPr>
            <a:xfrm>
              <a:off x="5832126" y="3382375"/>
              <a:ext cx="662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1448858" y="3373880"/>
              <a:ext cx="809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2" name="组合 121"/>
          <p:cNvGrpSpPr/>
          <p:nvPr/>
        </p:nvGrpSpPr>
        <p:grpSpPr>
          <a:xfrm>
            <a:off x="4316693" y="2696701"/>
            <a:ext cx="637600" cy="667802"/>
            <a:chOff x="3877781" y="3636518"/>
            <a:chExt cx="2164528" cy="667802"/>
          </a:xfrm>
        </p:grpSpPr>
        <p:grpSp>
          <p:nvGrpSpPr>
            <p:cNvPr id="124" name="组合 123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26" name="直接连接符 125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接连接符 138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文本框 124"/>
            <p:cNvSpPr txBox="1"/>
            <p:nvPr/>
          </p:nvSpPr>
          <p:spPr>
            <a:xfrm>
              <a:off x="4616005" y="3781100"/>
              <a:ext cx="1307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-3</a:t>
              </a:r>
            </a:p>
            <a:p>
              <a:pPr defTabSz="68580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0" name="组合 139"/>
          <p:cNvGrpSpPr/>
          <p:nvPr/>
        </p:nvGrpSpPr>
        <p:grpSpPr>
          <a:xfrm>
            <a:off x="4953865" y="3365562"/>
            <a:ext cx="457354" cy="472910"/>
            <a:chOff x="3877781" y="3636518"/>
            <a:chExt cx="2164528" cy="472910"/>
          </a:xfrm>
        </p:grpSpPr>
        <p:grpSp>
          <p:nvGrpSpPr>
            <p:cNvPr id="141" name="组合 140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43" name="直接连接符 142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接连接符 143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接连接符 144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2" name="文本框 141"/>
            <p:cNvSpPr txBox="1"/>
            <p:nvPr/>
          </p:nvSpPr>
          <p:spPr>
            <a:xfrm>
              <a:off x="4553987" y="3801651"/>
              <a:ext cx="6624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2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736848" y="2451176"/>
            <a:ext cx="139226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用数轴表示</a:t>
            </a:r>
          </a:p>
        </p:txBody>
      </p:sp>
      <p:sp>
        <p:nvSpPr>
          <p:cNvPr id="146" name="文本框 145"/>
          <p:cNvSpPr txBox="1"/>
          <p:nvPr/>
        </p:nvSpPr>
        <p:spPr>
          <a:xfrm>
            <a:off x="849085" y="4085445"/>
            <a:ext cx="58387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用算式表示：      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+5=2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19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4616999" y="2359496"/>
            <a:ext cx="675474" cy="268312"/>
            <a:chOff x="2247900" y="1898650"/>
            <a:chExt cx="7653338" cy="3040063"/>
          </a:xfrm>
        </p:grpSpPr>
        <p:sp>
          <p:nvSpPr>
            <p:cNvPr id="120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3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7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8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9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4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7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8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9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0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1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2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3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4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5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6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7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8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9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0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1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2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3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4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5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6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7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8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9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0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1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2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3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4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5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6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7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8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4" name="文本框 73"/>
          <p:cNvSpPr txBox="1"/>
          <p:nvPr/>
        </p:nvSpPr>
        <p:spPr>
          <a:xfrm>
            <a:off x="849085" y="245263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0.00185 L -0.07379 0.0009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8" y="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79 0.00092 L 0.05 0.00216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81" y="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34063" y="923746"/>
            <a:ext cx="7481541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一辆汽车作左右方向的运动，我们规定向左为负，向右为正（向右运动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问题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4: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如果汽车先向右运动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，再向左运动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，那么两次运动的最后结果是什么？可以用怎样的算式表示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449011" y="2812141"/>
            <a:ext cx="1095261" cy="452359"/>
            <a:chOff x="3877781" y="3636518"/>
            <a:chExt cx="2164528" cy="452359"/>
          </a:xfrm>
        </p:grpSpPr>
        <p:grpSp>
          <p:nvGrpSpPr>
            <p:cNvPr id="130" name="组合 129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31" name="直接连接符 130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连接符 131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连接符 132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文本框 134"/>
            <p:cNvSpPr txBox="1"/>
            <p:nvPr/>
          </p:nvSpPr>
          <p:spPr>
            <a:xfrm>
              <a:off x="4458147" y="3781100"/>
              <a:ext cx="8202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021831" y="1844886"/>
            <a:ext cx="5772375" cy="891053"/>
            <a:chOff x="976929" y="2799099"/>
            <a:chExt cx="5772375" cy="891053"/>
          </a:xfrm>
        </p:grpSpPr>
        <p:grpSp>
          <p:nvGrpSpPr>
            <p:cNvPr id="37" name="组合 36"/>
            <p:cNvGrpSpPr/>
            <p:nvPr/>
          </p:nvGrpSpPr>
          <p:grpSpPr>
            <a:xfrm>
              <a:off x="976929" y="2799099"/>
              <a:ext cx="5772375" cy="544615"/>
              <a:chOff x="984772" y="2796979"/>
              <a:chExt cx="5772375" cy="544615"/>
            </a:xfrm>
          </p:grpSpPr>
          <p:cxnSp>
            <p:nvCxnSpPr>
              <p:cNvPr id="32" name="直接箭头连接符 31"/>
              <p:cNvCxnSpPr/>
              <p:nvPr/>
            </p:nvCxnSpPr>
            <p:spPr>
              <a:xfrm>
                <a:off x="984772" y="3287805"/>
                <a:ext cx="5772375" cy="5378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3845859" y="3193676"/>
                <a:ext cx="0" cy="1008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文本框 35"/>
              <p:cNvSpPr txBox="1"/>
              <p:nvPr/>
            </p:nvSpPr>
            <p:spPr>
              <a:xfrm>
                <a:off x="3674733" y="2796979"/>
                <a:ext cx="3361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O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17" name="直接连接符 116"/>
            <p:cNvCxnSpPr/>
            <p:nvPr/>
          </p:nvCxnSpPr>
          <p:spPr>
            <a:xfrm>
              <a:off x="1701053" y="3204438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>
              <a:off x="6035488" y="3244789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文本框 135"/>
            <p:cNvSpPr txBox="1"/>
            <p:nvPr/>
          </p:nvSpPr>
          <p:spPr>
            <a:xfrm>
              <a:off x="5832126" y="3382375"/>
              <a:ext cx="662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1448858" y="3373880"/>
              <a:ext cx="809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7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 flipH="1">
            <a:off x="4572529" y="2075445"/>
            <a:ext cx="675474" cy="268312"/>
            <a:chOff x="2247900" y="1898650"/>
            <a:chExt cx="7653338" cy="3040063"/>
          </a:xfrm>
        </p:grpSpPr>
        <p:sp>
          <p:nvSpPr>
            <p:cNvPr id="78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9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2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2" name="组合 121"/>
          <p:cNvGrpSpPr/>
          <p:nvPr/>
        </p:nvGrpSpPr>
        <p:grpSpPr>
          <a:xfrm>
            <a:off x="4895666" y="2402047"/>
            <a:ext cx="637600" cy="667802"/>
            <a:chOff x="3877781" y="3636518"/>
            <a:chExt cx="2164528" cy="667802"/>
          </a:xfrm>
        </p:grpSpPr>
        <p:grpSp>
          <p:nvGrpSpPr>
            <p:cNvPr id="124" name="组合 123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26" name="直接连接符 125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接连接符 138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文本框 124"/>
            <p:cNvSpPr txBox="1"/>
            <p:nvPr/>
          </p:nvSpPr>
          <p:spPr>
            <a:xfrm>
              <a:off x="4616009" y="3781100"/>
              <a:ext cx="6624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3</a:t>
              </a:r>
            </a:p>
            <a:p>
              <a:pPr defTabSz="68580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0" name="组合 139"/>
          <p:cNvGrpSpPr/>
          <p:nvPr/>
        </p:nvGrpSpPr>
        <p:grpSpPr>
          <a:xfrm>
            <a:off x="4445518" y="3158694"/>
            <a:ext cx="463881" cy="492178"/>
            <a:chOff x="3877781" y="3636518"/>
            <a:chExt cx="2164528" cy="492178"/>
          </a:xfrm>
        </p:grpSpPr>
        <p:grpSp>
          <p:nvGrpSpPr>
            <p:cNvPr id="141" name="组合 140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43" name="直接连接符 142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接连接符 143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接连接符 144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2" name="文本框 141"/>
            <p:cNvSpPr txBox="1"/>
            <p:nvPr/>
          </p:nvSpPr>
          <p:spPr>
            <a:xfrm>
              <a:off x="4085629" y="3820919"/>
              <a:ext cx="19135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-2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634063" y="2100657"/>
            <a:ext cx="139226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用数轴表示</a:t>
            </a:r>
          </a:p>
        </p:txBody>
      </p:sp>
      <p:sp>
        <p:nvSpPr>
          <p:cNvPr id="146" name="文本框 145"/>
          <p:cNvSpPr txBox="1"/>
          <p:nvPr/>
        </p:nvSpPr>
        <p:spPr>
          <a:xfrm>
            <a:off x="634063" y="3597800"/>
            <a:ext cx="58387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用算式表示：      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-5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+3= -2  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9" name="文本框 118"/>
          <p:cNvSpPr txBox="1"/>
          <p:nvPr/>
        </p:nvSpPr>
        <p:spPr>
          <a:xfrm>
            <a:off x="658687" y="4155865"/>
            <a:ext cx="7866189" cy="5309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小结：从问题</a:t>
            </a:r>
            <a:r>
              <a:rPr lang="en-US" altLang="zh-CN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3</a:t>
            </a:r>
            <a:r>
              <a:rPr lang="zh-CN" altLang="en-US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、</a:t>
            </a:r>
            <a:r>
              <a:rPr lang="en-US" altLang="zh-CN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4</a:t>
            </a:r>
            <a:r>
              <a:rPr lang="zh-CN" altLang="en-US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的答案中可知，符号不相同的两个数相加，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结果的符号</a:t>
            </a:r>
            <a:r>
              <a:rPr lang="zh-CN" altLang="en-US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与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绝对值较大的加数</a:t>
            </a:r>
            <a:r>
              <a:rPr lang="zh-CN" altLang="en-US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的符号相同，并用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较大的绝对值</a:t>
            </a:r>
            <a:r>
              <a:rPr lang="zh-CN" altLang="en-US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减去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较小的绝对值</a:t>
            </a:r>
            <a:r>
              <a:rPr lang="zh-CN" altLang="en-US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849085" y="245263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3.08642E-6 L 0.06944 0.00154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6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44 0.00155 L -0.05278 -0.00185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11" y="-185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6" grpId="0"/>
      <p:bldP spid="1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6847" y="923746"/>
            <a:ext cx="7481541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一辆汽车作左右方向的运动，我们规定向左为负，向右为正（向右运动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问题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5: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如果汽车先向右运动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，再向左运动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，那么两次运动的最后结果是什么？可以用怎样的算式表示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886326" y="2936887"/>
            <a:ext cx="1095261" cy="441282"/>
            <a:chOff x="3877781" y="3636518"/>
            <a:chExt cx="2164528" cy="441282"/>
          </a:xfrm>
        </p:grpSpPr>
        <p:grpSp>
          <p:nvGrpSpPr>
            <p:cNvPr id="130" name="组合 129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31" name="直接连接符 130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连接符 131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连接符 132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文本框 134"/>
            <p:cNvSpPr txBox="1"/>
            <p:nvPr/>
          </p:nvSpPr>
          <p:spPr>
            <a:xfrm>
              <a:off x="4749601" y="3770023"/>
              <a:ext cx="8202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015876" y="2106387"/>
            <a:ext cx="5772375" cy="891053"/>
            <a:chOff x="976929" y="2799099"/>
            <a:chExt cx="5772375" cy="891053"/>
          </a:xfrm>
        </p:grpSpPr>
        <p:grpSp>
          <p:nvGrpSpPr>
            <p:cNvPr id="37" name="组合 36"/>
            <p:cNvGrpSpPr/>
            <p:nvPr/>
          </p:nvGrpSpPr>
          <p:grpSpPr>
            <a:xfrm>
              <a:off x="976929" y="2799099"/>
              <a:ext cx="5772375" cy="544615"/>
              <a:chOff x="984772" y="2796979"/>
              <a:chExt cx="5772375" cy="544615"/>
            </a:xfrm>
          </p:grpSpPr>
          <p:cxnSp>
            <p:nvCxnSpPr>
              <p:cNvPr id="32" name="直接箭头连接符 31"/>
              <p:cNvCxnSpPr/>
              <p:nvPr/>
            </p:nvCxnSpPr>
            <p:spPr>
              <a:xfrm>
                <a:off x="984772" y="3287805"/>
                <a:ext cx="5772375" cy="5378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3845859" y="3193676"/>
                <a:ext cx="0" cy="1008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文本框 35"/>
              <p:cNvSpPr txBox="1"/>
              <p:nvPr/>
            </p:nvSpPr>
            <p:spPr>
              <a:xfrm>
                <a:off x="3674733" y="2796979"/>
                <a:ext cx="3361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O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17" name="直接连接符 116"/>
            <p:cNvCxnSpPr/>
            <p:nvPr/>
          </p:nvCxnSpPr>
          <p:spPr>
            <a:xfrm>
              <a:off x="1701053" y="3204438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>
              <a:off x="6035488" y="3244789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文本框 135"/>
            <p:cNvSpPr txBox="1"/>
            <p:nvPr/>
          </p:nvSpPr>
          <p:spPr>
            <a:xfrm>
              <a:off x="5832126" y="3382375"/>
              <a:ext cx="662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1448858" y="3373880"/>
              <a:ext cx="809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7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 flipH="1">
            <a:off x="4560286" y="2319410"/>
            <a:ext cx="675474" cy="268312"/>
            <a:chOff x="2247900" y="1898650"/>
            <a:chExt cx="7653338" cy="3040063"/>
          </a:xfrm>
        </p:grpSpPr>
        <p:sp>
          <p:nvSpPr>
            <p:cNvPr id="78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9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2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628108" y="2362158"/>
            <a:ext cx="139226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用数轴表示</a:t>
            </a:r>
          </a:p>
        </p:txBody>
      </p:sp>
      <p:sp>
        <p:nvSpPr>
          <p:cNvPr id="146" name="文本框 145"/>
          <p:cNvSpPr txBox="1"/>
          <p:nvPr/>
        </p:nvSpPr>
        <p:spPr>
          <a:xfrm>
            <a:off x="736848" y="3476107"/>
            <a:ext cx="58387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用算式表示：      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-5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+5= 0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9" name="文本框 118"/>
          <p:cNvSpPr txBox="1"/>
          <p:nvPr/>
        </p:nvSpPr>
        <p:spPr>
          <a:xfrm>
            <a:off x="768901" y="4288716"/>
            <a:ext cx="7651200" cy="3462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小结：从问题</a:t>
            </a:r>
            <a:r>
              <a:rPr lang="en-US" altLang="zh-CN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5</a:t>
            </a:r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的答案中可知，互为相反数的两个数相加，结果为</a:t>
            </a:r>
            <a:r>
              <a:rPr lang="en-US" altLang="zh-CN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0</a:t>
            </a:r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。</a:t>
            </a:r>
          </a:p>
        </p:txBody>
      </p:sp>
      <p:grpSp>
        <p:nvGrpSpPr>
          <p:cNvPr id="75" name="组合 74"/>
          <p:cNvGrpSpPr/>
          <p:nvPr/>
        </p:nvGrpSpPr>
        <p:grpSpPr>
          <a:xfrm>
            <a:off x="4885589" y="2643066"/>
            <a:ext cx="1095261" cy="436832"/>
            <a:chOff x="3877781" y="3636518"/>
            <a:chExt cx="2164528" cy="436832"/>
          </a:xfrm>
        </p:grpSpPr>
        <p:grpSp>
          <p:nvGrpSpPr>
            <p:cNvPr id="76" name="组合 75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20" name="直接连接符 119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接连接符 120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接连接符 122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文本框 115"/>
            <p:cNvSpPr txBox="1"/>
            <p:nvPr/>
          </p:nvSpPr>
          <p:spPr>
            <a:xfrm>
              <a:off x="4752512" y="3765573"/>
              <a:ext cx="8202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4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 flipH="1">
            <a:off x="5643733" y="2324244"/>
            <a:ext cx="675474" cy="268312"/>
            <a:chOff x="2247900" y="1898650"/>
            <a:chExt cx="7653338" cy="3040063"/>
          </a:xfrm>
        </p:grpSpPr>
        <p:sp>
          <p:nvSpPr>
            <p:cNvPr id="165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6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7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8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9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0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1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2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3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4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5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6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7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8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9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0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1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2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3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4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5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6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7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8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9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0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1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2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3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4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5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6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7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8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9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0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1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2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2" name="文本框 121"/>
          <p:cNvSpPr txBox="1"/>
          <p:nvPr/>
        </p:nvSpPr>
        <p:spPr>
          <a:xfrm>
            <a:off x="849085" y="245263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5185E-6 L 0.1184 0.0034 " pathEditMode="relative" rAng="0" ptsTypes="AA">
                                      <p:cBhvr>
                                        <p:cTn id="22" dur="6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0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0.11858 -0.00092 " pathEditMode="relative" rAng="0" ptsTypes="AA">
                                      <p:cBhvr>
                                        <p:cTn id="36" dur="6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55" y="-46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6" grpId="0"/>
      <p:bldP spid="1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79628" y="923746"/>
            <a:ext cx="7481541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一辆汽车作左右方向的运动，我们规定向左为负，向右为正（向右运动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问题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6: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如果汽车第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1s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向右（或向左）运动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，第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2s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原地不动，那么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2s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后物体从起点向右（或左）运动了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_____m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067396" y="2106387"/>
            <a:ext cx="5772375" cy="891053"/>
            <a:chOff x="976929" y="2799099"/>
            <a:chExt cx="5772375" cy="891053"/>
          </a:xfrm>
        </p:grpSpPr>
        <p:grpSp>
          <p:nvGrpSpPr>
            <p:cNvPr id="37" name="组合 36"/>
            <p:cNvGrpSpPr/>
            <p:nvPr/>
          </p:nvGrpSpPr>
          <p:grpSpPr>
            <a:xfrm>
              <a:off x="976929" y="2799099"/>
              <a:ext cx="5772375" cy="544615"/>
              <a:chOff x="984772" y="2796979"/>
              <a:chExt cx="5772375" cy="544615"/>
            </a:xfrm>
          </p:grpSpPr>
          <p:cxnSp>
            <p:nvCxnSpPr>
              <p:cNvPr id="32" name="直接箭头连接符 31"/>
              <p:cNvCxnSpPr/>
              <p:nvPr/>
            </p:nvCxnSpPr>
            <p:spPr>
              <a:xfrm>
                <a:off x="984772" y="3287805"/>
                <a:ext cx="5772375" cy="5378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3845859" y="3193676"/>
                <a:ext cx="0" cy="1008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文本框 35"/>
              <p:cNvSpPr txBox="1"/>
              <p:nvPr/>
            </p:nvSpPr>
            <p:spPr>
              <a:xfrm>
                <a:off x="3674733" y="2796979"/>
                <a:ext cx="3361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O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17" name="直接连接符 116"/>
            <p:cNvCxnSpPr/>
            <p:nvPr/>
          </p:nvCxnSpPr>
          <p:spPr>
            <a:xfrm>
              <a:off x="1701053" y="3204438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>
              <a:off x="6035488" y="3244789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文本框 135"/>
            <p:cNvSpPr txBox="1"/>
            <p:nvPr/>
          </p:nvSpPr>
          <p:spPr>
            <a:xfrm>
              <a:off x="5832126" y="3382375"/>
              <a:ext cx="662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1448858" y="3373880"/>
              <a:ext cx="809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7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 flipH="1">
            <a:off x="4611806" y="2319410"/>
            <a:ext cx="675474" cy="268312"/>
            <a:chOff x="2247900" y="1898650"/>
            <a:chExt cx="7653338" cy="3040063"/>
          </a:xfrm>
        </p:grpSpPr>
        <p:sp>
          <p:nvSpPr>
            <p:cNvPr id="78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9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2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679629" y="2362158"/>
            <a:ext cx="139226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用数轴表示</a:t>
            </a:r>
          </a:p>
        </p:txBody>
      </p:sp>
      <p:sp>
        <p:nvSpPr>
          <p:cNvPr id="146" name="文本框 145"/>
          <p:cNvSpPr txBox="1"/>
          <p:nvPr/>
        </p:nvSpPr>
        <p:spPr>
          <a:xfrm>
            <a:off x="679629" y="3342311"/>
            <a:ext cx="58387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用算式表示：      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5+0 = 5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9" name="文本框 118"/>
          <p:cNvSpPr txBox="1"/>
          <p:nvPr/>
        </p:nvSpPr>
        <p:spPr>
          <a:xfrm>
            <a:off x="766618" y="4288716"/>
            <a:ext cx="7672533" cy="3462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小结：从问题</a:t>
            </a:r>
            <a:r>
              <a:rPr lang="en-US" altLang="zh-CN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6</a:t>
            </a:r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的答案中可知，任何数与</a:t>
            </a:r>
            <a:r>
              <a:rPr lang="en-US" altLang="zh-CN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0</a:t>
            </a:r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相加都得它本身。</a:t>
            </a:r>
          </a:p>
        </p:txBody>
      </p:sp>
      <p:grpSp>
        <p:nvGrpSpPr>
          <p:cNvPr id="75" name="组合 74"/>
          <p:cNvGrpSpPr/>
          <p:nvPr/>
        </p:nvGrpSpPr>
        <p:grpSpPr>
          <a:xfrm>
            <a:off x="4937109" y="2643066"/>
            <a:ext cx="1095261" cy="436832"/>
            <a:chOff x="3877781" y="3636518"/>
            <a:chExt cx="2164528" cy="436832"/>
          </a:xfrm>
        </p:grpSpPr>
        <p:grpSp>
          <p:nvGrpSpPr>
            <p:cNvPr id="76" name="组合 75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20" name="直接连接符 119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接连接符 120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接连接符 122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文本框 115"/>
            <p:cNvSpPr txBox="1"/>
            <p:nvPr/>
          </p:nvSpPr>
          <p:spPr>
            <a:xfrm>
              <a:off x="4752512" y="3765573"/>
              <a:ext cx="8202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4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 flipH="1">
            <a:off x="5695253" y="2324244"/>
            <a:ext cx="675474" cy="268312"/>
            <a:chOff x="2247900" y="1898650"/>
            <a:chExt cx="7653338" cy="3040063"/>
          </a:xfrm>
        </p:grpSpPr>
        <p:sp>
          <p:nvSpPr>
            <p:cNvPr id="165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6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7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8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9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0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1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2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3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4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5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6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7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8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9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0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1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2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3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4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5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6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7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8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9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0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1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2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3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4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5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6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7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8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9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0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1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2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2" name="文本框 121"/>
          <p:cNvSpPr txBox="1"/>
          <p:nvPr/>
        </p:nvSpPr>
        <p:spPr>
          <a:xfrm>
            <a:off x="849085" y="245263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5185E-6 L 0.1184 0.0034 " pathEditMode="relative" rAng="0" ptsTypes="AA">
                                      <p:cBhvr>
                                        <p:cTn id="22" dur="6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0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6" grpId="0"/>
      <p:bldP spid="1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88945" y="1114425"/>
            <a:ext cx="7727472" cy="33932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、同号两数相加，取相同的符号，并把绝对值相加。</a:t>
            </a: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、绝对值不相等的异号两个数相加，取绝对值较大的加数的符号，并用较大的绝对值减去较小的绝对值。</a:t>
            </a: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、互为相反数的两个数相加和为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、一个数同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相加，仍得这个数。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有理数加法法则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heme/theme1.xml><?xml version="1.0" encoding="utf-8"?>
<a:theme xmlns:a="http://schemas.openxmlformats.org/drawingml/2006/main" name="WWW.2PPT.COM&#10;">
  <a:themeElements>
    <a:clrScheme name="灰度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F6B104"/>
      </a:accent1>
      <a:accent2>
        <a:srgbClr val="FFC80C"/>
      </a:accent2>
      <a:accent3>
        <a:srgbClr val="FDD033"/>
      </a:accent3>
      <a:accent4>
        <a:srgbClr val="FFD65D"/>
      </a:accent4>
      <a:accent5>
        <a:srgbClr val="F9BC4C"/>
      </a:accent5>
      <a:accent6>
        <a:srgbClr val="FDB31D"/>
      </a:accent6>
      <a:hlink>
        <a:srgbClr val="F6B104"/>
      </a:hlink>
      <a:folHlink>
        <a:srgbClr val="BFBFBF"/>
      </a:folHlink>
    </a:clrScheme>
    <a:fontScheme name="thpfkke3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>
          <a:solidFill>
            <a:schemeClr val="bg1">
              <a:alpha val="46000"/>
            </a:schemeClr>
          </a:solidFill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D5BE95"/>
          </a:solidFill>
          <a:prstDash val="solid"/>
          <a:round/>
          <a:headEnd type="none" w="med" len="med"/>
          <a:tailEnd type="none" w="med" len="med"/>
        </a:ln>
      </a:spPr>
      <a:bodyPr vert="horz" wrap="square" lIns="45720" tIns="45720" rIns="45720" bIns="45720" numCol="1" anchor="t" anchorCtr="0" compatLnSpc="1">
        <a:spAutoFit/>
      </a:bodyPr>
      <a:lstStyle>
        <a:defPPr marL="0" marR="0" indent="0" algn="l" defTabSz="243713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zh-CN" sz="4800" b="0" i="0" u="none" strike="noStrike" cap="none" normalizeH="0" baseline="0" smtClean="0">
            <a:ln>
              <a:noFill/>
            </a:ln>
            <a:solidFill>
              <a:srgbClr val="27282D"/>
            </a:solidFill>
            <a:effectLst/>
            <a:latin typeface="Calibri" panose="020F0502020204030204" pitchFamily="34" charset="0"/>
            <a:cs typeface="Calibri" panose="020F0502020204030204" pitchFamily="34" charset="0"/>
            <a:sym typeface="Calibri" panose="020F050202020403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1690</Words>
  <Application>Microsoft Office PowerPoint</Application>
  <PresentationFormat>全屏显示(16:9)</PresentationFormat>
  <Paragraphs>215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等线</vt:lpstr>
      <vt:lpstr>思源黑体 CN Regular</vt:lpstr>
      <vt:lpstr>宋体</vt:lpstr>
      <vt:lpstr>微软雅黑</vt:lpstr>
      <vt:lpstr>Arial</vt:lpstr>
      <vt:lpstr>Calibri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2020-04-04T06:49:00Z</dcterms:created>
  <dcterms:modified xsi:type="dcterms:W3CDTF">2023-01-16T14:11:41Z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3D23D455DF1547B3B852F7C57D35CBEE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