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0" r:id="rId2"/>
    <p:sldId id="566" r:id="rId3"/>
    <p:sldId id="567" r:id="rId4"/>
    <p:sldId id="568" r:id="rId5"/>
    <p:sldId id="569" r:id="rId6"/>
    <p:sldId id="570" r:id="rId7"/>
    <p:sldId id="572" r:id="rId8"/>
    <p:sldId id="573" r:id="rId9"/>
    <p:sldId id="574" r:id="rId10"/>
    <p:sldId id="575" r:id="rId11"/>
    <p:sldId id="576" r:id="rId12"/>
    <p:sldId id="571" r:id="rId13"/>
    <p:sldId id="577" r:id="rId14"/>
    <p:sldId id="578" r:id="rId15"/>
    <p:sldId id="606" r:id="rId16"/>
    <p:sldId id="579" r:id="rId17"/>
    <p:sldId id="607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7" r:id="rId36"/>
    <p:sldId id="598" r:id="rId37"/>
    <p:sldId id="599" r:id="rId38"/>
    <p:sldId id="600" r:id="rId39"/>
    <p:sldId id="601" r:id="rId40"/>
    <p:sldId id="602" r:id="rId41"/>
    <p:sldId id="603" r:id="rId42"/>
    <p:sldId id="604" r:id="rId4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>
        <p:scale>
          <a:sx n="130" d="100"/>
          <a:sy n="130" d="100"/>
        </p:scale>
        <p:origin x="-1074" y="-348"/>
      </p:cViewPr>
      <p:guideLst>
        <p:guide orient="horz" pos="162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22" y="-90"/>
      </p:cViewPr>
      <p:guideLst>
        <p:guide orient="horz" pos="2880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D2782C8B-944F-46BA-9E62-8FB28246AE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7395F055-6123-45BD-9594-77ADC9260E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51B0C2-5881-48A1-B1C5-9FA6BC648743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686F83-7933-4299-9F0D-F724960BBF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1E72-3409-43E8-82A0-C09AAC65DF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9A7B5-AA82-4A6C-BD6F-B1860E8C3F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BA01-D471-4A3A-8414-E087599E98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57522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DE5CC-66C9-464B-98E5-5436DC2033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032E-B68C-461D-9C7D-26B908D47B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D6D1-6250-47F8-B811-BA4D503F9B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8C225-5069-4151-B57F-DE110B0AEA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E83A0-26E9-4652-8C99-D19C80F7FD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 hidden="1"/>
          <p:cNvCxnSpPr/>
          <p:nvPr userDrawn="1"/>
        </p:nvCxnSpPr>
        <p:spPr>
          <a:xfrm>
            <a:off x="557213" y="326231"/>
            <a:ext cx="0" cy="104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1" y="574765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4535-BC27-4295-A4C2-F5EB08512C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41F5-D1C6-4FAE-89C3-34931155C3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fld id="{FD4F4E95-86C6-48FF-A53F-5790A226D62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5122" name="组合 8"/>
          <p:cNvGrpSpPr/>
          <p:nvPr/>
        </p:nvGrpSpPr>
        <p:grpSpPr bwMode="auto">
          <a:xfrm>
            <a:off x="1216615" y="828336"/>
            <a:ext cx="7130550" cy="1667955"/>
            <a:chOff x="1090878" y="1365383"/>
            <a:chExt cx="4154259" cy="2224139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919769" y="1365383"/>
              <a:ext cx="2496476" cy="8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Module 6 Unit 1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5124" name="TextBox 2"/>
            <p:cNvSpPr txBox="1">
              <a:spLocks noChangeArrowheads="1"/>
            </p:cNvSpPr>
            <p:nvPr/>
          </p:nvSpPr>
          <p:spPr bwMode="auto">
            <a:xfrm>
              <a:off x="1090878" y="2727670"/>
              <a:ext cx="4154259" cy="8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600" b="1" dirty="0" smtClean="0">
                  <a:latin typeface="Times New Roman" panose="02020603050405020304" pitchFamily="18" charset="0"/>
                  <a:ea typeface="微软雅黑" panose="020B0503020204020204" pitchFamily="34" charset="-122"/>
                </a:rPr>
                <a:t>When is 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the school-leavers’ day?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4137075"/>
            <a:ext cx="914889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50281" y="3381375"/>
            <a:ext cx="995363" cy="48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spoon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750719" y="3911204"/>
            <a:ext cx="908447" cy="484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paint</a:t>
            </a:r>
          </a:p>
        </p:txBody>
      </p:sp>
      <p:pic>
        <p:nvPicPr>
          <p:cNvPr id="15363" name="Picture 7" descr="spo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4235" y="1113235"/>
            <a:ext cx="2808684" cy="21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http://img1.imgtn.bdimg.com/it/u=1903557871,1537782480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2735" y="1875235"/>
            <a:ext cx="2857500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2012361" y="642938"/>
            <a:ext cx="4902624" cy="40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invitation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邀请，请柬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calendar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日历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balloon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气球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paint    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绘画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heat     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使变热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heat up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给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加热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knife--- knives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小刀， 餐刀，刀具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fork     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餐叉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spoon   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匙， 勺子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cheeseburger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干酪汉堡包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Italian  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意大利的，意大利语的，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意大利人</a:t>
            </a:r>
            <a:endParaRPr lang="en-US" altLang="zh-CN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rgbClr val="000099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6"/>
          <p:cNvSpPr>
            <a:spLocks noChangeArrowheads="1"/>
          </p:cNvSpPr>
          <p:nvPr/>
        </p:nvSpPr>
        <p:spPr bwMode="auto">
          <a:xfrm>
            <a:off x="1625204" y="1821657"/>
            <a:ext cx="5917406" cy="252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225"/>
              </a:lnSpc>
              <a:buFontTx/>
              <a:buAutoNum type="arabicPeriod"/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When is your school-leaver’s party?</a:t>
            </a:r>
          </a:p>
          <a:p>
            <a:pPr>
              <a:lnSpc>
                <a:spcPts val="3225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What would you like to do on that </a:t>
            </a:r>
          </a:p>
          <a:p>
            <a:pPr>
              <a:lnSpc>
                <a:spcPts val="3225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day?</a:t>
            </a:r>
          </a:p>
          <a:p>
            <a:pPr>
              <a:lnSpc>
                <a:spcPts val="3225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If you are asked to prepare a </a:t>
            </a:r>
          </a:p>
          <a:p>
            <a:pPr>
              <a:lnSpc>
                <a:spcPts val="3225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traditional dish from your home </a:t>
            </a:r>
          </a:p>
          <a:p>
            <a:pPr>
              <a:lnSpc>
                <a:spcPts val="3225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country, what will you prepare?</a:t>
            </a:r>
          </a:p>
        </p:txBody>
      </p:sp>
      <p:sp>
        <p:nvSpPr>
          <p:cNvPr id="17410" name="矩形 3"/>
          <p:cNvSpPr>
            <a:spLocks noChangeArrowheads="1"/>
          </p:cNvSpPr>
          <p:nvPr/>
        </p:nvSpPr>
        <p:spPr bwMode="auto">
          <a:xfrm>
            <a:off x="263129" y="878681"/>
            <a:ext cx="7620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Talking</a:t>
            </a:r>
            <a:endParaRPr lang="zh-CN" altLang="en-US" sz="15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6"/>
          <p:cNvSpPr>
            <a:spLocks noChangeArrowheads="1"/>
          </p:cNvSpPr>
          <p:nvPr/>
        </p:nvSpPr>
        <p:spPr bwMode="auto">
          <a:xfrm>
            <a:off x="1571625" y="696516"/>
            <a:ext cx="626864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225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Do you know how to write an invitation?</a:t>
            </a:r>
          </a:p>
        </p:txBody>
      </p:sp>
      <p:pic>
        <p:nvPicPr>
          <p:cNvPr id="18434" name="Picture 2" descr="http://img5.imgtn.bdimg.com/it/u=3815340094,3289121387&amp;fm=23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1" y="3956448"/>
            <a:ext cx="1279922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 descr="http://img5.imgtn.bdimg.com/it/u=3615787920,3099519117&amp;fm=23&amp;gp=0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8436" name="Picture 11" descr="http://f2.topit.me/2/7f/65/1122672126065657f2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3923" y="1500188"/>
            <a:ext cx="362664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514475" y="1376363"/>
            <a:ext cx="6419850" cy="32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Lingling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When is the school-leavers’ party?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Betty: Look at the school calendar! It’ll be held 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on the 30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of May. We’re all invited.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In fact, I was chosen to play the dance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music.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Tony: And I was asked to bring some balloons 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and paint some pictures for the party.</a:t>
            </a:r>
          </a:p>
          <a:p>
            <a:endParaRPr lang="zh-CN" altLang="en-US" sz="21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263129" y="878681"/>
            <a:ext cx="89654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Learning</a:t>
            </a:r>
            <a:endParaRPr lang="zh-CN" altLang="en-US" sz="15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477566" y="826294"/>
            <a:ext cx="6646069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endParaRPr lang="en-US" altLang="zh-CN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Betty: The teachers have asked everyone to 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prepare a traditional dish from their home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country.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Lingling: Can we cook it at school?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Betty: We can heat it up in the school kitchen,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but it should be cooked at home. What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are you going to make?</a:t>
            </a:r>
          </a:p>
          <a:p>
            <a:endParaRPr lang="zh-CN" altLang="en-US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356122" y="963216"/>
            <a:ext cx="6161484" cy="2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Lingling: Hot and sour soup. It’s made with chicken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and vegetables.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Betty: But the invitation says finger food! That 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means you eat it with your fingers, not with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a knife, fork or spoon.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Lingling: Oh, soup’s no good then. What about you?</a:t>
            </a:r>
          </a:p>
          <a:p>
            <a:pPr>
              <a:lnSpc>
                <a:spcPct val="115000"/>
              </a:lnSpc>
            </a:pPr>
            <a:endParaRPr lang="en-US" altLang="zh-CN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310878" y="897731"/>
            <a:ext cx="6147197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Betty: Cheeseburgers. Cheeseburgers are made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with hamburgers and cheese.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Tony: And you, Daming?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Daming: Jiaozi! My grandmother makes the best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Jiaozi!</a:t>
            </a:r>
          </a:p>
          <a:p>
            <a:pPr>
              <a:lnSpc>
                <a:spcPct val="11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Betty: Is she invited to the school-leavers’ party too?</a:t>
            </a:r>
          </a:p>
          <a:p>
            <a:pPr>
              <a:lnSpc>
                <a:spcPct val="115000"/>
              </a:lnSpc>
            </a:pPr>
            <a:endParaRPr lang="en-US" altLang="zh-CN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00187" y="814387"/>
            <a:ext cx="5938838" cy="334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Daming: Hmm, I see what you mean. What about</a:t>
            </a:r>
          </a:p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     you , Tony?</a:t>
            </a:r>
          </a:p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Tony: A traditional English pizza with cheese,</a:t>
            </a:r>
          </a:p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       tomato and ham.</a:t>
            </a:r>
          </a:p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Betty: Pizza isn’t English! It’s Italian.</a:t>
            </a:r>
          </a:p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Tony: But it’s eaten everywhere in England.</a:t>
            </a:r>
          </a:p>
          <a:p>
            <a:pPr>
              <a:lnSpc>
                <a:spcPct val="145000"/>
              </a:lnSpc>
            </a:pPr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Daming: It’s becoming popular in China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54969" y="1390650"/>
          <a:ext cx="6054329" cy="345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370">
                <a:tc>
                  <a:txBody>
                    <a:bodyPr/>
                    <a:lstStyle/>
                    <a:p>
                      <a:endParaRPr lang="zh-CN" altLang="en-US" sz="15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Dish </a:t>
                      </a:r>
                      <a:endParaRPr lang="zh-CN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Made with …</a:t>
                      </a:r>
                      <a:endParaRPr lang="zh-CN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endParaRPr lang="zh-CN" altLang="en-US" sz="1200" dirty="0">
                        <a:ea typeface="微软雅黑" panose="020B0503020204020204" pitchFamily="34" charset="-122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endParaRPr lang="zh-CN" altLang="en-US" sz="1200" dirty="0">
                        <a:ea typeface="微软雅黑" panose="020B0503020204020204" pitchFamily="34" charset="-122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endParaRPr lang="zh-CN" altLang="en-US" sz="1200" dirty="0">
                        <a:ea typeface="微软雅黑" panose="020B0503020204020204" pitchFamily="34" charset="-122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370">
                <a:tc>
                  <a:txBody>
                    <a:bodyPr/>
                    <a:lstStyle/>
                    <a:p>
                      <a:endParaRPr lang="zh-CN" altLang="en-US" sz="1200" dirty="0">
                        <a:ea typeface="微软雅黑" panose="020B0503020204020204" pitchFamily="34" charset="-122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79" marR="68579"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3" name="矩形 8"/>
          <p:cNvSpPr>
            <a:spLocks noChangeArrowheads="1"/>
          </p:cNvSpPr>
          <p:nvPr/>
        </p:nvSpPr>
        <p:spPr bwMode="auto">
          <a:xfrm>
            <a:off x="1654969" y="694135"/>
            <a:ext cx="461129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Listen and complete the notes.</a:t>
            </a:r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4604" name="Text Box 14"/>
          <p:cNvSpPr txBox="1">
            <a:spLocks noChangeArrowheads="1"/>
          </p:cNvSpPr>
          <p:nvPr/>
        </p:nvSpPr>
        <p:spPr bwMode="auto">
          <a:xfrm>
            <a:off x="1708547" y="2140744"/>
            <a:ext cx="12858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ts val="39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Lingling </a:t>
            </a:r>
          </a:p>
          <a:p>
            <a:pPr algn="ctr">
              <a:lnSpc>
                <a:spcPts val="39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Betty</a:t>
            </a:r>
          </a:p>
          <a:p>
            <a:pPr algn="ctr">
              <a:lnSpc>
                <a:spcPts val="39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</a:p>
          <a:p>
            <a:pPr algn="ctr">
              <a:lnSpc>
                <a:spcPts val="39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Tony 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940844" y="1980010"/>
            <a:ext cx="1768079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hot and sour soup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16078" y="2203848"/>
            <a:ext cx="321468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chicken and vegetables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87266" y="2837260"/>
            <a:ext cx="203596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cheeseburgers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816079" y="2782492"/>
            <a:ext cx="332184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hamburgers and cheese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262313" y="3533776"/>
            <a:ext cx="128587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b="1" i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Jiaozi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15892" y="4283869"/>
            <a:ext cx="112514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pizza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816079" y="4274344"/>
            <a:ext cx="326826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cheese, tomato and ham</a:t>
            </a:r>
          </a:p>
        </p:txBody>
      </p:sp>
      <p:sp>
        <p:nvSpPr>
          <p:cNvPr id="24612" name="矩形 1"/>
          <p:cNvSpPr>
            <a:spLocks noChangeArrowheads="1"/>
          </p:cNvSpPr>
          <p:nvPr/>
        </p:nvSpPr>
        <p:spPr bwMode="auto">
          <a:xfrm>
            <a:off x="4816078" y="3557588"/>
            <a:ext cx="306228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Not mentioned in the passage</a:t>
            </a:r>
            <a:endParaRPr lang="zh-CN" altLang="en-US" sz="21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"/>
          <p:cNvSpPr>
            <a:spLocks noChangeArrowheads="1"/>
          </p:cNvSpPr>
          <p:nvPr/>
        </p:nvSpPr>
        <p:spPr bwMode="auto">
          <a:xfrm>
            <a:off x="3232547" y="3643313"/>
            <a:ext cx="259080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Halloween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party</a:t>
            </a:r>
          </a:p>
        </p:txBody>
      </p:sp>
      <p:pic>
        <p:nvPicPr>
          <p:cNvPr id="7170" name="Picture 13" descr="x-cartoon-halloween-kid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1071562"/>
            <a:ext cx="4026694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3"/>
          <p:cNvSpPr>
            <a:spLocks noChangeArrowheads="1"/>
          </p:cNvSpPr>
          <p:nvPr/>
        </p:nvSpPr>
        <p:spPr bwMode="auto">
          <a:xfrm>
            <a:off x="263129" y="878681"/>
            <a:ext cx="683419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Words</a:t>
            </a:r>
            <a:endParaRPr lang="zh-CN" altLang="en-US" sz="15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1385888" y="1294210"/>
            <a:ext cx="6426994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The day for the school-leavers’ party is an important date in the school _________. Tony is going to bring some _________ and _________</a:t>
            </a:r>
          </a:p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some pictures for the party. Everyone is going to bring a traditional dish that can be eaten with their fingers. Soup is no good because it is not finger food and people need a _________ for it. Anything that needs a __________ and _________ is not finger food either.</a:t>
            </a:r>
          </a:p>
        </p:txBody>
      </p:sp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1385888" y="790575"/>
            <a:ext cx="6318647" cy="448866"/>
          </a:xfrm>
          <a:prstGeom prst="rect">
            <a:avLst/>
          </a:prstGeom>
          <a:solidFill>
            <a:srgbClr val="FFFF99"/>
          </a:solidFill>
          <a:ln w="19050">
            <a:solidFill>
              <a:srgbClr val="C3D69B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balloons  calendar   fork  knife  paint  spoon</a:t>
            </a:r>
          </a:p>
        </p:txBody>
      </p:sp>
      <p:sp>
        <p:nvSpPr>
          <p:cNvPr id="27653" name="矩形 6"/>
          <p:cNvSpPr>
            <a:spLocks noChangeArrowheads="1"/>
          </p:cNvSpPr>
          <p:nvPr/>
        </p:nvSpPr>
        <p:spPr bwMode="auto">
          <a:xfrm>
            <a:off x="5185173" y="1626394"/>
            <a:ext cx="1272778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calendar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654" name="矩形 7"/>
          <p:cNvSpPr>
            <a:spLocks noChangeArrowheads="1"/>
          </p:cNvSpPr>
          <p:nvPr/>
        </p:nvSpPr>
        <p:spPr bwMode="auto">
          <a:xfrm>
            <a:off x="4196954" y="1996679"/>
            <a:ext cx="129778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balloons 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655" name="矩形 8"/>
          <p:cNvSpPr>
            <a:spLocks noChangeArrowheads="1"/>
          </p:cNvSpPr>
          <p:nvPr/>
        </p:nvSpPr>
        <p:spPr bwMode="auto">
          <a:xfrm>
            <a:off x="6447235" y="2003823"/>
            <a:ext cx="82298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paint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656" name="矩形 9"/>
          <p:cNvSpPr>
            <a:spLocks noChangeArrowheads="1"/>
          </p:cNvSpPr>
          <p:nvPr/>
        </p:nvSpPr>
        <p:spPr bwMode="auto">
          <a:xfrm>
            <a:off x="5653087" y="3455194"/>
            <a:ext cx="9095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spoon</a:t>
            </a:r>
          </a:p>
        </p:txBody>
      </p:sp>
      <p:sp>
        <p:nvSpPr>
          <p:cNvPr id="27657" name="矩形 10"/>
          <p:cNvSpPr>
            <a:spLocks noChangeArrowheads="1"/>
          </p:cNvSpPr>
          <p:nvPr/>
        </p:nvSpPr>
        <p:spPr bwMode="auto">
          <a:xfrm>
            <a:off x="4464844" y="3832623"/>
            <a:ext cx="1440656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knife/fork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7658" name="矩形 11"/>
          <p:cNvSpPr>
            <a:spLocks noChangeArrowheads="1"/>
          </p:cNvSpPr>
          <p:nvPr/>
        </p:nvSpPr>
        <p:spPr bwMode="auto">
          <a:xfrm>
            <a:off x="1464469" y="4200525"/>
            <a:ext cx="1516856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fork/knife 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  <p:bldP spid="276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2893219" y="3240881"/>
            <a:ext cx="2893219" cy="150137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Soup’s no good then.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And you?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see what you mean.</a:t>
            </a:r>
          </a:p>
        </p:txBody>
      </p:sp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3071813" y="803672"/>
            <a:ext cx="2970610" cy="5941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b="1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Everyday English</a:t>
            </a:r>
            <a:endParaRPr lang="zh-CN" altLang="en-US" sz="2700" b="1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627" name="图片 5" descr="u=436023880,319484427&amp;fm=21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88" y="3321844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518047" y="1821657"/>
            <a:ext cx="6323409" cy="48458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en-US" altLang="zh-CN" sz="27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</a:rPr>
              <a:t>Read and make a dialogue with each one. 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71625" y="642938"/>
            <a:ext cx="6161485" cy="41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386080" indent="-386080" algn="just" eaLnBrk="0" hangingPunct="0">
              <a:buFontTx/>
              <a:buAutoNum type="arabicParenR"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 I said hello to David, but he just kept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 silent. 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B: It’s 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 good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 trying to talk to him when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he is reading. 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2) A: I’m going to send a card to Mum on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Mother’s Day.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And you?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B: It’s a secret!</a:t>
            </a:r>
          </a:p>
          <a:p>
            <a:pPr marL="386080" indent="-386080" algn="just" eaLnBrk="0" hangingPunct="0">
              <a:buFontTx/>
              <a:buAutoNum type="arabicParenR" startAt="3"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A: I’ve spent a whole night reviewing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English.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B: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see what you mean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but of course</a:t>
            </a:r>
          </a:p>
          <a:p>
            <a:pPr marL="386080" indent="-386080" algn="just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 learning English takes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"/>
          <p:cNvSpPr>
            <a:spLocks noChangeArrowheads="1"/>
          </p:cNvSpPr>
          <p:nvPr/>
        </p:nvSpPr>
        <p:spPr bwMode="auto">
          <a:xfrm>
            <a:off x="546498" y="1131094"/>
            <a:ext cx="5778103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zh-CN" sz="2700" b="1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Work in pairs.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Make plans for a party.</a:t>
            </a:r>
            <a:endParaRPr lang="zh-CN" altLang="en-US" sz="27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74" name="矩形 6"/>
          <p:cNvSpPr>
            <a:spLocks noChangeArrowheads="1"/>
          </p:cNvSpPr>
          <p:nvPr/>
        </p:nvSpPr>
        <p:spPr bwMode="auto">
          <a:xfrm>
            <a:off x="546497" y="2613423"/>
            <a:ext cx="2786063" cy="17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Think about:</a:t>
            </a:r>
          </a:p>
          <a:p>
            <a:pPr>
              <a:lnSpc>
                <a:spcPct val="11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· food and drink</a:t>
            </a:r>
          </a:p>
          <a:p>
            <a:pPr>
              <a:lnSpc>
                <a:spcPct val="11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· music and dancing</a:t>
            </a:r>
          </a:p>
          <a:p>
            <a:pPr>
              <a:lnSpc>
                <a:spcPct val="11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· … </a:t>
            </a:r>
          </a:p>
        </p:txBody>
      </p:sp>
      <p:pic>
        <p:nvPicPr>
          <p:cNvPr id="28675" name="Picture 8" descr="02%E3%80%81%E5%8D%8F%E5%8A%9B%E5%B8%83%E7%BD%AE%E4%BC%9A%E5%9C%B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8188" y="1982391"/>
            <a:ext cx="3286125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000251" y="1232297"/>
            <a:ext cx="534709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386080" indent="-386080">
              <a:lnSpc>
                <a:spcPct val="120000"/>
              </a:lnSpc>
              <a:buFontTx/>
              <a:buAutoNum type="alphaLcPeriod"/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food and drink: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marL="386080" indent="-38608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finger food such as potato crisps, bread, fruits, vegetables like tomatoes and cucumber</a:t>
            </a:r>
          </a:p>
          <a:p>
            <a:pPr marL="386080" indent="-386080"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 soft drinks such as soda,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coca-cola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and so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54956" y="1402557"/>
            <a:ext cx="6862763" cy="28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b. music and dancing: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music such as soft music or rock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c. Where: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in the living room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d. When: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from 10:00 a.m. to 5:00 p.m. on    Monday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e. Who: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all the friends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7"/>
          <p:cNvSpPr>
            <a:spLocks noChangeArrowheads="1"/>
          </p:cNvSpPr>
          <p:nvPr/>
        </p:nvSpPr>
        <p:spPr bwMode="auto">
          <a:xfrm>
            <a:off x="1738313" y="1584723"/>
            <a:ext cx="5542360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Work with another pair. Talk about your party plan, and say what plans have been made. Then write down your plan.</a:t>
            </a:r>
            <a:endParaRPr lang="zh-CN" altLang="en-US" sz="27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483" name="矩形 8"/>
          <p:cNvSpPr>
            <a:spLocks noChangeArrowheads="1"/>
          </p:cNvSpPr>
          <p:nvPr/>
        </p:nvSpPr>
        <p:spPr bwMode="auto">
          <a:xfrm>
            <a:off x="1738313" y="3624263"/>
            <a:ext cx="567928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Everyone will be asked to bring something to eat …</a:t>
            </a:r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263128" y="878681"/>
            <a:ext cx="785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>
                <a:latin typeface="Times New Roman" panose="02020603050405020304" pitchFamily="18" charset="0"/>
                <a:ea typeface="微软雅黑" panose="020B0503020204020204" pitchFamily="34" charset="-122"/>
              </a:rPr>
              <a:t>Writing</a:t>
            </a:r>
            <a:endParaRPr lang="zh-CN" altLang="en-US" sz="15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678781" y="1821656"/>
            <a:ext cx="58864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All my friends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will be invited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my birthday party. The party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has been planned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 held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from 10:00 a.m. to 5:00 p.m. on Monday in the living room of my house. They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are welcomed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bring small presents. Various food and drinks </a:t>
            </a:r>
            <a:r>
              <a:rPr lang="en-US" altLang="zh-CN" sz="2400" b="1" u="sng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will be prepared,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such as finger food, potato crisps, bread, </a:t>
            </a:r>
          </a:p>
        </p:txBody>
      </p:sp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2589610" y="1232298"/>
            <a:ext cx="3954065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plan for my birthday party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373981" y="834629"/>
            <a:ext cx="1495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/>
            <a:r>
              <a:rPr lang="en-US" altLang="zh-CN" sz="2700" b="1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Sample  </a:t>
            </a:r>
            <a:r>
              <a:rPr lang="en-US" altLang="zh-CN" sz="270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2772" name="AutoShape 6" descr="http://img1.imgtn.bdimg.com/it/u=1259438935,89212908&amp;fm=23&amp;gp=0.jp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2773" name="Picture 3" descr="C:\Documents and Settings\zhengli\桌面\QQ截图20141113170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22394" y="3690938"/>
            <a:ext cx="1100138" cy="10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1363266" y="1168003"/>
            <a:ext cx="610195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fruits, vegetables like tomatoes and cucumber, soft drinks such as soda, coca-cola and so on and the lunch </a:t>
            </a:r>
            <a:r>
              <a:rPr lang="en-US" altLang="zh-CN" sz="2400" b="1" u="sng">
                <a:latin typeface="Times New Roman" panose="02020603050405020304" pitchFamily="18" charset="0"/>
                <a:ea typeface="微软雅黑" panose="020B0503020204020204" pitchFamily="34" charset="-122"/>
              </a:rPr>
              <a:t>will be served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at 12:00 after we play games. Everyone </a:t>
            </a:r>
            <a:r>
              <a:rPr lang="en-US" altLang="zh-CN" sz="2400" b="1" u="sng">
                <a:latin typeface="Times New Roman" panose="02020603050405020304" pitchFamily="18" charset="0"/>
                <a:ea typeface="微软雅黑" panose="020B0503020204020204" pitchFamily="34" charset="-122"/>
              </a:rPr>
              <a:t>will be welcomed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to arrive early to help me decorate the living room with balloons, colorful strips and lights. Music </a:t>
            </a:r>
            <a:r>
              <a:rPr lang="en-US" altLang="zh-CN" sz="2400" b="1" u="sng">
                <a:latin typeface="Times New Roman" panose="02020603050405020304" pitchFamily="18" charset="0"/>
                <a:ea typeface="微软雅黑" panose="020B0503020204020204" pitchFamily="34" charset="-122"/>
              </a:rPr>
              <a:t>will be played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all the time and dancing has been planned from 3:00 p.m. to 5:00 p.m.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5"/>
          <p:cNvSpPr>
            <a:spLocks noChangeArrowheads="1"/>
          </p:cNvSpPr>
          <p:nvPr/>
        </p:nvSpPr>
        <p:spPr bwMode="auto">
          <a:xfrm>
            <a:off x="1678781" y="1359694"/>
            <a:ext cx="4848225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 You are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invited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to the …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678782" y="1794273"/>
            <a:ext cx="6079331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invite 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邀请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I’ve invited the Smiths round for drinks next Friday. 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我已邀请史密斯一家下周五来家中小酌。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want to invite you to my party on Friday.</a:t>
            </a:r>
          </a:p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我想请你参加周五的聚会。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invitation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邀请；邀请函</a:t>
            </a: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63129" y="878681"/>
            <a:ext cx="154900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5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Language points </a:t>
            </a:r>
            <a:endParaRPr lang="zh-CN" altLang="en-US" sz="15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5"/>
          <p:cNvSpPr>
            <a:spLocks noChangeArrowheads="1"/>
          </p:cNvSpPr>
          <p:nvPr/>
        </p:nvSpPr>
        <p:spPr bwMode="auto">
          <a:xfrm>
            <a:off x="3518298" y="3634979"/>
            <a:ext cx="232171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birthday party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9528" y="907258"/>
            <a:ext cx="5148263" cy="2421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54994" y="1600200"/>
            <a:ext cx="578643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invitation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邀请；邀请函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letters of invitation 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邀请信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written invitation 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书面邀请函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accept an invitation 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接受邀请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sent sb. an invitation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向某人发出邀请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receive / get an invitation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收到请帖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5"/>
          <p:cNvSpPr>
            <a:spLocks noChangeArrowheads="1"/>
          </p:cNvSpPr>
          <p:nvPr/>
        </p:nvSpPr>
        <p:spPr bwMode="auto">
          <a:xfrm>
            <a:off x="1084660" y="1013223"/>
            <a:ext cx="5625703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  The teachers have asked everyone to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 traditional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dish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from their home countries.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010841" y="2163366"/>
            <a:ext cx="1603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prepare 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614612" y="2182416"/>
            <a:ext cx="97274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准备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84660" y="2753916"/>
            <a:ext cx="6613922" cy="13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3225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My mother is preparing dinner when I get home every day.</a:t>
            </a:r>
          </a:p>
          <a:p>
            <a:pPr>
              <a:lnSpc>
                <a:spcPts val="3225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每天我回家的时候我妈妈总是在准备晚饭。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132285" y="950119"/>
            <a:ext cx="6888310" cy="248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根据句 ①可知：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 </a:t>
            </a:r>
            <a:r>
              <a:rPr lang="en-US" altLang="zh-CN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意为“准备某物”，所准备的东西就是后面的宾语。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根据句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②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可知：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 for </a:t>
            </a:r>
            <a:r>
              <a:rPr lang="en-US" altLang="zh-CN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意为“为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……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做准备”，指为后面的宾语做准备，所准备的东西并不是后面的宾语。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根据句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③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可知：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 to do </a:t>
            </a:r>
            <a:r>
              <a:rPr lang="en-US" altLang="zh-CN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sth</a:t>
            </a:r>
            <a:r>
              <a:rPr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意为“准备做某事”。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prepare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与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 for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通常用于进行时态。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注：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 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的名词是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preparation (</a:t>
            </a:r>
            <a:r>
              <a:rPr lang="zh-CN" alt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准备；准备工作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矩形 7"/>
          <p:cNvSpPr>
            <a:spLocks noChangeArrowheads="1"/>
          </p:cNvSpPr>
          <p:nvPr/>
        </p:nvSpPr>
        <p:spPr bwMode="auto">
          <a:xfrm>
            <a:off x="1524000" y="738801"/>
            <a:ext cx="5893594" cy="39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在这句话中，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dish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的意思是“烹制好的菜肴；一道菜；食品”。如：</a:t>
            </a:r>
          </a:p>
          <a:p>
            <a:pPr>
              <a:spcAft>
                <a:spcPts val="9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When I was in Italy, I had a wonderful pasta dish.</a:t>
            </a:r>
          </a:p>
          <a:p>
            <a:pPr>
              <a:spcAft>
                <a:spcPts val="9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I'll have a vegetable cold dish at first.  </a:t>
            </a:r>
          </a:p>
          <a:p>
            <a:pPr>
              <a:spcAft>
                <a:spcPts val="900"/>
              </a:spcAft>
            </a:pP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Aft>
                <a:spcPts val="90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/ wash the dishes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表示“清洗餐具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包括盘子、杯子、碗等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”。如：</a:t>
            </a:r>
          </a:p>
          <a:p>
            <a:pPr>
              <a:spcAft>
                <a:spcPts val="9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I’ll just do the dishes before we 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1494235" y="1509713"/>
            <a:ext cx="6048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  We can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heat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it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up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in the school kitchen …      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494235" y="2243138"/>
            <a:ext cx="5886450" cy="2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heat up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加热；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使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变热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Freda heated up a pie for me. 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office will soon heat up.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room was cold when we arrived, but it soon began to heat up.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ChangeArrowheads="1"/>
          </p:cNvSpPr>
          <p:nvPr/>
        </p:nvSpPr>
        <p:spPr bwMode="auto">
          <a:xfrm>
            <a:off x="1649016" y="889398"/>
            <a:ext cx="424338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4. … eat it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your fingers … 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681162" y="1350169"/>
            <a:ext cx="3833813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在这里的意思是“用”。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464469" y="1845469"/>
            <a:ext cx="497205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   He opened the door with the key.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1464469" y="3009900"/>
            <a:ext cx="367307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1)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…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一起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681163" y="3496866"/>
            <a:ext cx="5537597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The old man lived with his son in the city.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464469" y="4036219"/>
            <a:ext cx="361831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2)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有，具有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1681163" y="4521994"/>
            <a:ext cx="5461397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The girl with golden hair looks beautiful.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382316" y="2366962"/>
            <a:ext cx="3348038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的意思还有：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4" grpId="0"/>
      <p:bldP spid="41995" grpId="0"/>
      <p:bldP spid="41996" grpId="0"/>
      <p:bldP spid="41997" grpId="0"/>
      <p:bldP spid="41998" grpId="0"/>
      <p:bldP spid="420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893094" y="1457325"/>
            <a:ext cx="5840016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3)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因为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 He jumped up with joy.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93094" y="2353866"/>
            <a:ext cx="5572125" cy="18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>
              <a:spcAft>
                <a:spcPts val="900"/>
              </a:spcAft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4)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随着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Aft>
                <a:spcPts val="900"/>
              </a:spcAft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 With the last words, she turned away.</a:t>
            </a:r>
          </a:p>
          <a:p>
            <a:pPr eaLnBrk="0" hangingPunct="0">
              <a:spcAft>
                <a:spcPts val="900"/>
              </a:spcAft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5)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表行为方式或伴随情况 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spcAft>
                <a:spcPts val="900"/>
              </a:spcAft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 Don’t talk with your mouse full.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1763316" y="735806"/>
            <a:ext cx="3161109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含介词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with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的短语有：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465785" y="1275160"/>
            <a:ext cx="2826544" cy="13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fill … with 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 filled with 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get along with 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494235" y="2842022"/>
            <a:ext cx="5941219" cy="13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   I filled the basket with flowers.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   The basket is filled with apples.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   How are you getting along with your study?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4"/>
          <p:cNvSpPr>
            <a:spLocks noChangeArrowheads="1"/>
          </p:cNvSpPr>
          <p:nvPr/>
        </p:nvSpPr>
        <p:spPr bwMode="auto">
          <a:xfrm>
            <a:off x="1732360" y="1403747"/>
            <a:ext cx="368260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5. Oh, soup’s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 good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then.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1732360" y="2288382"/>
            <a:ext cx="5724525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这里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good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表示“不适合”。如：</a:t>
            </a:r>
          </a:p>
          <a:p>
            <a:pPr>
              <a:spcAft>
                <a:spcPts val="450"/>
              </a:spcAft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These glasses are no good for wine.</a:t>
            </a:r>
          </a:p>
          <a:p>
            <a:pPr>
              <a:spcAft>
                <a:spcPts val="450"/>
              </a:spcAft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这些玻璃杯不适合喝酒。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spcAft>
                <a:spcPts val="450"/>
              </a:spcAft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My apartment will be no good for pets.</a:t>
            </a:r>
          </a:p>
          <a:p>
            <a:pPr>
              <a:spcAft>
                <a:spcPts val="450"/>
              </a:spcAft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我的公寓将不适合于宠物。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1282304" y="726282"/>
            <a:ext cx="6294834" cy="39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no good </a:t>
            </a:r>
            <a:r>
              <a:rPr lang="zh-CN" altLang="en-US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用法小结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 good doing sth.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做某事没用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It’s no good talking to him---he never listens.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B. no good for sth.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不适合某物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/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某事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This medicine is no good for headache.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C. no good to sb.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对某人没好处或没帮忙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A car is no good to me since I can’t drive.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951560" y="3975497"/>
            <a:ext cx="3781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farewell party (</a:t>
            </a:r>
            <a:r>
              <a:rPr lang="zh-CN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欢送会</a:t>
            </a:r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12193" y="692944"/>
            <a:ext cx="4446984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1525191" y="545306"/>
            <a:ext cx="2693194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6.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 about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you?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5191" y="1017985"/>
            <a:ext cx="621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 about …?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通常用来征求意见，提出建议或询问消息，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23060" y="1396604"/>
            <a:ext cx="3835003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相当于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How about…?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525191" y="1894285"/>
            <a:ext cx="62936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用来征求意见，提出建议等的句式还有许多。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525191" y="2390775"/>
            <a:ext cx="621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Shall we / I do sth.? Why not do sth.? Would you like do sth?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240632" y="3249216"/>
            <a:ext cx="6117431" cy="17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1) Let’s play computer games, shall we?</a:t>
            </a:r>
          </a:p>
          <a:p>
            <a:pPr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2) Shall we play computer games?</a:t>
            </a:r>
          </a:p>
          <a:p>
            <a:pPr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3) Why not play computer games?</a:t>
            </a:r>
          </a:p>
          <a:p>
            <a:pPr>
              <a:lnSpc>
                <a:spcPct val="115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4) Would you like to play computer games?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41" grpId="0"/>
      <p:bldP spid="44042" grpId="0"/>
      <p:bldP spid="440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1524000" y="544116"/>
            <a:ext cx="6048375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zh-CN" sz="2700" b="1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Practice</a:t>
            </a:r>
          </a:p>
          <a:p>
            <a:pPr algn="ctr">
              <a:lnSpc>
                <a:spcPct val="95000"/>
              </a:lnSpc>
            </a:pPr>
            <a:r>
              <a:rPr lang="zh-CN" altLang="en-US" sz="2700" b="1" dirty="0">
                <a:solidFill>
                  <a:srgbClr val="CC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endParaRPr lang="en-US" altLang="zh-CN" sz="2700" b="1" dirty="0">
              <a:solidFill>
                <a:srgbClr val="CC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Translate the phrases and sentences.</a:t>
            </a:r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1410891" y="1719263"/>
            <a:ext cx="6318647" cy="26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ts val="4125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校毕业生晚会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    </a:t>
            </a:r>
          </a:p>
          <a:p>
            <a:pPr>
              <a:lnSpc>
                <a:spcPts val="4125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准备一道传统食物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</a:t>
            </a:r>
          </a:p>
          <a:p>
            <a:pPr>
              <a:lnSpc>
                <a:spcPts val="4125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演奏舞曲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        </a:t>
            </a:r>
          </a:p>
          <a:p>
            <a:pPr>
              <a:lnSpc>
                <a:spcPts val="4125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校历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</a:t>
            </a:r>
          </a:p>
          <a:p>
            <a:pPr>
              <a:lnSpc>
                <a:spcPts val="4125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5.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手抓食品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</a:t>
            </a:r>
          </a:p>
        </p:txBody>
      </p:sp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2303860" y="1925241"/>
            <a:ext cx="151209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40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3168254" y="1870473"/>
            <a:ext cx="215979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 flipH="1" flipV="1">
            <a:off x="3652838" y="1766887"/>
            <a:ext cx="4104085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school leavers’ party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250531" y="2308623"/>
            <a:ext cx="3643313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prepare a traditional dish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018235" y="2844404"/>
            <a:ext cx="455414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play the dance music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536031" y="3380185"/>
            <a:ext cx="2786063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 school calendar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178969" y="3862387"/>
            <a:ext cx="17145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finger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5305" grpId="0"/>
      <p:bldP spid="55306" grpId="0"/>
      <p:bldP spid="55307" grpId="0"/>
      <p:bldP spid="5530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ChangeArrowheads="1"/>
          </p:cNvSpPr>
          <p:nvPr/>
        </p:nvSpPr>
        <p:spPr bwMode="auto">
          <a:xfrm>
            <a:off x="1625204" y="1040607"/>
            <a:ext cx="6000750" cy="26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6.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加热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7.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邀请某人做某事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8.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不适合 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9.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我明白你的意思。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10.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你呢？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____________________________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906317" y="2163366"/>
            <a:ext cx="20883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 good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368404" y="2684860"/>
            <a:ext cx="2989659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see what you mean.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86101" y="3211116"/>
            <a:ext cx="4212431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What about you?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708673" y="1037035"/>
            <a:ext cx="2483644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heat up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220766" y="1522810"/>
            <a:ext cx="3137297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invite sb. to do sth.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56326" grpId="0"/>
      <p:bldP spid="5632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857501" y="3694510"/>
            <a:ext cx="353615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eaLnBrk="0" hangingPunct="0"/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dancing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party (</a:t>
            </a: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舞会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 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8850" y="698899"/>
            <a:ext cx="4446984" cy="285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6"/>
          <p:cNvSpPr>
            <a:spLocks noChangeArrowheads="1"/>
          </p:cNvSpPr>
          <p:nvPr/>
        </p:nvSpPr>
        <p:spPr bwMode="auto">
          <a:xfrm>
            <a:off x="1946673" y="1070373"/>
            <a:ext cx="4339828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What’s a school leavers’ party?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46672" y="1916906"/>
            <a:ext cx="551854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party for students who are completing their school education that year.</a:t>
            </a:r>
          </a:p>
        </p:txBody>
      </p:sp>
      <p:pic>
        <p:nvPicPr>
          <p:cNvPr id="11267" name="Picture 7" descr="1240172473914282518StudioFibonacci_Cartoon_spr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1454" y="3107532"/>
            <a:ext cx="1846659" cy="18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539978" y="3750469"/>
            <a:ext cx="1014413" cy="48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finger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428875" y="3804047"/>
            <a:ext cx="1562100" cy="484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invitation</a:t>
            </a:r>
          </a:p>
        </p:txBody>
      </p:sp>
      <p:pic>
        <p:nvPicPr>
          <p:cNvPr id="12291" name="Picture 10" descr="imagesCAP09H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6" y="1393032"/>
            <a:ext cx="2250281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6"/>
          <p:cNvSpPr>
            <a:spLocks noChangeArrowheads="1"/>
          </p:cNvSpPr>
          <p:nvPr/>
        </p:nvSpPr>
        <p:spPr bwMode="auto">
          <a:xfrm>
            <a:off x="2964657" y="535782"/>
            <a:ext cx="401836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>
                <a:latin typeface="Times New Roman" panose="02020603050405020304" pitchFamily="18" charset="0"/>
                <a:ea typeface="微软雅黑" panose="020B0503020204020204" pitchFamily="34" charset="-122"/>
              </a:rPr>
              <a:t>Learn some new words</a:t>
            </a:r>
          </a:p>
        </p:txBody>
      </p:sp>
      <p:pic>
        <p:nvPicPr>
          <p:cNvPr id="12293" name="Picture 9" descr="http://pn.680.com/news/2012-05/2012051812010265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8781" y="1393031"/>
            <a:ext cx="32146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22094" y="3589735"/>
            <a:ext cx="1234679" cy="484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balloon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000250" y="3536157"/>
            <a:ext cx="1427560" cy="4845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calendar</a:t>
            </a:r>
          </a:p>
        </p:txBody>
      </p:sp>
      <p:pic>
        <p:nvPicPr>
          <p:cNvPr id="13315" name="Picture 9" descr="http://img4.imgtn.bdimg.com/it/u=653039229,524903311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3828" y="1178719"/>
            <a:ext cx="1956197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3" descr="http://img2.imgtn.bdimg.com/it/u=408566137,1065546721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8516" y="1125141"/>
            <a:ext cx="14001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681287" y="3489722"/>
            <a:ext cx="881063" cy="48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knife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911453" y="3483769"/>
            <a:ext cx="766763" cy="481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fork</a:t>
            </a:r>
          </a:p>
        </p:txBody>
      </p:sp>
      <p:pic>
        <p:nvPicPr>
          <p:cNvPr id="14339" name="Picture 7" descr="36C%20Cold%20Steel%2036%20Master%20Hun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1663" y="6810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regency-11-1-2-banquet-serving-for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0619" y="897731"/>
            <a:ext cx="2591991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1689</Words>
  <Application>Microsoft Office PowerPoint</Application>
  <PresentationFormat>全屏显示(16:9)</PresentationFormat>
  <Paragraphs>239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1" baseType="lpstr">
      <vt:lpstr>黑体</vt:lpstr>
      <vt:lpstr>隶书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2023-01-16T14:11:47Z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565C2FAF7F6D4F7E92FDDFE23699B8EF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