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handoutMasterIdLst>
    <p:handoutMasterId r:id="rId13"/>
  </p:handoutMasterIdLst>
  <p:sldIdLst>
    <p:sldId id="262" r:id="rId2"/>
    <p:sldId id="264" r:id="rId3"/>
    <p:sldId id="307" r:id="rId4"/>
    <p:sldId id="312" r:id="rId5"/>
    <p:sldId id="306" r:id="rId6"/>
    <p:sldId id="313" r:id="rId7"/>
    <p:sldId id="314" r:id="rId8"/>
    <p:sldId id="315" r:id="rId9"/>
    <p:sldId id="316" r:id="rId10"/>
    <p:sldId id="317"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59" autoAdjust="0"/>
    <p:restoredTop sz="94333" autoAdjust="0"/>
  </p:normalViewPr>
  <p:slideViewPr>
    <p:cSldViewPr snapToGrid="0">
      <p:cViewPr varScale="1">
        <p:scale>
          <a:sx n="116" d="100"/>
          <a:sy n="116" d="100"/>
        </p:scale>
        <p:origin x="-348" y="-96"/>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smtClean="0"/>
              <a:t>单击此处编辑母版标题样式</a:t>
            </a:r>
            <a:endParaRPr lang="zh-CN"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5"/>
            <a:ext cx="2628900" cy="5811838"/>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2" y="365125"/>
            <a:ext cx="7734300" cy="5811838"/>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2023-01-16</a:t>
            </a:fld>
            <a:endParaRPr lang="zh-CN" altLang="en-US"/>
          </a:p>
        </p:txBody>
      </p:sp>
      <p:sp>
        <p:nvSpPr>
          <p:cNvPr id="5" name="页脚占位符 4"/>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841963" y="469878"/>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基础知识回顾</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5645024"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综合能力提升</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 action="ppaction://noaction"/>
          </p:cNvPr>
          <p:cNvSpPr/>
          <p:nvPr userDrawn="1"/>
        </p:nvSpPr>
        <p:spPr>
          <a:xfrm>
            <a:off x="8346223"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拓展探究突破练</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9"/>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2023-01-16</a:t>
            </a:fld>
            <a:endParaRPr lang="zh-CN" altLang="en-US"/>
          </a:p>
        </p:txBody>
      </p:sp>
      <p:sp>
        <p:nvSpPr>
          <p:cNvPr id="6" name="页脚占位符 5"/>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9"/>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2023-01-16</a:t>
            </a:fld>
            <a:endParaRPr lang="zh-CN" altLang="en-US"/>
          </a:p>
        </p:txBody>
      </p:sp>
      <p:sp>
        <p:nvSpPr>
          <p:cNvPr id="6" name="页脚占位符 5"/>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1" y="0"/>
            <a:ext cx="9105900" cy="46738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1803403"/>
            <a:ext cx="10515600" cy="43735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2023-01-16</a:t>
            </a:fld>
            <a:endParaRPr lang="zh-CN" altLang="en-US"/>
          </a:p>
        </p:txBody>
      </p:sp>
      <p:sp>
        <p:nvSpPr>
          <p:cNvPr id="5" name="页脚占位符 4"/>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2465413" y="467380"/>
            <a:ext cx="8363391"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矩形 7"/>
          <p:cNvSpPr/>
          <p:nvPr/>
        </p:nvSpPr>
        <p:spPr>
          <a:xfrm>
            <a:off x="0" y="6738383"/>
            <a:ext cx="12209381" cy="128253"/>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9" name="矩形 8"/>
          <p:cNvSpPr/>
          <p:nvPr/>
        </p:nvSpPr>
        <p:spPr>
          <a:xfrm>
            <a:off x="10896533" y="467380"/>
            <a:ext cx="1295467"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FFC000"/>
              </a:solidFill>
            </a:endParaRPr>
          </a:p>
        </p:txBody>
      </p:sp>
      <p:sp>
        <p:nvSpPr>
          <p:cNvPr id="10" name="矩形 9"/>
          <p:cNvSpPr/>
          <p:nvPr/>
        </p:nvSpPr>
        <p:spPr>
          <a:xfrm>
            <a:off x="1" y="0"/>
            <a:ext cx="2423592" cy="90872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b="1" kern="1200" dirty="0" smtClean="0">
                <a:solidFill>
                  <a:schemeClr val="lt1"/>
                </a:solidFill>
                <a:effectLst/>
                <a:latin typeface="+mn-lt"/>
                <a:ea typeface="+mn-ea"/>
                <a:cs typeface="+mn-cs"/>
              </a:rPr>
              <a:t>Unit</a:t>
            </a:r>
            <a:r>
              <a:rPr lang="en-US" altLang="zh-CN" sz="4000" kern="1200" dirty="0" smtClean="0">
                <a:solidFill>
                  <a:schemeClr val="lt1"/>
                </a:solidFill>
                <a:effectLst/>
                <a:latin typeface="+mn-lt"/>
                <a:ea typeface="+mn-ea"/>
                <a:cs typeface="+mn-cs"/>
              </a:rPr>
              <a:t> 2</a:t>
            </a:r>
            <a:endParaRPr lang="zh-CN" altLang="en-US" sz="4000" b="1" dirty="0">
              <a:latin typeface="黑体" panose="02010609060101010101" pitchFamily="2" charset="-122"/>
              <a:ea typeface="黑体" panose="02010609060101010101" pitchFamily="2" charset="-122"/>
            </a:endParaRPr>
          </a:p>
        </p:txBody>
      </p:sp>
      <p:sp>
        <p:nvSpPr>
          <p:cNvPr id="12" name="同侧圆角矩形 11">
            <a:hlinkClick r:id="rId13" action="ppaction://hlinksldjump" tooltip="点击进入"/>
          </p:cNvPr>
          <p:cNvSpPr/>
          <p:nvPr/>
        </p:nvSpPr>
        <p:spPr>
          <a:xfrm>
            <a:off x="2833308" y="485731"/>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基础知识回顾</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3" name="灯片编号占位符 3"/>
          <p:cNvSpPr txBox="1"/>
          <p:nvPr/>
        </p:nvSpPr>
        <p:spPr>
          <a:xfrm>
            <a:off x="10968143" y="491385"/>
            <a:ext cx="1223860" cy="401006"/>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800" dirty="0">
                <a:solidFill>
                  <a:schemeClr val="bg1">
                    <a:lumMod val="95000"/>
                  </a:schemeClr>
                </a:solidFill>
              </a:rPr>
              <a:t>-</a:t>
            </a:r>
            <a:fld id="{4BF17FCF-D4DA-449D-A468-DDB7E43619E6}" type="slidenum">
              <a:rPr lang="zh-CN" altLang="en-US" sz="1800" dirty="0" smtClean="0">
                <a:solidFill>
                  <a:schemeClr val="bg1">
                    <a:lumMod val="95000"/>
                  </a:schemeClr>
                </a:solidFill>
              </a:rPr>
              <a:t>‹#›</a:t>
            </a:fld>
            <a:r>
              <a:rPr lang="en-US" altLang="zh-CN" sz="1800" dirty="0">
                <a:solidFill>
                  <a:schemeClr val="bg1">
                    <a:lumMod val="95000"/>
                  </a:schemeClr>
                </a:solidFill>
              </a:rPr>
              <a:t>-</a:t>
            </a:r>
            <a:endParaRPr lang="zh-CN" altLang="en-US" sz="1800" dirty="0">
              <a:solidFill>
                <a:schemeClr val="bg1">
                  <a:lumMod val="95000"/>
                </a:schemeClr>
              </a:solidFill>
            </a:endParaRPr>
          </a:p>
        </p:txBody>
      </p:sp>
      <p:sp>
        <p:nvSpPr>
          <p:cNvPr id="18" name="同侧圆角矩形 17">
            <a:hlinkClick r:id="rId14" action="ppaction://hlinksldjump" tooltip="点击进入"/>
          </p:cNvPr>
          <p:cNvSpPr/>
          <p:nvPr/>
        </p:nvSpPr>
        <p:spPr>
          <a:xfrm>
            <a:off x="5642527" y="485730"/>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综合能力提升</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1" name="标题 1"/>
          <p:cNvSpPr txBox="1"/>
          <p:nvPr/>
        </p:nvSpPr>
        <p:spPr>
          <a:xfrm>
            <a:off x="2719411" y="0"/>
            <a:ext cx="9105900" cy="467380"/>
          </a:xfrm>
          <a:prstGeom prst="rect">
            <a:avLst/>
          </a:prstGeom>
        </p:spPr>
        <p:txBody>
          <a:bodyPr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r>
              <a:rPr lang="zh-CN" altLang="zh-CN" sz="2000" b="1" i="0" kern="1200" smtClean="0">
                <a:solidFill>
                  <a:schemeClr val="tx1"/>
                </a:solidFill>
                <a:effectLst/>
                <a:latin typeface="+mj-lt"/>
                <a:ea typeface="+mj-ea"/>
                <a:cs typeface="+mj-cs"/>
              </a:rPr>
              <a:t>第四课时　</a:t>
            </a:r>
            <a:r>
              <a:rPr lang="en-US" altLang="zh-CN" sz="2000" b="1" i="0" kern="1200" smtClean="0">
                <a:solidFill>
                  <a:schemeClr val="tx1"/>
                </a:solidFill>
                <a:effectLst/>
                <a:latin typeface="+mj-lt"/>
                <a:ea typeface="+mj-ea"/>
                <a:cs typeface="+mj-cs"/>
              </a:rPr>
              <a:t>Integrated skills &amp; Study skills</a:t>
            </a:r>
            <a:endParaRPr lang="zh-CN" altLang="zh-CN" sz="2000" b="1" i="0" kern="1200" smtClean="0">
              <a:solidFill>
                <a:schemeClr val="tx1"/>
              </a:solidFill>
              <a:effectLst/>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Word___.docx"/><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ctrTitle"/>
          </p:nvPr>
        </p:nvSpPr>
        <p:spPr>
          <a:xfrm>
            <a:off x="0" y="2387600"/>
            <a:ext cx="12192000" cy="1841500"/>
          </a:xfrm>
        </p:spPr>
        <p:txBody>
          <a:bodyPr/>
          <a:lstStyle/>
          <a:p>
            <a:r>
              <a:rPr lang="en-US" altLang="zh-CN" sz="7200" dirty="0" err="1" smtClean="0"/>
              <a:t>Colours</a:t>
            </a:r>
            <a:endParaRPr lang="zh-CN" altLang="zh-CN" sz="7200" dirty="0"/>
          </a:p>
        </p:txBody>
      </p:sp>
      <p:sp>
        <p:nvSpPr>
          <p:cNvPr id="5" name="矩形 4"/>
          <p:cNvSpPr/>
          <p:nvPr/>
        </p:nvSpPr>
        <p:spPr>
          <a:xfrm>
            <a:off x="0" y="1201351"/>
            <a:ext cx="12192000" cy="769441"/>
          </a:xfrm>
          <a:prstGeom prst="rect">
            <a:avLst/>
          </a:prstGeom>
        </p:spPr>
        <p:txBody>
          <a:bodyPr wrap="square">
            <a:spAutoFit/>
          </a:bodyPr>
          <a:lstStyle/>
          <a:p>
            <a:pPr algn="ctr"/>
            <a:r>
              <a:rPr lang="en-US" altLang="zh-CN" sz="4400" dirty="0"/>
              <a:t>Unit 2</a:t>
            </a:r>
            <a:endParaRPr lang="zh-CN" altLang="en-US" sz="4400" dirty="0"/>
          </a:p>
        </p:txBody>
      </p:sp>
      <p:sp>
        <p:nvSpPr>
          <p:cNvPr id="6" name="矩形 5"/>
          <p:cNvSpPr/>
          <p:nvPr/>
        </p:nvSpPr>
        <p:spPr>
          <a:xfrm>
            <a:off x="0" y="4644767"/>
            <a:ext cx="12192000" cy="584775"/>
          </a:xfrm>
          <a:prstGeom prst="rect">
            <a:avLst/>
          </a:prstGeom>
        </p:spPr>
        <p:txBody>
          <a:bodyPr wrap="square">
            <a:spAutoFit/>
          </a:bodyPr>
          <a:lstStyle/>
          <a:p>
            <a:pPr algn="ctr"/>
            <a:r>
              <a:rPr lang="zh-CN" altLang="zh-CN" sz="3200" b="1" dirty="0" smtClean="0">
                <a:latin typeface="微软雅黑" panose="020B0503020204020204" pitchFamily="34" charset="-122"/>
                <a:ea typeface="微软雅黑" panose="020B0503020204020204" pitchFamily="34" charset="-122"/>
              </a:rPr>
              <a:t>第</a:t>
            </a:r>
            <a:r>
              <a:rPr lang="en-US" altLang="zh-CN" sz="3200" b="1" dirty="0" smtClean="0">
                <a:latin typeface="微软雅黑" panose="020B0503020204020204" pitchFamily="34" charset="-122"/>
                <a:ea typeface="微软雅黑" panose="020B0503020204020204" pitchFamily="34" charset="-122"/>
              </a:rPr>
              <a:t>4</a:t>
            </a:r>
            <a:r>
              <a:rPr lang="zh-CN" altLang="zh-CN" sz="3200" b="1" dirty="0" smtClean="0">
                <a:latin typeface="微软雅黑" panose="020B0503020204020204" pitchFamily="34" charset="-122"/>
                <a:ea typeface="微软雅黑" panose="020B0503020204020204" pitchFamily="34" charset="-122"/>
              </a:rPr>
              <a:t>课</a:t>
            </a:r>
            <a:r>
              <a:rPr lang="zh-CN" altLang="zh-CN" sz="3200" b="1" dirty="0">
                <a:latin typeface="微软雅黑" panose="020B0503020204020204" pitchFamily="34" charset="-122"/>
                <a:ea typeface="微软雅黑" panose="020B0503020204020204" pitchFamily="34" charset="-122"/>
              </a:rPr>
              <a:t>时</a:t>
            </a:r>
            <a:endParaRPr lang="zh-CN" altLang="en-US" sz="3200" b="1" dirty="0">
              <a:latin typeface="微软雅黑" panose="020B0503020204020204" pitchFamily="34" charset="-122"/>
              <a:ea typeface="微软雅黑" panose="020B0503020204020204" pitchFamily="34" charset="-122"/>
            </a:endParaRPr>
          </a:p>
        </p:txBody>
      </p:sp>
      <p:sp>
        <p:nvSpPr>
          <p:cNvPr id="7" name="矩形 6"/>
          <p:cNvSpPr/>
          <p:nvPr/>
        </p:nvSpPr>
        <p:spPr>
          <a:xfrm>
            <a:off x="0" y="5963895"/>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904201"/>
            <a:ext cx="11430000" cy="330359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1.When was the writer</a:t>
            </a:r>
            <a:r>
              <a:rPr lang="en-US" altLang="zh-CN" sz="2200" dirty="0">
                <a:solidFill>
                  <a:srgbClr val="000000"/>
                </a:solidFill>
                <a:latin typeface="宋体" panose="02010600030101010101" pitchFamily="2" charset="-122"/>
                <a:ea typeface="方正书宋_GBK"/>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worst time in junior high school?(  </a:t>
            </a:r>
            <a:r>
              <a:rPr lang="zh-CN" altLang="zh-CN" sz="2200" dirty="0">
                <a:solidFill>
                  <a:srgbClr val="000000"/>
                </a:solidFill>
                <a:latin typeface="Times New Roman" panose="02020603050405020304" pitchFamily="18" charset="0"/>
                <a:cs typeface="Times New Roman" panose="02020603050405020304" pitchFamily="18" charset="0"/>
              </a:rPr>
              <a:t>不超过</a:t>
            </a:r>
            <a:r>
              <a:rPr lang="en-US" altLang="zh-CN" sz="2200" dirty="0">
                <a:solidFill>
                  <a:srgbClr val="000000"/>
                </a:solidFill>
                <a:latin typeface="Times New Roman" panose="02020603050405020304" pitchFamily="18" charset="0"/>
                <a:cs typeface="Times New Roman" panose="02020603050405020304" pitchFamily="18" charset="0"/>
              </a:rPr>
              <a:t>10</a:t>
            </a:r>
            <a:r>
              <a:rPr lang="zh-CN" altLang="zh-CN" sz="2200" dirty="0">
                <a:solidFill>
                  <a:srgbClr val="000000"/>
                </a:solidFill>
                <a:latin typeface="Times New Roman" panose="02020603050405020304" pitchFamily="18" charset="0"/>
                <a:cs typeface="Times New Roman" panose="02020603050405020304" pitchFamily="18" charset="0"/>
              </a:rPr>
              <a:t>个词</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The writer</a:t>
            </a:r>
            <a:r>
              <a:rPr lang="en-US" altLang="zh-CN" sz="2200" u="sng" dirty="0">
                <a:solidFill>
                  <a:srgbClr val="FF00FF"/>
                </a:solidFill>
                <a:uFill>
                  <a:solidFill>
                    <a:srgbClr val="000000"/>
                  </a:solidFill>
                </a:uFill>
                <a:latin typeface="宋体" panose="02010600030101010101" pitchFamily="2" charset="-122"/>
                <a:ea typeface="方正书宋_GBK"/>
                <a:cs typeface="Times New Roman" panose="02020603050405020304" pitchFamily="18" charset="0"/>
              </a:rPr>
              <a:t>’</a:t>
            </a:r>
            <a:r>
              <a:rPr lang="en-US"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s worst time was at lunch time.</a:t>
            </a:r>
            <a:r>
              <a:rPr lang="en-US" altLang="zh-CN" sz="2200" u="sng" dirty="0">
                <a:solidFill>
                  <a:srgbClr val="FF00FF"/>
                </a:solidFill>
                <a:uFill>
                  <a:solidFill>
                    <a:srgbClr val="000000"/>
                  </a:solidFill>
                </a:u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2.What did the writer do after talking with the young girl?(  </a:t>
            </a:r>
            <a:r>
              <a:rPr lang="zh-CN" altLang="zh-CN" sz="2200" dirty="0">
                <a:solidFill>
                  <a:srgbClr val="000000"/>
                </a:solidFill>
                <a:latin typeface="Times New Roman" panose="02020603050405020304" pitchFamily="18" charset="0"/>
                <a:cs typeface="Times New Roman" panose="02020603050405020304" pitchFamily="18" charset="0"/>
              </a:rPr>
              <a:t>不超过</a:t>
            </a:r>
            <a:r>
              <a:rPr lang="en-US" altLang="zh-CN" sz="2200" dirty="0">
                <a:solidFill>
                  <a:srgbClr val="000000"/>
                </a:solidFill>
                <a:latin typeface="Times New Roman" panose="02020603050405020304" pitchFamily="18" charset="0"/>
                <a:cs typeface="Times New Roman" panose="02020603050405020304" pitchFamily="18" charset="0"/>
              </a:rPr>
              <a:t>15</a:t>
            </a:r>
            <a:r>
              <a:rPr lang="zh-CN" altLang="zh-CN" sz="2200" dirty="0">
                <a:solidFill>
                  <a:srgbClr val="000000"/>
                </a:solidFill>
                <a:latin typeface="Times New Roman" panose="02020603050405020304" pitchFamily="18" charset="0"/>
                <a:cs typeface="Times New Roman" panose="02020603050405020304" pitchFamily="18" charset="0"/>
              </a:rPr>
              <a:t>个词</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He/She shared his/her story with the girl and the next day they met for lunch.</a:t>
            </a:r>
            <a:r>
              <a:rPr lang="en-US" altLang="zh-CN" sz="2200" u="sng" dirty="0">
                <a:solidFill>
                  <a:srgbClr val="FF00FF"/>
                </a:solidFill>
                <a:uFill>
                  <a:solidFill>
                    <a:srgbClr val="000000"/>
                  </a:solidFill>
                </a:u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3.What</a:t>
            </a:r>
            <a:r>
              <a:rPr lang="en-US" altLang="zh-CN" sz="2200" dirty="0">
                <a:solidFill>
                  <a:srgbClr val="000000"/>
                </a:solidFill>
                <a:latin typeface="宋体" panose="02010600030101010101" pitchFamily="2" charset="-122"/>
                <a:ea typeface="方正书宋_GBK"/>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your opinion about friends?(  </a:t>
            </a:r>
            <a:r>
              <a:rPr lang="zh-CN" altLang="zh-CN" sz="2200" dirty="0">
                <a:solidFill>
                  <a:srgbClr val="000000"/>
                </a:solidFill>
                <a:latin typeface="Times New Roman" panose="02020603050405020304" pitchFamily="18" charset="0"/>
                <a:cs typeface="Times New Roman" panose="02020603050405020304" pitchFamily="18" charset="0"/>
              </a:rPr>
              <a:t>不超过</a:t>
            </a:r>
            <a:r>
              <a:rPr lang="en-US" altLang="zh-CN" sz="2200" dirty="0">
                <a:solidFill>
                  <a:srgbClr val="000000"/>
                </a:solidFill>
                <a:latin typeface="Times New Roman" panose="02020603050405020304" pitchFamily="18" charset="0"/>
                <a:cs typeface="Times New Roman" panose="02020603050405020304" pitchFamily="18" charset="0"/>
              </a:rPr>
              <a:t>20</a:t>
            </a:r>
            <a:r>
              <a:rPr lang="zh-CN" altLang="zh-CN" sz="2200" dirty="0">
                <a:solidFill>
                  <a:srgbClr val="000000"/>
                </a:solidFill>
                <a:latin typeface="Times New Roman" panose="02020603050405020304" pitchFamily="18" charset="0"/>
                <a:cs typeface="Times New Roman" panose="02020603050405020304" pitchFamily="18" charset="0"/>
              </a:rPr>
              <a:t>个词</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A good friend gets you through the hard times,the sad times and the confusing times.</a:t>
            </a:r>
            <a:r>
              <a:rPr lang="en-US" altLang="zh-CN" sz="2200" u="sng" dirty="0">
                <a:solidFill>
                  <a:srgbClr val="FF00FF"/>
                </a:solidFill>
                <a:uFill>
                  <a:solidFill>
                    <a:srgbClr val="000000"/>
                  </a:solidFill>
                </a:u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effectLst/>
              <a:latin typeface="NEU-BZ-S92"/>
              <a:ea typeface="方正书宋_GBK"/>
              <a:cs typeface="Times New Roman" panose="02020603050405020304" pitchFamily="18" charset="0"/>
            </a:endParaRPr>
          </a:p>
        </p:txBody>
      </p:sp>
      <p:sp>
        <p:nvSpPr>
          <p:cNvPr id="4" name="矩形 3"/>
          <p:cNvSpPr/>
          <p:nvPr/>
        </p:nvSpPr>
        <p:spPr>
          <a:xfrm flipH="1">
            <a:off x="322728" y="2334410"/>
            <a:ext cx="5134261" cy="4153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454684" y="3602989"/>
            <a:ext cx="8743104" cy="334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338143" y="4777366"/>
            <a:ext cx="9817076" cy="4185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2310467"/>
            <a:ext cx="11430000" cy="249106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根据首字母及汉语提示补全单词</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1.Doctors must be careful when a child is receiving oxygen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therapy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治疗</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2.Mistakes should be corrected as soon as they are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discovered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发现</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3.I am prepared to lend you the money if you</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promise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承诺</a:t>
            </a:r>
            <a:r>
              <a:rPr lang="en-US" altLang="zh-CN" sz="2200" dirty="0">
                <a:solidFill>
                  <a:srgbClr val="000000"/>
                </a:solidFill>
                <a:latin typeface="Times New Roman" panose="02020603050405020304" pitchFamily="18" charset="0"/>
                <a:cs typeface="Times New Roman" panose="02020603050405020304" pitchFamily="18" charset="0"/>
              </a:rPr>
              <a:t>  ) to pay it back.</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4.It</a:t>
            </a:r>
            <a:r>
              <a:rPr lang="en-US" altLang="zh-CN" sz="2200" dirty="0">
                <a:solidFill>
                  <a:srgbClr val="000000"/>
                </a:solidFill>
                <a:latin typeface="宋体" panose="02010600030101010101" pitchFamily="2" charset="-122"/>
                <a:ea typeface="方正书宋_GBK"/>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all very well 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suggest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建议</a:t>
            </a:r>
            <a:r>
              <a:rPr lang="en-US" altLang="zh-CN" sz="2200" dirty="0">
                <a:solidFill>
                  <a:srgbClr val="000000"/>
                </a:solidFill>
                <a:latin typeface="Times New Roman" panose="02020603050405020304" pitchFamily="18" charset="0"/>
                <a:cs typeface="Times New Roman" panose="02020603050405020304" pitchFamily="18" charset="0"/>
              </a:rPr>
              <a:t>  ) doing </a:t>
            </a:r>
            <a:r>
              <a:rPr lang="en-US" altLang="zh-CN" sz="2200" dirty="0" err="1">
                <a:solidFill>
                  <a:srgbClr val="000000"/>
                </a:solidFill>
                <a:latin typeface="Times New Roman" panose="02020603050405020304" pitchFamily="18" charset="0"/>
                <a:cs typeface="Times New Roman" panose="02020603050405020304" pitchFamily="18" charset="0"/>
              </a:rPr>
              <a:t>that,but</a:t>
            </a:r>
            <a:r>
              <a:rPr lang="en-US" altLang="zh-CN" sz="2200" dirty="0">
                <a:solidFill>
                  <a:srgbClr val="000000"/>
                </a:solidFill>
                <a:latin typeface="Times New Roman" panose="02020603050405020304" pitchFamily="18" charset="0"/>
                <a:cs typeface="Times New Roman" panose="02020603050405020304" pitchFamily="18" charset="0"/>
              </a:rPr>
              <a:t> where is the money coming from?</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5.You should have a rest if you feel</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stressed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紧张的</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effectLst/>
              <a:latin typeface="NEU-BZ-S92"/>
              <a:ea typeface="方正书宋_GBK"/>
              <a:cs typeface="Times New Roman" panose="02020603050405020304" pitchFamily="18" charset="0"/>
            </a:endParaRPr>
          </a:p>
        </p:txBody>
      </p:sp>
      <p:sp>
        <p:nvSpPr>
          <p:cNvPr id="3" name="矩形 2"/>
          <p:cNvSpPr/>
          <p:nvPr/>
        </p:nvSpPr>
        <p:spPr>
          <a:xfrm>
            <a:off x="7325114" y="2789390"/>
            <a:ext cx="1020099"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7325115" y="3111606"/>
            <a:ext cx="10200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6284590" y="3230824"/>
            <a:ext cx="1461534"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6284590" y="3553040"/>
            <a:ext cx="14615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5585353" y="3640728"/>
            <a:ext cx="1267391"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5585353" y="3962944"/>
            <a:ext cx="12673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3083891" y="4050631"/>
            <a:ext cx="1267391"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3083891" y="4372847"/>
            <a:ext cx="12673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4565850" y="4391386"/>
            <a:ext cx="1267391"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5" name="直接连接符 14"/>
          <p:cNvCxnSpPr/>
          <p:nvPr/>
        </p:nvCxnSpPr>
        <p:spPr>
          <a:xfrm>
            <a:off x="4565850" y="4713602"/>
            <a:ext cx="12673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888539"/>
            <a:ext cx="11430000" cy="533492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用方框中所给单词或短语的适当形式填空</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think </a:t>
            </a:r>
            <a:r>
              <a:rPr lang="en-US" altLang="zh-CN" sz="2200" dirty="0" err="1">
                <a:solidFill>
                  <a:srgbClr val="000000"/>
                </a:solidFill>
                <a:latin typeface="Times New Roman" panose="02020603050405020304" pitchFamily="18" charset="0"/>
                <a:cs typeface="Times New Roman" panose="02020603050405020304" pitchFamily="18" charset="0"/>
              </a:rPr>
              <a:t>of,too</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much,get</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back,be</a:t>
            </a:r>
            <a:r>
              <a:rPr lang="en-US" altLang="zh-CN" sz="2200" dirty="0">
                <a:solidFill>
                  <a:srgbClr val="000000"/>
                </a:solidFill>
                <a:latin typeface="Times New Roman" panose="02020603050405020304" pitchFamily="18" charset="0"/>
                <a:cs typeface="Times New Roman" panose="02020603050405020304" pitchFamily="18" charset="0"/>
              </a:rPr>
              <a:t> dressed </a:t>
            </a:r>
            <a:r>
              <a:rPr lang="en-US" altLang="zh-CN" sz="2200" dirty="0" err="1">
                <a:solidFill>
                  <a:srgbClr val="000000"/>
                </a:solidFill>
                <a:latin typeface="Times New Roman" panose="02020603050405020304" pitchFamily="18" charset="0"/>
                <a:cs typeface="Times New Roman" panose="02020603050405020304" pitchFamily="18" charset="0"/>
              </a:rPr>
              <a:t>in,look</a:t>
            </a:r>
            <a:r>
              <a:rPr lang="en-US" altLang="zh-CN" sz="2200" dirty="0">
                <a:solidFill>
                  <a:srgbClr val="000000"/>
                </a:solidFill>
                <a:latin typeface="Times New Roman" panose="02020603050405020304" pitchFamily="18" charset="0"/>
                <a:cs typeface="Times New Roman" panose="02020603050405020304" pitchFamily="18" charset="0"/>
              </a:rPr>
              <a:t> good </a:t>
            </a:r>
            <a:r>
              <a:rPr lang="en-US" altLang="zh-CN" sz="2200" dirty="0" err="1">
                <a:solidFill>
                  <a:srgbClr val="000000"/>
                </a:solidFill>
                <a:latin typeface="Times New Roman" panose="02020603050405020304" pitchFamily="18" charset="0"/>
                <a:cs typeface="Times New Roman" panose="02020603050405020304" pitchFamily="18" charset="0"/>
              </a:rPr>
              <a:t>on,or,feel</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stressed,would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rather,according</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to,teen</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1.Please hurry up,</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or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you will be late for school.</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2.When I was in my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teens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 liked playing football.</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3.I</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would rather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be laughed at than quarrel with him.</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4.I can</a:t>
            </a:r>
            <a:r>
              <a:rPr lang="en-US" altLang="zh-CN" sz="2200" dirty="0">
                <a:solidFill>
                  <a:srgbClr val="000000"/>
                </a:solidFill>
                <a:latin typeface="宋体" panose="02010600030101010101" pitchFamily="2" charset="-122"/>
                <a:ea typeface="方正书宋_GBK"/>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choose which pair of jeans to </a:t>
            </a:r>
            <a:r>
              <a:rPr lang="en-US" altLang="zh-CN" sz="2200" dirty="0" err="1">
                <a:solidFill>
                  <a:srgbClr val="000000"/>
                </a:solidFill>
                <a:latin typeface="Times New Roman" panose="02020603050405020304" pitchFamily="18" charset="0"/>
                <a:cs typeface="Times New Roman" panose="02020603050405020304" pitchFamily="18" charset="0"/>
              </a:rPr>
              <a:t>buy.They</a:t>
            </a:r>
            <a:r>
              <a:rPr lang="en-US" altLang="zh-CN" sz="2200" dirty="0">
                <a:solidFill>
                  <a:srgbClr val="000000"/>
                </a:solidFill>
                <a:latin typeface="Times New Roman" panose="02020603050405020304" pitchFamily="18" charset="0"/>
                <a:cs typeface="Times New Roman" panose="02020603050405020304" pitchFamily="18" charset="0"/>
              </a:rPr>
              <a:t> both</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look good on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me.</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5.If all goes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according 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plan we should be in Shanghai tomorrow.</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6.All of the mechanics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are dressed in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fashion of late 50</a:t>
            </a:r>
            <a:r>
              <a:rPr lang="en-US" altLang="zh-CN" sz="2200" dirty="0">
                <a:solidFill>
                  <a:srgbClr val="000000"/>
                </a:solidFill>
                <a:latin typeface="宋体" panose="02010600030101010101" pitchFamily="2" charset="-122"/>
                <a:ea typeface="方正书宋_GBK"/>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7.I can</a:t>
            </a:r>
            <a:r>
              <a:rPr lang="en-US" altLang="zh-CN" sz="2200" dirty="0">
                <a:solidFill>
                  <a:srgbClr val="000000"/>
                </a:solidFill>
                <a:latin typeface="宋体" panose="02010600030101010101" pitchFamily="2" charset="-122"/>
                <a:ea typeface="方正书宋_GBK"/>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imagine how he could have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thought of</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doing such a thing.</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8.He was very glad 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get back</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to his work after his serious illness.</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9.Exams are unnecessary because they will make pupils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feel stressed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10.He had a stomachache by eating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too much</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rich food.</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effectLst/>
              <a:latin typeface="NEU-BZ-S92"/>
              <a:ea typeface="方正书宋_GBK"/>
              <a:cs typeface="Times New Roman" panose="02020603050405020304" pitchFamily="18" charset="0"/>
            </a:endParaRPr>
          </a:p>
        </p:txBody>
      </p:sp>
      <p:sp>
        <p:nvSpPr>
          <p:cNvPr id="3" name="矩形 2"/>
          <p:cNvSpPr/>
          <p:nvPr/>
        </p:nvSpPr>
        <p:spPr>
          <a:xfrm>
            <a:off x="2679542" y="2190300"/>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2679542" y="2512516"/>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2874983" y="2552075"/>
            <a:ext cx="824658"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6" name="直接连接符 5"/>
          <p:cNvCxnSpPr/>
          <p:nvPr/>
        </p:nvCxnSpPr>
        <p:spPr>
          <a:xfrm>
            <a:off x="2874983" y="2874291"/>
            <a:ext cx="82465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1004140" y="2982999"/>
            <a:ext cx="1675401"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9" name="直接连接符 8"/>
          <p:cNvCxnSpPr/>
          <p:nvPr/>
        </p:nvCxnSpPr>
        <p:spPr>
          <a:xfrm>
            <a:off x="1004141" y="3305215"/>
            <a:ext cx="16754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6669216" y="3434944"/>
            <a:ext cx="1875694"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2" name="直接连接符 11"/>
          <p:cNvCxnSpPr/>
          <p:nvPr/>
        </p:nvCxnSpPr>
        <p:spPr>
          <a:xfrm>
            <a:off x="6669217" y="3757160"/>
            <a:ext cx="187569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1823947" y="3810531"/>
            <a:ext cx="1739060"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5" name="直接连接符 14"/>
          <p:cNvCxnSpPr/>
          <p:nvPr/>
        </p:nvCxnSpPr>
        <p:spPr>
          <a:xfrm>
            <a:off x="1823948" y="4132747"/>
            <a:ext cx="1739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3103358" y="4222645"/>
            <a:ext cx="1739060"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8" name="直接连接符 17"/>
          <p:cNvCxnSpPr/>
          <p:nvPr/>
        </p:nvCxnSpPr>
        <p:spPr>
          <a:xfrm>
            <a:off x="3103359" y="4544861"/>
            <a:ext cx="1739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4930156" y="4625040"/>
            <a:ext cx="14075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0" name="直接连接符 19"/>
          <p:cNvCxnSpPr/>
          <p:nvPr/>
        </p:nvCxnSpPr>
        <p:spPr>
          <a:xfrm>
            <a:off x="4930157" y="4947256"/>
            <a:ext cx="14075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3038894" y="5027506"/>
            <a:ext cx="1259837"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3" name="直接连接符 22"/>
          <p:cNvCxnSpPr/>
          <p:nvPr/>
        </p:nvCxnSpPr>
        <p:spPr>
          <a:xfrm>
            <a:off x="3038895" y="5349722"/>
            <a:ext cx="12598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矩形 25"/>
          <p:cNvSpPr/>
          <p:nvPr/>
        </p:nvSpPr>
        <p:spPr>
          <a:xfrm>
            <a:off x="6801597" y="5458431"/>
            <a:ext cx="174331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7" name="直接连接符 26"/>
          <p:cNvCxnSpPr/>
          <p:nvPr/>
        </p:nvCxnSpPr>
        <p:spPr>
          <a:xfrm>
            <a:off x="6801598" y="5780647"/>
            <a:ext cx="17433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矩形 28"/>
          <p:cNvSpPr/>
          <p:nvPr/>
        </p:nvSpPr>
        <p:spPr>
          <a:xfrm>
            <a:off x="4594426" y="5788676"/>
            <a:ext cx="1301878"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30" name="直接连接符 29"/>
          <p:cNvCxnSpPr/>
          <p:nvPr/>
        </p:nvCxnSpPr>
        <p:spPr>
          <a:xfrm>
            <a:off x="4594426" y="6110892"/>
            <a:ext cx="13018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8" grpId="0" animBg="1"/>
      <p:bldP spid="11" grpId="0" animBg="1"/>
      <p:bldP spid="14" grpId="0" animBg="1"/>
      <p:bldP spid="17" grpId="0" animBg="1"/>
      <p:bldP spid="19" grpId="0" animBg="1"/>
      <p:bldP spid="22" grpId="0" animBg="1"/>
      <p:bldP spid="26" grpId="0" animBg="1"/>
      <p:bldP spid="2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294804"/>
            <a:ext cx="11430000" cy="452239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Ⅲ</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根据汉语意思完成句子</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每空一词</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cs typeface="Times New Roman" panose="02020603050405020304" pitchFamily="18" charset="0"/>
              </a:rPr>
              <a:t>如果它不起作用</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可以退款。</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If it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doesn</a:t>
            </a:r>
            <a:r>
              <a:rPr lang="en-US" altLang="zh-CN" sz="2200" dirty="0">
                <a:solidFill>
                  <a:srgbClr val="FF00FF"/>
                </a:solidFill>
                <a:latin typeface="宋体" panose="02010600030101010101" pitchFamily="2" charset="-122"/>
                <a:ea typeface="方正书宋_GBK"/>
                <a:cs typeface="Times New Roman" panose="02020603050405020304" pitchFamily="18" charset="0"/>
              </a:rPr>
              <a:t>’</a:t>
            </a:r>
            <a:r>
              <a:rPr lang="en-US" altLang="zh-CN" sz="2200" dirty="0">
                <a:solidFill>
                  <a:srgbClr val="FF00FF"/>
                </a:solidFill>
                <a:latin typeface="Times New Roman" panose="02020603050405020304" pitchFamily="18" charset="0"/>
                <a:cs typeface="Times New Roman" panose="02020603050405020304" pitchFamily="18" charset="0"/>
              </a:rPr>
              <a:t>t</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work</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,you can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get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your money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back</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牛仔裤舒适而且与你的衬衣匹配。</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Jeans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are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comfortable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and they</a:t>
            </a:r>
            <a:r>
              <a:rPr lang="en-US" altLang="zh-CN" sz="2200" dirty="0">
                <a:solidFill>
                  <a:srgbClr val="000000"/>
                </a:solidFill>
                <a:latin typeface="宋体" panose="02010600030101010101" pitchFamily="2" charset="-122"/>
                <a:ea typeface="方正书宋_GBK"/>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ll</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match</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your</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shirt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000000"/>
                </a:solidFill>
                <a:latin typeface="Times New Roman" panose="02020603050405020304" pitchFamily="18" charset="0"/>
                <a:cs typeface="Times New Roman" panose="02020603050405020304" pitchFamily="18" charset="0"/>
              </a:rPr>
              <a:t>我真觉得没有足够的信心来相信自己的判断力。</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 really don</a:t>
            </a:r>
            <a:r>
              <a:rPr lang="en-US" altLang="zh-CN" sz="2200" dirty="0">
                <a:solidFill>
                  <a:srgbClr val="000000"/>
                </a:solidFill>
                <a:latin typeface="宋体" panose="02010600030101010101" pitchFamily="2" charset="-122"/>
                <a:ea typeface="方正书宋_GBK"/>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feel</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confident</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enough</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to trust my own discretion.</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a:t>
            </a:r>
            <a:r>
              <a:rPr lang="zh-CN" altLang="zh-CN" sz="2200" dirty="0">
                <a:solidFill>
                  <a:srgbClr val="000000"/>
                </a:solidFill>
                <a:latin typeface="Times New Roman" panose="02020603050405020304" pitchFamily="18" charset="0"/>
                <a:cs typeface="Times New Roman" panose="02020603050405020304" pitchFamily="18" charset="0"/>
              </a:rPr>
              <a:t>自从她离开大学就练习颜色治疗。</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She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has</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practised</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colour</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therapy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since she left college.</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a:t>
            </a:r>
            <a:r>
              <a:rPr lang="zh-CN" altLang="zh-CN" sz="2200" dirty="0">
                <a:solidFill>
                  <a:srgbClr val="000000"/>
                </a:solidFill>
                <a:latin typeface="Times New Roman" panose="02020603050405020304" pitchFamily="18" charset="0"/>
                <a:cs typeface="Times New Roman" panose="02020603050405020304" pitchFamily="18" charset="0"/>
              </a:rPr>
              <a:t>改变你生活的最好方法是积极参与其中。</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The best way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change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your</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life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is to be in it actively.</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effectLst/>
              <a:latin typeface="NEU-BZ-S92"/>
              <a:ea typeface="方正书宋_GBK"/>
              <a:cs typeface="Times New Roman" panose="02020603050405020304" pitchFamily="18" charset="0"/>
            </a:endParaRPr>
          </a:p>
        </p:txBody>
      </p:sp>
      <p:sp>
        <p:nvSpPr>
          <p:cNvPr id="3" name="矩形 2"/>
          <p:cNvSpPr/>
          <p:nvPr/>
        </p:nvSpPr>
        <p:spPr>
          <a:xfrm>
            <a:off x="1081970" y="2200811"/>
            <a:ext cx="2449506"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1081970" y="2523027"/>
            <a:ext cx="24495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4792121" y="2192782"/>
            <a:ext cx="599686"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4792121" y="2514998"/>
            <a:ext cx="5996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7113592" y="2200811"/>
            <a:ext cx="599686"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7113592" y="2523027"/>
            <a:ext cx="5996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1259330" y="3031128"/>
            <a:ext cx="599686"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2" name="直接连接符 11"/>
          <p:cNvCxnSpPr/>
          <p:nvPr/>
        </p:nvCxnSpPr>
        <p:spPr>
          <a:xfrm>
            <a:off x="1259330" y="3353344"/>
            <a:ext cx="5996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2346464" y="3023099"/>
            <a:ext cx="147930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4" name="直接连接符 13"/>
          <p:cNvCxnSpPr/>
          <p:nvPr/>
        </p:nvCxnSpPr>
        <p:spPr>
          <a:xfrm>
            <a:off x="2346464" y="3345315"/>
            <a:ext cx="147930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5634290" y="3015070"/>
            <a:ext cx="3341544"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7" name="直接连接符 16"/>
          <p:cNvCxnSpPr/>
          <p:nvPr/>
        </p:nvCxnSpPr>
        <p:spPr>
          <a:xfrm>
            <a:off x="5634290" y="3337286"/>
            <a:ext cx="33415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2346463" y="3829329"/>
            <a:ext cx="3854639"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0" name="直接连接符 19"/>
          <p:cNvCxnSpPr/>
          <p:nvPr/>
        </p:nvCxnSpPr>
        <p:spPr>
          <a:xfrm>
            <a:off x="2346464" y="4151545"/>
            <a:ext cx="385463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1081970" y="4627531"/>
            <a:ext cx="5192706"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3" name="直接连接符 22"/>
          <p:cNvCxnSpPr/>
          <p:nvPr/>
        </p:nvCxnSpPr>
        <p:spPr>
          <a:xfrm>
            <a:off x="1081971" y="4949747"/>
            <a:ext cx="51927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2080453" y="5465876"/>
            <a:ext cx="4351878"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6" name="直接连接符 25"/>
          <p:cNvCxnSpPr/>
          <p:nvPr/>
        </p:nvCxnSpPr>
        <p:spPr>
          <a:xfrm>
            <a:off x="2080454" y="5788092"/>
            <a:ext cx="43518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1" grpId="0" animBg="1"/>
      <p:bldP spid="13" grpId="0" animBg="1"/>
      <p:bldP spid="16" grpId="0" animBg="1"/>
      <p:bldP spid="19" grpId="0" animBg="1"/>
      <p:bldP spid="22" grpId="0" animBg="1"/>
      <p:bldP spid="2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497936"/>
            <a:ext cx="11430000" cy="411612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单项填空</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)1.Don</a:t>
            </a:r>
            <a:r>
              <a:rPr lang="en-US" altLang="zh-CN" sz="2200" dirty="0">
                <a:solidFill>
                  <a:srgbClr val="000000"/>
                </a:solidFill>
                <a:latin typeface="宋体" panose="02010600030101010101" pitchFamily="2" charset="-122"/>
                <a:ea typeface="方正书宋_GBK"/>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be crazy about computer games,</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your parents will be worried.</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A.and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B.or</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C.but</a:t>
            </a:r>
            <a:r>
              <a:rPr lang="en-US" altLang="zh-CN" sz="2200" dirty="0">
                <a:solidFill>
                  <a:srgbClr val="000000"/>
                </a:solidFill>
                <a:latin typeface="Times New Roman" panose="02020603050405020304" pitchFamily="18" charset="0"/>
                <a:cs typeface="Times New Roman" panose="02020603050405020304" pitchFamily="18" charset="0"/>
              </a:rPr>
              <a:t>	D.so</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)2.—It</a:t>
            </a:r>
            <a:r>
              <a:rPr lang="en-US" altLang="zh-CN" sz="2200" dirty="0">
                <a:solidFill>
                  <a:srgbClr val="000000"/>
                </a:solidFill>
                <a:latin typeface="宋体" panose="02010600030101010101" pitchFamily="2" charset="-122"/>
                <a:ea typeface="方正书宋_GBK"/>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raining outside.</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stay at home</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go out.</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A.prefer;to</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B.prefer;than</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C.would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rather;than</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D.would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rather;to</a:t>
            </a:r>
            <a:endParaRPr lang="zh-CN" altLang="zh-CN" sz="2200" dirty="0">
              <a:solidFill>
                <a:srgbClr val="000000"/>
              </a:solidFill>
              <a:effectLst/>
              <a:latin typeface="NEU-BZ-S92"/>
              <a:ea typeface="方正书宋_GBK"/>
              <a:cs typeface="Times New Roman" panose="02020603050405020304" pitchFamily="18" charset="0"/>
            </a:endParaRPr>
          </a:p>
        </p:txBody>
      </p:sp>
      <p:sp>
        <p:nvSpPr>
          <p:cNvPr id="3" name="矩形 2"/>
          <p:cNvSpPr/>
          <p:nvPr/>
        </p:nvSpPr>
        <p:spPr>
          <a:xfrm>
            <a:off x="664664" y="2022135"/>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64664" y="3252065"/>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497936"/>
            <a:ext cx="11430000" cy="411612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FF00FF"/>
                </a:solidFill>
                <a:latin typeface="Times New Roman" panose="02020603050405020304" pitchFamily="18" charset="0"/>
                <a:cs typeface="Times New Roman" panose="02020603050405020304" pitchFamily="18" charset="0"/>
              </a:rPr>
              <a:t>C</a:t>
            </a:r>
            <a:r>
              <a:rPr lang="en-US" altLang="zh-CN" sz="2200" dirty="0" smtClean="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)3.—I won</a:t>
            </a:r>
            <a:r>
              <a:rPr lang="en-US" altLang="zh-CN" sz="2200" dirty="0">
                <a:solidFill>
                  <a:srgbClr val="000000"/>
                </a:solidFill>
                <a:latin typeface="宋体" panose="02010600030101010101" pitchFamily="2" charset="-122"/>
                <a:ea typeface="方正书宋_GBK"/>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have time to go shopping with you this afternoon.</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—But you</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me yesterday.</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A.ordered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B.mentioned</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C.promised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D.knew</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)4.Nothing in the world is difficult</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you put your heart into it.</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A.unless</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B.though</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C.because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D.if</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)5.Our foreign teacher Miss Smith</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us English since 2013.</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A.taught</a:t>
            </a:r>
            <a:r>
              <a:rPr lang="en-US" altLang="zh-CN" sz="2200" dirty="0">
                <a:solidFill>
                  <a:srgbClr val="000000"/>
                </a:solidFill>
                <a:latin typeface="Times New Roman" panose="02020603050405020304" pitchFamily="18" charset="0"/>
                <a:cs typeface="Times New Roman" panose="02020603050405020304" pitchFamily="18" charset="0"/>
              </a:rPr>
              <a:t>	B.in teaching</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C.has</a:t>
            </a:r>
            <a:r>
              <a:rPr lang="en-US" altLang="zh-CN" sz="2200" dirty="0">
                <a:solidFill>
                  <a:srgbClr val="000000"/>
                </a:solidFill>
                <a:latin typeface="Times New Roman" panose="02020603050405020304" pitchFamily="18" charset="0"/>
                <a:cs typeface="Times New Roman" panose="02020603050405020304" pitchFamily="18" charset="0"/>
              </a:rPr>
              <a:t> taught	</a:t>
            </a:r>
            <a:r>
              <a:rPr lang="en-US" altLang="zh-CN" sz="2200" dirty="0" err="1">
                <a:solidFill>
                  <a:srgbClr val="000000"/>
                </a:solidFill>
                <a:latin typeface="Times New Roman" panose="02020603050405020304" pitchFamily="18" charset="0"/>
                <a:cs typeface="Times New Roman" panose="02020603050405020304" pitchFamily="18" charset="0"/>
              </a:rPr>
              <a:t>D.teaches</a:t>
            </a:r>
            <a:endParaRPr lang="zh-CN" altLang="zh-CN" sz="2200" dirty="0">
              <a:solidFill>
                <a:srgbClr val="000000"/>
              </a:solidFill>
              <a:effectLst/>
              <a:latin typeface="NEU-BZ-S92"/>
              <a:ea typeface="方正书宋_GBK"/>
              <a:cs typeface="Times New Roman" panose="02020603050405020304" pitchFamily="18" charset="0"/>
            </a:endParaRPr>
          </a:p>
        </p:txBody>
      </p:sp>
      <p:sp>
        <p:nvSpPr>
          <p:cNvPr id="3" name="矩形 2"/>
          <p:cNvSpPr/>
          <p:nvPr/>
        </p:nvSpPr>
        <p:spPr>
          <a:xfrm>
            <a:off x="685685" y="1612232"/>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85684" y="3252065"/>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685683" y="4433064"/>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a:spLocks noChangeAspect="1"/>
          </p:cNvSpPr>
          <p:nvPr/>
        </p:nvSpPr>
        <p:spPr>
          <a:xfrm>
            <a:off x="286407" y="955240"/>
            <a:ext cx="11430000" cy="5780044"/>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latin typeface="NEU-BZ-S92"/>
                <a:cs typeface="宋体" panose="02010600030101010101" pitchFamily="2" charset="-122"/>
              </a:rPr>
              <a:t>Ⅱ</a:t>
            </a:r>
            <a:r>
              <a:rPr lang="en-US" altLang="zh-CN" sz="2200" dirty="0">
                <a:latin typeface="Times New Roman" panose="02020603050405020304" pitchFamily="18" charset="0"/>
                <a:cs typeface="Times New Roman" panose="02020603050405020304" pitchFamily="18" charset="0"/>
              </a:rPr>
              <a:t>.</a:t>
            </a:r>
            <a:r>
              <a:rPr lang="zh-CN" altLang="zh-CN" sz="2200" dirty="0">
                <a:latin typeface="Arial" panose="020B0604020202020204" pitchFamily="34" charset="0"/>
                <a:ea typeface="黑体" panose="02010609060101010101" pitchFamily="2" charset="-122"/>
                <a:cs typeface="Times New Roman" panose="02020603050405020304" pitchFamily="18" charset="0"/>
              </a:rPr>
              <a:t>完形</a:t>
            </a:r>
            <a:r>
              <a:rPr lang="zh-CN" altLang="zh-CN" sz="2200" dirty="0" smtClean="0">
                <a:latin typeface="Arial" panose="020B0604020202020204" pitchFamily="34" charset="0"/>
                <a:ea typeface="黑体" panose="02010609060101010101" pitchFamily="2" charset="-122"/>
                <a:cs typeface="Times New Roman" panose="02020603050405020304" pitchFamily="18" charset="0"/>
              </a:rPr>
              <a:t>填空</a:t>
            </a:r>
            <a:r>
              <a:rPr lang="en-US" altLang="zh-CN" sz="2200" dirty="0" smtClean="0">
                <a:latin typeface="Arial" panose="020B0604020202020204" pitchFamily="34" charset="0"/>
                <a:ea typeface="黑体" panose="02010609060101010101" pitchFamily="2" charset="-122"/>
                <a:cs typeface="Times New Roman" panose="02020603050405020304" pitchFamily="18" charset="0"/>
              </a:rPr>
              <a:t>           </a:t>
            </a:r>
            <a:r>
              <a:rPr lang="en-US" altLang="zh-CN" sz="2200" b="1" dirty="0" smtClean="0">
                <a:latin typeface="Times New Roman" panose="02020603050405020304" pitchFamily="18" charset="0"/>
                <a:cs typeface="Times New Roman" panose="02020603050405020304" pitchFamily="18" charset="0"/>
              </a:rPr>
              <a:t>Different</a:t>
            </a:r>
            <a:r>
              <a:rPr lang="en-US" altLang="zh-CN" sz="2200" dirty="0" smtClean="0">
                <a:latin typeface="Times New Roman" panose="02020603050405020304" pitchFamily="18" charset="0"/>
                <a:cs typeface="Times New Roman" panose="02020603050405020304" pitchFamily="18" charset="0"/>
              </a:rPr>
              <a:t> </a:t>
            </a:r>
            <a:r>
              <a:rPr lang="en-US" altLang="zh-CN" sz="2200" b="1" dirty="0">
                <a:latin typeface="Times New Roman" panose="02020603050405020304" pitchFamily="18" charset="0"/>
                <a:cs typeface="Times New Roman" panose="02020603050405020304" pitchFamily="18" charset="0"/>
              </a:rPr>
              <a:t>colours</a:t>
            </a:r>
            <a:r>
              <a:rPr lang="en-US" altLang="zh-CN" sz="2200" dirty="0">
                <a:latin typeface="Times New Roman" panose="02020603050405020304" pitchFamily="18" charset="0"/>
                <a:cs typeface="Times New Roman" panose="02020603050405020304" pitchFamily="18" charset="0"/>
              </a:rPr>
              <a:t> </a:t>
            </a:r>
            <a:r>
              <a:rPr lang="en-US" altLang="zh-CN" sz="2200" b="1" dirty="0">
                <a:latin typeface="Times New Roman" panose="02020603050405020304" pitchFamily="18" charset="0"/>
                <a:cs typeface="Times New Roman" panose="02020603050405020304" pitchFamily="18" charset="0"/>
              </a:rPr>
              <a:t>stand</a:t>
            </a:r>
            <a:r>
              <a:rPr lang="en-US" altLang="zh-CN" sz="2200" dirty="0">
                <a:latin typeface="Times New Roman" panose="02020603050405020304" pitchFamily="18" charset="0"/>
                <a:cs typeface="Times New Roman" panose="02020603050405020304" pitchFamily="18" charset="0"/>
              </a:rPr>
              <a:t> </a:t>
            </a:r>
            <a:r>
              <a:rPr lang="en-US" altLang="zh-CN" sz="2200" b="1" dirty="0">
                <a:latin typeface="Times New Roman" panose="02020603050405020304" pitchFamily="18" charset="0"/>
                <a:cs typeface="Times New Roman" panose="02020603050405020304" pitchFamily="18" charset="0"/>
              </a:rPr>
              <a:t>for</a:t>
            </a:r>
            <a:r>
              <a:rPr lang="en-US" altLang="zh-CN" sz="2200" dirty="0">
                <a:latin typeface="Times New Roman" panose="02020603050405020304" pitchFamily="18" charset="0"/>
                <a:cs typeface="Times New Roman" panose="02020603050405020304" pitchFamily="18" charset="0"/>
              </a:rPr>
              <a:t> </a:t>
            </a:r>
            <a:r>
              <a:rPr lang="en-US" altLang="zh-CN" sz="2200" b="1" dirty="0">
                <a:latin typeface="Times New Roman" panose="02020603050405020304" pitchFamily="18" charset="0"/>
                <a:cs typeface="Times New Roman" panose="02020603050405020304" pitchFamily="18" charset="0"/>
              </a:rPr>
              <a:t>different</a:t>
            </a:r>
            <a:r>
              <a:rPr lang="en-US" altLang="zh-CN" sz="2200" dirty="0">
                <a:latin typeface="Times New Roman" panose="02020603050405020304" pitchFamily="18" charset="0"/>
                <a:cs typeface="Times New Roman" panose="02020603050405020304" pitchFamily="18" charset="0"/>
              </a:rPr>
              <a:t> </a:t>
            </a:r>
            <a:r>
              <a:rPr lang="en-US" altLang="zh-CN" sz="2200" b="1" dirty="0">
                <a:latin typeface="Times New Roman" panose="02020603050405020304" pitchFamily="18" charset="0"/>
                <a:cs typeface="Times New Roman" panose="02020603050405020304" pitchFamily="18" charset="0"/>
              </a:rPr>
              <a:t>feelings</a:t>
            </a:r>
            <a:endParaRPr lang="zh-CN" altLang="zh-CN" sz="2200" dirty="0">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latin typeface="Times New Roman" panose="02020603050405020304" pitchFamily="18" charset="0"/>
                <a:cs typeface="Times New Roman" panose="02020603050405020304" pitchFamily="18" charset="0"/>
              </a:rPr>
              <a:t>Different colours usually stand for different feelings.Red,for example,is the colour of fire,heat,blood and life.People say red is an exciting and active colour.They associate red with a strong feeling like</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1</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.Red is used for signs of danger,such as STOP signs and fire engines.Orange is the bright,warm colour of leaves in autumn.People say orange is a</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2</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colour.They associate orange with happiness.Yellow is the colour of</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3</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.People say it is a cheerful colour.They associate yellow with happiness too.Green is the cool colour of grass in</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4</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.People say it is a refreshing colour.In general,people</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5</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two groups of colours:warm colours and cool colours.The warm colours are red,orange and</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6</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.Where there are warm colours and a lot of light,people usually want to be active.Those who like to be with</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7</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like red.The cool colours are black and blue.Where there are these colours,people are usually worried.Some scientists say that time seems to</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8</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more slowly in a room with warm colours.They suggest that a warm colour is a good way for a living room or a</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9</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.People who are having a rest or are eating do not want time to pass quickly.</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10</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colours are better for some offices if the people working there want time to pass quickly.</a:t>
            </a:r>
            <a:r>
              <a:rPr lang="en-US" altLang="zh-CN" sz="2200" dirty="0">
                <a:latin typeface="宋体" panose="02010600030101010101" pitchFamily="2" charset="-122"/>
                <a:ea typeface="方正书宋_GBK"/>
                <a:cs typeface="Times New Roman" panose="02020603050405020304" pitchFamily="18" charset="0"/>
              </a:rPr>
              <a:t> </a:t>
            </a:r>
            <a:endParaRPr lang="zh-CN" altLang="zh-CN" sz="2200" dirty="0">
              <a:effectLst/>
              <a:latin typeface="NEU-BZ-S92"/>
              <a:ea typeface="方正书宋_GBK"/>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对象 1"/>
          <p:cNvGraphicFramePr>
            <a:graphicFrameLocks noChangeAspect="1"/>
          </p:cNvGraphicFramePr>
          <p:nvPr/>
        </p:nvGraphicFramePr>
        <p:xfrm>
          <a:off x="9374790" y="3451115"/>
          <a:ext cx="3033713" cy="2987675"/>
        </p:xfrm>
        <a:graphic>
          <a:graphicData uri="http://schemas.openxmlformats.org/presentationml/2006/ole">
            <mc:AlternateContent xmlns:mc="http://schemas.openxmlformats.org/markup-compatibility/2006">
              <mc:Choice xmlns:v="urn:schemas-microsoft-com:vml" Requires="v">
                <p:oleObj spid="_x0000_s1033" name="文档" r:id="rId3" imgW="1029970" imgH="1005840" progId="">
                  <p:embed/>
                </p:oleObj>
              </mc:Choice>
              <mc:Fallback>
                <p:oleObj name="文档" r:id="rId3" imgW="1029970" imgH="1005840" progId="">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74790" y="3451115"/>
                        <a:ext cx="3033713" cy="298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矩形 2"/>
          <p:cNvSpPr>
            <a:spLocks noChangeAspect="1"/>
          </p:cNvSpPr>
          <p:nvPr/>
        </p:nvSpPr>
        <p:spPr>
          <a:xfrm>
            <a:off x="381000" y="1294804"/>
            <a:ext cx="11430000" cy="4154984"/>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smtClean="0">
                <a:solidFill>
                  <a:srgbClr val="000000"/>
                </a:solidFill>
                <a:latin typeface="Times New Roman" panose="02020603050405020304" pitchFamily="18" charset="0"/>
                <a:cs typeface="Times New Roman" panose="02020603050405020304" pitchFamily="18" charset="0"/>
              </a:rPr>
              <a:t> </a:t>
            </a:r>
            <a:r>
              <a:rPr lang="en-US" altLang="zh-CN" sz="2200" smtClean="0">
                <a:solidFill>
                  <a:srgbClr val="FF00FF"/>
                </a:solidFill>
                <a:latin typeface="Times New Roman" panose="02020603050405020304" pitchFamily="18" charset="0"/>
                <a:cs typeface="Times New Roman" panose="02020603050405020304" pitchFamily="18" charset="0"/>
              </a:rPr>
              <a:t>B</a:t>
            </a:r>
            <a:r>
              <a:rPr lang="en-US" altLang="zh-CN" sz="2200" smtClean="0">
                <a:solidFill>
                  <a:srgbClr val="000000"/>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)1.A.sadness	</a:t>
            </a:r>
            <a:r>
              <a:rPr lang="en-US" altLang="zh-CN" sz="2200" smtClean="0">
                <a:solidFill>
                  <a:srgbClr val="000000"/>
                </a:solidFill>
                <a:latin typeface="Times New Roman" panose="02020603050405020304" pitchFamily="18" charset="0"/>
                <a:cs typeface="Times New Roman" panose="02020603050405020304" pitchFamily="18" charset="0"/>
              </a:rPr>
              <a:t>B.anger</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smtClean="0">
                <a:solidFill>
                  <a:srgbClr val="000000"/>
                </a:solidFill>
                <a:latin typeface="Times New Roman" panose="02020603050405020304" pitchFamily="18" charset="0"/>
                <a:cs typeface="Times New Roman" panose="02020603050405020304" pitchFamily="18" charset="0"/>
              </a:rPr>
              <a:t>C.boring</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smtClean="0">
                <a:solidFill>
                  <a:srgbClr val="000000"/>
                </a:solidFill>
                <a:latin typeface="Times New Roman" panose="02020603050405020304" pitchFamily="18" charset="0"/>
                <a:cs typeface="Times New Roman" panose="02020603050405020304" pitchFamily="18" charset="0"/>
              </a:rPr>
              <a:t>D.smile</a:t>
            </a:r>
          </a:p>
          <a:p>
            <a:pPr>
              <a:lnSpc>
                <a:spcPct val="120000"/>
              </a:lnSpc>
              <a:spcAft>
                <a:spcPts val="0"/>
              </a:spcAft>
              <a:tabLst>
                <a:tab pos="1029335" algn="l"/>
                <a:tab pos="1850390" algn="l"/>
                <a:tab pos="2538095" algn="l"/>
                <a:tab pos="3221990" algn="l"/>
              </a:tabLst>
            </a:pPr>
            <a:r>
              <a:rPr lang="en-US" altLang="zh-CN" sz="2200" smtClean="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)2.A.lively	</a:t>
            </a:r>
            <a:r>
              <a:rPr lang="en-US" altLang="zh-CN" sz="2200" smtClean="0">
                <a:solidFill>
                  <a:srgbClr val="000000"/>
                </a:solidFill>
                <a:latin typeface="Times New Roman" panose="02020603050405020304" pitchFamily="18" charset="0"/>
                <a:cs typeface="Times New Roman" panose="02020603050405020304" pitchFamily="18" charset="0"/>
              </a:rPr>
              <a:t>B.dark</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smtClean="0">
                <a:solidFill>
                  <a:srgbClr val="000000"/>
                </a:solidFill>
                <a:latin typeface="Times New Roman" panose="02020603050405020304" pitchFamily="18" charset="0"/>
                <a:cs typeface="Times New Roman" panose="02020603050405020304" pitchFamily="18" charset="0"/>
              </a:rPr>
              <a:t>C.noisy</a:t>
            </a:r>
            <a:r>
              <a:rPr lang="en-US" altLang="zh-CN" sz="2200">
                <a:solidFill>
                  <a:srgbClr val="000000"/>
                </a:solidFill>
                <a:latin typeface="Times New Roman" panose="02020603050405020304" pitchFamily="18" charset="0"/>
                <a:cs typeface="Times New Roman" panose="02020603050405020304" pitchFamily="18" charset="0"/>
              </a:rPr>
              <a:t>	D.frightening</a:t>
            </a:r>
            <a:endParaRPr lang="zh-CN" altLang="zh-CN" sz="220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)3.A.moonlight	B.light	C.sunlight	D.stars</a:t>
            </a:r>
            <a:endParaRPr lang="zh-CN" altLang="zh-CN" sz="220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)4.A.summer	B.spring	C.autumn	D.winter</a:t>
            </a:r>
            <a:endParaRPr lang="zh-CN" altLang="zh-CN" sz="220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)5.A.speak	B.say	C.talk about	D.tell</a:t>
            </a:r>
            <a:endParaRPr lang="zh-CN" altLang="zh-CN" sz="220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)6.A.green	B.yellow	C.white	D.gray</a:t>
            </a:r>
            <a:endParaRPr lang="zh-CN" altLang="zh-CN" sz="220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)7.A.the other	B.another	C.other one	D.others</a:t>
            </a:r>
            <a:endParaRPr lang="zh-CN" altLang="zh-CN" sz="220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)8.A.go round	B.go by	C.go off	D.go along</a:t>
            </a:r>
            <a:endParaRPr lang="zh-CN" altLang="zh-CN" sz="220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)9.A.factory	B.classroom	C.restaurant	D.hospital</a:t>
            </a:r>
            <a:endParaRPr lang="zh-CN" altLang="zh-CN" sz="220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)10.A.Different	B.Cool	C.Warm	D.All</a:t>
            </a:r>
            <a:endParaRPr lang="zh-CN" altLang="zh-CN" sz="2200">
              <a:solidFill>
                <a:srgbClr val="000000"/>
              </a:solidFill>
              <a:effectLst/>
              <a:latin typeface="NEU-BZ-S92"/>
              <a:ea typeface="方正书宋_GBK"/>
              <a:cs typeface="Times New Roman" panose="02020603050405020304" pitchFamily="18" charset="0"/>
            </a:endParaRPr>
          </a:p>
        </p:txBody>
      </p:sp>
      <p:sp>
        <p:nvSpPr>
          <p:cNvPr id="4" name="矩形 3"/>
          <p:cNvSpPr/>
          <p:nvPr/>
        </p:nvSpPr>
        <p:spPr>
          <a:xfrm>
            <a:off x="669837" y="1456697"/>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669837" y="1853421"/>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669837" y="2250145"/>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矩形 6"/>
          <p:cNvSpPr/>
          <p:nvPr/>
        </p:nvSpPr>
        <p:spPr>
          <a:xfrm>
            <a:off x="669837" y="2646869"/>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 name="矩形 7"/>
          <p:cNvSpPr/>
          <p:nvPr/>
        </p:nvSpPr>
        <p:spPr>
          <a:xfrm>
            <a:off x="669837" y="3043593"/>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9" name="矩形 8"/>
          <p:cNvSpPr/>
          <p:nvPr/>
        </p:nvSpPr>
        <p:spPr>
          <a:xfrm>
            <a:off x="669837" y="3440317"/>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矩形 9"/>
          <p:cNvSpPr/>
          <p:nvPr/>
        </p:nvSpPr>
        <p:spPr>
          <a:xfrm>
            <a:off x="669837" y="3837041"/>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1" name="矩形 10"/>
          <p:cNvSpPr/>
          <p:nvPr/>
        </p:nvSpPr>
        <p:spPr>
          <a:xfrm>
            <a:off x="669837" y="4233765"/>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2" name="矩形 11"/>
          <p:cNvSpPr/>
          <p:nvPr/>
        </p:nvSpPr>
        <p:spPr>
          <a:xfrm>
            <a:off x="669837" y="4630489"/>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3" name="矩形 12"/>
          <p:cNvSpPr/>
          <p:nvPr/>
        </p:nvSpPr>
        <p:spPr>
          <a:xfrm>
            <a:off x="669837" y="5027211"/>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888539"/>
            <a:ext cx="11430000" cy="533492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a:cs typeface="宋体" panose="02010600030101010101" pitchFamily="2" charset="-122"/>
              </a:rPr>
              <a:t>Ⅲ</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任务型阅读</a:t>
            </a:r>
            <a:endParaRPr lang="zh-CN" altLang="zh-CN" sz="220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When I was new in junior high school,I knew no one.Most students talked only to people they knew,so I felt lonely.I had to come home crying.Mother asked me what the worst time was and I said it was at lunch time.</a:t>
            </a:r>
            <a:endParaRPr lang="zh-CN" altLang="zh-CN" sz="220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She said,“You are not the only lonely person.There are others that are alone.Tomorrow I want you to look around the lunchroom to see if other people are eating by themselves.I want you to go to one of them and ask if you can join him or her.”</a:t>
            </a:r>
            <a:endParaRPr lang="zh-CN" altLang="zh-CN" sz="220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The next day,I did look around and asked the person who was already sitting alone.The young girl was very happy.I shared my story with the girl and the next day we met for lunch and found some other people who were alone.This began a very interesting approach(  </a:t>
            </a:r>
            <a:r>
              <a:rPr lang="zh-CN" altLang="zh-CN" sz="2200">
                <a:solidFill>
                  <a:srgbClr val="000000"/>
                </a:solidFill>
                <a:latin typeface="Times New Roman" panose="02020603050405020304" pitchFamily="18" charset="0"/>
                <a:cs typeface="Times New Roman" panose="02020603050405020304" pitchFamily="18" charset="0"/>
              </a:rPr>
              <a:t>接近</a:t>
            </a:r>
            <a:r>
              <a:rPr lang="en-US" altLang="zh-CN" sz="2200">
                <a:solidFill>
                  <a:srgbClr val="000000"/>
                </a:solidFill>
                <a:latin typeface="Times New Roman" panose="02020603050405020304" pitchFamily="18" charset="0"/>
                <a:cs typeface="Times New Roman" panose="02020603050405020304" pitchFamily="18" charset="0"/>
              </a:rPr>
              <a:t>  ) to life.</a:t>
            </a:r>
            <a:endParaRPr lang="zh-CN" altLang="zh-CN" sz="220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The lessons that I learnt from that experience have stayed with me all my life.I have few problems approaching new people.I learnt that I am not alone.Most people are just like you and me.We all want to be noticed,and to have someone to be interested in listening to us.</a:t>
            </a:r>
            <a:endParaRPr lang="zh-CN" altLang="zh-CN" sz="2200">
              <a:solidFill>
                <a:srgbClr val="000000"/>
              </a:solidFill>
              <a:effectLst/>
              <a:latin typeface="NEU-BZ-S92"/>
              <a:ea typeface="方正书宋_GBK"/>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模板</Template>
  <TotalTime>0</TotalTime>
  <Words>385</Words>
  <Application>Microsoft Office PowerPoint</Application>
  <PresentationFormat>宽屏</PresentationFormat>
  <Paragraphs>78</Paragraphs>
  <Slides>10</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10</vt:i4>
      </vt:variant>
    </vt:vector>
  </HeadingPairs>
  <TitlesOfParts>
    <vt:vector size="22" baseType="lpstr">
      <vt:lpstr>Adobe 黑体 Std R</vt:lpstr>
      <vt:lpstr>NEU-BZ-S92</vt:lpstr>
      <vt:lpstr>方正书宋_GBK</vt:lpstr>
      <vt:lpstr>黑体</vt:lpstr>
      <vt:lpstr>宋体</vt:lpstr>
      <vt:lpstr>微软雅黑</vt:lpstr>
      <vt:lpstr>Arial</vt:lpstr>
      <vt:lpstr>Calibri</vt:lpstr>
      <vt:lpstr>Calibri Light</vt:lpstr>
      <vt:lpstr>Times New Roman</vt:lpstr>
      <vt:lpstr>WWW.2PPT.COM</vt:lpstr>
      <vt:lpstr>文档</vt:lpstr>
      <vt:lpstr>Colours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2018-05-14T09:56:00Z</dcterms:created>
  <dcterms:modified xsi:type="dcterms:W3CDTF">2023-01-16T14:11:52Z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53DC5F16009A4A4FA8F9FA203521CC36</vt:lpwstr>
  </property>
  <property fmtid="{A09F084E-AD41-489F-8076-AA5BE3082BCA}" pid="100">
    <vt:ui4>5</vt:ui4>
  </property>
  <property fmtid="{64440492-4C8B-11D1-8B70-080036B11A03}" pid="11">
    <vt:lpwstr>www.2ppt.com-爱PPT提供资源下载</vt:lpwstr>
  </property>
</Properties>
</file>