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2E5B5D8E-96C2-44C9-80AF-185D93C7C48D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4255B02-58E6-4B66-9908-8326EACAFBA0}" type="slidenum">
              <a:rPr lang="en-US" altLang="zh-CN"/>
              <a:t>1</a:t>
            </a:fld>
            <a:endParaRPr lang="en-US" altLang="zh-CN"/>
          </a:p>
        </p:txBody>
      </p:sp>
      <p:sp>
        <p:nvSpPr>
          <p:cNvPr id="747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475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475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F339ACF7-444D-4296-8B69-CE0DE21A99B0}" type="slidenum">
              <a:rPr lang="en-US" altLang="zh-CN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5658DA4-7DC8-48D0-A9FF-399C2635478D}" type="slidenum">
              <a:rPr lang="en-US" altLang="zh-CN"/>
              <a:t>16</a:t>
            </a:fld>
            <a:endParaRPr lang="en-US" altLang="zh-CN"/>
          </a:p>
        </p:txBody>
      </p:sp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DE4F86ED-9E9E-48BE-A09D-7A9F7CA025A3}" type="slidenum">
              <a:rPr lang="en-US" altLang="zh-CN" sz="1200"/>
              <a:t>16</a:t>
            </a:fld>
            <a:endParaRPr lang="en-US" altLang="zh-CN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D052326-4BD8-44F1-954B-10188241343C}" type="slidenum">
              <a:rPr lang="en-US" altLang="zh-CN"/>
              <a:t>22</a:t>
            </a:fld>
            <a:endParaRPr lang="en-US" altLang="zh-CN"/>
          </a:p>
        </p:txBody>
      </p:sp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2D6286DD-149C-4C4C-AFE2-A6011514C4E9}" type="slidenum">
              <a:rPr lang="en-US" altLang="zh-CN" sz="1200"/>
              <a:t>22</a:t>
            </a:fld>
            <a:endParaRPr lang="en-US" altLang="zh-CN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8B38343-9262-4555-B9A8-DE198AA16EA2}" type="slidenum">
              <a:rPr lang="en-US" altLang="zh-CN"/>
              <a:t>24</a:t>
            </a:fld>
            <a:endParaRPr lang="en-US" altLang="zh-CN"/>
          </a:p>
        </p:txBody>
      </p:sp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852B9F7D-EDA8-4AA2-A74F-9127834F5874}" type="slidenum">
              <a:rPr lang="en-US" altLang="zh-CN" sz="1200"/>
              <a:t>24</a:t>
            </a:fld>
            <a:endParaRPr lang="en-US" altLang="zh-CN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99BABA4-1852-4ED0-A01F-E06F0430EA75}" type="slidenum">
              <a:rPr lang="en-US" altLang="zh-CN"/>
              <a:t>4</a:t>
            </a:fld>
            <a:endParaRPr lang="en-US" altLang="zh-CN"/>
          </a:p>
        </p:txBody>
      </p:sp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FB9C3FB7-1568-4FE6-B32D-8338528F67A7}" type="slidenum">
              <a:rPr lang="en-US" altLang="zh-CN" sz="1200"/>
              <a:t>4</a:t>
            </a:fld>
            <a:endParaRPr lang="en-US" altLang="zh-CN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A049BEA-1DCC-4E45-A2B8-D521E6617BD1}" type="slidenum">
              <a:rPr lang="en-US" altLang="zh-CN"/>
              <a:t>5</a:t>
            </a:fld>
            <a:endParaRPr lang="en-US" altLang="zh-CN"/>
          </a:p>
        </p:txBody>
      </p:sp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370B54A-7EA5-46D8-AE88-DC76C2E67293}" type="slidenum">
              <a:rPr lang="en-US" altLang="zh-CN" sz="1200"/>
              <a:t>5</a:t>
            </a:fld>
            <a:endParaRPr lang="en-US" altLang="zh-CN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62B30B2-28DD-49AE-9F04-0EE100FECDB9}" type="slidenum">
              <a:rPr lang="en-US" altLang="zh-CN"/>
              <a:t>6</a:t>
            </a:fld>
            <a:endParaRPr lang="en-US" altLang="zh-CN"/>
          </a:p>
        </p:txBody>
      </p:sp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AFDC1DE9-D736-408C-8667-77A93A64D750}" type="slidenum">
              <a:rPr lang="en-US" altLang="zh-CN" sz="1200"/>
              <a:t>6</a:t>
            </a:fld>
            <a:endParaRPr lang="en-US" altLang="zh-CN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B885E93-554B-4450-BE87-0E0E15019A1C}" type="slidenum">
              <a:rPr lang="en-US" altLang="zh-CN"/>
              <a:t>7</a:t>
            </a:fld>
            <a:endParaRPr lang="en-US" altLang="zh-CN"/>
          </a:p>
        </p:txBody>
      </p:sp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BD6A3030-1236-49E5-9A90-1FB620F1C60F}" type="slidenum">
              <a:rPr lang="en-US" altLang="zh-CN" sz="1200"/>
              <a:t>7</a:t>
            </a:fld>
            <a:endParaRPr lang="en-US" altLang="zh-CN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E456B97-333A-4F22-9626-CE3FC20AC9EF}" type="slidenum">
              <a:rPr lang="en-US" altLang="zh-CN"/>
              <a:t>8</a:t>
            </a:fld>
            <a:endParaRPr lang="en-US" altLang="zh-CN"/>
          </a:p>
        </p:txBody>
      </p:sp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5B857545-2FC2-49CB-973B-9F44A809CEF4}" type="slidenum">
              <a:rPr lang="en-US" altLang="zh-CN" sz="1200"/>
              <a:t>8</a:t>
            </a:fld>
            <a:endParaRPr lang="en-US" altLang="zh-CN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E7BDE93-1FA3-4E87-A0BF-49FF9444E602}" type="slidenum">
              <a:rPr lang="en-US" altLang="zh-CN"/>
              <a:t>10</a:t>
            </a:fld>
            <a:endParaRPr lang="en-US" altLang="zh-CN"/>
          </a:p>
        </p:txBody>
      </p:sp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C3732839-2B90-4FC9-877D-C487F762FFD9}" type="slidenum">
              <a:rPr lang="en-US" altLang="zh-CN" sz="1200"/>
              <a:t>10</a:t>
            </a:fld>
            <a:endParaRPr lang="en-US" altLang="zh-CN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5955CAB-7101-4252-8310-44F695B3D020}" type="slidenum">
              <a:rPr lang="en-US" altLang="zh-CN"/>
              <a:t>12</a:t>
            </a:fld>
            <a:endParaRPr lang="en-US" altLang="zh-CN"/>
          </a:p>
        </p:txBody>
      </p:sp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5C8DD2F5-FDAF-49E6-AA32-9B13ACA8076B}" type="slidenum">
              <a:rPr lang="en-US" altLang="zh-CN" sz="1200"/>
              <a:t>12</a:t>
            </a:fld>
            <a:endParaRPr lang="en-US" altLang="zh-CN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146CF64-CD68-48D6-A372-D0CAAC0B67CD}" type="slidenum">
              <a:rPr lang="en-US" altLang="zh-CN"/>
              <a:t>14</a:t>
            </a:fld>
            <a:endParaRPr lang="en-US" altLang="zh-CN"/>
          </a:p>
        </p:txBody>
      </p:sp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A2C441C1-8234-4BD8-9E22-7B58158D59A0}" type="slidenum">
              <a:rPr lang="en-US" altLang="zh-CN" sz="1200"/>
              <a:t>14</a:t>
            </a:fld>
            <a:endParaRPr lang="en-US" altLang="zh-CN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68FEA-6006-47C1-AC24-5D2E34E39F4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BDA97-0BBF-4ABE-A08E-22B1B432C18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3DB4E-8A9C-4B35-A7C8-AF477C134F5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F7D2C-7EE7-45ED-9AAE-5417322DB43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BABF6-6F69-463B-ADCC-3B1C46A9342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450A7-D5AA-411B-82E0-8196293C426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74733-73A4-4586-8FBA-7765EFD2CC0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2D057-3BB1-483A-8331-1323A356D14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B68D9-A612-463B-B775-B0676E062F2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49BD8-E71F-4FA2-9EE5-014EB453A88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156EB-383C-4195-8D11-B19C538B6CE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F9BFCF6-95F2-4839-AACA-AE9138D01D15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3"/>
          <p:cNvSpPr txBox="1">
            <a:spLocks noChangeArrowheads="1"/>
          </p:cNvSpPr>
          <p:nvPr/>
        </p:nvSpPr>
        <p:spPr bwMode="auto">
          <a:xfrm>
            <a:off x="533400" y="914400"/>
            <a:ext cx="8077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5000"/>
              </a:spcBef>
            </a:pPr>
            <a:r>
              <a:rPr lang="en-US" altLang="zh-CN" sz="4800" b="1" dirty="0">
                <a:latin typeface="Times New Roman" panose="02020603050405020304" pitchFamily="18" charset="0"/>
              </a:rPr>
              <a:t>Unit </a:t>
            </a:r>
            <a:r>
              <a:rPr lang="en-US" altLang="zh-CN" sz="4800" b="1" dirty="0" smtClean="0">
                <a:latin typeface="Times New Roman" panose="02020603050405020304" pitchFamily="18" charset="0"/>
              </a:rPr>
              <a:t>9</a:t>
            </a:r>
          </a:p>
          <a:p>
            <a:pPr algn="ctr">
              <a:spcBef>
                <a:spcPct val="25000"/>
              </a:spcBef>
            </a:pPr>
            <a:r>
              <a:rPr lang="en-US" altLang="zh-CN" sz="4800" b="1" dirty="0"/>
              <a:t>Can you come to my party</a:t>
            </a:r>
            <a:r>
              <a:rPr lang="en-US" altLang="zh-CN" sz="4800" b="1" dirty="0" smtClean="0"/>
              <a:t>?</a:t>
            </a:r>
            <a:r>
              <a:rPr lang="en-US" altLang="zh-CN" sz="4800" b="1" dirty="0" smtClean="0">
                <a:latin typeface="Times New Roman" panose="02020603050405020304" pitchFamily="18" charset="0"/>
              </a:rPr>
              <a:t>  </a:t>
            </a:r>
            <a:endParaRPr lang="en-US" altLang="zh-CN" sz="4800" b="1" dirty="0">
              <a:latin typeface="Times New Roman" panose="02020603050405020304" pitchFamily="18" charset="0"/>
            </a:endParaRPr>
          </a:p>
        </p:txBody>
      </p:sp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914400" y="3477857"/>
            <a:ext cx="7239000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5000"/>
              </a:lnSpc>
              <a:spcBef>
                <a:spcPct val="1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Section A 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Period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 (1a-2b)</a:t>
            </a:r>
          </a:p>
        </p:txBody>
      </p:sp>
      <p:sp>
        <p:nvSpPr>
          <p:cNvPr id="4" name="矩形 3"/>
          <p:cNvSpPr/>
          <p:nvPr/>
        </p:nvSpPr>
        <p:spPr>
          <a:xfrm>
            <a:off x="2665870" y="5229281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066800" y="381000"/>
            <a:ext cx="731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Match the phrases with the pictures [a-e].</a:t>
            </a:r>
          </a:p>
        </p:txBody>
      </p:sp>
      <p:sp>
        <p:nvSpPr>
          <p:cNvPr id="89091" name="Text Box 4"/>
          <p:cNvSpPr txBox="1">
            <a:spLocks noChangeArrowheads="1"/>
          </p:cNvSpPr>
          <p:nvPr/>
        </p:nvSpPr>
        <p:spPr bwMode="auto">
          <a:xfrm>
            <a:off x="1828800" y="1752600"/>
            <a:ext cx="594360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prepare for an exam  _______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help my parents ______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go to the doctor ______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meet my friend ______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have the flu _____</a:t>
            </a:r>
          </a:p>
        </p:txBody>
      </p:sp>
      <p:sp>
        <p:nvSpPr>
          <p:cNvPr id="89092" name="Text Box 9"/>
          <p:cNvSpPr txBox="1">
            <a:spLocks noChangeArrowheads="1"/>
          </p:cNvSpPr>
          <p:nvPr/>
        </p:nvSpPr>
        <p:spPr bwMode="auto">
          <a:xfrm>
            <a:off x="6477000" y="1676400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>
                <a:solidFill>
                  <a:srgbClr val="3333FF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89093" name="Oval 11"/>
          <p:cNvSpPr>
            <a:spLocks noChangeArrowheads="1"/>
          </p:cNvSpPr>
          <p:nvPr/>
        </p:nvSpPr>
        <p:spPr bwMode="auto">
          <a:xfrm>
            <a:off x="381000" y="457200"/>
            <a:ext cx="64770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r>
              <a:rPr lang="en-US" altLang="zh-C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1a</a:t>
            </a:r>
          </a:p>
        </p:txBody>
      </p:sp>
      <p:sp>
        <p:nvSpPr>
          <p:cNvPr id="89094" name="Text Box 9"/>
          <p:cNvSpPr txBox="1">
            <a:spLocks noChangeArrowheads="1"/>
          </p:cNvSpPr>
          <p:nvPr/>
        </p:nvSpPr>
        <p:spPr bwMode="auto">
          <a:xfrm>
            <a:off x="5638800" y="2438400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89095" name="Text Box 9"/>
          <p:cNvSpPr txBox="1">
            <a:spLocks noChangeArrowheads="1"/>
          </p:cNvSpPr>
          <p:nvPr/>
        </p:nvSpPr>
        <p:spPr bwMode="auto">
          <a:xfrm>
            <a:off x="5562600" y="3124200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89096" name="Text Box 9"/>
          <p:cNvSpPr txBox="1">
            <a:spLocks noChangeArrowheads="1"/>
          </p:cNvSpPr>
          <p:nvPr/>
        </p:nvSpPr>
        <p:spPr bwMode="auto">
          <a:xfrm>
            <a:off x="5562600" y="3886200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4800600" y="4648200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 autoUpdateAnimBg="0"/>
      <p:bldP spid="89095" grpId="0" autoUpdateAnimBg="0"/>
      <p:bldP spid="89096" grpId="0" autoUpdateAnimBg="0"/>
      <p:bldP spid="8909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IMG555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9" name="Text Box 8"/>
          <p:cNvSpPr txBox="1">
            <a:spLocks noChangeArrowheads="1"/>
          </p:cNvSpPr>
          <p:nvPr/>
        </p:nvSpPr>
        <p:spPr bwMode="auto">
          <a:xfrm>
            <a:off x="7019925" y="6021388"/>
            <a:ext cx="158432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66800" indent="-609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577975" indent="-609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367280" indent="-609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3155950" indent="-609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61315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407035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52755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98475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endParaRPr lang="zh-CN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3"/>
          <p:cNvSpPr txBox="1">
            <a:spLocks noChangeArrowheads="1"/>
          </p:cNvSpPr>
          <p:nvPr/>
        </p:nvSpPr>
        <p:spPr bwMode="auto">
          <a:xfrm>
            <a:off x="990600" y="381000"/>
            <a:ext cx="7848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  <a:ea typeface="楷体_GB2312" pitchFamily="49" charset="-122"/>
              </a:rPr>
              <a:t>Listen and write the names (</a:t>
            </a:r>
            <a:r>
              <a:rPr lang="en-US" altLang="zh-CN" sz="3600" b="1" dirty="0">
                <a:solidFill>
                  <a:srgbClr val="FF33CC"/>
                </a:solidFill>
                <a:latin typeface="Times New Roman" panose="02020603050405020304" pitchFamily="18" charset="0"/>
                <a:ea typeface="楷体_GB2312" pitchFamily="49" charset="-122"/>
              </a:rPr>
              <a:t>Tim, Kay, Anna and Wilson</a:t>
            </a:r>
            <a:r>
              <a:rPr lang="en-US" altLang="zh-CN" sz="3600" b="1" dirty="0">
                <a:latin typeface="Times New Roman" panose="02020603050405020304" pitchFamily="18" charset="0"/>
                <a:ea typeface="楷体_GB2312" pitchFamily="49" charset="-122"/>
              </a:rPr>
              <a:t>) next to the correct students in the picture.</a:t>
            </a:r>
          </a:p>
        </p:txBody>
      </p:sp>
      <p:sp>
        <p:nvSpPr>
          <p:cNvPr id="92163" name="Oval 13"/>
          <p:cNvSpPr>
            <a:spLocks noChangeArrowheads="1"/>
          </p:cNvSpPr>
          <p:nvPr/>
        </p:nvSpPr>
        <p:spPr bwMode="auto">
          <a:xfrm>
            <a:off x="304800" y="457200"/>
            <a:ext cx="64770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r>
              <a:rPr lang="en-US" altLang="zh-C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1b</a:t>
            </a:r>
          </a:p>
        </p:txBody>
      </p:sp>
      <p:sp>
        <p:nvSpPr>
          <p:cNvPr id="92165" name="Text Box 16"/>
          <p:cNvSpPr txBox="1">
            <a:spLocks noChangeArrowheads="1"/>
          </p:cNvSpPr>
          <p:nvPr/>
        </p:nvSpPr>
        <p:spPr bwMode="auto">
          <a:xfrm>
            <a:off x="1219200" y="3200400"/>
            <a:ext cx="6721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Tim                b. Anna</a:t>
            </a:r>
          </a:p>
          <a:p>
            <a:pPr algn="ctr"/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c. Kay                d. Wilson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IMG555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1" name="Text Box 8"/>
          <p:cNvSpPr txBox="1">
            <a:spLocks noChangeArrowheads="1"/>
          </p:cNvSpPr>
          <p:nvPr/>
        </p:nvSpPr>
        <p:spPr bwMode="auto">
          <a:xfrm>
            <a:off x="323850" y="4365625"/>
            <a:ext cx="136842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66800" indent="-609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577975" indent="-609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367280" indent="-609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3155950" indent="-609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61315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407035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52755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98475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Anna </a:t>
            </a:r>
          </a:p>
        </p:txBody>
      </p:sp>
      <p:sp>
        <p:nvSpPr>
          <p:cNvPr id="94212" name="Text Box 8"/>
          <p:cNvSpPr txBox="1">
            <a:spLocks noChangeArrowheads="1"/>
          </p:cNvSpPr>
          <p:nvPr/>
        </p:nvSpPr>
        <p:spPr bwMode="auto">
          <a:xfrm>
            <a:off x="1116013" y="2349500"/>
            <a:ext cx="115252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66800" indent="-609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577975" indent="-609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367280" indent="-609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3155950" indent="-609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61315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407035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52755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98475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Tim </a:t>
            </a:r>
          </a:p>
        </p:txBody>
      </p:sp>
      <p:sp>
        <p:nvSpPr>
          <p:cNvPr id="94213" name="Text Box 8"/>
          <p:cNvSpPr txBox="1">
            <a:spLocks noChangeArrowheads="1"/>
          </p:cNvSpPr>
          <p:nvPr/>
        </p:nvSpPr>
        <p:spPr bwMode="auto">
          <a:xfrm>
            <a:off x="179388" y="6161088"/>
            <a:ext cx="143986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66800" indent="-609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577975" indent="-609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367280" indent="-609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3155950" indent="-609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61315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407035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52755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98475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Kay </a:t>
            </a:r>
          </a:p>
        </p:txBody>
      </p:sp>
      <p:sp>
        <p:nvSpPr>
          <p:cNvPr id="94214" name="Text Box 8"/>
          <p:cNvSpPr txBox="1">
            <a:spLocks noChangeArrowheads="1"/>
          </p:cNvSpPr>
          <p:nvPr/>
        </p:nvSpPr>
        <p:spPr bwMode="auto">
          <a:xfrm>
            <a:off x="7019925" y="6021388"/>
            <a:ext cx="158432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66800" indent="-609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577975" indent="-609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367280" indent="-609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3155950" indent="-609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61315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407035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52755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98475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Wilson 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autoUpdateAnimBg="0"/>
      <p:bldP spid="94212" grpId="0" autoUpdateAnimBg="0"/>
      <p:bldP spid="94213" grpId="0" autoUpdateAnimBg="0"/>
      <p:bldP spid="9421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7"/>
          <p:cNvSpPr txBox="1">
            <a:spLocks noChangeArrowheads="1"/>
          </p:cNvSpPr>
          <p:nvPr/>
        </p:nvSpPr>
        <p:spPr bwMode="auto">
          <a:xfrm>
            <a:off x="1447800" y="914400"/>
            <a:ext cx="632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Have a birthday party</a:t>
            </a:r>
          </a:p>
        </p:txBody>
      </p:sp>
      <p:pic>
        <p:nvPicPr>
          <p:cNvPr id="97286" name="Picture 10" descr="9717735-happy-multicultural-cartoon-kids-holding-a-happy-birthday-bann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4396" y="1981200"/>
            <a:ext cx="513140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85800"/>
            <a:ext cx="6625087" cy="50895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/>
          <p:cNvSpPr>
            <a:spLocks noChangeArrowheads="1"/>
          </p:cNvSpPr>
          <p:nvPr/>
        </p:nvSpPr>
        <p:spPr bwMode="auto">
          <a:xfrm>
            <a:off x="457200" y="5715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Can you come to my party?</a:t>
            </a:r>
          </a:p>
        </p:txBody>
      </p:sp>
      <p:sp>
        <p:nvSpPr>
          <p:cNvPr id="100355" name="Text Box 5"/>
          <p:cNvSpPr txBox="1">
            <a:spLocks noChangeArrowheads="1"/>
          </p:cNvSpPr>
          <p:nvPr/>
        </p:nvSpPr>
        <p:spPr bwMode="auto">
          <a:xfrm>
            <a:off x="457200" y="1905000"/>
            <a:ext cx="594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Sure, I’d love to.</a:t>
            </a:r>
          </a:p>
        </p:txBody>
      </p:sp>
      <p:sp>
        <p:nvSpPr>
          <p:cNvPr id="100356" name="Text Box 6"/>
          <p:cNvSpPr txBox="1">
            <a:spLocks noChangeArrowheads="1"/>
          </p:cNvSpPr>
          <p:nvPr/>
        </p:nvSpPr>
        <p:spPr bwMode="auto">
          <a:xfrm>
            <a:off x="5105400" y="34290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15000"/>
              </a:spcBef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prepare for an exam </a:t>
            </a:r>
          </a:p>
          <a:p>
            <a:pPr>
              <a:spcBef>
                <a:spcPct val="15000"/>
              </a:spcBef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help my parents</a:t>
            </a:r>
          </a:p>
          <a:p>
            <a:pPr>
              <a:spcBef>
                <a:spcPct val="15000"/>
              </a:spcBef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go to the doctor</a:t>
            </a:r>
          </a:p>
          <a:p>
            <a:pPr>
              <a:spcBef>
                <a:spcPct val="15000"/>
              </a:spcBef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meet my friend</a:t>
            </a:r>
          </a:p>
          <a:p>
            <a:pPr>
              <a:spcBef>
                <a:spcPct val="15000"/>
              </a:spcBef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have the flu</a:t>
            </a:r>
          </a:p>
        </p:txBody>
      </p:sp>
      <p:sp>
        <p:nvSpPr>
          <p:cNvPr id="100357" name="Text Box 7"/>
          <p:cNvSpPr txBox="1">
            <a:spLocks noChangeArrowheads="1"/>
          </p:cNvSpPr>
          <p:nvPr/>
        </p:nvSpPr>
        <p:spPr bwMode="auto">
          <a:xfrm>
            <a:off x="457200" y="2743200"/>
            <a:ext cx="502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Sorry, I can’t. I have to …</a:t>
            </a:r>
          </a:p>
        </p:txBody>
      </p:sp>
      <p:pic>
        <p:nvPicPr>
          <p:cNvPr id="100358" name="Picture 9" descr="birthday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3657600"/>
            <a:ext cx="41259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9" name="Picture 10" descr="Cartoon_Valentine_Birthday_Cake_with_Candles_Royalty_Free_Clipart_Picture_110209-020690-8740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914400"/>
            <a:ext cx="22669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  <p:bldP spid="100356" grpId="0"/>
      <p:bldP spid="10035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矩形 3"/>
          <p:cNvSpPr>
            <a:spLocks noChangeArrowheads="1"/>
          </p:cNvSpPr>
          <p:nvPr/>
        </p:nvSpPr>
        <p:spPr bwMode="auto">
          <a:xfrm>
            <a:off x="990600" y="838200"/>
            <a:ext cx="7046913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Remember:</a:t>
            </a:r>
          </a:p>
          <a:p>
            <a:pPr algn="l">
              <a:lnSpc>
                <a:spcPct val="150000"/>
              </a:lnSpc>
            </a:pPr>
            <a:r>
              <a:rPr lang="en-US" altLang="zh-CN" sz="3200" b="1" dirty="0">
                <a:solidFill>
                  <a:schemeClr val="tx2"/>
                </a:solidFill>
              </a:rPr>
              <a:t>    </a:t>
            </a:r>
            <a:r>
              <a:rPr lang="zh-CN" altLang="en-US" sz="3200" b="1" dirty="0">
                <a:solidFill>
                  <a:schemeClr val="tx2"/>
                </a:solidFill>
              </a:rPr>
              <a:t>当你拒绝他人的邀请时，要特别注意礼貌。通常你要给个理由，说明为什么无法接受邀请</a:t>
            </a:r>
            <a:r>
              <a:rPr lang="en-US" altLang="zh-CN" sz="3200" b="1" dirty="0">
                <a:solidFill>
                  <a:schemeClr val="tx2"/>
                </a:solidFill>
              </a:rPr>
              <a:t>, </a:t>
            </a:r>
            <a:r>
              <a:rPr lang="zh-CN" altLang="en-US" sz="3200" b="1" dirty="0">
                <a:solidFill>
                  <a:schemeClr val="tx2"/>
                </a:solidFill>
              </a:rPr>
              <a:t>或者道歉。</a:t>
            </a:r>
          </a:p>
        </p:txBody>
      </p:sp>
      <p:pic>
        <p:nvPicPr>
          <p:cNvPr id="102403" name="Picture 4" descr="sorr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72200" y="41148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矩形 3"/>
          <p:cNvSpPr>
            <a:spLocks noChangeArrowheads="1"/>
          </p:cNvSpPr>
          <p:nvPr/>
        </p:nvSpPr>
        <p:spPr bwMode="auto">
          <a:xfrm>
            <a:off x="990600" y="838200"/>
            <a:ext cx="7772400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>
              <a:spcBef>
                <a:spcPct val="1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Sorry, I'm busy. </a:t>
            </a:r>
          </a:p>
          <a:p>
            <a:pPr marL="342900" indent="-342900" algn="l">
              <a:spcBef>
                <a:spcPct val="1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I'm afraid I can't. </a:t>
            </a:r>
          </a:p>
          <a:p>
            <a:pPr marL="342900" indent="-342900" algn="l">
              <a:spcBef>
                <a:spcPct val="1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I'm sorry but I can't. Let's do it another time. </a:t>
            </a:r>
          </a:p>
          <a:p>
            <a:pPr marL="342900" indent="-342900" algn="l">
              <a:spcBef>
                <a:spcPct val="1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Some other time. </a:t>
            </a:r>
          </a:p>
          <a:p>
            <a:pPr marL="342900" indent="-342900" algn="l">
              <a:spcBef>
                <a:spcPct val="1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Sorry, I'll be busy tomorrow. </a:t>
            </a:r>
          </a:p>
          <a:p>
            <a:pPr marL="342900" indent="-342900" algn="l">
              <a:spcBef>
                <a:spcPct val="1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I'm sorry, but I have other plans. </a:t>
            </a:r>
          </a:p>
          <a:p>
            <a:pPr marL="342900" indent="-342900" algn="l">
              <a:spcBef>
                <a:spcPct val="1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Thanks for asking, but I already made plans.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矩形 3"/>
          <p:cNvSpPr>
            <a:spLocks noChangeArrowheads="1"/>
          </p:cNvSpPr>
          <p:nvPr/>
        </p:nvSpPr>
        <p:spPr bwMode="auto">
          <a:xfrm>
            <a:off x="885825" y="533400"/>
            <a:ext cx="7620000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>
              <a:spcBef>
                <a:spcPct val="1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It was very nice of you to invite me, but </a:t>
            </a:r>
          </a:p>
          <a:p>
            <a:pPr marL="342900" indent="-342900" algn="l">
              <a:spcBef>
                <a:spcPct val="1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I'm sorry to say that I will not be able to come.</a:t>
            </a:r>
          </a:p>
          <a:p>
            <a:pPr marL="342900" indent="-342900" algn="l">
              <a:spcBef>
                <a:spcPct val="1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I'm terribly sorry, but I don't think I can make it. Thank you all the same.</a:t>
            </a:r>
          </a:p>
          <a:p>
            <a:pPr marL="342900" indent="-342900" algn="l">
              <a:spcBef>
                <a:spcPct val="1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I'd love to spend a few days with you, but I'm afraid I can't.</a:t>
            </a:r>
          </a:p>
          <a:p>
            <a:pPr marL="342900" indent="-342900" algn="l">
              <a:spcBef>
                <a:spcPct val="1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Many thanks for your invitation, but I'm afraid that I will not be able to come.</a:t>
            </a:r>
          </a:p>
          <a:p>
            <a:pPr marL="342900" indent="-342900" algn="l">
              <a:spcBef>
                <a:spcPct val="1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wish I could, but I've already fixed something 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4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Oval 2"/>
          <p:cNvSpPr>
            <a:spLocks noChangeArrowheads="1"/>
          </p:cNvSpPr>
          <p:nvPr/>
        </p:nvSpPr>
        <p:spPr bwMode="auto">
          <a:xfrm>
            <a:off x="304800" y="228600"/>
            <a:ext cx="864235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lIns="90000" tIns="46800" rIns="90000" bIns="46800" anchor="ctr"/>
          <a:lstStyle/>
          <a:p>
            <a:r>
              <a:rPr kumimoji="1" lang="en-US" altLang="zh-CN" sz="4000" b="1">
                <a:latin typeface="Times New Roman" panose="02020603050405020304" pitchFamily="18" charset="0"/>
              </a:rPr>
              <a:t>colorful </a:t>
            </a:r>
            <a:r>
              <a:rPr kumimoji="1"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weekend activities</a:t>
            </a:r>
            <a:r>
              <a:rPr kumimoji="1"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5779" name="Rectangle 12"/>
          <p:cNvSpPr>
            <a:spLocks noChangeArrowheads="1"/>
          </p:cNvSpPr>
          <p:nvPr/>
        </p:nvSpPr>
        <p:spPr bwMode="auto">
          <a:xfrm>
            <a:off x="5181600" y="2438400"/>
            <a:ext cx="27432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0" hangingPunct="0"/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18" charset="0"/>
              </a:rPr>
              <a:t>go shopping</a:t>
            </a:r>
            <a:r>
              <a:rPr lang="en-US" altLang="zh-CN" sz="320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5780" name="Rectangle 14"/>
          <p:cNvSpPr>
            <a:spLocks noChangeArrowheads="1"/>
          </p:cNvSpPr>
          <p:nvPr/>
        </p:nvSpPr>
        <p:spPr bwMode="auto">
          <a:xfrm>
            <a:off x="1219200" y="5943600"/>
            <a:ext cx="28194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18" charset="0"/>
              </a:rPr>
              <a:t>play basketball</a:t>
            </a:r>
          </a:p>
        </p:txBody>
      </p:sp>
      <p:sp>
        <p:nvSpPr>
          <p:cNvPr id="75781" name="Rectangle 15"/>
          <p:cNvSpPr>
            <a:spLocks noChangeArrowheads="1"/>
          </p:cNvSpPr>
          <p:nvPr/>
        </p:nvSpPr>
        <p:spPr bwMode="auto">
          <a:xfrm>
            <a:off x="5181600" y="5791200"/>
            <a:ext cx="342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0" hangingPunct="0"/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18" charset="0"/>
              </a:rPr>
              <a:t>   go to the cinema</a:t>
            </a:r>
          </a:p>
        </p:txBody>
      </p:sp>
      <p:pic>
        <p:nvPicPr>
          <p:cNvPr id="75782" name="Picture 22" descr="shopping-carto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2200" y="1524000"/>
            <a:ext cx="20574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24" descr="basketball_player_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9200" y="3810000"/>
            <a:ext cx="29718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26" descr="b_503b659cc06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86200"/>
            <a:ext cx="236220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  <p:bldP spid="75780" grpId="0"/>
      <p:bldP spid="7578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 bwMode="auto">
          <a:xfrm>
            <a:off x="381000" y="3352800"/>
            <a:ext cx="3816350" cy="2232025"/>
            <a:chOff x="240" y="2112"/>
            <a:chExt cx="2404" cy="1406"/>
          </a:xfrm>
        </p:grpSpPr>
        <p:sp>
          <p:nvSpPr>
            <p:cNvPr id="105475" name="AutoShape 11"/>
            <p:cNvSpPr>
              <a:spLocks noChangeArrowheads="1"/>
            </p:cNvSpPr>
            <p:nvPr/>
          </p:nvSpPr>
          <p:spPr bwMode="auto">
            <a:xfrm>
              <a:off x="240" y="2112"/>
              <a:ext cx="2404" cy="1406"/>
            </a:xfrm>
            <a:prstGeom prst="cloudCallout">
              <a:avLst>
                <a:gd name="adj1" fmla="val 48667"/>
                <a:gd name="adj2" fmla="val 48579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Times New Roman" panose="02020603050405020304" pitchFamily="18" charset="0"/>
              </a:endParaRPr>
            </a:p>
          </p:txBody>
        </p:sp>
        <p:sp>
          <p:nvSpPr>
            <p:cNvPr id="105476" name="Text Box 12"/>
            <p:cNvSpPr txBox="1">
              <a:spLocks noChangeArrowheads="1"/>
            </p:cNvSpPr>
            <p:nvPr/>
          </p:nvSpPr>
          <p:spPr bwMode="auto">
            <a:xfrm>
              <a:off x="612" y="2327"/>
              <a:ext cx="2007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Can you come to </a:t>
              </a:r>
            </a:p>
            <a:p>
              <a:r>
                <a:rPr lang="en-US" altLang="zh-CN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the party?</a:t>
              </a:r>
            </a:p>
          </p:txBody>
        </p:sp>
      </p:grpSp>
      <p:sp>
        <p:nvSpPr>
          <p:cNvPr id="105477" name="AutoShape 14"/>
          <p:cNvSpPr>
            <a:spLocks noChangeArrowheads="1"/>
          </p:cNvSpPr>
          <p:nvPr/>
        </p:nvSpPr>
        <p:spPr bwMode="auto">
          <a:xfrm>
            <a:off x="4343400" y="609600"/>
            <a:ext cx="4343400" cy="2663825"/>
          </a:xfrm>
          <a:prstGeom prst="cloudCallout">
            <a:avLst>
              <a:gd name="adj1" fmla="val 28653"/>
              <a:gd name="adj2" fmla="val 7431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zh-CN" sz="2800">
              <a:latin typeface="Times New Roman" panose="02020603050405020304" pitchFamily="18" charset="0"/>
            </a:endParaRPr>
          </a:p>
        </p:txBody>
      </p:sp>
      <p:sp>
        <p:nvSpPr>
          <p:cNvPr id="105478" name="Text Box 15"/>
          <p:cNvSpPr txBox="1">
            <a:spLocks noChangeArrowheads="1"/>
          </p:cNvSpPr>
          <p:nvPr/>
        </p:nvSpPr>
        <p:spPr bwMode="auto">
          <a:xfrm>
            <a:off x="4876800" y="1600200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Sure. I’d love to.</a:t>
            </a:r>
          </a:p>
        </p:txBody>
      </p:sp>
      <p:pic>
        <p:nvPicPr>
          <p:cNvPr id="105479" name="Picture 22" descr="18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762000"/>
            <a:ext cx="3048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0" name="Picture 23" descr="boy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5029200"/>
            <a:ext cx="1200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1" name="Picture 24" descr="女孩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4114800"/>
            <a:ext cx="1773238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/>
      <p:bldP spid="1054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304800" y="762000"/>
            <a:ext cx="4724400" cy="2366963"/>
            <a:chOff x="192" y="480"/>
            <a:chExt cx="2976" cy="1491"/>
          </a:xfrm>
        </p:grpSpPr>
        <p:sp>
          <p:nvSpPr>
            <p:cNvPr id="106499" name="AutoShape 10"/>
            <p:cNvSpPr>
              <a:spLocks noChangeArrowheads="1"/>
            </p:cNvSpPr>
            <p:nvPr/>
          </p:nvSpPr>
          <p:spPr bwMode="auto">
            <a:xfrm>
              <a:off x="192" y="480"/>
              <a:ext cx="2976" cy="1491"/>
            </a:xfrm>
            <a:prstGeom prst="cloudCallout">
              <a:avLst>
                <a:gd name="adj1" fmla="val -3801"/>
                <a:gd name="adj2" fmla="val 99713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zh-CN" sz="2800">
                <a:latin typeface="Times New Roman" panose="02020603050405020304" pitchFamily="18" charset="0"/>
              </a:endParaRPr>
            </a:p>
          </p:txBody>
        </p:sp>
        <p:sp>
          <p:nvSpPr>
            <p:cNvPr id="106500" name="Text Box 11"/>
            <p:cNvSpPr txBox="1">
              <a:spLocks noChangeArrowheads="1"/>
            </p:cNvSpPr>
            <p:nvPr/>
          </p:nvSpPr>
          <p:spPr bwMode="auto">
            <a:xfrm>
              <a:off x="624" y="718"/>
              <a:ext cx="2400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>
                  <a:solidFill>
                    <a:srgbClr val="008080"/>
                  </a:solidFill>
                  <a:latin typeface="Times New Roman" panose="02020603050405020304" pitchFamily="18" charset="0"/>
                </a:rPr>
                <a:t>Sorry, I can’t. I </a:t>
              </a:r>
              <a:r>
                <a:rPr lang="en-US" altLang="zh-CN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have to</a:t>
              </a:r>
              <a:r>
                <a:rPr lang="en-US" altLang="zh-CN" sz="3200" b="1">
                  <a:solidFill>
                    <a:srgbClr val="008080"/>
                  </a:solidFill>
                  <a:latin typeface="Times New Roman" panose="02020603050405020304" pitchFamily="18" charset="0"/>
                </a:rPr>
                <a:t> go to the doctor.</a:t>
              </a:r>
            </a:p>
          </p:txBody>
        </p:sp>
      </p:grpSp>
      <p:pic>
        <p:nvPicPr>
          <p:cNvPr id="106501" name="Picture 16" descr="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362200"/>
            <a:ext cx="190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 bwMode="auto">
          <a:xfrm>
            <a:off x="5029200" y="2438400"/>
            <a:ext cx="3816350" cy="2232025"/>
            <a:chOff x="975" y="1570"/>
            <a:chExt cx="2404" cy="1406"/>
          </a:xfrm>
        </p:grpSpPr>
        <p:sp>
          <p:nvSpPr>
            <p:cNvPr id="106503" name="AutoShape 3"/>
            <p:cNvSpPr>
              <a:spLocks noChangeArrowheads="1"/>
            </p:cNvSpPr>
            <p:nvPr/>
          </p:nvSpPr>
          <p:spPr bwMode="auto">
            <a:xfrm>
              <a:off x="975" y="1570"/>
              <a:ext cx="2404" cy="1406"/>
            </a:xfrm>
            <a:prstGeom prst="cloudCallout">
              <a:avLst>
                <a:gd name="adj1" fmla="val -32694"/>
                <a:gd name="adj2" fmla="val 89546"/>
              </a:avLst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zh-CN" sz="2800">
                <a:latin typeface="Times New Roman" panose="02020603050405020304" pitchFamily="18" charset="0"/>
              </a:endParaRPr>
            </a:p>
          </p:txBody>
        </p:sp>
        <p:sp>
          <p:nvSpPr>
            <p:cNvPr id="106504" name="Text Box 4"/>
            <p:cNvSpPr txBox="1">
              <a:spLocks noChangeArrowheads="1"/>
            </p:cNvSpPr>
            <p:nvPr/>
          </p:nvSpPr>
          <p:spPr bwMode="auto">
            <a:xfrm>
              <a:off x="1311" y="1762"/>
              <a:ext cx="1984" cy="67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>
                  <a:latin typeface="Times New Roman" panose="02020603050405020304" pitchFamily="18" charset="0"/>
                </a:rPr>
                <a:t>Can you come to </a:t>
              </a:r>
            </a:p>
            <a:p>
              <a:r>
                <a:rPr lang="en-US" altLang="zh-CN" sz="3200" b="1">
                  <a:latin typeface="Times New Roman" panose="02020603050405020304" pitchFamily="18" charset="0"/>
                </a:rPr>
                <a:t>the party?</a:t>
              </a:r>
            </a:p>
          </p:txBody>
        </p:sp>
      </p:grpSp>
      <p:pic>
        <p:nvPicPr>
          <p:cNvPr id="106505" name="Picture 20" descr="18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0" y="457200"/>
            <a:ext cx="25908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6" name="Picture 21" descr="图片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57200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7" name="Picture 22" descr="小女孩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4724400"/>
            <a:ext cx="175418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762000" y="2133600"/>
            <a:ext cx="792480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B05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A: Can you come to my party on Saturday afternoon?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B: Sure, I’d love to.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C: Sorry, I can’t. I have to prepare for an exam.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D: I’m sorry, too. I must go to the doctor.</a:t>
            </a:r>
          </a:p>
        </p:txBody>
      </p:sp>
      <p:pic>
        <p:nvPicPr>
          <p:cNvPr id="107523" name="Picture 7" descr="pairwork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90800" y="609600"/>
            <a:ext cx="394176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8"/>
          <p:cNvSpPr>
            <a:spLocks noChangeArrowheads="1"/>
          </p:cNvSpPr>
          <p:nvPr/>
        </p:nvSpPr>
        <p:spPr bwMode="auto">
          <a:xfrm>
            <a:off x="1066800" y="838200"/>
            <a:ext cx="64770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r>
              <a:rPr lang="en-US" altLang="zh-C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1c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CIMG55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765175"/>
            <a:ext cx="2160587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1" name="Text Box 5"/>
          <p:cNvSpPr txBox="1">
            <a:spLocks noChangeArrowheads="1"/>
          </p:cNvSpPr>
          <p:nvPr/>
        </p:nvSpPr>
        <p:spPr bwMode="auto">
          <a:xfrm>
            <a:off x="3995738" y="44450"/>
            <a:ext cx="38115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Listen and circle </a:t>
            </a:r>
            <a:r>
              <a:rPr lang="en-US" altLang="zh-CN" sz="3600" b="1" i="1" dirty="0">
                <a:solidFill>
                  <a:srgbClr val="FF0000"/>
                </a:solidFill>
              </a:rPr>
              <a:t>can</a:t>
            </a:r>
            <a:r>
              <a:rPr lang="en-US" altLang="zh-CN" sz="3600" b="1" dirty="0">
                <a:solidFill>
                  <a:srgbClr val="FF0000"/>
                </a:solidFill>
              </a:rPr>
              <a:t> or </a:t>
            </a:r>
            <a:r>
              <a:rPr lang="en-US" altLang="zh-CN" sz="3600" b="1" i="1" dirty="0">
                <a:solidFill>
                  <a:srgbClr val="FF0000"/>
                </a:solidFill>
              </a:rPr>
              <a:t>can’t</a:t>
            </a:r>
            <a:r>
              <a:rPr lang="en-US" altLang="zh-CN" sz="3600" b="1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109572" name="Picture 4" descr="CIMG55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692150"/>
            <a:ext cx="1800225" cy="26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3" name="WordArt 5"/>
          <p:cNvSpPr>
            <a:spLocks noChangeArrowheads="1" noChangeShapeType="1" noTextEdit="1"/>
          </p:cNvSpPr>
          <p:nvPr/>
        </p:nvSpPr>
        <p:spPr bwMode="auto">
          <a:xfrm>
            <a:off x="250825" y="44450"/>
            <a:ext cx="2627313" cy="93503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r>
              <a:rPr lang="en-US" altLang="zh-CN" sz="40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CC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" panose="020B0604020202020204"/>
                <a:cs typeface="Arial" panose="020B0604020202020204"/>
              </a:rPr>
              <a:t>Listening</a:t>
            </a:r>
            <a:endParaRPr lang="zh-CN" altLang="en-US" sz="4000" b="1" kern="10">
              <a:ln w="9525">
                <a:solidFill>
                  <a:srgbClr val="000000"/>
                </a:solidFill>
                <a:round/>
              </a:ln>
              <a:solidFill>
                <a:srgbClr val="CC00FF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09574" name="Oval 2"/>
          <p:cNvSpPr>
            <a:spLocks noChangeArrowheads="1"/>
          </p:cNvSpPr>
          <p:nvPr/>
        </p:nvSpPr>
        <p:spPr bwMode="auto">
          <a:xfrm>
            <a:off x="3059113" y="115888"/>
            <a:ext cx="898525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r>
              <a:rPr lang="en-US" altLang="zh-CN" sz="4000" b="1">
                <a:latin typeface="Times New Roman" panose="02020603050405020304" pitchFamily="18" charset="0"/>
              </a:rPr>
              <a:t>2a</a:t>
            </a:r>
          </a:p>
        </p:txBody>
      </p:sp>
      <p:sp>
        <p:nvSpPr>
          <p:cNvPr id="109575" name="折角形 7"/>
          <p:cNvSpPr>
            <a:spLocks noChangeArrowheads="1"/>
          </p:cNvSpPr>
          <p:nvPr/>
        </p:nvSpPr>
        <p:spPr bwMode="auto">
          <a:xfrm>
            <a:off x="142875" y="3357563"/>
            <a:ext cx="8893175" cy="3455987"/>
          </a:xfrm>
          <a:prstGeom prst="foldedCorner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round/>
              </a14:hiddenLine>
            </a:ext>
          </a:extLst>
        </p:spPr>
        <p:txBody>
          <a:bodyPr/>
          <a:lstStyle/>
          <a:p>
            <a:pPr marL="742950" indent="-742950" algn="l">
              <a:lnSpc>
                <a:spcPct val="115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Jeff (can / can’t ) go to the party.</a:t>
            </a:r>
          </a:p>
          <a:p>
            <a:pPr marL="742950" indent="-742950" algn="l">
              <a:lnSpc>
                <a:spcPct val="115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Mary (can / can’t) go to the party.</a:t>
            </a:r>
          </a:p>
          <a:p>
            <a:pPr marL="742950" indent="-742950" algn="l">
              <a:lnSpc>
                <a:spcPct val="115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May (can / can’t) go to the party. </a:t>
            </a:r>
          </a:p>
          <a:p>
            <a:pPr marL="742950" indent="-742950" algn="l">
              <a:lnSpc>
                <a:spcPct val="115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Mei Ling (can / can’t) go to the party. </a:t>
            </a:r>
          </a:p>
          <a:p>
            <a:pPr marL="742950" indent="-742950" algn="l">
              <a:lnSpc>
                <a:spcPct val="115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Paul (can / can’t) go to the party. </a:t>
            </a:r>
          </a:p>
        </p:txBody>
      </p:sp>
      <p:pic>
        <p:nvPicPr>
          <p:cNvPr id="109577" name="Picture 9" descr="CIMG55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1700213"/>
            <a:ext cx="2303463" cy="159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5"/>
          <p:cNvSpPr txBox="1">
            <a:spLocks noChangeArrowheads="1"/>
          </p:cNvSpPr>
          <p:nvPr/>
        </p:nvSpPr>
        <p:spPr bwMode="auto">
          <a:xfrm>
            <a:off x="609600" y="2057400"/>
            <a:ext cx="792480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en-US" altLang="zh-CN" sz="3200" b="1">
                <a:solidFill>
                  <a:srgbClr val="003399"/>
                </a:solidFill>
                <a:latin typeface="Times New Roman" panose="02020603050405020304" pitchFamily="18" charset="0"/>
              </a:rPr>
              <a:t> Jeff (can  /  can’t) go to the party.</a:t>
            </a:r>
          </a:p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en-US" altLang="zh-CN" sz="3200" b="1">
                <a:solidFill>
                  <a:srgbClr val="003399"/>
                </a:solidFill>
                <a:latin typeface="Times New Roman" panose="02020603050405020304" pitchFamily="18" charset="0"/>
              </a:rPr>
              <a:t> Mary (can  /  can’t) go to the party.</a:t>
            </a:r>
          </a:p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en-US" altLang="zh-CN" sz="3200" b="1">
                <a:solidFill>
                  <a:srgbClr val="003399"/>
                </a:solidFill>
                <a:latin typeface="Times New Roman" panose="02020603050405020304" pitchFamily="18" charset="0"/>
              </a:rPr>
              <a:t> May (can  /  can’t) go to the party.</a:t>
            </a:r>
          </a:p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en-US" altLang="zh-CN" sz="3200" b="1">
                <a:solidFill>
                  <a:srgbClr val="003399"/>
                </a:solidFill>
                <a:latin typeface="Times New Roman" panose="02020603050405020304" pitchFamily="18" charset="0"/>
              </a:rPr>
              <a:t> Mei Ling (can  /  can’t) go to the party.</a:t>
            </a:r>
          </a:p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en-US" altLang="zh-CN" sz="3200" b="1">
                <a:solidFill>
                  <a:srgbClr val="003399"/>
                </a:solidFill>
                <a:latin typeface="Times New Roman" panose="02020603050405020304" pitchFamily="18" charset="0"/>
              </a:rPr>
              <a:t> Paul (can  /  can’t) go to the party.</a:t>
            </a:r>
          </a:p>
        </p:txBody>
      </p:sp>
      <p:sp>
        <p:nvSpPr>
          <p:cNvPr id="110595" name="Oval 7"/>
          <p:cNvSpPr>
            <a:spLocks noChangeArrowheads="1"/>
          </p:cNvSpPr>
          <p:nvPr/>
        </p:nvSpPr>
        <p:spPr bwMode="auto">
          <a:xfrm>
            <a:off x="3048000" y="2133600"/>
            <a:ext cx="1066800" cy="533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zh-CN" altLang="zh-CN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10596" name="Text Box 2"/>
          <p:cNvSpPr txBox="1">
            <a:spLocks noChangeArrowheads="1"/>
          </p:cNvSpPr>
          <p:nvPr/>
        </p:nvSpPr>
        <p:spPr bwMode="auto">
          <a:xfrm>
            <a:off x="1371600" y="762000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Listen and circle </a:t>
            </a:r>
            <a:r>
              <a:rPr kumimoji="1" lang="en-US" altLang="zh-CN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can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 or </a:t>
            </a:r>
            <a:r>
              <a:rPr kumimoji="1" lang="en-US" altLang="zh-CN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can’t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0597" name="Oval 11"/>
          <p:cNvSpPr>
            <a:spLocks noChangeArrowheads="1"/>
          </p:cNvSpPr>
          <p:nvPr/>
        </p:nvSpPr>
        <p:spPr bwMode="auto">
          <a:xfrm>
            <a:off x="533400" y="838200"/>
            <a:ext cx="64770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r>
              <a:rPr lang="en-US" altLang="zh-C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2a</a:t>
            </a:r>
          </a:p>
        </p:txBody>
      </p:sp>
      <p:sp>
        <p:nvSpPr>
          <p:cNvPr id="110598" name="Oval 7"/>
          <p:cNvSpPr>
            <a:spLocks noChangeArrowheads="1"/>
          </p:cNvSpPr>
          <p:nvPr/>
        </p:nvSpPr>
        <p:spPr bwMode="auto">
          <a:xfrm>
            <a:off x="3581400" y="838200"/>
            <a:ext cx="1219200" cy="533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FF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zh-CN" altLang="zh-CN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10600" name="Oval 7"/>
          <p:cNvSpPr>
            <a:spLocks noChangeArrowheads="1"/>
          </p:cNvSpPr>
          <p:nvPr/>
        </p:nvSpPr>
        <p:spPr bwMode="auto">
          <a:xfrm>
            <a:off x="2209800" y="2819400"/>
            <a:ext cx="914400" cy="533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FF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zh-CN" altLang="zh-CN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10601" name="Oval 7"/>
          <p:cNvSpPr>
            <a:spLocks noChangeArrowheads="1"/>
          </p:cNvSpPr>
          <p:nvPr/>
        </p:nvSpPr>
        <p:spPr bwMode="auto">
          <a:xfrm>
            <a:off x="3200400" y="3581400"/>
            <a:ext cx="1143000" cy="533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FF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zh-CN" altLang="zh-CN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10602" name="Oval 7"/>
          <p:cNvSpPr>
            <a:spLocks noChangeArrowheads="1"/>
          </p:cNvSpPr>
          <p:nvPr/>
        </p:nvSpPr>
        <p:spPr bwMode="auto">
          <a:xfrm>
            <a:off x="3962400" y="4267200"/>
            <a:ext cx="1066800" cy="533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FF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zh-CN" altLang="zh-CN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10603" name="Oval 7"/>
          <p:cNvSpPr>
            <a:spLocks noChangeArrowheads="1"/>
          </p:cNvSpPr>
          <p:nvPr/>
        </p:nvSpPr>
        <p:spPr bwMode="auto">
          <a:xfrm>
            <a:off x="2133600" y="5029200"/>
            <a:ext cx="914400" cy="533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FF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zh-CN" altLang="zh-CN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0" grpId="0"/>
      <p:bldP spid="110601" grpId="0"/>
      <p:bldP spid="110602" grpId="0"/>
      <p:bldP spid="11060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Oval 4"/>
          <p:cNvSpPr>
            <a:spLocks noChangeArrowheads="1"/>
          </p:cNvSpPr>
          <p:nvPr/>
        </p:nvSpPr>
        <p:spPr bwMode="auto">
          <a:xfrm>
            <a:off x="228600" y="688180"/>
            <a:ext cx="64770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r>
              <a:rPr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2b</a:t>
            </a:r>
          </a:p>
        </p:txBody>
      </p:sp>
      <p:sp>
        <p:nvSpPr>
          <p:cNvPr id="112643" name="Text Box 2"/>
          <p:cNvSpPr txBox="1">
            <a:spLocks noChangeArrowheads="1"/>
          </p:cNvSpPr>
          <p:nvPr/>
        </p:nvSpPr>
        <p:spPr bwMode="auto">
          <a:xfrm>
            <a:off x="914400" y="669131"/>
            <a:ext cx="8001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>
                <a:latin typeface="Times New Roman" panose="02020603050405020304" pitchFamily="18" charset="0"/>
              </a:rPr>
              <a:t>Listen again. Who can’t go to the party? Why? Complete the chart.</a:t>
            </a:r>
          </a:p>
        </p:txBody>
      </p:sp>
      <p:graphicFrame>
        <p:nvGraphicFramePr>
          <p:cNvPr id="110620" name="Group 28"/>
          <p:cNvGraphicFramePr>
            <a:graphicFrameLocks noGrp="1"/>
          </p:cNvGraphicFramePr>
          <p:nvPr/>
        </p:nvGraphicFramePr>
        <p:xfrm>
          <a:off x="152400" y="2362200"/>
          <a:ext cx="8839200" cy="2921000"/>
        </p:xfrm>
        <a:graphic>
          <a:graphicData uri="http://schemas.openxmlformats.org/drawingml/2006/table">
            <a:tbl>
              <a:tblPr/>
              <a:tblGrid>
                <a:gridCol w="2281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7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Names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Reasons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656" name="Text Box 24"/>
          <p:cNvSpPr txBox="1">
            <a:spLocks noChangeArrowheads="1"/>
          </p:cNvSpPr>
          <p:nvPr/>
        </p:nvSpPr>
        <p:spPr bwMode="auto">
          <a:xfrm>
            <a:off x="228600" y="3429000"/>
            <a:ext cx="22034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1. Jeff</a:t>
            </a:r>
          </a:p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2. May</a:t>
            </a:r>
          </a:p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3. Mei Ling</a:t>
            </a:r>
          </a:p>
        </p:txBody>
      </p:sp>
      <p:sp>
        <p:nvSpPr>
          <p:cNvPr id="112657" name="Text Box 26"/>
          <p:cNvSpPr txBox="1">
            <a:spLocks noChangeArrowheads="1"/>
          </p:cNvSpPr>
          <p:nvPr/>
        </p:nvSpPr>
        <p:spPr bwMode="auto">
          <a:xfrm>
            <a:off x="2438400" y="3429000"/>
            <a:ext cx="65770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1. He might have to meet his friends.</a:t>
            </a:r>
          </a:p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2. She has the flu.</a:t>
            </a:r>
          </a:p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3. She must study for a math test.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6" grpId="0"/>
      <p:bldP spid="1126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Oval 4"/>
          <p:cNvSpPr>
            <a:spLocks noChangeArrowheads="1"/>
          </p:cNvSpPr>
          <p:nvPr/>
        </p:nvSpPr>
        <p:spPr bwMode="auto">
          <a:xfrm>
            <a:off x="228600" y="304800"/>
            <a:ext cx="64770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r>
              <a:rPr lang="en-US" altLang="zh-C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2c</a:t>
            </a:r>
          </a:p>
        </p:txBody>
      </p:sp>
      <p:sp>
        <p:nvSpPr>
          <p:cNvPr id="113667" name="Text Box 2"/>
          <p:cNvSpPr txBox="1">
            <a:spLocks noChangeArrowheads="1"/>
          </p:cNvSpPr>
          <p:nvPr/>
        </p:nvSpPr>
        <p:spPr bwMode="auto">
          <a:xfrm>
            <a:off x="990600" y="228600"/>
            <a:ext cx="77724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>
                <a:latin typeface="Times New Roman" panose="02020603050405020304" pitchFamily="18" charset="0"/>
              </a:rPr>
              <a:t>Look at the reasons on the chart in 2b. Write some more. Then, Student A, invite your partner to do something. Student B, say you can’t go and why.</a:t>
            </a:r>
          </a:p>
        </p:txBody>
      </p:sp>
      <p:pic>
        <p:nvPicPr>
          <p:cNvPr id="113668" name="Picture 31" descr="580_Image_par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124200"/>
            <a:ext cx="419100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7" name="Group 27"/>
          <p:cNvGraphicFramePr>
            <a:graphicFrameLocks noGrp="1"/>
          </p:cNvGraphicFramePr>
          <p:nvPr/>
        </p:nvGraphicFramePr>
        <p:xfrm>
          <a:off x="304800" y="762000"/>
          <a:ext cx="8534400" cy="5699760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 _______________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A: Hey, Dave. Can you go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to the movies on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Saturday?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B: I’m sorry, I’m not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available. I have too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much homework this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weekend.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A: That’s too bad. Maybe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another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time.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B: Sure, Joe. Thanks for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asking.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4698" name="Text Box 14"/>
          <p:cNvSpPr txBox="1">
            <a:spLocks noChangeArrowheads="1"/>
          </p:cNvSpPr>
          <p:nvPr/>
        </p:nvSpPr>
        <p:spPr bwMode="auto">
          <a:xfrm>
            <a:off x="685800" y="838200"/>
            <a:ext cx="3308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too much homework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34388" cy="3779838"/>
          </a:xfrm>
          <a:noFill/>
        </p:spPr>
        <p:txBody>
          <a:bodyPr/>
          <a:lstStyle/>
          <a:p>
            <a:pPr marL="357505" indent="-357505">
              <a:lnSpc>
                <a:spcPct val="145000"/>
              </a:lnSpc>
              <a:spcBef>
                <a:spcPct val="0"/>
              </a:spcBef>
              <a:buFontTx/>
              <a:buNone/>
              <a:tabLst>
                <a:tab pos="1701800" algn="l"/>
              </a:tabLst>
            </a:pPr>
            <a:r>
              <a:rPr lang="en-US" altLang="zh-CN" b="1" dirty="0">
                <a:latin typeface="Times New Roman" panose="02020603050405020304" pitchFamily="18" charset="0"/>
              </a:rPr>
              <a:t>2. That’s too bad.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Maybe another time</a:t>
            </a:r>
            <a:r>
              <a:rPr lang="en-US" altLang="zh-CN" b="1" dirty="0">
                <a:latin typeface="Times New Roman" panose="02020603050405020304" pitchFamily="18" charset="0"/>
              </a:rPr>
              <a:t>.</a:t>
            </a:r>
          </a:p>
          <a:p>
            <a:pPr marL="357505" indent="-357505">
              <a:lnSpc>
                <a:spcPct val="145000"/>
              </a:lnSpc>
              <a:spcBef>
                <a:spcPct val="0"/>
              </a:spcBef>
              <a:buFontTx/>
              <a:buNone/>
              <a:tabLst>
                <a:tab pos="1701800" algn="l"/>
              </a:tabLst>
            </a:pPr>
            <a:r>
              <a:rPr lang="en-US" altLang="zh-CN" b="1" dirty="0">
                <a:latin typeface="Times New Roman" panose="02020603050405020304" pitchFamily="18" charset="0"/>
              </a:rPr>
              <a:t>    </a:t>
            </a:r>
            <a:r>
              <a:rPr lang="zh-CN" altLang="en-US" b="1" dirty="0">
                <a:latin typeface="Times New Roman" panose="02020603050405020304" pitchFamily="18" charset="0"/>
              </a:rPr>
              <a:t>太糟了</a:t>
            </a:r>
            <a:r>
              <a:rPr lang="en-US" altLang="zh-CN" b="1" dirty="0">
                <a:latin typeface="Times New Roman" panose="02020603050405020304" pitchFamily="18" charset="0"/>
              </a:rPr>
              <a:t>, </a:t>
            </a:r>
            <a:r>
              <a:rPr lang="zh-CN" altLang="en-US" b="1" dirty="0">
                <a:latin typeface="Times New Roman" panose="02020603050405020304" pitchFamily="18" charset="0"/>
              </a:rPr>
              <a:t>也许换个时间吧。</a:t>
            </a:r>
          </a:p>
          <a:p>
            <a:pPr marL="357505" indent="-357505">
              <a:lnSpc>
                <a:spcPct val="145000"/>
              </a:lnSpc>
              <a:spcBef>
                <a:spcPct val="0"/>
              </a:spcBef>
              <a:buFontTx/>
              <a:buNone/>
              <a:tabLst>
                <a:tab pos="1701800" algn="l"/>
              </a:tabLst>
            </a:pPr>
            <a:r>
              <a:rPr lang="zh-CN" altLang="en-US" b="1" dirty="0">
                <a:latin typeface="Times New Roman" panose="02020603050405020304" pitchFamily="18" charset="0"/>
              </a:rPr>
              <a:t>    </a:t>
            </a:r>
            <a:r>
              <a:rPr lang="en-US" altLang="zh-CN" b="1" dirty="0">
                <a:latin typeface="Times New Roman" panose="02020603050405020304" pitchFamily="18" charset="0"/>
              </a:rPr>
              <a:t>Maybe another time.</a:t>
            </a:r>
            <a:r>
              <a:rPr lang="zh-CN" altLang="en-US" b="1" dirty="0">
                <a:latin typeface="Times New Roman" panose="02020603050405020304" pitchFamily="18" charset="0"/>
              </a:rPr>
              <a:t>相当于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Maybe next time</a:t>
            </a:r>
            <a:r>
              <a:rPr lang="en-US" altLang="zh-CN" b="1" dirty="0">
                <a:latin typeface="Times New Roman" panose="02020603050405020304" pitchFamily="18" charset="0"/>
              </a:rPr>
              <a:t>.        </a:t>
            </a:r>
            <a:r>
              <a:rPr lang="zh-CN" altLang="en-US" b="1" dirty="0">
                <a:latin typeface="Times New Roman" panose="02020603050405020304" pitchFamily="18" charset="0"/>
              </a:rPr>
              <a:t>译为：也许下一次 吧</a:t>
            </a:r>
          </a:p>
          <a:p>
            <a:pPr marL="357505" indent="-357505">
              <a:lnSpc>
                <a:spcPct val="145000"/>
              </a:lnSpc>
              <a:spcBef>
                <a:spcPct val="0"/>
              </a:spcBef>
              <a:buFontTx/>
              <a:buNone/>
              <a:tabLst>
                <a:tab pos="1701800" algn="l"/>
              </a:tabLst>
            </a:pPr>
            <a:r>
              <a:rPr lang="zh-CN" altLang="en-US" b="1" dirty="0">
                <a:latin typeface="Times New Roman" panose="02020603050405020304" pitchFamily="18" charset="0"/>
              </a:rPr>
              <a:t>   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another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表示三者或三者以上的 “另一”</a:t>
            </a:r>
          </a:p>
          <a:p>
            <a:pPr marL="357505" indent="-357505">
              <a:lnSpc>
                <a:spcPct val="145000"/>
              </a:lnSpc>
              <a:spcBef>
                <a:spcPct val="0"/>
              </a:spcBef>
              <a:buFontTx/>
              <a:buNone/>
              <a:tabLst>
                <a:tab pos="1701800" algn="l"/>
              </a:tabLst>
            </a:pPr>
            <a:r>
              <a:rPr lang="zh-CN" altLang="en-US" b="1" dirty="0">
                <a:latin typeface="Times New Roman" panose="02020603050405020304" pitchFamily="18" charset="0"/>
              </a:rPr>
              <a:t>    </a:t>
            </a:r>
            <a:r>
              <a:rPr lang="en-US" altLang="zh-CN" b="1" dirty="0">
                <a:latin typeface="Times New Roman" panose="02020603050405020304" pitchFamily="18" charset="0"/>
              </a:rPr>
              <a:t>e.g. can you give me another book?</a:t>
            </a:r>
          </a:p>
          <a:p>
            <a:pPr marL="357505" indent="-357505">
              <a:lnSpc>
                <a:spcPct val="145000"/>
              </a:lnSpc>
              <a:spcBef>
                <a:spcPct val="0"/>
              </a:spcBef>
              <a:buFontTx/>
              <a:buNone/>
              <a:tabLst>
                <a:tab pos="1701800" algn="l"/>
              </a:tabLst>
            </a:pPr>
            <a:r>
              <a:rPr lang="en-US" altLang="zh-CN" b="1" dirty="0">
                <a:latin typeface="Times New Roman" panose="02020603050405020304" pitchFamily="18" charset="0"/>
              </a:rPr>
              <a:t>           </a:t>
            </a:r>
            <a:r>
              <a:rPr lang="zh-CN" altLang="en-US" b="1" dirty="0">
                <a:latin typeface="Times New Roman" panose="02020603050405020304" pitchFamily="18" charset="0"/>
              </a:rPr>
              <a:t>你能再给我一本书吗</a:t>
            </a:r>
            <a:r>
              <a:rPr lang="zh-CN" altLang="en-US" b="1" dirty="0" smtClean="0">
                <a:latin typeface="Times New Roman" panose="02020603050405020304" pitchFamily="18" charset="0"/>
              </a:rPr>
              <a:t>？     </a:t>
            </a:r>
            <a:endParaRPr lang="zh-CN" altLang="en-US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5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57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914400" y="990600"/>
            <a:ext cx="6941900" cy="223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3.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Thanks for asking.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</a:rPr>
              <a:t>谢谢邀请我。</a:t>
            </a:r>
          </a:p>
          <a:p>
            <a:pPr algn="l"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     </a:t>
            </a:r>
            <a:r>
              <a:rPr lang="en-US" altLang="zh-CN" sz="3200" b="1" dirty="0">
                <a:latin typeface="Times New Roman" panose="02020603050405020304" pitchFamily="18" charset="0"/>
              </a:rPr>
              <a:t>Thanks for your invitation.</a:t>
            </a:r>
          </a:p>
          <a:p>
            <a:pPr algn="l"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Thanks for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sth</a:t>
            </a:r>
            <a:r>
              <a:rPr lang="en-US" altLang="zh-CN" sz="3200" b="1" dirty="0">
                <a:latin typeface="Times New Roman" panose="02020603050405020304" pitchFamily="18" charset="0"/>
              </a:rPr>
              <a:t>./doing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sth</a:t>
            </a:r>
            <a:r>
              <a:rPr lang="en-US" altLang="zh-CN" sz="3200" b="1" dirty="0">
                <a:latin typeface="Times New Roman" panose="02020603050405020304" pitchFamily="18" charset="0"/>
              </a:rPr>
              <a:t>. </a:t>
            </a:r>
            <a:r>
              <a:rPr lang="zh-CN" altLang="en-US" sz="3200" b="1" dirty="0">
                <a:latin typeface="Times New Roman" panose="02020603050405020304" pitchFamily="18" charset="0"/>
              </a:rPr>
              <a:t>因</a:t>
            </a:r>
            <a:r>
              <a:rPr lang="en-US" altLang="zh-CN" sz="3200" b="1" dirty="0">
                <a:latin typeface="Times New Roman" panose="02020603050405020304" pitchFamily="18" charset="0"/>
              </a:rPr>
              <a:t>…</a:t>
            </a:r>
            <a:r>
              <a:rPr lang="zh-CN" altLang="en-US" sz="3200" b="1" dirty="0">
                <a:latin typeface="Times New Roman" panose="02020603050405020304" pitchFamily="18" charset="0"/>
              </a:rPr>
              <a:t>而感</a:t>
            </a:r>
            <a:r>
              <a:rPr lang="zh-CN" altLang="en-US" sz="3200" b="1" dirty="0" smtClean="0">
                <a:latin typeface="Times New Roman" panose="02020603050405020304" pitchFamily="18" charset="0"/>
              </a:rPr>
              <a:t>谢 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ChangeArrowheads="1"/>
          </p:cNvSpPr>
          <p:nvPr/>
        </p:nvSpPr>
        <p:spPr bwMode="auto">
          <a:xfrm>
            <a:off x="1371600" y="5943600"/>
            <a:ext cx="195421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0" hangingPunct="0"/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18" charset="0"/>
              </a:rPr>
              <a:t>go fishing</a:t>
            </a:r>
          </a:p>
        </p:txBody>
      </p:sp>
      <p:sp>
        <p:nvSpPr>
          <p:cNvPr id="76803" name="Rectangle 9"/>
          <p:cNvSpPr>
            <a:spLocks noChangeArrowheads="1"/>
          </p:cNvSpPr>
          <p:nvPr/>
        </p:nvSpPr>
        <p:spPr bwMode="auto">
          <a:xfrm>
            <a:off x="609600" y="3124200"/>
            <a:ext cx="3429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18" charset="0"/>
              </a:rPr>
              <a:t>climb mountains</a:t>
            </a:r>
            <a:r>
              <a:rPr lang="en-US" altLang="zh-CN" sz="32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6804" name="Rectangle 10"/>
          <p:cNvSpPr>
            <a:spLocks noChangeArrowheads="1"/>
          </p:cNvSpPr>
          <p:nvPr/>
        </p:nvSpPr>
        <p:spPr bwMode="auto">
          <a:xfrm>
            <a:off x="5257800" y="3124200"/>
            <a:ext cx="327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18" charset="0"/>
              </a:rPr>
              <a:t>surf the Internet</a:t>
            </a:r>
            <a:r>
              <a:rPr lang="en-US" altLang="zh-CN" sz="320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6805" name="Rectangle 11"/>
          <p:cNvSpPr>
            <a:spLocks noChangeArrowheads="1"/>
          </p:cNvSpPr>
          <p:nvPr/>
        </p:nvSpPr>
        <p:spPr bwMode="auto">
          <a:xfrm>
            <a:off x="5562600" y="5867400"/>
            <a:ext cx="2667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18" charset="0"/>
              </a:rPr>
              <a:t>go to a party</a:t>
            </a:r>
          </a:p>
        </p:txBody>
      </p:sp>
      <p:sp>
        <p:nvSpPr>
          <p:cNvPr id="76806" name="Oval 12"/>
          <p:cNvSpPr>
            <a:spLocks noChangeArrowheads="1"/>
          </p:cNvSpPr>
          <p:nvPr/>
        </p:nvSpPr>
        <p:spPr bwMode="auto">
          <a:xfrm>
            <a:off x="228600" y="228600"/>
            <a:ext cx="864235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lIns="90000" tIns="46800" rIns="90000" bIns="46800" anchor="ctr"/>
          <a:lstStyle/>
          <a:p>
            <a:r>
              <a:rPr kumimoji="1" lang="en-US" altLang="zh-CN" sz="4000" b="1">
                <a:latin typeface="Times New Roman" panose="02020603050405020304" pitchFamily="18" charset="0"/>
              </a:rPr>
              <a:t>colorful </a:t>
            </a:r>
            <a:r>
              <a:rPr kumimoji="1"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weekend activities</a:t>
            </a:r>
            <a:r>
              <a:rPr kumimoji="1" lang="en-US" altLang="zh-CN" sz="4000" b="1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76807" name="Picture 16" descr="364_Cartoon_Slave_Man_who_is_Climbing_a_Mountain_of_Fears_to_be_Free_by_Rick_Ruiz-D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95400"/>
            <a:ext cx="20574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18" descr="10354188-computer-with-cartoon-kids-and-d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219200"/>
            <a:ext cx="213360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Picture 20" descr="fishing2s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114800"/>
            <a:ext cx="3810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0" name="Picture 21" descr="part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886200"/>
            <a:ext cx="2286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/>
      <p:bldP spid="76804" grpId="0"/>
      <p:bldP spid="768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52600" y="2590800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sp>
        <p:nvSpPr>
          <p:cNvPr id="77826" name="Text Box 5"/>
          <p:cNvSpPr txBox="1">
            <a:spLocks noChangeArrowheads="1"/>
          </p:cNvSpPr>
          <p:nvPr/>
        </p:nvSpPr>
        <p:spPr bwMode="auto">
          <a:xfrm>
            <a:off x="914400" y="990600"/>
            <a:ext cx="723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What do you</a:t>
            </a: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have to</a:t>
            </a: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do on weekdays?</a:t>
            </a:r>
          </a:p>
        </p:txBody>
      </p:sp>
      <p:sp>
        <p:nvSpPr>
          <p:cNvPr id="77827" name="Text Box 6"/>
          <p:cNvSpPr txBox="1">
            <a:spLocks noChangeArrowheads="1"/>
          </p:cNvSpPr>
          <p:nvPr/>
        </p:nvSpPr>
        <p:spPr bwMode="auto">
          <a:xfrm>
            <a:off x="914400" y="19050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 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have to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go to school / do homework / get up early / clean the classroom / …</a:t>
            </a:r>
          </a:p>
        </p:txBody>
      </p:sp>
      <p:sp>
        <p:nvSpPr>
          <p:cNvPr id="77828" name="Text Box 7"/>
          <p:cNvSpPr txBox="1">
            <a:spLocks noChangeArrowheads="1"/>
          </p:cNvSpPr>
          <p:nvPr/>
        </p:nvSpPr>
        <p:spPr bwMode="auto">
          <a:xfrm>
            <a:off x="885825" y="3505200"/>
            <a:ext cx="754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kumimoji="1"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What do you</a:t>
            </a:r>
            <a:r>
              <a:rPr kumimoji="1" lang="en-US" altLang="zh-CN" sz="3200" b="1" dirty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have to</a:t>
            </a:r>
            <a:r>
              <a:rPr kumimoji="1" lang="en-US" altLang="zh-CN" sz="3200" b="1" dirty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do this weekends?</a:t>
            </a:r>
          </a:p>
        </p:txBody>
      </p:sp>
      <p:sp>
        <p:nvSpPr>
          <p:cNvPr id="77829" name="Text Box 8"/>
          <p:cNvSpPr txBox="1">
            <a:spLocks noChangeArrowheads="1"/>
          </p:cNvSpPr>
          <p:nvPr/>
        </p:nvSpPr>
        <p:spPr bwMode="auto">
          <a:xfrm>
            <a:off x="1028700" y="4267200"/>
            <a:ext cx="754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 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have to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…</a:t>
            </a:r>
            <a:endParaRPr kumimoji="1" lang="en-US" altLang="zh-CN" sz="3200" b="1" dirty="0">
              <a:solidFill>
                <a:srgbClr val="57B90D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  <p:bldP spid="77828" grpId="0" autoUpdateAnimBg="0"/>
      <p:bldP spid="7782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4"/>
          <p:cNvSpPr txBox="1">
            <a:spLocks noChangeArrowheads="1"/>
          </p:cNvSpPr>
          <p:nvPr/>
        </p:nvSpPr>
        <p:spPr bwMode="auto">
          <a:xfrm>
            <a:off x="1371600" y="4953000"/>
            <a:ext cx="693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kumimoji="1"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 have to                                     .</a:t>
            </a:r>
            <a:endParaRPr kumimoji="1" lang="en-US" altLang="zh-CN" sz="3600" b="1" dirty="0">
              <a:solidFill>
                <a:srgbClr val="57B90D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3200400" y="4953000"/>
            <a:ext cx="4419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prepare for an exam</a:t>
            </a:r>
          </a:p>
          <a:p>
            <a:pPr>
              <a:spcBef>
                <a:spcPct val="50000"/>
              </a:spcBef>
            </a:pPr>
            <a:r>
              <a:rPr kumimoji="1" lang="en-US" altLang="zh-CN" sz="3200" dirty="0"/>
              <a:t>/</a:t>
            </a:r>
            <a:r>
              <a:rPr kumimoji="1" lang="en-US" altLang="zh-CN" sz="3200" dirty="0" err="1"/>
              <a:t>prɪ‘peə</a:t>
            </a:r>
            <a:r>
              <a:rPr kumimoji="1" lang="en-US" altLang="zh-CN" sz="3200" dirty="0"/>
              <a:t>/          /</a:t>
            </a:r>
            <a:r>
              <a:rPr kumimoji="1" lang="en-US" altLang="zh-CN" sz="3200" dirty="0" err="1">
                <a:solidFill>
                  <a:srgbClr val="FF0000"/>
                </a:solidFill>
              </a:rPr>
              <a:t>ɪ</a:t>
            </a:r>
            <a:r>
              <a:rPr kumimoji="1" lang="en-US" altLang="zh-CN" sz="3200" dirty="0" err="1"/>
              <a:t>g'z</a:t>
            </a:r>
            <a:r>
              <a:rPr kumimoji="1" lang="en-US" altLang="zh-CN" sz="3200" dirty="0" err="1">
                <a:solidFill>
                  <a:srgbClr val="FF0000"/>
                </a:solidFill>
              </a:rPr>
              <a:t>æ</a:t>
            </a:r>
            <a:r>
              <a:rPr kumimoji="1" lang="en-US" altLang="zh-CN" sz="3200" dirty="0" err="1"/>
              <a:t>m</a:t>
            </a:r>
            <a:r>
              <a:rPr kumimoji="1" lang="en-US" altLang="zh-CN" sz="3200" dirty="0"/>
              <a:t>/</a:t>
            </a:r>
          </a:p>
        </p:txBody>
      </p:sp>
      <p:pic>
        <p:nvPicPr>
          <p:cNvPr id="79876" name="Picture 11" descr="kids-study-cart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600200"/>
            <a:ext cx="3505200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utoUpdateAnimBg="0"/>
      <p:bldP spid="7987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1981200" y="4876800"/>
            <a:ext cx="594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kumimoji="1"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 have to </a:t>
            </a: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</a:t>
            </a:r>
            <a:r>
              <a:rPr kumimoji="1"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3733800" y="4876800"/>
            <a:ext cx="41767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help my parents </a:t>
            </a:r>
          </a:p>
        </p:txBody>
      </p:sp>
      <p:pic>
        <p:nvPicPr>
          <p:cNvPr id="81924" name="Picture 14" descr="father-and-children-doing-laundry-37751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295400"/>
            <a:ext cx="50292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ext Box 4"/>
          <p:cNvSpPr txBox="1">
            <a:spLocks noChangeArrowheads="1"/>
          </p:cNvSpPr>
          <p:nvPr/>
        </p:nvSpPr>
        <p:spPr bwMode="auto">
          <a:xfrm>
            <a:off x="1828800" y="5029200"/>
            <a:ext cx="586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kumimoji="1"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 has to                            .</a:t>
            </a:r>
          </a:p>
        </p:txBody>
      </p:sp>
      <p:sp>
        <p:nvSpPr>
          <p:cNvPr id="83970" name="Text Box 3"/>
          <p:cNvSpPr txBox="1">
            <a:spLocks noChangeArrowheads="1"/>
          </p:cNvSpPr>
          <p:nvPr/>
        </p:nvSpPr>
        <p:spPr bwMode="auto">
          <a:xfrm>
            <a:off x="3733800" y="5029200"/>
            <a:ext cx="48974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go to the doctor</a:t>
            </a:r>
          </a:p>
        </p:txBody>
      </p:sp>
      <p:pic>
        <p:nvPicPr>
          <p:cNvPr id="83972" name="Picture 12" descr="acph-20110713-cart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143000"/>
            <a:ext cx="41433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ext Box 4"/>
          <p:cNvSpPr txBox="1">
            <a:spLocks noChangeArrowheads="1"/>
          </p:cNvSpPr>
          <p:nvPr/>
        </p:nvSpPr>
        <p:spPr bwMode="auto">
          <a:xfrm>
            <a:off x="1828800" y="4953000"/>
            <a:ext cx="617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kumimoji="1"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She has to                            .                               </a:t>
            </a:r>
          </a:p>
        </p:txBody>
      </p:sp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3962400" y="4953000"/>
            <a:ext cx="4340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meet her friend</a:t>
            </a:r>
          </a:p>
        </p:txBody>
      </p:sp>
      <p:pic>
        <p:nvPicPr>
          <p:cNvPr id="86020" name="Picture 11" descr="art-cartoon-color-cute-friends-girl-Fav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143000"/>
            <a:ext cx="3962400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IMG555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295400"/>
            <a:ext cx="7921625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7" name="Text Box 5"/>
          <p:cNvSpPr txBox="1">
            <a:spLocks noChangeArrowheads="1"/>
          </p:cNvSpPr>
          <p:nvPr/>
        </p:nvSpPr>
        <p:spPr bwMode="auto">
          <a:xfrm>
            <a:off x="971550" y="177006"/>
            <a:ext cx="81724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0000FF"/>
                </a:solidFill>
              </a:rPr>
              <a:t>Match the phrases with the pictures (a-e). </a:t>
            </a:r>
          </a:p>
        </p:txBody>
      </p:sp>
      <p:sp>
        <p:nvSpPr>
          <p:cNvPr id="88068" name="Oval 2"/>
          <p:cNvSpPr>
            <a:spLocks noChangeArrowheads="1"/>
          </p:cNvSpPr>
          <p:nvPr/>
        </p:nvSpPr>
        <p:spPr bwMode="auto">
          <a:xfrm>
            <a:off x="34925" y="44450"/>
            <a:ext cx="898525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r>
              <a:rPr lang="en-US" altLang="zh-CN" sz="4000" b="1">
                <a:latin typeface="Times New Roman" panose="02020603050405020304" pitchFamily="18" charset="0"/>
              </a:rPr>
              <a:t>1a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1049</Words>
  <Application>Microsoft Office PowerPoint</Application>
  <PresentationFormat>全屏显示(4:3)</PresentationFormat>
  <Paragraphs>170</Paragraphs>
  <Slides>29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黑体</vt:lpstr>
      <vt:lpstr>楷体_GB2312</vt:lpstr>
      <vt:lpstr>宋体</vt:lpstr>
      <vt:lpstr>微软雅黑</vt:lpstr>
      <vt:lpstr>Arial</vt:lpstr>
      <vt:lpstr>Calibri</vt:lpstr>
      <vt:lpstr>Comic Sans MS</vt:lpstr>
      <vt:lpstr>Tahoma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2023-01-16T14:11:57Z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6DDE8041D6A24E90A5FF06C7A9D0C44D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