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559" r:id="rId2"/>
    <p:sldId id="478" r:id="rId3"/>
    <p:sldId id="545" r:id="rId4"/>
    <p:sldId id="546" r:id="rId5"/>
    <p:sldId id="547" r:id="rId6"/>
    <p:sldId id="550" r:id="rId7"/>
    <p:sldId id="543" r:id="rId8"/>
    <p:sldId id="552" r:id="rId9"/>
    <p:sldId id="551" r:id="rId10"/>
    <p:sldId id="553" r:id="rId11"/>
    <p:sldId id="554" r:id="rId12"/>
    <p:sldId id="555" r:id="rId13"/>
    <p:sldId id="556" r:id="rId14"/>
    <p:sldId id="558" r:id="rId15"/>
    <p:sldId id="557" r:id="rId16"/>
    <p:sldId id="530" r:id="rId17"/>
    <p:sldId id="527" r:id="rId18"/>
    <p:sldId id="529" r:id="rId19"/>
    <p:sldId id="326" r:id="rId20"/>
    <p:sldId id="345" r:id="rId21"/>
  </p:sldIdLst>
  <p:sldSz cx="9144000" cy="6858000" type="screen4x3"/>
  <p:notesSz cx="6858000" cy="9144000"/>
  <p:custDataLst>
    <p:tags r:id="rId24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8ADC6"/>
    <a:srgbClr val="CC00FF"/>
    <a:srgbClr val="FF0066"/>
    <a:srgbClr val="DA674A"/>
    <a:srgbClr val="235134"/>
    <a:srgbClr val="D9E18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31" autoAdjust="0"/>
    <p:restoredTop sz="91166" autoAdjust="0"/>
  </p:normalViewPr>
  <p:slideViewPr>
    <p:cSldViewPr>
      <p:cViewPr>
        <p:scale>
          <a:sx n="100" d="100"/>
          <a:sy n="100" d="100"/>
        </p:scale>
        <p:origin x="-44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273549A-128B-4B90-A095-83A2B76C7F8A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3E7C2D9C-DC77-416A-BD86-2BAE1F04D324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43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621A4C5B-43C5-4CBD-B914-3429C543331D}" type="slidenum">
              <a:rPr lang="zh-CN" altLang="en-US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63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3FC1C1C-FE41-4434-9AD9-67D44DEBE678}" type="slidenum">
              <a:rPr lang="zh-CN" altLang="en-US">
                <a:latin typeface="Calibri" panose="020F0502020204030204" pitchFamily="34" charset="0"/>
              </a:rPr>
              <a:t>3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ED2899B-B656-41D0-92FB-71E227501896}" type="slidenum">
              <a:rPr lang="zh-CN" altLang="en-US">
                <a:latin typeface="Calibri" panose="020F0502020204030204" pitchFamily="34" charset="0"/>
              </a:rPr>
              <a:t>5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D5BB7A9-F646-4D31-99EE-AFF6F5273BCD}" type="slidenum">
              <a:rPr lang="zh-CN" altLang="en-US">
                <a:latin typeface="Calibri" panose="020F0502020204030204" pitchFamily="34" charset="0"/>
              </a:rPr>
              <a:t>6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E63352B-196C-4618-ADC4-F4C310E49086}" type="slidenum">
              <a:rPr lang="zh-CN" altLang="en-US">
                <a:latin typeface="Calibri" panose="020F0502020204030204" pitchFamily="34" charset="0"/>
              </a:rPr>
              <a:t>11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A02013C-FF69-42D5-A69F-7492F54ED885}" type="slidenum">
              <a:rPr lang="zh-CN" altLang="en-US">
                <a:latin typeface="Calibri" panose="020F0502020204030204" pitchFamily="34" charset="0"/>
              </a:rPr>
              <a:t>17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CAC0AE0-D5C2-40AD-8A0F-A96AF5528AE7}" type="slidenum">
              <a:rPr lang="zh-CN" altLang="en-US">
                <a:latin typeface="Calibri" panose="020F0502020204030204" pitchFamily="34" charset="0"/>
              </a:rPr>
              <a:t>20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Placeholder 2"/>
          <p:cNvSpPr>
            <a:spLocks noGrp="1" noChangeArrowheads="1"/>
          </p:cNvSpPr>
          <p:nvPr>
            <p:ph type="subTitle" idx="1"/>
          </p:nvPr>
        </p:nvSpPr>
        <p:spPr>
          <a:xfrm>
            <a:off x="319088" y="4257675"/>
            <a:ext cx="5170487" cy="719138"/>
          </a:xfrm>
        </p:spPr>
        <p:txBody>
          <a:bodyPr/>
          <a:lstStyle>
            <a:lvl1pPr marL="0" indent="0" algn="ctr">
              <a:buFont typeface="Webdings" panose="05030102010509060703" pitchFamily="18" charset="2"/>
              <a:buNone/>
              <a:defRPr>
                <a:solidFill>
                  <a:schemeClr val="folHlink"/>
                </a:solidFill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zh-CN"/>
          </a:p>
        </p:txBody>
      </p:sp>
      <p:sp>
        <p:nvSpPr>
          <p:cNvPr id="9223" name="Title Placeholder 1"/>
          <p:cNvSpPr>
            <a:spLocks noGrp="1" noChangeArrowheads="1"/>
          </p:cNvSpPr>
          <p:nvPr>
            <p:ph type="ctrTitle"/>
          </p:nvPr>
        </p:nvSpPr>
        <p:spPr>
          <a:xfrm>
            <a:off x="307975" y="2925763"/>
            <a:ext cx="5183188" cy="1093787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205930F-23DA-4680-BD19-DAC18E898404}" type="datetime1">
              <a:rPr lang="zh-CN" altLang="en-US"/>
              <a:t>2023-01-16</a:t>
            </a:fld>
            <a:endParaRPr 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FFF1E39-9DD8-40F8-A5F0-5415CD7B61C1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DA0EC-B9B8-4269-BCEE-C64465FE0DD8}" type="datetime1">
              <a:rPr lang="zh-CN" altLang="en-US"/>
              <a:t>2023-01-16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3F9A6-5273-4AA9-9E72-9292BD13D25F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73838" y="312738"/>
            <a:ext cx="2001837" cy="614838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66738" y="312738"/>
            <a:ext cx="5854700" cy="614838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16B14-7BFE-45D8-AF69-F0D7A0A28E38}" type="datetime1">
              <a:rPr lang="zh-CN" altLang="en-US"/>
              <a:t>2023-01-16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DF9F7-4EFD-4161-9DF1-344B6313E8E1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1F5EB-EC32-4A1F-A841-AB0D0E3024BA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44FB87-EAA2-4EB9-8E0A-03D1A278E45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1F5EB-EC32-4A1F-A841-AB0D0E3024BA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44FB87-EAA2-4EB9-8E0A-03D1A278E45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1F5EB-EC32-4A1F-A841-AB0D0E3024BA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44FB87-EAA2-4EB9-8E0A-03D1A278E45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1F5EB-EC32-4A1F-A841-AB0D0E3024BA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44FB87-EAA2-4EB9-8E0A-03D1A278E45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1F5EB-EC32-4A1F-A841-AB0D0E3024BA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44FB87-EAA2-4EB9-8E0A-03D1A278E45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1F5EB-EC32-4A1F-A841-AB0D0E3024BA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44FB87-EAA2-4EB9-8E0A-03D1A278E45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1F5EB-EC32-4A1F-A841-AB0D0E3024BA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44FB87-EAA2-4EB9-8E0A-03D1A278E45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1F5EB-EC32-4A1F-A841-AB0D0E3024BA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44FB87-EAA2-4EB9-8E0A-03D1A278E45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ABFA5-7807-4805-8CD5-BDD2FD0FCEAE}" type="datetime1">
              <a:rPr lang="zh-CN" altLang="en-US"/>
              <a:t>2023-01-16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8FA4E-B330-4EC8-B7EE-7AC657FEC37A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1F5EB-EC32-4A1F-A841-AB0D0E3024BA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44FB87-EAA2-4EB9-8E0A-03D1A278E45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1F5EB-EC32-4A1F-A841-AB0D0E3024BA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44FB87-EAA2-4EB9-8E0A-03D1A278E45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1F5EB-EC32-4A1F-A841-AB0D0E3024BA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44FB87-EAA2-4EB9-8E0A-03D1A278E45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1F5EB-EC32-4A1F-A841-AB0D0E3024BA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44FB87-EAA2-4EB9-8E0A-03D1A278E45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1F5EB-EC32-4A1F-A841-AB0D0E3024BA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44FB87-EAA2-4EB9-8E0A-03D1A278E45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1F5EB-EC32-4A1F-A841-AB0D0E3024BA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44FB87-EAA2-4EB9-8E0A-03D1A278E45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1F5EB-EC32-4A1F-A841-AB0D0E3024BA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44FB87-EAA2-4EB9-8E0A-03D1A278E45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1F5EB-EC32-4A1F-A841-AB0D0E3024BA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44FB87-EAA2-4EB9-8E0A-03D1A278E45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1F5EB-EC32-4A1F-A841-AB0D0E3024BA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44FB87-EAA2-4EB9-8E0A-03D1A278E45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6FF7C-F3C9-414D-8552-328735DBB727}" type="datetime1">
              <a:rPr lang="zh-CN" altLang="en-US"/>
              <a:t>2023-01-16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4705E-4203-4789-BAC4-FC6837F6DEDC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66738" y="1131888"/>
            <a:ext cx="3927475" cy="5329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6613" y="1131888"/>
            <a:ext cx="3929062" cy="5329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C9411-20BE-4F02-9138-1BF55399369A}" type="datetime1">
              <a:rPr lang="zh-CN" altLang="en-US"/>
              <a:t>2023-01-16</a:t>
            </a:fld>
            <a:endParaRPr 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305A7-2C12-4891-A9E7-1589811135DD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7300F-E82F-4D58-B077-912210FCE083}" type="datetime1">
              <a:rPr lang="zh-CN" altLang="en-US"/>
              <a:t>2023-01-16</a:t>
            </a:fld>
            <a:endParaRPr lang="en-US"/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5D9DA-AEE8-4971-9FA9-A15900F7F49E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6E99F-9996-4875-866F-72D61F0DC13D}" type="datetime1">
              <a:rPr lang="zh-CN" altLang="en-US"/>
              <a:t>2023-01-16</a:t>
            </a:fld>
            <a:endParaRPr 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5A16D-CF9A-4CD8-ABDE-73EA9C73824A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35AAA-AF55-4142-BD58-292603B79018}" type="datetime1">
              <a:rPr lang="zh-CN" altLang="en-US"/>
              <a:t>2023-01-16</a:t>
            </a:fld>
            <a:endParaRPr lang="en-US"/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8D2AC-576C-4C82-8EF8-04B8964D496E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EE03-B866-4AA8-A07D-2E7908E56FDA}" type="datetime1">
              <a:rPr lang="zh-CN" altLang="en-US"/>
              <a:t>2023-01-16</a:t>
            </a:fld>
            <a:endParaRPr 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BC162-07C0-4F38-A839-252E16438BA5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BE41B-0E24-4D0A-BC16-5A328DB868DE}" type="datetime1">
              <a:rPr lang="zh-CN" altLang="en-US"/>
              <a:t>2023-01-16</a:t>
            </a:fld>
            <a:endParaRPr 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762E8-8AF5-407E-8449-5AA81C3D02F8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图片2"/>
          <p:cNvPicPr>
            <a:picLocks noChangeAspect="1" noChangeArrowheads="1"/>
          </p:cNvPicPr>
          <p:nvPr/>
        </p:nvPicPr>
        <p:blipFill>
          <a:blip r:embed="rId32" cstate="email"/>
          <a:srcRect/>
          <a:stretch>
            <a:fillRect/>
          </a:stretch>
        </p:blipFill>
        <p:spPr bwMode="auto">
          <a:xfrm>
            <a:off x="539750" y="-196850"/>
            <a:ext cx="9150350" cy="691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131888"/>
            <a:ext cx="8008937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</p:txBody>
      </p:sp>
      <p:sp>
        <p:nvSpPr>
          <p:cNvPr id="8196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z="1200" smtClean="0"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92AADDF9-3448-4246-856A-2B2269AF7A18}" type="datetime1">
              <a:rPr lang="zh-CN" altLang="en-US"/>
              <a:t>2023-01-16</a:t>
            </a:fld>
            <a:endParaRPr lang="en-US"/>
          </a:p>
        </p:txBody>
      </p:sp>
      <p:sp>
        <p:nvSpPr>
          <p:cNvPr id="8197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 smtClean="0"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198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smtClean="0"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9E0BE277-BB89-459B-AF99-5AF735AD87C3}" type="slidenum">
              <a:rPr lang="zh-CN" altLang="en-US"/>
              <a:t>‹#›</a:t>
            </a:fld>
            <a:endParaRPr lang="en-US"/>
          </a:p>
        </p:txBody>
      </p:sp>
      <p:sp>
        <p:nvSpPr>
          <p:cNvPr id="5127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566738" y="312738"/>
            <a:ext cx="800893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anose="02020603050405020304" pitchFamily="18" charset="0"/>
          <a:ea typeface="华文中宋" panose="02010600040101010101" pitchFamily="2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anose="02020603050405020304" pitchFamily="18" charset="0"/>
          <a:ea typeface="华文中宋" panose="02010600040101010101" pitchFamily="2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anose="02020603050405020304" pitchFamily="18" charset="0"/>
          <a:ea typeface="华文中宋" panose="02010600040101010101" pitchFamily="2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anose="02020603050405020304" pitchFamily="18" charset="0"/>
          <a:ea typeface="华文中宋" panose="02010600040101010101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anose="02020603050405020304" pitchFamily="18" charset="0"/>
          <a:ea typeface="华文中宋" panose="0201060004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anose="02020603050405020304" pitchFamily="18" charset="0"/>
          <a:ea typeface="华文中宋" panose="0201060004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anose="02020603050405020304" pitchFamily="18" charset="0"/>
          <a:ea typeface="华文中宋" panose="0201060004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anose="02020603050405020304" pitchFamily="18" charset="0"/>
          <a:ea typeface="华文中宋" panose="02010600040101010101" pitchFamily="2" charset="-122"/>
        </a:defRPr>
      </a:lvl9pPr>
    </p:titleStyle>
    <p:bodyStyle>
      <a:lvl1pPr marL="357505" indent="-357505" algn="l" rtl="0" eaLnBrk="1" fontAlgn="base" hangingPunct="1">
        <a:lnSpc>
          <a:spcPct val="90000"/>
        </a:lnSpc>
        <a:spcBef>
          <a:spcPts val="1800"/>
        </a:spcBef>
        <a:spcAft>
          <a:spcPct val="0"/>
        </a:spcAft>
        <a:buClr>
          <a:schemeClr val="accent1"/>
        </a:buClr>
        <a:buSzPct val="80000"/>
        <a:buFont typeface="Webdings" panose="05030102010509060703" pitchFamily="18" charset="2"/>
        <a:buChar char="ÿ"/>
        <a:defRPr sz="2000">
          <a:solidFill>
            <a:srgbClr val="218E8C"/>
          </a:solidFill>
          <a:latin typeface="+mn-lt"/>
          <a:ea typeface="+mn-ea"/>
          <a:cs typeface="+mn-cs"/>
        </a:defRPr>
      </a:lvl1pPr>
      <a:lvl2pPr marL="357505" indent="-357505" algn="l" rtl="0" eaLnBrk="1" fontAlgn="base" hangingPunct="1">
        <a:lnSpc>
          <a:spcPct val="130000"/>
        </a:lnSpc>
        <a:spcBef>
          <a:spcPct val="0"/>
        </a:spcBef>
        <a:spcAft>
          <a:spcPct val="0"/>
        </a:spcAft>
        <a:buFont typeface="Calibri" panose="020F0502020204030204" pitchFamily="34" charset="0"/>
        <a:buChar char=" "/>
        <a:defRPr sz="1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 sz="2000">
          <a:solidFill>
            <a:srgbClr val="7F7F7F"/>
          </a:solidFill>
          <a:latin typeface="+mn-lt"/>
          <a:ea typeface="+mn-ea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 sz="2000">
          <a:solidFill>
            <a:srgbClr val="7F7F7F"/>
          </a:solidFill>
          <a:latin typeface="+mn-lt"/>
          <a:ea typeface="+mn-ea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 sz="2000">
          <a:solidFill>
            <a:srgbClr val="7F7F7F"/>
          </a:solidFill>
          <a:latin typeface="+mn-lt"/>
          <a:ea typeface="+mn-ea"/>
        </a:defRPr>
      </a:lvl5pPr>
      <a:lvl6pPr marL="25146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>
          <a:solidFill>
            <a:srgbClr val="7F7F7F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>
          <a:solidFill>
            <a:srgbClr val="7F7F7F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>
          <a:solidFill>
            <a:srgbClr val="7F7F7F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>
          <a:solidFill>
            <a:srgbClr val="7F7F7F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audio" Target="file:///D:\&#29579;&#25991;&#21375;\2017&#19978;&#21322;&#24180;&#36164;&#28304;&#24314;&#35774;\&#35838;&#20214;\&#38485;&#26053;&#29256;&#35838;&#20214;&#36164;&#28304;&#24314;&#35774;\6&#19979;\Unit3%20Who&#8216;s%20that%20Man&#65311;\Unit3%20Who&#8217;s%20That%20Man&#65311;&#31532;1&#35838;&#26102;&#25945;&#23398;&#35838;&#20214;\scientist.mp3" TargetMode="External"/><Relationship Id="rId1" Type="http://schemas.microsoft.com/office/2007/relationships/media" Target="file:///D:\&#29579;&#25991;&#21375;\2017&#19978;&#21322;&#24180;&#36164;&#28304;&#24314;&#35774;\&#35838;&#20214;\&#38485;&#26053;&#29256;&#35838;&#20214;&#36164;&#28304;&#24314;&#35774;\6&#19979;\Unit3%20Who&#8216;s%20that%20Man&#65311;\Unit3%20Who&#8217;s%20That%20Man&#65311;&#31532;1&#35838;&#26102;&#25945;&#23398;&#35838;&#20214;\scientist.mp3" TargetMode="External"/><Relationship Id="rId6" Type="http://schemas.openxmlformats.org/officeDocument/2006/relationships/image" Target="../media/image24.jpeg"/><Relationship Id="rId5" Type="http://schemas.openxmlformats.org/officeDocument/2006/relationships/image" Target="../media/image18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audio" Target="file:///D:\&#29579;&#25991;&#21375;\2017&#19978;&#21322;&#24180;&#36164;&#28304;&#24314;&#35774;\&#35838;&#20214;\&#38485;&#26053;&#29256;&#35838;&#20214;&#36164;&#28304;&#24314;&#35774;\6&#19979;\Unit3%20Who&#8216;s%20that%20Man&#65311;\Unit3%20Who&#8217;s%20That%20Man&#65311;&#31532;1&#35838;&#26102;&#25945;&#23398;&#35838;&#20214;\singer.mp3" TargetMode="External"/><Relationship Id="rId1" Type="http://schemas.microsoft.com/office/2007/relationships/media" Target="file:///D:\&#29579;&#25991;&#21375;\2017&#19978;&#21322;&#24180;&#36164;&#28304;&#24314;&#35774;\&#35838;&#20214;\&#38485;&#26053;&#29256;&#35838;&#20214;&#36164;&#28304;&#24314;&#35774;\6&#19979;\Unit3%20Who&#8216;s%20that%20Man&#65311;\Unit3%20Who&#8217;s%20That%20Man&#65311;&#31532;1&#35838;&#26102;&#25945;&#23398;&#35838;&#20214;\singer.mp3" TargetMode="External"/><Relationship Id="rId6" Type="http://schemas.openxmlformats.org/officeDocument/2006/relationships/image" Target="../media/image28.png"/><Relationship Id="rId5" Type="http://schemas.openxmlformats.org/officeDocument/2006/relationships/image" Target="../media/image18.pn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file:///D:\&#29579;&#25991;&#21375;\2017&#19978;&#21322;&#24180;&#36164;&#28304;&#24314;&#35774;\&#35838;&#20214;\&#38485;&#26053;&#29256;&#35838;&#20214;&#36164;&#28304;&#24314;&#35774;\6&#19979;\Unit3%20Who&#8216;s%20that%20Man&#65311;\Unit3%20Who&#8217;s%20That%20Man&#65311;&#31532;1&#35838;&#26102;&#25945;&#23398;&#35838;&#20214;\reporter.mp3" TargetMode="External"/><Relationship Id="rId1" Type="http://schemas.microsoft.com/office/2007/relationships/media" Target="file:///D:\&#29579;&#25991;&#21375;\2017&#19978;&#21322;&#24180;&#36164;&#28304;&#24314;&#35774;\&#35838;&#20214;\&#38485;&#26053;&#29256;&#35838;&#20214;&#36164;&#28304;&#24314;&#35774;\6&#19979;\Unit3%20Who&#8216;s%20that%20Man&#65311;\Unit3%20Who&#8217;s%20That%20Man&#65311;&#31532;1&#35838;&#26102;&#25945;&#23398;&#35838;&#20214;\reporter.mp3" TargetMode="External"/><Relationship Id="rId6" Type="http://schemas.openxmlformats.org/officeDocument/2006/relationships/image" Target="../media/image28.png"/><Relationship Id="rId5" Type="http://schemas.openxmlformats.org/officeDocument/2006/relationships/image" Target="../media/image18.pn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file:///D:\&#29579;&#25991;&#21375;\2017&#19978;&#21322;&#24180;&#36164;&#28304;&#24314;&#35774;\&#35838;&#20214;\&#38485;&#26053;&#29256;&#35838;&#20214;&#36164;&#28304;&#24314;&#35774;\6&#19979;\Unit3%20Who&#8216;s%20that%20Man&#65311;\Unit3%20Who&#8217;s%20That%20Man&#65311;&#31532;1&#35838;&#26102;&#25945;&#23398;&#35838;&#20214;\police-officer.mp3" TargetMode="External"/><Relationship Id="rId1" Type="http://schemas.microsoft.com/office/2007/relationships/media" Target="file:///D:\&#29579;&#25991;&#21375;\2017&#19978;&#21322;&#24180;&#36164;&#28304;&#24314;&#35774;\&#35838;&#20214;\&#38485;&#26053;&#29256;&#35838;&#20214;&#36164;&#28304;&#24314;&#35774;\6&#19979;\Unit3%20Who&#8216;s%20that%20Man&#65311;\Unit3%20Who&#8217;s%20That%20Man&#65311;&#31532;1&#35838;&#26102;&#25945;&#23398;&#35838;&#20214;\police-officer.mp3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28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GIF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file:///D:\&#29579;&#25991;&#21375;\2017&#19978;&#21322;&#24180;&#36164;&#28304;&#24314;&#35774;\&#35838;&#20214;\&#38485;&#26053;&#29256;&#35838;&#20214;&#36164;&#28304;&#24314;&#35774;\6&#19979;\Unit3%20Who&#8216;s%20that%20Man&#65311;\Unit3%20Who&#8217;s%20That%20Man&#65311;&#31532;1&#35838;&#26102;&#25945;&#23398;&#35838;&#20214;\pupil.mp3" TargetMode="External"/><Relationship Id="rId1" Type="http://schemas.microsoft.com/office/2007/relationships/media" Target="file:///D:\&#29579;&#25991;&#21375;\2017&#19978;&#21322;&#24180;&#36164;&#28304;&#24314;&#35774;\&#35838;&#20214;\&#38485;&#26053;&#29256;&#35838;&#20214;&#36164;&#28304;&#24314;&#35774;\6&#19979;\Unit3%20Who&#8216;s%20that%20Man&#65311;\Unit3%20Who&#8217;s%20That%20Man&#65311;&#31532;1&#35838;&#26102;&#25945;&#23398;&#35838;&#20214;\pupil.mp3" TargetMode="Externa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file:///D:\&#29579;&#25991;&#21375;\2017&#19978;&#21322;&#24180;&#36164;&#28304;&#24314;&#35774;\&#35838;&#20214;\&#38485;&#26053;&#29256;&#35838;&#20214;&#36164;&#28304;&#24314;&#35774;\6&#19979;\Unit3%20Who&#8216;s%20that%20Man&#65311;\Unit3%20Who&#8217;s%20That%20Man&#65311;&#31532;1&#35838;&#26102;&#25945;&#23398;&#35838;&#20214;\actor.mp3" TargetMode="External"/><Relationship Id="rId1" Type="http://schemas.microsoft.com/office/2007/relationships/media" Target="file:///D:\&#29579;&#25991;&#21375;\2017&#19978;&#21322;&#24180;&#36164;&#28304;&#24314;&#35774;\&#35838;&#20214;\&#38485;&#26053;&#29256;&#35838;&#20214;&#36164;&#28304;&#24314;&#35774;\6&#19979;\Unit3%20Who&#8216;s%20that%20Man&#65311;\Unit3%20Who&#8217;s%20That%20Man&#65311;&#31532;1&#35838;&#26102;&#25945;&#23398;&#35838;&#20214;\actor.mp3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audio" Target="file:///D:\&#29579;&#25991;&#21375;\2017&#19978;&#21322;&#24180;&#36164;&#28304;&#24314;&#35774;\&#35838;&#20214;\&#38485;&#26053;&#29256;&#35838;&#20214;&#36164;&#28304;&#24314;&#35774;\6&#19979;\Unit3%20Who&#8216;s%20that%20Man&#65311;\Unit3%20Who&#8217;s%20That%20Man&#65311;&#31532;1&#35838;&#26102;&#25945;&#23398;&#35838;&#20214;\basketball-player.mp3" TargetMode="External"/><Relationship Id="rId1" Type="http://schemas.microsoft.com/office/2007/relationships/media" Target="file:///D:\&#29579;&#25991;&#21375;\2017&#19978;&#21322;&#24180;&#36164;&#28304;&#24314;&#35774;\&#35838;&#20214;\&#38485;&#26053;&#29256;&#35838;&#20214;&#36164;&#28304;&#24314;&#35774;\6&#19979;\Unit3%20Who&#8216;s%20that%20Man&#65311;\Unit3%20Who&#8217;s%20That%20Man&#65311;&#31532;1&#35838;&#26102;&#25945;&#23398;&#35838;&#20214;\basketball-player.mp3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20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240308" y="4509120"/>
            <a:ext cx="5170487" cy="360040"/>
          </a:xfrm>
        </p:spPr>
        <p:txBody>
          <a:bodyPr/>
          <a:lstStyle/>
          <a:p>
            <a:r>
              <a:rPr lang="zh-CN" altLang="en-US" dirty="0">
                <a:solidFill>
                  <a:srgbClr val="000000"/>
                </a:solidFill>
                <a:cs typeface="Arial" panose="020B0604020202020204" pitchFamily="34" charset="0"/>
                <a:sym typeface="宋体" panose="02010600030101010101" pitchFamily="2" charset="-122"/>
              </a:rPr>
              <a:t>第一课</a:t>
            </a:r>
            <a:r>
              <a:rPr lang="zh-CN" altLang="en-US" dirty="0" smtClean="0">
                <a:solidFill>
                  <a:srgbClr val="000000"/>
                </a:solidFill>
                <a:cs typeface="Arial" panose="020B0604020202020204" pitchFamily="34" charset="0"/>
                <a:sym typeface="宋体" panose="02010600030101010101" pitchFamily="2" charset="-122"/>
              </a:rPr>
              <a:t>时</a:t>
            </a:r>
            <a:endParaRPr lang="zh-CN" altLang="en-US" sz="2800" dirty="0">
              <a:solidFill>
                <a:srgbClr val="000000"/>
              </a:solidFill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233958" y="3068960"/>
            <a:ext cx="5183188" cy="1093787"/>
          </a:xfrm>
        </p:spPr>
        <p:txBody>
          <a:bodyPr/>
          <a:lstStyle/>
          <a:p>
            <a:r>
              <a:rPr lang="en-US" altLang="zh-CN" sz="3600" b="1" dirty="0"/>
              <a:t>Unit3 Who’s That Man?</a:t>
            </a:r>
            <a:endParaRPr lang="zh-CN" altLang="en-US" sz="3600" dirty="0"/>
          </a:p>
        </p:txBody>
      </p:sp>
      <p:sp>
        <p:nvSpPr>
          <p:cNvPr id="4" name="矩形 3"/>
          <p:cNvSpPr/>
          <p:nvPr/>
        </p:nvSpPr>
        <p:spPr>
          <a:xfrm>
            <a:off x="539552" y="109512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陕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旅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版六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年级下册</a:t>
            </a:r>
            <a:endParaRPr lang="zh-CN" altLang="en-US" sz="2400" dirty="0"/>
          </a:p>
        </p:txBody>
      </p:sp>
      <p:sp>
        <p:nvSpPr>
          <p:cNvPr id="5" name="矩形 4"/>
          <p:cNvSpPr/>
          <p:nvPr/>
        </p:nvSpPr>
        <p:spPr>
          <a:xfrm>
            <a:off x="0" y="5839063"/>
            <a:ext cx="9144000" cy="902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</a:p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793750" y="1390650"/>
            <a:ext cx="1789113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占位符 2"/>
          <p:cNvSpPr txBox="1"/>
          <p:nvPr/>
        </p:nvSpPr>
        <p:spPr bwMode="auto">
          <a:xfrm>
            <a:off x="641350" y="850900"/>
            <a:ext cx="2093913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Let’s learn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604" name="标题 2"/>
          <p:cNvSpPr txBox="1"/>
          <p:nvPr/>
        </p:nvSpPr>
        <p:spPr bwMode="auto">
          <a:xfrm>
            <a:off x="490538" y="201613"/>
            <a:ext cx="3576637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5605" name="图片 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1350" y="2211388"/>
            <a:ext cx="29337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572000" y="3114675"/>
            <a:ext cx="4140200" cy="1339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zh-CN" sz="5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scientist</a:t>
            </a:r>
            <a:endParaRPr lang="en-US" altLang="zh-CN" sz="5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scientist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5815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843213" y="1228725"/>
            <a:ext cx="6940550" cy="982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zh-CN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Einstein</a:t>
            </a:r>
            <a:r>
              <a:rPr lang="en-US" altLang="zh-CN" sz="4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 </a:t>
            </a:r>
            <a:r>
              <a:rPr lang="en-US" altLang="zh-CN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scientist</a:t>
            </a:r>
            <a:r>
              <a:rPr lang="en-US" altLang="zh-CN" sz="4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altLang="zh-CN" sz="4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03825" y="2232025"/>
            <a:ext cx="500063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081463" y="2420938"/>
            <a:ext cx="4465637" cy="11064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zh-CN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</a:t>
            </a:r>
            <a:r>
              <a:rPr lang="en-US" altLang="zh-CN" sz="4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 </a:t>
            </a:r>
            <a:r>
              <a:rPr lang="en-US" altLang="zh-CN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scientist</a:t>
            </a:r>
            <a:r>
              <a:rPr lang="en-US" altLang="zh-CN" sz="4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zh-CN" sz="4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  <p:bldP spid="8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标题 2"/>
          <p:cNvSpPr txBox="1"/>
          <p:nvPr/>
        </p:nvSpPr>
        <p:spPr bwMode="auto">
          <a:xfrm>
            <a:off x="490538" y="201613"/>
            <a:ext cx="3576637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  <a:endParaRPr lang="zh-CN" altLang="en-US" sz="2400" i="1" dirty="0"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3" name="Picture 12" descr="pointing_finger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701128" y="4365104"/>
            <a:ext cx="1156796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2" descr="pointing_finger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194993" y="4249710"/>
            <a:ext cx="1156796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20"/>
          <p:cNvSpPr txBox="1">
            <a:spLocks noChangeArrowheads="1"/>
          </p:cNvSpPr>
          <p:nvPr/>
        </p:nvSpPr>
        <p:spPr bwMode="auto">
          <a:xfrm>
            <a:off x="2771775" y="1020763"/>
            <a:ext cx="31654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zh-CN" sz="3600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Magic fingers</a:t>
            </a:r>
            <a:endParaRPr lang="zh-CN" altLang="en-US" sz="3600" dirty="0" smtClean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630" name="TextBox 7"/>
          <p:cNvSpPr txBox="1">
            <a:spLocks noChangeArrowheads="1"/>
          </p:cNvSpPr>
          <p:nvPr/>
        </p:nvSpPr>
        <p:spPr bwMode="auto">
          <a:xfrm>
            <a:off x="163513" y="1020763"/>
            <a:ext cx="8382000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300000"/>
              </a:lnSpc>
            </a:pPr>
            <a:r>
              <a:rPr kumimoji="1" lang="en-US" altLang="zh-CN" sz="4000">
                <a:solidFill>
                  <a:srgbClr val="000000"/>
                </a:solidFill>
                <a:cs typeface="Arial" panose="020B0604020202020204" pitchFamily="34" charset="0"/>
              </a:rPr>
              <a:t>scientist                  pupil </a:t>
            </a:r>
          </a:p>
          <a:p>
            <a:pPr algn="ctr" eaLnBrk="1" hangingPunct="1">
              <a:lnSpc>
                <a:spcPct val="300000"/>
              </a:lnSpc>
            </a:pPr>
            <a:r>
              <a:rPr kumimoji="1" lang="en-US" altLang="zh-CN" sz="4000">
                <a:solidFill>
                  <a:srgbClr val="000000"/>
                </a:solidFill>
                <a:cs typeface="Arial" panose="020B0604020202020204" pitchFamily="34" charset="0"/>
              </a:rPr>
              <a:t>basketball player       actor </a:t>
            </a:r>
            <a:r>
              <a:rPr kumimoji="1" lang="zh-CN" altLang="en-US" sz="4000">
                <a:solidFill>
                  <a:srgbClr val="000000"/>
                </a:solidFill>
                <a:cs typeface="Arial" panose="020B0604020202020204" pitchFamily="34" charset="0"/>
              </a:rPr>
              <a:t>   </a:t>
            </a:r>
            <a:endParaRPr kumimoji="1" lang="en-US" altLang="zh-CN" sz="40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10" descr="pointing_finger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194993" y="2524668"/>
            <a:ext cx="1045971" cy="122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pointing_finger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679241" y="2554542"/>
            <a:ext cx="1028321" cy="1202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图片 17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74875" y="1101725"/>
            <a:ext cx="76835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图片 17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91200" y="1146175"/>
            <a:ext cx="74295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标题 2"/>
          <p:cNvSpPr txBox="1"/>
          <p:nvPr/>
        </p:nvSpPr>
        <p:spPr bwMode="auto">
          <a:xfrm>
            <a:off x="490538" y="201613"/>
            <a:ext cx="3576637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 dirty="0"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793750" y="1390650"/>
            <a:ext cx="1789113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占位符 2"/>
          <p:cNvSpPr txBox="1"/>
          <p:nvPr/>
        </p:nvSpPr>
        <p:spPr bwMode="auto">
          <a:xfrm>
            <a:off x="641350" y="850900"/>
            <a:ext cx="2093913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Let’s learn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362" y="1868032"/>
            <a:ext cx="3559736" cy="40319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572000" y="2997200"/>
            <a:ext cx="2279650" cy="1338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zh-CN" sz="5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singer</a:t>
            </a:r>
            <a:endParaRPr lang="en-US" altLang="zh-CN" sz="5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singer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025" y="44370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790950" y="1889125"/>
            <a:ext cx="5329238" cy="1108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zh-CN" sz="4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-She is a </a:t>
            </a:r>
            <a:r>
              <a:rPr lang="en-US" altLang="zh-CN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singer</a:t>
            </a:r>
            <a:r>
              <a:rPr lang="en-US" altLang="zh-CN" sz="4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zh-CN" sz="4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768725" y="1111250"/>
            <a:ext cx="5327650" cy="982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zh-CN" sz="4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-What does she do?</a:t>
            </a:r>
            <a:endParaRPr lang="en-US" altLang="zh-CN" sz="4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图片 19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321050" y="1444625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9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321050" y="2222500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9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标题 2"/>
          <p:cNvSpPr txBox="1"/>
          <p:nvPr/>
        </p:nvSpPr>
        <p:spPr bwMode="auto">
          <a:xfrm>
            <a:off x="490538" y="201613"/>
            <a:ext cx="3576637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 dirty="0"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793750" y="1390650"/>
            <a:ext cx="1789113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占位符 2"/>
          <p:cNvSpPr txBox="1"/>
          <p:nvPr/>
        </p:nvSpPr>
        <p:spPr bwMode="auto">
          <a:xfrm>
            <a:off x="641350" y="850900"/>
            <a:ext cx="2093913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Let’s learn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94239" y="1916832"/>
            <a:ext cx="2833016" cy="35283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572000" y="3011488"/>
            <a:ext cx="2808288" cy="1338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zh-CN" sz="5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reporter</a:t>
            </a:r>
            <a:endParaRPr lang="en-US" altLang="zh-CN" sz="5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reporter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3497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790950" y="1889125"/>
            <a:ext cx="5329238" cy="1108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zh-CN" sz="4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-He is a </a:t>
            </a:r>
            <a:r>
              <a:rPr lang="en-US" altLang="zh-CN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reporter</a:t>
            </a:r>
            <a:r>
              <a:rPr lang="en-US" altLang="zh-CN" sz="4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zh-CN" sz="4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768725" y="1111250"/>
            <a:ext cx="5327650" cy="1108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zh-CN" sz="4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-What does he do?</a:t>
            </a:r>
            <a:endParaRPr lang="en-US" altLang="zh-CN" sz="4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19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321050" y="1444625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9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321050" y="2222500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图片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5" y="1938338"/>
            <a:ext cx="2771775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标题 2"/>
          <p:cNvSpPr txBox="1"/>
          <p:nvPr/>
        </p:nvSpPr>
        <p:spPr bwMode="auto">
          <a:xfrm>
            <a:off x="490538" y="201613"/>
            <a:ext cx="3576637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 dirty="0"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793750" y="1390650"/>
            <a:ext cx="1789113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占位符 2"/>
          <p:cNvSpPr txBox="1"/>
          <p:nvPr/>
        </p:nvSpPr>
        <p:spPr bwMode="auto">
          <a:xfrm>
            <a:off x="641350" y="850900"/>
            <a:ext cx="2093913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Let’s learn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537075" y="3141663"/>
            <a:ext cx="5040313" cy="1184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zh-CN" sz="5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police officer</a:t>
            </a:r>
            <a:endParaRPr lang="en-US" altLang="zh-CN" sz="5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427413" y="1779588"/>
            <a:ext cx="6491287" cy="9826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zh-CN" sz="4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-He is a </a:t>
            </a:r>
            <a:r>
              <a:rPr lang="en-US" altLang="zh-CN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police </a:t>
            </a:r>
            <a:r>
              <a:rPr lang="en-US" altLang="zh-CN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officer</a:t>
            </a:r>
            <a:r>
              <a:rPr lang="en-US" altLang="zh-CN" sz="4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zh-CN" sz="4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409950" y="1081088"/>
            <a:ext cx="5329238" cy="1108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zh-CN" sz="4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-What does he do?</a:t>
            </a:r>
            <a:endParaRPr lang="en-US" altLang="zh-CN" sz="4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1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40050" y="1449388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40050" y="2219325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olice-officer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88" y="44005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6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 2"/>
          <p:cNvSpPr txBox="1"/>
          <p:nvPr/>
        </p:nvSpPr>
        <p:spPr bwMode="auto">
          <a:xfrm>
            <a:off x="447675" y="201613"/>
            <a:ext cx="3576638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  <a:endParaRPr lang="zh-CN" altLang="en-US" sz="2400" i="1" dirty="0"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841625" y="901700"/>
            <a:ext cx="3390900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dirty="0">
                <a:solidFill>
                  <a:srgbClr val="0000FF"/>
                </a:solidFill>
                <a:latin typeface="+mj-lt"/>
                <a:ea typeface="黑体" panose="02010609060101010101" pitchFamily="49" charset="-122"/>
              </a:rPr>
              <a:t>Quick response</a:t>
            </a:r>
            <a:endParaRPr lang="zh-CN" altLang="en-US" dirty="0">
              <a:solidFill>
                <a:srgbClr val="0000FF"/>
              </a:solidFill>
              <a:latin typeface="+mj-lt"/>
              <a:ea typeface="黑体" panose="02010609060101010101" pitchFamily="49" charset="-122"/>
            </a:endParaRPr>
          </a:p>
        </p:txBody>
      </p:sp>
      <p:grpSp>
        <p:nvGrpSpPr>
          <p:cNvPr id="31748" name="组合 12"/>
          <p:cNvGrpSpPr/>
          <p:nvPr/>
        </p:nvGrpSpPr>
        <p:grpSpPr bwMode="auto">
          <a:xfrm>
            <a:off x="1062038" y="930275"/>
            <a:ext cx="1381125" cy="638175"/>
            <a:chOff x="430881" y="801255"/>
            <a:chExt cx="1692403" cy="751987"/>
          </a:xfrm>
        </p:grpSpPr>
        <p:sp>
          <p:nvSpPr>
            <p:cNvPr id="12" name="双波形 11"/>
            <p:cNvSpPr/>
            <p:nvPr/>
          </p:nvSpPr>
          <p:spPr>
            <a:xfrm>
              <a:off x="436716" y="801255"/>
              <a:ext cx="1686568" cy="727670"/>
            </a:xfrm>
            <a:prstGeom prst="doubleWav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1765" name="矩形 11"/>
            <p:cNvSpPr>
              <a:spLocks noChangeArrowheads="1"/>
            </p:cNvSpPr>
            <p:nvPr/>
          </p:nvSpPr>
          <p:spPr bwMode="auto">
            <a:xfrm>
              <a:off x="430881" y="864677"/>
              <a:ext cx="1692401" cy="68856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3200" b="1">
                  <a:solidFill>
                    <a:srgbClr val="303030"/>
                  </a:solidFill>
                </a:rPr>
                <a:t>Game </a:t>
              </a:r>
              <a:endParaRPr lang="zh-CN" altLang="en-US" sz="2000" b="1"/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86051" y="1517821"/>
            <a:ext cx="1871800" cy="1665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631652" y="1473508"/>
            <a:ext cx="1527999" cy="1670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51" name="图片 15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2763" y="3259138"/>
            <a:ext cx="1581150" cy="157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图片 16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235825" y="3211513"/>
            <a:ext cx="1489075" cy="150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图片 17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525713" y="4760913"/>
            <a:ext cx="161448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图片 18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118100" y="4760913"/>
            <a:ext cx="15113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图片 19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640138" y="1570038"/>
            <a:ext cx="1978025" cy="157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矩形 20"/>
          <p:cNvSpPr/>
          <p:nvPr/>
        </p:nvSpPr>
        <p:spPr>
          <a:xfrm>
            <a:off x="3563938" y="1568450"/>
            <a:ext cx="2054225" cy="15811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6629400" y="1571625"/>
            <a:ext cx="1528763" cy="14255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900113" y="1601788"/>
            <a:ext cx="1652587" cy="15779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7235825" y="3195638"/>
            <a:ext cx="1489075" cy="15255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434975" y="3262313"/>
            <a:ext cx="1619250" cy="16113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339975" y="4767263"/>
            <a:ext cx="1800225" cy="16033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5003800" y="4737100"/>
            <a:ext cx="1625600" cy="15922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943350" y="3327400"/>
            <a:ext cx="1404938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5" grpId="0" animBg="1"/>
      <p:bldP spid="25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组合 5"/>
          <p:cNvGrpSpPr/>
          <p:nvPr/>
        </p:nvGrpSpPr>
        <p:grpSpPr bwMode="auto">
          <a:xfrm>
            <a:off x="2651125" y="2328863"/>
            <a:ext cx="3282950" cy="3257550"/>
            <a:chOff x="2990085" y="2420888"/>
            <a:chExt cx="3040569" cy="3231822"/>
          </a:xfrm>
        </p:grpSpPr>
        <p:pic>
          <p:nvPicPr>
            <p:cNvPr id="32785" name="图片 17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990085" y="2420888"/>
              <a:ext cx="3040569" cy="3231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矩形 8"/>
            <p:cNvSpPr/>
            <p:nvPr/>
          </p:nvSpPr>
          <p:spPr>
            <a:xfrm>
              <a:off x="3764931" y="3717081"/>
              <a:ext cx="1584977" cy="13686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sp>
        <p:nvSpPr>
          <p:cNvPr id="32771" name="标题 2"/>
          <p:cNvSpPr txBox="1"/>
          <p:nvPr/>
        </p:nvSpPr>
        <p:spPr bwMode="auto">
          <a:xfrm>
            <a:off x="419100" y="260350"/>
            <a:ext cx="32893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  <a:endParaRPr lang="zh-CN" altLang="en-US" sz="2400" i="1" dirty="0"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框 10"/>
          <p:cNvSpPr txBox="1">
            <a:spLocks noChangeArrowheads="1"/>
          </p:cNvSpPr>
          <p:nvPr/>
        </p:nvSpPr>
        <p:spPr bwMode="auto">
          <a:xfrm>
            <a:off x="1943100" y="1338263"/>
            <a:ext cx="52292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</a:rPr>
              <a:t>Remember: What’s this?</a:t>
            </a:r>
            <a:endParaRPr lang="zh-CN" altLang="en-US" sz="36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32773" name="组合 4"/>
          <p:cNvGrpSpPr/>
          <p:nvPr/>
        </p:nvGrpSpPr>
        <p:grpSpPr bwMode="auto">
          <a:xfrm>
            <a:off x="53975" y="2395538"/>
            <a:ext cx="2913063" cy="2978150"/>
            <a:chOff x="36489" y="2420888"/>
            <a:chExt cx="3095976" cy="3238571"/>
          </a:xfrm>
        </p:grpSpPr>
        <p:pic>
          <p:nvPicPr>
            <p:cNvPr id="32783" name="图片 1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6489" y="2420888"/>
              <a:ext cx="3095976" cy="3238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矩形 5"/>
            <p:cNvSpPr/>
            <p:nvPr/>
          </p:nvSpPr>
          <p:spPr>
            <a:xfrm>
              <a:off x="755228" y="3715626"/>
              <a:ext cx="1585949" cy="13689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grpSp>
        <p:nvGrpSpPr>
          <p:cNvPr id="32774" name="组合 6"/>
          <p:cNvGrpSpPr/>
          <p:nvPr/>
        </p:nvGrpSpPr>
        <p:grpSpPr bwMode="auto">
          <a:xfrm>
            <a:off x="5634038" y="2252663"/>
            <a:ext cx="3448050" cy="3381375"/>
            <a:chOff x="6030654" y="2408090"/>
            <a:chExt cx="3081616" cy="3223550"/>
          </a:xfrm>
        </p:grpSpPr>
        <p:pic>
          <p:nvPicPr>
            <p:cNvPr id="32781" name="图片 18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6030654" y="2408090"/>
              <a:ext cx="3081616" cy="322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矩形 11"/>
            <p:cNvSpPr/>
            <p:nvPr/>
          </p:nvSpPr>
          <p:spPr>
            <a:xfrm>
              <a:off x="6779776" y="3688430"/>
              <a:ext cx="1583372" cy="13681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6313488" y="3856038"/>
            <a:ext cx="2187575" cy="1354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</a:rPr>
              <a:t>basketball</a:t>
            </a:r>
          </a:p>
          <a:p>
            <a:pPr eaLnBrk="1" hangingPunct="1">
              <a:defRPr/>
            </a:pPr>
            <a:r>
              <a:rPr lang="en-US" altLang="zh-CN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</a:rPr>
              <a:t>   player</a:t>
            </a:r>
          </a:p>
          <a:p>
            <a:pPr eaLnBrk="1" hangingPunct="1">
              <a:defRPr/>
            </a:pPr>
            <a:endParaRPr lang="zh-CN" altLang="en-US" dirty="0">
              <a:solidFill>
                <a:srgbClr val="006600"/>
              </a:solidFill>
              <a:ea typeface="宋体" panose="02010600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355975" y="3856038"/>
            <a:ext cx="2830513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</a:rPr>
              <a:t>scientist</a:t>
            </a:r>
            <a:endParaRPr lang="zh-CN" altLang="en-US" dirty="0">
              <a:solidFill>
                <a:srgbClr val="006600"/>
              </a:solidFill>
              <a:ea typeface="宋体" panose="0201060003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60425" y="3911600"/>
            <a:ext cx="1182688" cy="590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</a:rPr>
              <a:t>pupil</a:t>
            </a:r>
            <a:endParaRPr lang="zh-CN" altLang="en-US" sz="1600" dirty="0">
              <a:solidFill>
                <a:srgbClr val="006600"/>
              </a:solidFill>
              <a:ea typeface="宋体" panose="02010600030101010101" pitchFamily="2" charset="-122"/>
            </a:endParaRPr>
          </a:p>
        </p:txBody>
      </p:sp>
      <p:sp>
        <p:nvSpPr>
          <p:cNvPr id="16" name="文本框 26"/>
          <p:cNvSpPr txBox="1"/>
          <p:nvPr/>
        </p:nvSpPr>
        <p:spPr>
          <a:xfrm>
            <a:off x="7202488" y="3957638"/>
            <a:ext cx="46672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</a:rPr>
              <a:t>?</a:t>
            </a:r>
            <a:endParaRPr lang="zh-CN" altLang="en-US" dirty="0">
              <a:solidFill>
                <a:srgbClr val="006600"/>
              </a:solidFill>
              <a:ea typeface="宋体" panose="02010600030101010101" pitchFamily="2" charset="-122"/>
            </a:endParaRPr>
          </a:p>
        </p:txBody>
      </p:sp>
      <p:sp>
        <p:nvSpPr>
          <p:cNvPr id="17" name="文本框 26"/>
          <p:cNvSpPr txBox="1"/>
          <p:nvPr/>
        </p:nvSpPr>
        <p:spPr>
          <a:xfrm>
            <a:off x="4260850" y="4005263"/>
            <a:ext cx="46672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</a:rPr>
              <a:t>?</a:t>
            </a:r>
            <a:endParaRPr lang="zh-CN" altLang="en-US" dirty="0">
              <a:solidFill>
                <a:srgbClr val="006600"/>
              </a:solidFill>
              <a:ea typeface="宋体" panose="02010600030101010101" pitchFamily="2" charset="-122"/>
            </a:endParaRPr>
          </a:p>
        </p:txBody>
      </p:sp>
      <p:sp>
        <p:nvSpPr>
          <p:cNvPr id="18" name="文本框 26"/>
          <p:cNvSpPr txBox="1"/>
          <p:nvPr/>
        </p:nvSpPr>
        <p:spPr>
          <a:xfrm>
            <a:off x="1320800" y="3957638"/>
            <a:ext cx="46672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</a:rPr>
              <a:t>?</a:t>
            </a:r>
            <a:endParaRPr lang="zh-CN" altLang="en-US" dirty="0">
              <a:solidFill>
                <a:srgbClr val="0066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4" grpId="2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标题 2"/>
          <p:cNvSpPr txBox="1"/>
          <p:nvPr/>
        </p:nvSpPr>
        <p:spPr bwMode="auto">
          <a:xfrm>
            <a:off x="419100" y="260350"/>
            <a:ext cx="32893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  <a:endParaRPr lang="zh-CN" altLang="en-US" sz="2400" i="1"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框 10"/>
          <p:cNvSpPr txBox="1">
            <a:spLocks noChangeArrowheads="1"/>
          </p:cNvSpPr>
          <p:nvPr/>
        </p:nvSpPr>
        <p:spPr bwMode="auto">
          <a:xfrm>
            <a:off x="1943100" y="1338263"/>
            <a:ext cx="52292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</a:rPr>
              <a:t>Remember: What’s this?</a:t>
            </a:r>
            <a:endParaRPr lang="zh-CN" altLang="en-US" sz="36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33796" name="组合 4"/>
          <p:cNvGrpSpPr/>
          <p:nvPr/>
        </p:nvGrpSpPr>
        <p:grpSpPr bwMode="auto">
          <a:xfrm>
            <a:off x="142875" y="2619375"/>
            <a:ext cx="3016250" cy="3095625"/>
            <a:chOff x="36489" y="2420888"/>
            <a:chExt cx="3095976" cy="3238571"/>
          </a:xfrm>
        </p:grpSpPr>
        <p:pic>
          <p:nvPicPr>
            <p:cNvPr id="33809" name="图片 1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6489" y="2420888"/>
              <a:ext cx="3095976" cy="3238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矩形 5"/>
            <p:cNvSpPr/>
            <p:nvPr/>
          </p:nvSpPr>
          <p:spPr>
            <a:xfrm>
              <a:off x="755082" y="3716316"/>
              <a:ext cx="1585465" cy="1368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grpSp>
        <p:nvGrpSpPr>
          <p:cNvPr id="33797" name="组合 5"/>
          <p:cNvGrpSpPr/>
          <p:nvPr/>
        </p:nvGrpSpPr>
        <p:grpSpPr bwMode="auto">
          <a:xfrm>
            <a:off x="3087688" y="2619375"/>
            <a:ext cx="2925762" cy="3095625"/>
            <a:chOff x="2990085" y="2420888"/>
            <a:chExt cx="3040569" cy="3231822"/>
          </a:xfrm>
        </p:grpSpPr>
        <p:pic>
          <p:nvPicPr>
            <p:cNvPr id="33807" name="图片 17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990085" y="2420888"/>
              <a:ext cx="3040569" cy="3231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矩形 8"/>
            <p:cNvSpPr/>
            <p:nvPr/>
          </p:nvSpPr>
          <p:spPr>
            <a:xfrm>
              <a:off x="3765488" y="3716931"/>
              <a:ext cx="1583802" cy="13689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grpSp>
        <p:nvGrpSpPr>
          <p:cNvPr id="33798" name="组合 6"/>
          <p:cNvGrpSpPr/>
          <p:nvPr/>
        </p:nvGrpSpPr>
        <p:grpSpPr bwMode="auto">
          <a:xfrm>
            <a:off x="6105525" y="2665413"/>
            <a:ext cx="2913063" cy="3017837"/>
            <a:chOff x="6030654" y="2408090"/>
            <a:chExt cx="3081616" cy="3223550"/>
          </a:xfrm>
        </p:grpSpPr>
        <p:pic>
          <p:nvPicPr>
            <p:cNvPr id="33805" name="图片 18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6030654" y="2408090"/>
              <a:ext cx="3081616" cy="322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矩形 11"/>
            <p:cNvSpPr/>
            <p:nvPr/>
          </p:nvSpPr>
          <p:spPr>
            <a:xfrm>
              <a:off x="6779646" y="3688353"/>
              <a:ext cx="1583632" cy="13684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6683375" y="4173538"/>
            <a:ext cx="175577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</a:rPr>
              <a:t>reporter</a:t>
            </a:r>
            <a:endParaRPr lang="zh-CN" altLang="en-US" sz="1600" dirty="0">
              <a:solidFill>
                <a:srgbClr val="006600"/>
              </a:solidFill>
              <a:ea typeface="宋体" panose="02010600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894138" y="3975100"/>
            <a:ext cx="1284287" cy="95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</a:rPr>
              <a:t>police</a:t>
            </a:r>
          </a:p>
          <a:p>
            <a:pPr eaLnBrk="1" hangingPunct="1">
              <a:defRPr/>
            </a:pPr>
            <a:r>
              <a:rPr lang="en-US" altLang="zh-CN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</a:rPr>
              <a:t>officer</a:t>
            </a:r>
            <a:endParaRPr lang="zh-CN" altLang="en-US" sz="1400" dirty="0">
              <a:solidFill>
                <a:srgbClr val="006600"/>
              </a:solidFill>
              <a:ea typeface="宋体" panose="0201060003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06463" y="4116388"/>
            <a:ext cx="1312862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</a:rPr>
              <a:t>actor</a:t>
            </a:r>
            <a:endParaRPr lang="zh-CN" altLang="en-US" dirty="0">
              <a:solidFill>
                <a:srgbClr val="006600"/>
              </a:solidFill>
              <a:ea typeface="宋体" panose="02010600030101010101" pitchFamily="2" charset="-122"/>
            </a:endParaRPr>
          </a:p>
        </p:txBody>
      </p:sp>
      <p:sp>
        <p:nvSpPr>
          <p:cNvPr id="16" name="文本框 26"/>
          <p:cNvSpPr txBox="1"/>
          <p:nvPr/>
        </p:nvSpPr>
        <p:spPr>
          <a:xfrm>
            <a:off x="7327900" y="4111625"/>
            <a:ext cx="46672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</a:rPr>
              <a:t>?</a:t>
            </a:r>
            <a:endParaRPr lang="zh-CN" altLang="en-US" dirty="0">
              <a:solidFill>
                <a:srgbClr val="006600"/>
              </a:solidFill>
              <a:ea typeface="宋体" panose="02010600030101010101" pitchFamily="2" charset="-122"/>
            </a:endParaRPr>
          </a:p>
        </p:txBody>
      </p:sp>
      <p:sp>
        <p:nvSpPr>
          <p:cNvPr id="17" name="文本框 26"/>
          <p:cNvSpPr txBox="1"/>
          <p:nvPr/>
        </p:nvSpPr>
        <p:spPr>
          <a:xfrm>
            <a:off x="1377950" y="4156075"/>
            <a:ext cx="46672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</a:rPr>
              <a:t>?</a:t>
            </a:r>
            <a:endParaRPr lang="zh-CN" altLang="en-US" dirty="0">
              <a:solidFill>
                <a:srgbClr val="006600"/>
              </a:solidFill>
              <a:ea typeface="宋体" panose="02010600030101010101" pitchFamily="2" charset="-122"/>
            </a:endParaRPr>
          </a:p>
        </p:txBody>
      </p:sp>
      <p:sp>
        <p:nvSpPr>
          <p:cNvPr id="18" name="文本框 26"/>
          <p:cNvSpPr txBox="1"/>
          <p:nvPr/>
        </p:nvSpPr>
        <p:spPr>
          <a:xfrm>
            <a:off x="4324350" y="4086225"/>
            <a:ext cx="46672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</a:rPr>
              <a:t>?</a:t>
            </a:r>
            <a:endParaRPr lang="zh-CN" altLang="en-US" dirty="0">
              <a:solidFill>
                <a:srgbClr val="0066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4" grpId="2"/>
      <p:bldP spid="15" grpId="0"/>
      <p:bldP spid="15" grpId="1"/>
      <p:bldP spid="15" grpId="2"/>
      <p:bldP spid="16" grpId="0"/>
      <p:bldP spid="16" grpId="1"/>
      <p:bldP spid="17" grpId="0"/>
      <p:bldP spid="17" grpId="1"/>
      <p:bldP spid="18" grpId="0"/>
      <p:bldP spid="18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标题 2"/>
          <p:cNvSpPr txBox="1"/>
          <p:nvPr/>
        </p:nvSpPr>
        <p:spPr bwMode="auto">
          <a:xfrm>
            <a:off x="419100" y="260350"/>
            <a:ext cx="32893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  <a:endParaRPr lang="zh-CN" altLang="en-US" sz="2400" i="1" dirty="0"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框 10"/>
          <p:cNvSpPr txBox="1">
            <a:spLocks noChangeArrowheads="1"/>
          </p:cNvSpPr>
          <p:nvPr/>
        </p:nvSpPr>
        <p:spPr bwMode="auto">
          <a:xfrm>
            <a:off x="1943100" y="1338263"/>
            <a:ext cx="52292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</a:rPr>
              <a:t>Remember: What’s this?</a:t>
            </a:r>
            <a:endParaRPr lang="zh-CN" altLang="en-US" sz="36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35844" name="组合 4"/>
          <p:cNvGrpSpPr/>
          <p:nvPr/>
        </p:nvGrpSpPr>
        <p:grpSpPr bwMode="auto">
          <a:xfrm>
            <a:off x="142875" y="2619375"/>
            <a:ext cx="3016250" cy="3095625"/>
            <a:chOff x="36489" y="2420888"/>
            <a:chExt cx="3095976" cy="3238571"/>
          </a:xfrm>
        </p:grpSpPr>
        <p:pic>
          <p:nvPicPr>
            <p:cNvPr id="35857" name="图片 1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6489" y="2420888"/>
              <a:ext cx="3095976" cy="3238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矩形 5"/>
            <p:cNvSpPr/>
            <p:nvPr/>
          </p:nvSpPr>
          <p:spPr>
            <a:xfrm>
              <a:off x="755082" y="3716316"/>
              <a:ext cx="1585465" cy="1368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grpSp>
        <p:nvGrpSpPr>
          <p:cNvPr id="35845" name="组合 5"/>
          <p:cNvGrpSpPr/>
          <p:nvPr/>
        </p:nvGrpSpPr>
        <p:grpSpPr bwMode="auto">
          <a:xfrm>
            <a:off x="3087688" y="2619375"/>
            <a:ext cx="2925762" cy="3095625"/>
            <a:chOff x="2990085" y="2420888"/>
            <a:chExt cx="3040569" cy="3231822"/>
          </a:xfrm>
        </p:grpSpPr>
        <p:pic>
          <p:nvPicPr>
            <p:cNvPr id="35855" name="图片 17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990085" y="2420888"/>
              <a:ext cx="3040569" cy="3231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矩形 8"/>
            <p:cNvSpPr/>
            <p:nvPr/>
          </p:nvSpPr>
          <p:spPr>
            <a:xfrm>
              <a:off x="3765488" y="3716931"/>
              <a:ext cx="1583802" cy="13689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grpSp>
        <p:nvGrpSpPr>
          <p:cNvPr id="35846" name="组合 6"/>
          <p:cNvGrpSpPr/>
          <p:nvPr/>
        </p:nvGrpSpPr>
        <p:grpSpPr bwMode="auto">
          <a:xfrm>
            <a:off x="6105525" y="2665413"/>
            <a:ext cx="2913063" cy="3017837"/>
            <a:chOff x="6030654" y="2408090"/>
            <a:chExt cx="3081616" cy="3223550"/>
          </a:xfrm>
        </p:grpSpPr>
        <p:pic>
          <p:nvPicPr>
            <p:cNvPr id="35853" name="图片 18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6030654" y="2408090"/>
              <a:ext cx="3081616" cy="322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矩形 11"/>
            <p:cNvSpPr/>
            <p:nvPr/>
          </p:nvSpPr>
          <p:spPr>
            <a:xfrm>
              <a:off x="6779646" y="3688353"/>
              <a:ext cx="1583632" cy="13684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6688138" y="4146550"/>
            <a:ext cx="1757362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</a:rPr>
              <a:t>reporter</a:t>
            </a:r>
            <a:endParaRPr lang="zh-CN" altLang="en-US" sz="1600" dirty="0">
              <a:solidFill>
                <a:srgbClr val="006600"/>
              </a:solidFill>
              <a:ea typeface="宋体" panose="02010600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932238" y="4167188"/>
            <a:ext cx="1287462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</a:rPr>
              <a:t>pupil</a:t>
            </a:r>
            <a:endParaRPr lang="zh-CN" altLang="en-US" dirty="0">
              <a:solidFill>
                <a:srgbClr val="006600"/>
              </a:solidFill>
              <a:ea typeface="宋体" panose="0201060003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74688" y="4143375"/>
            <a:ext cx="1846262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</a:rPr>
              <a:t>scientist</a:t>
            </a:r>
            <a:endParaRPr lang="zh-CN" altLang="en-US" sz="1600" dirty="0">
              <a:solidFill>
                <a:srgbClr val="006600"/>
              </a:solidFill>
              <a:ea typeface="宋体" panose="02010600030101010101" pitchFamily="2" charset="-122"/>
            </a:endParaRPr>
          </a:p>
        </p:txBody>
      </p:sp>
      <p:sp>
        <p:nvSpPr>
          <p:cNvPr id="16" name="文本框 26"/>
          <p:cNvSpPr txBox="1"/>
          <p:nvPr/>
        </p:nvSpPr>
        <p:spPr>
          <a:xfrm>
            <a:off x="7358063" y="4143375"/>
            <a:ext cx="46672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</a:rPr>
              <a:t>?</a:t>
            </a:r>
            <a:endParaRPr lang="zh-CN" altLang="en-US" dirty="0">
              <a:solidFill>
                <a:srgbClr val="006600"/>
              </a:solidFill>
              <a:ea typeface="宋体" panose="02010600030101010101" pitchFamily="2" charset="-122"/>
            </a:endParaRPr>
          </a:p>
        </p:txBody>
      </p:sp>
      <p:sp>
        <p:nvSpPr>
          <p:cNvPr id="17" name="文本框 26"/>
          <p:cNvSpPr txBox="1"/>
          <p:nvPr/>
        </p:nvSpPr>
        <p:spPr>
          <a:xfrm>
            <a:off x="4362450" y="4167188"/>
            <a:ext cx="46672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</a:rPr>
              <a:t>?</a:t>
            </a:r>
            <a:endParaRPr lang="zh-CN" altLang="en-US" dirty="0">
              <a:solidFill>
                <a:srgbClr val="006600"/>
              </a:solidFill>
              <a:ea typeface="宋体" panose="02010600030101010101" pitchFamily="2" charset="-122"/>
            </a:endParaRPr>
          </a:p>
        </p:txBody>
      </p:sp>
      <p:sp>
        <p:nvSpPr>
          <p:cNvPr id="18" name="文本框 26"/>
          <p:cNvSpPr txBox="1"/>
          <p:nvPr/>
        </p:nvSpPr>
        <p:spPr>
          <a:xfrm>
            <a:off x="1381125" y="4070350"/>
            <a:ext cx="46672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</a:rPr>
              <a:t>?</a:t>
            </a:r>
            <a:endParaRPr lang="zh-CN" altLang="en-US" dirty="0">
              <a:solidFill>
                <a:srgbClr val="0066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标题 3"/>
          <p:cNvSpPr>
            <a:spLocks noGrp="1"/>
          </p:cNvSpPr>
          <p:nvPr>
            <p:ph type="title" idx="4294967295"/>
          </p:nvPr>
        </p:nvSpPr>
        <p:spPr bwMode="auto">
          <a:xfrm>
            <a:off x="0" y="39986"/>
            <a:ext cx="8291513" cy="70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4000" i="1" dirty="0" smtClean="0">
                <a:solidFill>
                  <a:schemeClr val="tx1"/>
                </a:solidFill>
              </a:rPr>
              <a:t>&gt;&gt;Summary</a:t>
            </a:r>
            <a:endParaRPr lang="zh-CN" altLang="en-US" sz="4000" i="1" dirty="0" smtClean="0">
              <a:solidFill>
                <a:schemeClr val="tx1"/>
              </a:solidFill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803275" y="1700213"/>
            <a:ext cx="7691438" cy="3889375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717550"/>
            <a:ext cx="2124075" cy="1466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333500" y="2693988"/>
            <a:ext cx="68865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solidFill>
                  <a:srgbClr val="0000FF"/>
                </a:solidFill>
                <a:cs typeface="Arial" panose="020B0604020202020204" pitchFamily="34" charset="0"/>
              </a:rPr>
              <a:t>pupil    actor   singer   reporter</a:t>
            </a:r>
          </a:p>
        </p:txBody>
      </p:sp>
      <p:sp>
        <p:nvSpPr>
          <p:cNvPr id="18" name="矩形 17"/>
          <p:cNvSpPr/>
          <p:nvPr/>
        </p:nvSpPr>
        <p:spPr>
          <a:xfrm>
            <a:off x="1333500" y="2135188"/>
            <a:ext cx="7161213" cy="5857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本课所学的表示职业类的单词有哪些？</a:t>
            </a:r>
          </a:p>
        </p:txBody>
      </p:sp>
      <p:sp>
        <p:nvSpPr>
          <p:cNvPr id="25" name="五角星 24"/>
          <p:cNvSpPr/>
          <p:nvPr/>
        </p:nvSpPr>
        <p:spPr>
          <a:xfrm>
            <a:off x="884238" y="2157413"/>
            <a:ext cx="512762" cy="436562"/>
          </a:xfrm>
          <a:prstGeom prst="star5">
            <a:avLst/>
          </a:prstGeom>
          <a:solidFill>
            <a:srgbClr val="DC52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333500" y="3279775"/>
            <a:ext cx="7297738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3600" dirty="0">
                <a:solidFill>
                  <a:srgbClr val="0000FF"/>
                </a:solidFill>
                <a:cs typeface="Arial" panose="020B0604020202020204" pitchFamily="34" charset="0"/>
              </a:rPr>
              <a:t>scientist     police officer 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3600" dirty="0">
                <a:solidFill>
                  <a:srgbClr val="0000FF"/>
                </a:solidFill>
                <a:cs typeface="Arial" panose="020B0604020202020204" pitchFamily="34" charset="0"/>
              </a:rPr>
              <a:t>basketball player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Box 7"/>
          <p:cNvSpPr txBox="1">
            <a:spLocks noChangeArrowheads="1"/>
          </p:cNvSpPr>
          <p:nvPr/>
        </p:nvSpPr>
        <p:spPr bwMode="auto">
          <a:xfrm>
            <a:off x="-1189038" y="608013"/>
            <a:ext cx="9720263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300000"/>
              </a:lnSpc>
            </a:pPr>
            <a:r>
              <a:rPr kumimoji="1" lang="en-US" altLang="zh-CN" sz="48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       </a:t>
            </a:r>
            <a:r>
              <a:rPr kumimoji="1" lang="en-US" altLang="zh-CN" sz="36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 bowl of noodles   a plate of beef</a:t>
            </a:r>
          </a:p>
          <a:p>
            <a:pPr eaLnBrk="1" hangingPunct="1">
              <a:lnSpc>
                <a:spcPct val="300000"/>
              </a:lnSpc>
            </a:pPr>
            <a:r>
              <a:rPr kumimoji="1" lang="en-US" altLang="zh-CN" sz="36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            a glass of juice      a bottle of water</a:t>
            </a:r>
          </a:p>
          <a:p>
            <a:pPr eaLnBrk="1" hangingPunct="1">
              <a:lnSpc>
                <a:spcPct val="300000"/>
              </a:lnSpc>
            </a:pPr>
            <a:r>
              <a:rPr kumimoji="1" lang="en-US" altLang="zh-CN" sz="36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            a cup of tea          a piece of bread         </a:t>
            </a:r>
            <a:endParaRPr kumimoji="1" lang="zh-CN" altLang="en-US" sz="3600" dirty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14" name="标题 2"/>
          <p:cNvSpPr>
            <a:spLocks noGrp="1"/>
          </p:cNvSpPr>
          <p:nvPr>
            <p:ph type="title" idx="4294967295"/>
          </p:nvPr>
        </p:nvSpPr>
        <p:spPr bwMode="auto">
          <a:xfrm>
            <a:off x="0" y="239440"/>
            <a:ext cx="2281238" cy="70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2400" i="1" dirty="0" smtClean="0">
                <a:solidFill>
                  <a:schemeClr val="tx1"/>
                </a:solidFill>
              </a:rPr>
              <a:t>&gt;&gt;Review</a:t>
            </a:r>
            <a:endParaRPr lang="zh-CN" altLang="en-US" sz="2400" i="1" dirty="0" smtClean="0">
              <a:solidFill>
                <a:schemeClr val="tx1"/>
              </a:solidFill>
            </a:endParaRPr>
          </a:p>
        </p:txBody>
      </p:sp>
      <p:sp>
        <p:nvSpPr>
          <p:cNvPr id="7" name="文本框 20"/>
          <p:cNvSpPr txBox="1">
            <a:spLocks noChangeArrowheads="1"/>
          </p:cNvSpPr>
          <p:nvPr/>
        </p:nvSpPr>
        <p:spPr bwMode="auto">
          <a:xfrm>
            <a:off x="3109913" y="960438"/>
            <a:ext cx="31654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zh-CN" sz="3600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Magic fingers</a:t>
            </a:r>
            <a:endParaRPr lang="zh-CN" altLang="en-US" sz="3600" dirty="0" smtClean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12" descr="pointing_finger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97559" y="5785854"/>
            <a:ext cx="816264" cy="95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pointing_finger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37780" y="2347639"/>
            <a:ext cx="911357" cy="106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pointing_finger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97559" y="4194742"/>
            <a:ext cx="854178" cy="99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pointing_finger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386583" y="5760159"/>
            <a:ext cx="821423" cy="959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2" descr="pointing_finger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301638" y="2347639"/>
            <a:ext cx="878996" cy="1028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 descr="pointing_finger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301638" y="4160704"/>
            <a:ext cx="906368" cy="105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图片 23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54213" y="769938"/>
            <a:ext cx="1155700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96188" y="5229225"/>
            <a:ext cx="129381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圆角矩形 16">
            <a:hlinkClick r:id="" action="ppaction://hlinkshowjump?jump=endshow"/>
          </p:cNvPr>
          <p:cNvSpPr/>
          <p:nvPr/>
        </p:nvSpPr>
        <p:spPr>
          <a:xfrm>
            <a:off x="6407943" y="6093296"/>
            <a:ext cx="1223963" cy="50435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close</a:t>
            </a:r>
            <a:endParaRPr lang="zh-CN" altLang="en-US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4" name="标题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8291513" cy="70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3600" i="1" dirty="0" smtClean="0">
                <a:solidFill>
                  <a:schemeClr val="tx1"/>
                </a:solidFill>
              </a:rPr>
              <a:t>&gt;&gt;Homework</a:t>
            </a:r>
            <a:endParaRPr lang="zh-CN" altLang="en-US" sz="3600" i="1" dirty="0" smtClean="0">
              <a:solidFill>
                <a:schemeClr val="tx1"/>
              </a:solidFill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958850" y="1647825"/>
            <a:ext cx="7343775" cy="4467225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1171394">
            <a:off x="296863" y="525463"/>
            <a:ext cx="2185987" cy="141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1519238" y="2051050"/>
            <a:ext cx="6911975" cy="30464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en-US" altLang="zh-CN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听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课文录音并跟读，按照正确的语音、语调朗读并表演课文对话。</a:t>
            </a: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正确书写本课所学单词</a:t>
            </a:r>
            <a:r>
              <a:rPr lang="en-US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遍，并让家长听写</a:t>
            </a:r>
            <a:r>
              <a:rPr lang="en-US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遍。</a:t>
            </a:r>
            <a:endParaRPr lang="en-US" altLang="zh-CN" sz="2400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en-US" altLang="zh-CN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预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习</a:t>
            </a:r>
            <a:r>
              <a:rPr lang="en-US" altLang="zh-CN" sz="24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A Let’s talk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 </a:t>
            </a:r>
            <a:endParaRPr lang="zh-CN" altLang="en-US" sz="2400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五角星 10"/>
          <p:cNvSpPr/>
          <p:nvPr/>
        </p:nvSpPr>
        <p:spPr>
          <a:xfrm>
            <a:off x="1165225" y="2378075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2" name="五角星 11"/>
          <p:cNvSpPr/>
          <p:nvPr/>
        </p:nvSpPr>
        <p:spPr>
          <a:xfrm>
            <a:off x="990600" y="3848100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3" name="五角星 12"/>
          <p:cNvSpPr/>
          <p:nvPr/>
        </p:nvSpPr>
        <p:spPr>
          <a:xfrm>
            <a:off x="1309688" y="3848100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4" name="五角星 13"/>
          <p:cNvSpPr/>
          <p:nvPr/>
        </p:nvSpPr>
        <p:spPr>
          <a:xfrm>
            <a:off x="954088" y="4510088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5" name="五角星 14"/>
          <p:cNvSpPr/>
          <p:nvPr/>
        </p:nvSpPr>
        <p:spPr>
          <a:xfrm>
            <a:off x="1290638" y="4510088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8" name="五角星 17"/>
          <p:cNvSpPr/>
          <p:nvPr/>
        </p:nvSpPr>
        <p:spPr>
          <a:xfrm>
            <a:off x="1120775" y="4821238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/>
        </p:nvSpPr>
        <p:spPr bwMode="auto">
          <a:xfrm>
            <a:off x="539750" y="893763"/>
            <a:ext cx="47529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Look and say 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611188" y="1484313"/>
            <a:ext cx="2305050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92334" y="2877126"/>
            <a:ext cx="1793574" cy="1501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268538" y="1296988"/>
            <a:ext cx="518477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—What would you like?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—I’d/We’d like…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140181" y="2591484"/>
            <a:ext cx="1584598" cy="1992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7" name="图片 3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862138" y="4826000"/>
            <a:ext cx="2106612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257483" y="4826657"/>
            <a:ext cx="1858421" cy="1473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259632" y="2681628"/>
            <a:ext cx="1854571" cy="1697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70" name="标题 2"/>
          <p:cNvSpPr txBox="1"/>
          <p:nvPr/>
        </p:nvSpPr>
        <p:spPr bwMode="auto">
          <a:xfrm>
            <a:off x="419100" y="260350"/>
            <a:ext cx="2281238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&gt;&gt;Review</a:t>
            </a:r>
            <a:endParaRPr lang="zh-CN" altLang="en-US" sz="2400" i="1" dirty="0"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2"/>
          <p:cNvSpPr txBox="1"/>
          <p:nvPr/>
        </p:nvSpPr>
        <p:spPr bwMode="auto">
          <a:xfrm>
            <a:off x="419100" y="260350"/>
            <a:ext cx="2281238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latin typeface="Arial Black" panose="020B0A04020102020204" pitchFamily="34" charset="0"/>
                <a:ea typeface="微软雅黑" panose="020B0503020204020204" pitchFamily="34" charset="-122"/>
              </a:rPr>
              <a:t>&gt;&gt;Lead-in</a:t>
            </a:r>
            <a:endParaRPr lang="zh-CN" altLang="en-US" sz="2400" i="1"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7411" name="组合 12"/>
          <p:cNvGrpSpPr/>
          <p:nvPr/>
        </p:nvGrpSpPr>
        <p:grpSpPr bwMode="auto">
          <a:xfrm>
            <a:off x="7048500" y="1125538"/>
            <a:ext cx="1670050" cy="647700"/>
            <a:chOff x="6854179" y="719743"/>
            <a:chExt cx="1672495" cy="953252"/>
          </a:xfrm>
        </p:grpSpPr>
        <p:sp>
          <p:nvSpPr>
            <p:cNvPr id="5" name="云形 4"/>
            <p:cNvSpPr/>
            <p:nvPr/>
          </p:nvSpPr>
          <p:spPr>
            <a:xfrm>
              <a:off x="6854179" y="719743"/>
              <a:ext cx="1585055" cy="953252"/>
            </a:xfrm>
            <a:prstGeom prst="cloud">
              <a:avLst/>
            </a:prstGeom>
            <a:solidFill>
              <a:srgbClr val="FFFFFF"/>
            </a:solidFill>
            <a:ln>
              <a:solidFill>
                <a:schemeClr val="bg2">
                  <a:lumMod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7439" name="文本框 19"/>
            <p:cNvSpPr txBox="1">
              <a:spLocks noChangeArrowheads="1"/>
            </p:cNvSpPr>
            <p:nvPr/>
          </p:nvSpPr>
          <p:spPr bwMode="auto">
            <a:xfrm>
              <a:off x="6998292" y="745822"/>
              <a:ext cx="1528382" cy="76960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800" b="1" dirty="0">
                  <a:solidFill>
                    <a:srgbClr val="00B0F0"/>
                  </a:solidFill>
                  <a:latin typeface="Comic Sans MS" panose="030F0702030302020204" pitchFamily="66" charset="0"/>
                </a:rPr>
                <a:t>Review</a:t>
              </a:r>
              <a:endParaRPr lang="zh-CN" altLang="en-US" sz="2800" b="1" dirty="0">
                <a:solidFill>
                  <a:srgbClr val="00B0F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2811463" y="3746500"/>
            <a:ext cx="3425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00FF"/>
                </a:solidFill>
                <a:ea typeface="幼圆" panose="02010509060101010101" pitchFamily="49" charset="-122"/>
                <a:cs typeface="Arial" panose="020B0604020202020204" pitchFamily="34" charset="0"/>
              </a:rPr>
              <a:t>What’s missing?</a:t>
            </a:r>
            <a:endParaRPr lang="zh-CN" altLang="en-US" sz="1400" b="1">
              <a:solidFill>
                <a:srgbClr val="0000FF"/>
              </a:solidFill>
              <a:latin typeface="Calibri" panose="020F050202020403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13" name="组合 12"/>
          <p:cNvGrpSpPr/>
          <p:nvPr/>
        </p:nvGrpSpPr>
        <p:grpSpPr bwMode="auto">
          <a:xfrm>
            <a:off x="3348038" y="1439863"/>
            <a:ext cx="2112962" cy="1871662"/>
            <a:chOff x="3537901" y="980728"/>
            <a:chExt cx="2113136" cy="1872208"/>
          </a:xfrm>
        </p:grpSpPr>
        <p:sp>
          <p:nvSpPr>
            <p:cNvPr id="14" name="流程图: 联系 13"/>
            <p:cNvSpPr/>
            <p:nvPr/>
          </p:nvSpPr>
          <p:spPr>
            <a:xfrm>
              <a:off x="3537901" y="980728"/>
              <a:ext cx="2113136" cy="1872208"/>
            </a:xfrm>
            <a:prstGeom prst="flowChartConnector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7437" name="矩形 13"/>
            <p:cNvSpPr>
              <a:spLocks noChangeArrowheads="1"/>
            </p:cNvSpPr>
            <p:nvPr/>
          </p:nvSpPr>
          <p:spPr bwMode="auto">
            <a:xfrm>
              <a:off x="3852035" y="1624358"/>
              <a:ext cx="1643534" cy="584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 b="1">
                  <a:solidFill>
                    <a:srgbClr val="1F1F20"/>
                  </a:solidFill>
                  <a:ea typeface="幼圆" panose="02010509060101010101" pitchFamily="49" charset="-122"/>
                  <a:cs typeface="Arial" panose="020B0604020202020204" pitchFamily="34" charset="0"/>
                </a:rPr>
                <a:t>worker </a:t>
              </a:r>
              <a:endParaRPr lang="zh-CN" altLang="en-US" sz="1400" b="1">
                <a:latin typeface="Calibri" panose="020F0502020204030204" pitchFamily="34" charset="0"/>
                <a:ea typeface="幼圆" panose="02010509060101010101" pitchFamily="49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6" name="组合 15"/>
          <p:cNvGrpSpPr/>
          <p:nvPr/>
        </p:nvGrpSpPr>
        <p:grpSpPr bwMode="auto">
          <a:xfrm>
            <a:off x="708025" y="2952750"/>
            <a:ext cx="2112963" cy="1873250"/>
            <a:chOff x="928889" y="2205475"/>
            <a:chExt cx="2113136" cy="1872208"/>
          </a:xfrm>
        </p:grpSpPr>
        <p:sp>
          <p:nvSpPr>
            <p:cNvPr id="17" name="流程图: 联系 16"/>
            <p:cNvSpPr/>
            <p:nvPr/>
          </p:nvSpPr>
          <p:spPr>
            <a:xfrm>
              <a:off x="928889" y="2205475"/>
              <a:ext cx="2113136" cy="1872208"/>
            </a:xfrm>
            <a:prstGeom prst="flowChartConnector">
              <a:avLst/>
            </a:prstGeom>
            <a:solidFill>
              <a:srgbClr val="FFCC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7433" name="矩形 14"/>
            <p:cNvSpPr>
              <a:spLocks noChangeArrowheads="1"/>
            </p:cNvSpPr>
            <p:nvPr/>
          </p:nvSpPr>
          <p:spPr bwMode="auto">
            <a:xfrm>
              <a:off x="1254267" y="2776614"/>
              <a:ext cx="1462380" cy="584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 b="1">
                  <a:solidFill>
                    <a:srgbClr val="1F1F20"/>
                  </a:solidFill>
                  <a:ea typeface="幼圆" panose="02010509060101010101" pitchFamily="49" charset="-122"/>
                  <a:cs typeface="Arial" panose="020B0604020202020204" pitchFamily="34" charset="0"/>
                </a:rPr>
                <a:t>farmer</a:t>
              </a:r>
              <a:endParaRPr lang="zh-CN" altLang="en-US" sz="1400" b="1">
                <a:latin typeface="Calibri" panose="020F0502020204030204" pitchFamily="34" charset="0"/>
                <a:ea typeface="幼圆" panose="02010509060101010101" pitchFamily="49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 bwMode="auto">
          <a:xfrm>
            <a:off x="6184900" y="2903538"/>
            <a:ext cx="2112963" cy="1873250"/>
            <a:chOff x="6275288" y="2276872"/>
            <a:chExt cx="2113136" cy="1872208"/>
          </a:xfrm>
        </p:grpSpPr>
        <p:sp>
          <p:nvSpPr>
            <p:cNvPr id="20" name="流程图: 联系 19"/>
            <p:cNvSpPr/>
            <p:nvPr/>
          </p:nvSpPr>
          <p:spPr>
            <a:xfrm>
              <a:off x="6275288" y="2276872"/>
              <a:ext cx="2113136" cy="1872208"/>
            </a:xfrm>
            <a:prstGeom prst="flowChartConnector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7429" name="矩形 15"/>
            <p:cNvSpPr>
              <a:spLocks noChangeArrowheads="1"/>
            </p:cNvSpPr>
            <p:nvPr/>
          </p:nvSpPr>
          <p:spPr bwMode="auto">
            <a:xfrm>
              <a:off x="6568413" y="2920751"/>
              <a:ext cx="1755754" cy="584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 b="1">
                  <a:solidFill>
                    <a:srgbClr val="1F1F20"/>
                  </a:solidFill>
                  <a:ea typeface="幼圆" panose="02010509060101010101" pitchFamily="49" charset="-122"/>
                  <a:cs typeface="Arial" panose="020B0604020202020204" pitchFamily="34" charset="0"/>
                </a:rPr>
                <a:t>teacher </a:t>
              </a:r>
              <a:endParaRPr lang="zh-CN" altLang="en-US" sz="1400" b="1">
                <a:latin typeface="Calibri" panose="020F0502020204030204" pitchFamily="34" charset="0"/>
                <a:ea typeface="幼圆" panose="02010509060101010101" pitchFamily="49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 bwMode="auto">
          <a:xfrm>
            <a:off x="1763713" y="4897438"/>
            <a:ext cx="2112962" cy="1871662"/>
            <a:chOff x="1979712" y="4365104"/>
            <a:chExt cx="2113136" cy="1872208"/>
          </a:xfrm>
        </p:grpSpPr>
        <p:sp>
          <p:nvSpPr>
            <p:cNvPr id="23" name="流程图: 联系 22"/>
            <p:cNvSpPr/>
            <p:nvPr/>
          </p:nvSpPr>
          <p:spPr>
            <a:xfrm>
              <a:off x="1979712" y="4365104"/>
              <a:ext cx="2113136" cy="1872208"/>
            </a:xfrm>
            <a:prstGeom prst="flowChartConnector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7425" name="矩形 16"/>
            <p:cNvSpPr>
              <a:spLocks noChangeArrowheads="1"/>
            </p:cNvSpPr>
            <p:nvPr/>
          </p:nvSpPr>
          <p:spPr bwMode="auto">
            <a:xfrm>
              <a:off x="2413196" y="4943484"/>
              <a:ext cx="1438332" cy="584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 b="1">
                  <a:solidFill>
                    <a:srgbClr val="1F1F20"/>
                  </a:solidFill>
                  <a:ea typeface="幼圆" panose="02010509060101010101" pitchFamily="49" charset="-122"/>
                  <a:cs typeface="Arial" panose="020B0604020202020204" pitchFamily="34" charset="0"/>
                </a:rPr>
                <a:t>driver </a:t>
              </a:r>
              <a:endParaRPr lang="zh-CN" altLang="en-US" sz="1400" b="1">
                <a:latin typeface="Calibri" panose="020F0502020204030204" pitchFamily="34" charset="0"/>
                <a:ea typeface="幼圆" panose="02010509060101010101" pitchFamily="49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 bwMode="auto">
          <a:xfrm>
            <a:off x="5286375" y="4826000"/>
            <a:ext cx="2111375" cy="1871663"/>
            <a:chOff x="5084256" y="4261099"/>
            <a:chExt cx="2113136" cy="1872208"/>
          </a:xfrm>
        </p:grpSpPr>
        <p:sp>
          <p:nvSpPr>
            <p:cNvPr id="26" name="流程图: 联系 25"/>
            <p:cNvSpPr/>
            <p:nvPr/>
          </p:nvSpPr>
          <p:spPr>
            <a:xfrm>
              <a:off x="5084256" y="4261099"/>
              <a:ext cx="2113136" cy="1872208"/>
            </a:xfrm>
            <a:prstGeom prst="flowChartConnector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7421" name="矩形 17"/>
            <p:cNvSpPr>
              <a:spLocks noChangeArrowheads="1"/>
            </p:cNvSpPr>
            <p:nvPr/>
          </p:nvSpPr>
          <p:spPr bwMode="auto">
            <a:xfrm>
              <a:off x="5489877" y="4904729"/>
              <a:ext cx="1573408" cy="584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 b="1">
                  <a:solidFill>
                    <a:srgbClr val="1F1F20"/>
                  </a:solidFill>
                  <a:ea typeface="幼圆" panose="02010509060101010101" pitchFamily="49" charset="-122"/>
                  <a:cs typeface="Arial" panose="020B0604020202020204" pitchFamily="34" charset="0"/>
                </a:rPr>
                <a:t>doctor </a:t>
              </a:r>
              <a:endParaRPr lang="zh-CN" altLang="en-US" sz="1400" b="1">
                <a:latin typeface="Calibri" panose="020F0502020204030204" pitchFamily="34" charset="0"/>
                <a:ea typeface="幼圆" panose="02010509060101010101" pitchFamily="49" charset="-122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2"/>
          <p:cNvSpPr txBox="1"/>
          <p:nvPr/>
        </p:nvSpPr>
        <p:spPr bwMode="auto">
          <a:xfrm>
            <a:off x="419100" y="260350"/>
            <a:ext cx="2805113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 dirty="0"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503238" y="908050"/>
            <a:ext cx="3563937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Look and choose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684213" y="1436688"/>
            <a:ext cx="3024187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7" name="图片 7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11225" y="1554163"/>
            <a:ext cx="1477963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481302" y="1626184"/>
            <a:ext cx="2106335" cy="1661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9" name="图片 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10350" y="1554163"/>
            <a:ext cx="1268413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图片 10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27075" y="3429000"/>
            <a:ext cx="1665288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图片 11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795713" y="3476625"/>
            <a:ext cx="1169987" cy="203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图片 12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610350" y="3429000"/>
            <a:ext cx="1190625" cy="219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文本框 13"/>
          <p:cNvSpPr txBox="1"/>
          <p:nvPr/>
        </p:nvSpPr>
        <p:spPr>
          <a:xfrm>
            <a:off x="454025" y="1268413"/>
            <a:ext cx="709613" cy="892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4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a.</a:t>
            </a:r>
            <a:endParaRPr lang="zh-CN" altLang="en-US" sz="4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998788" y="1309688"/>
            <a:ext cx="709612" cy="809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4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b.</a:t>
            </a:r>
            <a:endParaRPr lang="zh-CN" altLang="en-US" sz="4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118225" y="1309688"/>
            <a:ext cx="708025" cy="809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4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c.</a:t>
            </a:r>
            <a:endParaRPr lang="zh-CN" altLang="en-US" sz="4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19100" y="3414713"/>
            <a:ext cx="709613" cy="809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4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d.</a:t>
            </a:r>
            <a:endParaRPr lang="zh-CN" altLang="en-US" sz="4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998788" y="3400425"/>
            <a:ext cx="709612" cy="809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4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e.</a:t>
            </a:r>
            <a:endParaRPr lang="zh-CN" altLang="en-US" sz="4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118225" y="3414713"/>
            <a:ext cx="708025" cy="892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4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f.</a:t>
            </a:r>
            <a:endParaRPr lang="zh-CN" altLang="en-US" sz="4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449" name="矩形 13"/>
          <p:cNvSpPr>
            <a:spLocks noChangeArrowheads="1"/>
          </p:cNvSpPr>
          <p:nvPr/>
        </p:nvSpPr>
        <p:spPr bwMode="auto">
          <a:xfrm>
            <a:off x="454025" y="5443538"/>
            <a:ext cx="28987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1F1F20"/>
                </a:solidFill>
                <a:ea typeface="幼圆" panose="02010509060101010101" pitchFamily="49" charset="-122"/>
                <a:cs typeface="Arial" panose="020B0604020202020204" pitchFamily="34" charset="0"/>
              </a:rPr>
              <a:t>farmer ____</a:t>
            </a:r>
            <a:r>
              <a:rPr lang="en-US" altLang="zh-CN" sz="3200" b="1" dirty="0">
                <a:solidFill>
                  <a:srgbClr val="1F1F20"/>
                </a:solidFill>
                <a:ea typeface="幼圆" panose="02010509060101010101" pitchFamily="49" charset="-122"/>
                <a:cs typeface="Arial" panose="020B0604020202020204" pitchFamily="34" charset="0"/>
              </a:rPr>
              <a:t>  </a:t>
            </a:r>
            <a:endParaRPr lang="zh-CN" altLang="en-US" sz="1400" b="1" dirty="0">
              <a:latin typeface="Calibri" panose="020F050202020403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8450" name="矩形 13"/>
          <p:cNvSpPr>
            <a:spLocks noChangeArrowheads="1"/>
          </p:cNvSpPr>
          <p:nvPr/>
        </p:nvSpPr>
        <p:spPr bwMode="auto">
          <a:xfrm>
            <a:off x="6059488" y="5464175"/>
            <a:ext cx="3105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1F1F20"/>
                </a:solidFill>
                <a:ea typeface="幼圆" panose="02010509060101010101" pitchFamily="49" charset="-122"/>
                <a:cs typeface="Arial" panose="020B0604020202020204" pitchFamily="34" charset="0"/>
              </a:rPr>
              <a:t>teacher ____</a:t>
            </a:r>
            <a:r>
              <a:rPr lang="en-US" altLang="zh-CN" sz="3200" b="1" dirty="0">
                <a:solidFill>
                  <a:srgbClr val="1F1F20"/>
                </a:solidFill>
                <a:ea typeface="幼圆" panose="02010509060101010101" pitchFamily="49" charset="-122"/>
                <a:cs typeface="Arial" panose="020B0604020202020204" pitchFamily="34" charset="0"/>
              </a:rPr>
              <a:t>  </a:t>
            </a:r>
            <a:endParaRPr lang="zh-CN" altLang="en-US" sz="1400" b="1" dirty="0">
              <a:latin typeface="Calibri" panose="020F050202020403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8451" name="矩形 13"/>
          <p:cNvSpPr>
            <a:spLocks noChangeArrowheads="1"/>
          </p:cNvSpPr>
          <p:nvPr/>
        </p:nvSpPr>
        <p:spPr bwMode="auto">
          <a:xfrm>
            <a:off x="3238500" y="5422900"/>
            <a:ext cx="2952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1F1F20"/>
                </a:solidFill>
                <a:ea typeface="幼圆" panose="02010509060101010101" pitchFamily="49" charset="-122"/>
                <a:cs typeface="Arial" panose="020B0604020202020204" pitchFamily="34" charset="0"/>
              </a:rPr>
              <a:t>worker ____</a:t>
            </a:r>
            <a:r>
              <a:rPr lang="en-US" altLang="zh-CN" sz="3200" b="1" dirty="0">
                <a:solidFill>
                  <a:srgbClr val="1F1F20"/>
                </a:solidFill>
                <a:ea typeface="幼圆" panose="02010509060101010101" pitchFamily="49" charset="-122"/>
                <a:cs typeface="Arial" panose="020B0604020202020204" pitchFamily="34" charset="0"/>
              </a:rPr>
              <a:t>  </a:t>
            </a:r>
            <a:endParaRPr lang="zh-CN" altLang="en-US" sz="1400" b="1" dirty="0">
              <a:latin typeface="Calibri" panose="020F050202020403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8452" name="矩形 13"/>
          <p:cNvSpPr>
            <a:spLocks noChangeArrowheads="1"/>
          </p:cNvSpPr>
          <p:nvPr/>
        </p:nvSpPr>
        <p:spPr bwMode="auto">
          <a:xfrm>
            <a:off x="469900" y="6000750"/>
            <a:ext cx="27543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 dirty="0">
                <a:solidFill>
                  <a:srgbClr val="1F1F20"/>
                </a:solidFill>
                <a:ea typeface="幼圆" panose="02010509060101010101" pitchFamily="49" charset="-122"/>
                <a:cs typeface="Arial" panose="020B0604020202020204" pitchFamily="34" charset="0"/>
              </a:rPr>
              <a:t>driver ____</a:t>
            </a:r>
            <a:r>
              <a:rPr lang="en-US" altLang="zh-CN" sz="3200" b="1" dirty="0">
                <a:solidFill>
                  <a:srgbClr val="1F1F20"/>
                </a:solidFill>
                <a:ea typeface="幼圆" panose="02010509060101010101" pitchFamily="49" charset="-122"/>
                <a:cs typeface="Arial" panose="020B0604020202020204" pitchFamily="34" charset="0"/>
              </a:rPr>
              <a:t>  </a:t>
            </a:r>
            <a:endParaRPr lang="zh-CN" altLang="en-US" sz="1400" b="1" dirty="0">
              <a:latin typeface="Calibri" panose="020F050202020403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8453" name="矩形 13"/>
          <p:cNvSpPr>
            <a:spLocks noChangeArrowheads="1"/>
          </p:cNvSpPr>
          <p:nvPr/>
        </p:nvSpPr>
        <p:spPr bwMode="auto">
          <a:xfrm>
            <a:off x="3238500" y="6059488"/>
            <a:ext cx="28495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1F1F20"/>
                </a:solidFill>
                <a:ea typeface="幼圆" panose="02010509060101010101" pitchFamily="49" charset="-122"/>
                <a:cs typeface="Arial" panose="020B0604020202020204" pitchFamily="34" charset="0"/>
              </a:rPr>
              <a:t>doctor ____</a:t>
            </a:r>
            <a:r>
              <a:rPr lang="en-US" altLang="zh-CN" sz="3200" b="1" dirty="0">
                <a:solidFill>
                  <a:srgbClr val="1F1F20"/>
                </a:solidFill>
                <a:ea typeface="幼圆" panose="02010509060101010101" pitchFamily="49" charset="-122"/>
                <a:cs typeface="Arial" panose="020B0604020202020204" pitchFamily="34" charset="0"/>
              </a:rPr>
              <a:t>  </a:t>
            </a:r>
            <a:endParaRPr lang="zh-CN" altLang="en-US" sz="1400" b="1" dirty="0">
              <a:latin typeface="Calibri" panose="020F050202020403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8454" name="矩形 13"/>
          <p:cNvSpPr>
            <a:spLocks noChangeArrowheads="1"/>
          </p:cNvSpPr>
          <p:nvPr/>
        </p:nvSpPr>
        <p:spPr bwMode="auto">
          <a:xfrm>
            <a:off x="6102350" y="6119813"/>
            <a:ext cx="27209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1F1F20"/>
                </a:solidFill>
                <a:ea typeface="幼圆" panose="02010509060101010101" pitchFamily="49" charset="-122"/>
                <a:cs typeface="Arial" panose="020B0604020202020204" pitchFamily="34" charset="0"/>
              </a:rPr>
              <a:t>nurse ____</a:t>
            </a:r>
            <a:r>
              <a:rPr lang="en-US" altLang="zh-CN" sz="3200" b="1" dirty="0">
                <a:solidFill>
                  <a:srgbClr val="1F1F20"/>
                </a:solidFill>
                <a:ea typeface="幼圆" panose="02010509060101010101" pitchFamily="49" charset="-122"/>
                <a:cs typeface="Arial" panose="020B0604020202020204" pitchFamily="34" charset="0"/>
              </a:rPr>
              <a:t>  </a:t>
            </a:r>
            <a:endParaRPr lang="zh-CN" altLang="en-US" sz="1400" b="1" dirty="0">
              <a:latin typeface="Calibri" panose="020F050202020403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6" name="文本框 25"/>
          <p:cNvSpPr txBox="1">
            <a:spLocks noChangeArrowheads="1"/>
          </p:cNvSpPr>
          <p:nvPr/>
        </p:nvSpPr>
        <p:spPr bwMode="auto">
          <a:xfrm>
            <a:off x="2236788" y="5249863"/>
            <a:ext cx="70961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4000">
                <a:solidFill>
                  <a:srgbClr val="FF0000"/>
                </a:solidFill>
                <a:ea typeface="微软雅黑" panose="020B0503020204020204" pitchFamily="34" charset="-122"/>
              </a:rPr>
              <a:t>f</a:t>
            </a:r>
            <a:endParaRPr lang="zh-CN" altLang="en-US" sz="400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>
            <a:spLocks noChangeArrowheads="1"/>
          </p:cNvSpPr>
          <p:nvPr/>
        </p:nvSpPr>
        <p:spPr bwMode="auto">
          <a:xfrm>
            <a:off x="5062538" y="5241925"/>
            <a:ext cx="70961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4000">
                <a:solidFill>
                  <a:srgbClr val="FF0000"/>
                </a:solidFill>
                <a:ea typeface="微软雅黑" panose="020B0503020204020204" pitchFamily="34" charset="-122"/>
              </a:rPr>
              <a:t>c</a:t>
            </a:r>
            <a:endParaRPr lang="zh-CN" altLang="en-US" sz="400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>
            <a:spLocks noChangeArrowheads="1"/>
          </p:cNvSpPr>
          <p:nvPr/>
        </p:nvSpPr>
        <p:spPr bwMode="auto">
          <a:xfrm>
            <a:off x="7915275" y="5322888"/>
            <a:ext cx="70961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4000">
                <a:solidFill>
                  <a:srgbClr val="FF0000"/>
                </a:solidFill>
                <a:ea typeface="微软雅黑" panose="020B0503020204020204" pitchFamily="34" charset="-122"/>
              </a:rPr>
              <a:t>b</a:t>
            </a:r>
            <a:endParaRPr lang="zh-CN" altLang="en-US" sz="400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>
            <a:spLocks noChangeArrowheads="1"/>
          </p:cNvSpPr>
          <p:nvPr/>
        </p:nvSpPr>
        <p:spPr bwMode="auto">
          <a:xfrm>
            <a:off x="2146300" y="5886450"/>
            <a:ext cx="709613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4000">
                <a:solidFill>
                  <a:srgbClr val="FF0000"/>
                </a:solidFill>
                <a:ea typeface="微软雅黑" panose="020B0503020204020204" pitchFamily="34" charset="-122"/>
              </a:rPr>
              <a:t>a</a:t>
            </a:r>
            <a:endParaRPr lang="zh-CN" altLang="en-US" sz="400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>
            <a:spLocks noChangeArrowheads="1"/>
          </p:cNvSpPr>
          <p:nvPr/>
        </p:nvSpPr>
        <p:spPr bwMode="auto">
          <a:xfrm>
            <a:off x="5084763" y="5940425"/>
            <a:ext cx="709612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4000">
                <a:solidFill>
                  <a:srgbClr val="FF0000"/>
                </a:solidFill>
                <a:ea typeface="微软雅黑" panose="020B0503020204020204" pitchFamily="34" charset="-122"/>
              </a:rPr>
              <a:t>d</a:t>
            </a:r>
            <a:endParaRPr lang="zh-CN" altLang="en-US" sz="400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>
            <a:spLocks noChangeArrowheads="1"/>
          </p:cNvSpPr>
          <p:nvPr/>
        </p:nvSpPr>
        <p:spPr bwMode="auto">
          <a:xfrm>
            <a:off x="7802563" y="5964238"/>
            <a:ext cx="709612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4000">
                <a:solidFill>
                  <a:srgbClr val="FF0000"/>
                </a:solidFill>
                <a:ea typeface="微软雅黑" panose="020B0503020204020204" pitchFamily="34" charset="-122"/>
              </a:rPr>
              <a:t>e</a:t>
            </a:r>
            <a:endParaRPr lang="zh-CN" altLang="en-US" sz="400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2"/>
          <p:cNvSpPr txBox="1"/>
          <p:nvPr/>
        </p:nvSpPr>
        <p:spPr bwMode="auto">
          <a:xfrm>
            <a:off x="419100" y="260350"/>
            <a:ext cx="4008438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503238" y="908050"/>
            <a:ext cx="594042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Talk about the pictures above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684213" y="1484313"/>
            <a:ext cx="5111750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346464" y="2564904"/>
            <a:ext cx="4451071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圆角矩形标注 8"/>
          <p:cNvSpPr/>
          <p:nvPr/>
        </p:nvSpPr>
        <p:spPr>
          <a:xfrm>
            <a:off x="684213" y="1809750"/>
            <a:ext cx="3167062" cy="576263"/>
          </a:xfrm>
          <a:prstGeom prst="wedgeRoundRectCallout">
            <a:avLst>
              <a:gd name="adj1" fmla="val 22055"/>
              <a:gd name="adj2" fmla="val 141867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this </a:t>
            </a:r>
            <a:r>
              <a:rPr lang="en-US" altLang="zh-CN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man?</a:t>
            </a:r>
            <a:r>
              <a:rPr lang="en-US" altLang="zh-CN" dirty="0" err="1"/>
              <a:t>t</a:t>
            </a:r>
            <a:endParaRPr lang="zh-CN" altLang="en-US" dirty="0"/>
          </a:p>
        </p:txBody>
      </p:sp>
      <p:sp>
        <p:nvSpPr>
          <p:cNvPr id="10" name="圆角矩形标注 9"/>
          <p:cNvSpPr/>
          <p:nvPr/>
        </p:nvSpPr>
        <p:spPr>
          <a:xfrm>
            <a:off x="4572000" y="1917700"/>
            <a:ext cx="3529013" cy="881063"/>
          </a:xfrm>
          <a:prstGeom prst="wedgeRoundRectCallout">
            <a:avLst>
              <a:gd name="adj1" fmla="val -8844"/>
              <a:gd name="adj2" fmla="val 116597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is a </a:t>
            </a:r>
            <a:r>
              <a:rPr lang="en-US" altLang="zh-CN" sz="2800" i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driver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What about this woman?</a:t>
            </a:r>
            <a:endParaRPr lang="zh-CN" altLang="en-US" dirty="0"/>
          </a:p>
        </p:txBody>
      </p:sp>
      <p:sp>
        <p:nvSpPr>
          <p:cNvPr id="11" name="圆角矩形标注 10"/>
          <p:cNvSpPr/>
          <p:nvPr/>
        </p:nvSpPr>
        <p:spPr>
          <a:xfrm>
            <a:off x="684213" y="5300663"/>
            <a:ext cx="2663825" cy="576262"/>
          </a:xfrm>
          <a:prstGeom prst="wedgeRoundRectCallout">
            <a:avLst>
              <a:gd name="adj1" fmla="val 32319"/>
              <a:gd name="adj2" fmla="val -153088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 is a </a:t>
            </a:r>
            <a:r>
              <a:rPr lang="en-US" altLang="zh-CN" sz="2800" i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nurse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dirty="0"/>
          </a:p>
        </p:txBody>
      </p:sp>
      <p:grpSp>
        <p:nvGrpSpPr>
          <p:cNvPr id="20489" name="组合 12"/>
          <p:cNvGrpSpPr/>
          <p:nvPr/>
        </p:nvGrpSpPr>
        <p:grpSpPr bwMode="auto">
          <a:xfrm>
            <a:off x="6534150" y="1143000"/>
            <a:ext cx="2232025" cy="666750"/>
            <a:chOff x="6854179" y="745823"/>
            <a:chExt cx="2233725" cy="982081"/>
          </a:xfrm>
        </p:grpSpPr>
        <p:sp>
          <p:nvSpPr>
            <p:cNvPr id="13" name="云形 12"/>
            <p:cNvSpPr/>
            <p:nvPr/>
          </p:nvSpPr>
          <p:spPr>
            <a:xfrm>
              <a:off x="6854179" y="745823"/>
              <a:ext cx="2097096" cy="982081"/>
            </a:xfrm>
            <a:prstGeom prst="cloud">
              <a:avLst/>
            </a:prstGeom>
            <a:solidFill>
              <a:srgbClr val="FFFFFF"/>
            </a:solidFill>
            <a:ln>
              <a:solidFill>
                <a:schemeClr val="bg2">
                  <a:lumMod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0491" name="文本框 19"/>
            <p:cNvSpPr txBox="1">
              <a:spLocks noChangeArrowheads="1"/>
            </p:cNvSpPr>
            <p:nvPr/>
          </p:nvSpPr>
          <p:spPr bwMode="auto">
            <a:xfrm>
              <a:off x="7042770" y="797796"/>
              <a:ext cx="2045134" cy="76960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800" b="1">
                  <a:solidFill>
                    <a:srgbClr val="00B0F0"/>
                  </a:solidFill>
                  <a:latin typeface="Comic Sans MS" panose="030F0702030302020204" pitchFamily="66" charset="0"/>
                </a:rPr>
                <a:t>Pair work</a:t>
              </a:r>
              <a:endParaRPr lang="zh-CN" altLang="en-US" sz="2800" b="1">
                <a:solidFill>
                  <a:srgbClr val="00B0F0"/>
                </a:solidFill>
                <a:latin typeface="Comic Sans MS" panose="030F0702030302020204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2"/>
          <p:cNvSpPr txBox="1"/>
          <p:nvPr/>
        </p:nvSpPr>
        <p:spPr bwMode="auto">
          <a:xfrm>
            <a:off x="419100" y="260350"/>
            <a:ext cx="4008438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文本占位符 2"/>
          <p:cNvSpPr txBox="1"/>
          <p:nvPr/>
        </p:nvSpPr>
        <p:spPr bwMode="auto">
          <a:xfrm>
            <a:off x="641350" y="869950"/>
            <a:ext cx="3563938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en-US" altLang="zh-CN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641350" y="1389063"/>
            <a:ext cx="1985963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占位符 2"/>
          <p:cNvSpPr txBox="1"/>
          <p:nvPr/>
        </p:nvSpPr>
        <p:spPr bwMode="auto">
          <a:xfrm>
            <a:off x="533400" y="869950"/>
            <a:ext cx="3563938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Let’s learn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974725" y="1343025"/>
            <a:ext cx="7656513" cy="20621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 is a student in a primary school. 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 is not in a middle school. 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she is a </a:t>
            </a:r>
            <a:r>
              <a:rPr lang="en-US" altLang="zh-CN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pupil</a:t>
            </a: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too.</a:t>
            </a: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5003800" y="3195638"/>
            <a:ext cx="2232025" cy="1184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zh-CN" sz="5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pupil</a:t>
            </a:r>
            <a:endParaRPr lang="en-US" altLang="zh-CN" sz="5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upil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275" y="46291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 cstate="email"/>
          <a:srcRect l="-8332"/>
          <a:stretch>
            <a:fillRect/>
          </a:stretch>
        </p:blipFill>
        <p:spPr>
          <a:xfrm>
            <a:off x="1019383" y="3405247"/>
            <a:ext cx="2808312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62525" y="3181350"/>
            <a:ext cx="25495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" name="直接连接符 1"/>
          <p:cNvCxnSpPr/>
          <p:nvPr/>
        </p:nvCxnSpPr>
        <p:spPr>
          <a:xfrm>
            <a:off x="793750" y="1390650"/>
            <a:ext cx="1789113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占位符 2"/>
          <p:cNvSpPr txBox="1"/>
          <p:nvPr/>
        </p:nvSpPr>
        <p:spPr bwMode="auto">
          <a:xfrm>
            <a:off x="641350" y="850900"/>
            <a:ext cx="2093913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Let’s learn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557" name="标题 2"/>
          <p:cNvSpPr txBox="1"/>
          <p:nvPr/>
        </p:nvSpPr>
        <p:spPr bwMode="auto">
          <a:xfrm>
            <a:off x="490538" y="201613"/>
            <a:ext cx="3576637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 dirty="0"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3558" name="图片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909763"/>
            <a:ext cx="3630613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圆角矩形标注 6"/>
          <p:cNvSpPr/>
          <p:nvPr/>
        </p:nvSpPr>
        <p:spPr>
          <a:xfrm>
            <a:off x="2946400" y="2116138"/>
            <a:ext cx="3024188" cy="576262"/>
          </a:xfrm>
          <a:prstGeom prst="wedgeRoundRectCallout">
            <a:avLst>
              <a:gd name="adj1" fmla="val 25543"/>
              <a:gd name="adj2" fmla="val 137797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Who’s that </a:t>
            </a:r>
            <a:r>
              <a:rPr lang="en-US" altLang="zh-CN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man?</a:t>
            </a:r>
            <a:r>
              <a:rPr lang="en-US" altLang="zh-CN" dirty="0" err="1"/>
              <a:t>t</a:t>
            </a:r>
            <a:endParaRPr lang="zh-CN" altLang="en-US" dirty="0"/>
          </a:p>
        </p:txBody>
      </p:sp>
      <p:sp>
        <p:nvSpPr>
          <p:cNvPr id="9" name="圆角矩形标注 8"/>
          <p:cNvSpPr/>
          <p:nvPr/>
        </p:nvSpPr>
        <p:spPr>
          <a:xfrm>
            <a:off x="6115050" y="2425700"/>
            <a:ext cx="3028950" cy="576263"/>
          </a:xfrm>
          <a:prstGeom prst="wedgeRoundRectCallout">
            <a:avLst>
              <a:gd name="adj1" fmla="val -29109"/>
              <a:gd name="adj2" fmla="val 158147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is Chen Long.</a:t>
            </a:r>
            <a:endParaRPr lang="zh-CN" altLang="en-US" dirty="0"/>
          </a:p>
        </p:txBody>
      </p:sp>
      <p:sp>
        <p:nvSpPr>
          <p:cNvPr id="10" name="圆角矩形标注 9"/>
          <p:cNvSpPr/>
          <p:nvPr/>
        </p:nvSpPr>
        <p:spPr>
          <a:xfrm>
            <a:off x="3203575" y="4943475"/>
            <a:ext cx="3163888" cy="893763"/>
          </a:xfrm>
          <a:prstGeom prst="wedgeRoundRectCallout">
            <a:avLst>
              <a:gd name="adj1" fmla="val 24768"/>
              <a:gd name="adj2" fmla="val -122687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can act. </a:t>
            </a:r>
          </a:p>
          <a:p>
            <a:pPr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he do?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圆角矩形标注 10"/>
          <p:cNvSpPr/>
          <p:nvPr/>
        </p:nvSpPr>
        <p:spPr>
          <a:xfrm>
            <a:off x="6516688" y="5138738"/>
            <a:ext cx="2519362" cy="503237"/>
          </a:xfrm>
          <a:prstGeom prst="wedgeRoundRectCallout">
            <a:avLst>
              <a:gd name="adj1" fmla="val -29655"/>
              <a:gd name="adj2" fmla="val -206414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is an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actor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716463" y="3094038"/>
            <a:ext cx="2232025" cy="1184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zh-CN" sz="5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</a:t>
            </a:r>
            <a:r>
              <a:rPr lang="en-US" altLang="zh-CN" sz="5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endParaRPr lang="en-US" altLang="zh-CN" sz="5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actor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42084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2279650" y="1947863"/>
            <a:ext cx="6567488" cy="1063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Chen Long is an act</a:t>
            </a:r>
            <a:r>
              <a:rPr lang="en-US" altLang="zh-CN" sz="4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or.</a:t>
            </a:r>
            <a:endParaRPr lang="en-US" altLang="zh-CN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793750" y="1390650"/>
            <a:ext cx="1789113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占位符 2"/>
          <p:cNvSpPr txBox="1"/>
          <p:nvPr/>
        </p:nvSpPr>
        <p:spPr bwMode="auto">
          <a:xfrm>
            <a:off x="641350" y="850900"/>
            <a:ext cx="2093913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Let’s learn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580" name="标题 2"/>
          <p:cNvSpPr txBox="1"/>
          <p:nvPr/>
        </p:nvSpPr>
        <p:spPr bwMode="auto">
          <a:xfrm>
            <a:off x="490538" y="201613"/>
            <a:ext cx="3576637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 dirty="0"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4581" name="图片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3513" y="2039938"/>
            <a:ext cx="3049587" cy="434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圆角矩形标注 7"/>
          <p:cNvSpPr/>
          <p:nvPr/>
        </p:nvSpPr>
        <p:spPr>
          <a:xfrm>
            <a:off x="2987675" y="2138363"/>
            <a:ext cx="3024188" cy="576262"/>
          </a:xfrm>
          <a:prstGeom prst="wedgeRoundRectCallout">
            <a:avLst>
              <a:gd name="adj1" fmla="val 25543"/>
              <a:gd name="adj2" fmla="val 137797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Who’s that </a:t>
            </a:r>
            <a:r>
              <a:rPr lang="en-US" altLang="zh-CN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man?</a:t>
            </a:r>
            <a:r>
              <a:rPr lang="en-US" altLang="zh-CN" dirty="0" err="1"/>
              <a:t>t</a:t>
            </a:r>
            <a:endParaRPr lang="zh-CN" altLang="en-US" dirty="0"/>
          </a:p>
        </p:txBody>
      </p:sp>
      <p:pic>
        <p:nvPicPr>
          <p:cNvPr id="9" name="图片 4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62525" y="3181350"/>
            <a:ext cx="25495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圆角矩形标注 9"/>
          <p:cNvSpPr/>
          <p:nvPr/>
        </p:nvSpPr>
        <p:spPr>
          <a:xfrm>
            <a:off x="6115050" y="2425700"/>
            <a:ext cx="2778125" cy="576263"/>
          </a:xfrm>
          <a:prstGeom prst="wedgeRoundRectCallout">
            <a:avLst>
              <a:gd name="adj1" fmla="val -29109"/>
              <a:gd name="adj2" fmla="val 158147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is Yao Ming.</a:t>
            </a:r>
            <a:endParaRPr lang="zh-CN" altLang="en-US" dirty="0"/>
          </a:p>
        </p:txBody>
      </p:sp>
      <p:sp>
        <p:nvSpPr>
          <p:cNvPr id="11" name="圆角矩形标注 10"/>
          <p:cNvSpPr/>
          <p:nvPr/>
        </p:nvSpPr>
        <p:spPr>
          <a:xfrm>
            <a:off x="3460750" y="4981575"/>
            <a:ext cx="5553075" cy="989013"/>
          </a:xfrm>
          <a:prstGeom prst="wedgeRoundRectCallout">
            <a:avLst>
              <a:gd name="adj1" fmla="val -8231"/>
              <a:gd name="adj2" fmla="val -133687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he is a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basketball player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can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 basketball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well.</a:t>
            </a:r>
            <a:endParaRPr lang="zh-CN" altLang="en-US" dirty="0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127375" y="3178175"/>
            <a:ext cx="5976938" cy="11858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zh-CN" sz="5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zh-CN" sz="5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asketball player</a:t>
            </a:r>
            <a:endParaRPr lang="en-US" altLang="zh-CN" sz="5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basketball-player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45227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5d9bd043f82637ddbc699569e221ec07ef5"/>
  <p:tag name="ISPRING_RESOURCE_PATHS_HASH_PRESENTER" val="8a494b6bf0af80881a36483a8bbb62c834fdbc7"/>
</p:tagLst>
</file>

<file path=ppt/theme/theme1.xml><?xml version="1.0" encoding="utf-8"?>
<a:theme xmlns:a="http://schemas.openxmlformats.org/drawingml/2006/main" name="WWW.2PPT.COM&#10;">
  <a:themeElements>
    <a:clrScheme name="A000120150119A04PW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2CBEBB"/>
      </a:accent1>
      <a:accent2>
        <a:srgbClr val="00AEEF"/>
      </a:accent2>
      <a:accent3>
        <a:srgbClr val="FFFFFF"/>
      </a:accent3>
      <a:accent4>
        <a:srgbClr val="505050"/>
      </a:accent4>
      <a:accent5>
        <a:srgbClr val="ACDBDA"/>
      </a:accent5>
      <a:accent6>
        <a:srgbClr val="009DD9"/>
      </a:accent6>
      <a:hlink>
        <a:srgbClr val="00B0F0"/>
      </a:hlink>
      <a:folHlink>
        <a:srgbClr val="7F7F7F"/>
      </a:folHlink>
    </a:clrScheme>
    <a:fontScheme name="A000120150119A04PWBG">
      <a:majorFont>
        <a:latin typeface="Times New Roman"/>
        <a:ea typeface="华文中宋"/>
        <a:cs typeface=""/>
      </a:majorFont>
      <a:minorFont>
        <a:latin typeface="Times New Roman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A000120150119A04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2CBEBB"/>
        </a:accent1>
        <a:accent2>
          <a:srgbClr val="00AEEF"/>
        </a:accent2>
        <a:accent3>
          <a:srgbClr val="FFFFFF"/>
        </a:accent3>
        <a:accent4>
          <a:srgbClr val="505050"/>
        </a:accent4>
        <a:accent5>
          <a:srgbClr val="ACDBDA"/>
        </a:accent5>
        <a:accent6>
          <a:srgbClr val="009DD9"/>
        </a:accent6>
        <a:hlink>
          <a:srgbClr val="00B0F0"/>
        </a:hlink>
        <a:folHlink>
          <a:srgbClr val="7F7F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53b61e80c50d6</Template>
  <TotalTime>0</TotalTime>
  <Words>405</Words>
  <Application>Microsoft Office PowerPoint</Application>
  <PresentationFormat>全屏显示(4:3)</PresentationFormat>
  <Paragraphs>138</Paragraphs>
  <Slides>20</Slides>
  <Notes>7</Notes>
  <HiddenSlides>0</HiddenSlides>
  <MMClips>7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4" baseType="lpstr">
      <vt:lpstr>黑体</vt:lpstr>
      <vt:lpstr>华文新魏</vt:lpstr>
      <vt:lpstr>华文中宋</vt:lpstr>
      <vt:lpstr>宋体</vt:lpstr>
      <vt:lpstr>微软雅黑</vt:lpstr>
      <vt:lpstr>幼圆</vt:lpstr>
      <vt:lpstr>Arial</vt:lpstr>
      <vt:lpstr>Arial Black</vt:lpstr>
      <vt:lpstr>Calibri</vt:lpstr>
      <vt:lpstr>Comic Sans MS</vt:lpstr>
      <vt:lpstr>Tahoma</vt:lpstr>
      <vt:lpstr>Times New Roman</vt:lpstr>
      <vt:lpstr>Webdings</vt:lpstr>
      <vt:lpstr>WWW.2PPT.COM
</vt:lpstr>
      <vt:lpstr>Unit3 Who’s That Man?</vt:lpstr>
      <vt:lpstr>&gt;&gt;Review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&gt;&gt;Summary</vt:lpstr>
      <vt:lpstr>&gt;&gt;Homework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2014-11-17T10:58:00Z</dcterms:created>
  <dcterms:modified xsi:type="dcterms:W3CDTF">2023-01-16T14:12:03Z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3E95C98217BE48079EA3C494ADF599E0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