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481" r:id="rId2"/>
    <p:sldId id="1675" r:id="rId3"/>
    <p:sldId id="1676" r:id="rId4"/>
    <p:sldId id="1677" r:id="rId5"/>
    <p:sldId id="1678" r:id="rId6"/>
    <p:sldId id="1679" r:id="rId7"/>
    <p:sldId id="1680" r:id="rId8"/>
    <p:sldId id="1681" r:id="rId9"/>
    <p:sldId id="1682" r:id="rId10"/>
    <p:sldId id="1683" r:id="rId11"/>
    <p:sldId id="1684" r:id="rId12"/>
    <p:sldId id="1685" r:id="rId13"/>
    <p:sldId id="1686" r:id="rId14"/>
    <p:sldId id="1687" r:id="rId15"/>
    <p:sldId id="1688" r:id="rId16"/>
    <p:sldId id="1689" r:id="rId17"/>
    <p:sldId id="1690" r:id="rId18"/>
    <p:sldId id="1691" r:id="rId19"/>
    <p:sldId id="1692" r:id="rId20"/>
    <p:sldId id="1693" r:id="rId21"/>
    <p:sldId id="1694" r:id="rId22"/>
    <p:sldId id="1695" r:id="rId23"/>
    <p:sldId id="1696" r:id="rId24"/>
    <p:sldId id="1697" r:id="rId25"/>
    <p:sldId id="1698" r:id="rId26"/>
    <p:sldId id="1699" r:id="rId27"/>
    <p:sldId id="1700" r:id="rId28"/>
    <p:sldId id="1701" r:id="rId29"/>
    <p:sldId id="1702" r:id="rId3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3800" b="1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800" b="1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800" b="1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800" b="1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800" b="1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3800" b="1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3800" b="1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3800" b="1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3800" b="1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4">
          <p15:clr>
            <a:srgbClr val="A4A3A4"/>
          </p15:clr>
        </p15:guide>
        <p15:guide id="2" pos="29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xkb1.com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2F66BE"/>
    <a:srgbClr val="0070C0"/>
    <a:srgbClr val="CC3300"/>
    <a:srgbClr val="0066CC"/>
    <a:srgbClr val="3399FF"/>
    <a:srgbClr val="33CCFF"/>
    <a:srgbClr val="EEE2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30"/>
    <p:restoredTop sz="95348"/>
  </p:normalViewPr>
  <p:slideViewPr>
    <p:cSldViewPr>
      <p:cViewPr>
        <p:scale>
          <a:sx n="110" d="100"/>
          <a:sy n="110" d="100"/>
        </p:scale>
        <p:origin x="-1686" y="-90"/>
      </p:cViewPr>
      <p:guideLst>
        <p:guide orient="horz" pos="374"/>
        <p:guide pos="29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buFont typeface="Arial" panose="020B0604020202020204" pitchFamily="34" charset="0"/>
              <a:buNone/>
              <a:defRPr sz="120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buFont typeface="Arial" panose="020B0604020202020204" pitchFamily="34" charset="0"/>
              <a:buNone/>
              <a:defRPr sz="120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49F0806B-AC43-4CF1-B7DA-9F0CA3D53B79}" type="datetime1">
              <a:rPr lang="zh-CN" altLang="en-US"/>
              <a:t>2023-01-16</a:t>
            </a:fld>
            <a:endParaRPr lang="en-US" altLang="zh-CN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buFont typeface="Arial" panose="020B0604020202020204" pitchFamily="34" charset="0"/>
              <a:buNone/>
              <a:defRPr sz="120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buFont typeface="Arial" panose="020B0604020202020204" pitchFamily="34" charset="0"/>
              <a:buNone/>
              <a:defRPr sz="1200" dirty="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C63B0D0A-B0F9-428B-BCCE-B431D8A6F929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200" b="0"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5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b="0"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D7E177D2-B6C0-4C8B-BBA0-5595346BE55A}" type="datetime1">
              <a:rPr lang="zh-CN" altLang="en-US"/>
              <a:t>2023-01-16</a:t>
            </a:fld>
            <a:endParaRPr lang="en-US"/>
          </a:p>
        </p:txBody>
      </p:sp>
      <p:sp>
        <p:nvSpPr>
          <p:cNvPr id="10244" name="幻灯片图像占位符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  <a:miter lim="800000"/>
          </a:ln>
        </p:spPr>
      </p:sp>
      <p:sp>
        <p:nvSpPr>
          <p:cNvPr id="3077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3078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 typeface="Arial" panose="020B0604020202020204" pitchFamily="34" charset="0"/>
              <a:buNone/>
              <a:defRPr sz="1200" b="0"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9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r">
              <a:buFont typeface="Arial" panose="020B0604020202020204" pitchFamily="34" charset="0"/>
              <a:buNone/>
              <a:defRPr sz="1200" b="0" dirty="0"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FD7C40F2-076E-4370-9279-C2B09370CDB5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 eaLnBrk="0" hangingPunct="0"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灯片编号占位符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buFont typeface="Arial" panose="020B0604020202020204" pitchFamily="34" charset="0"/>
              <a:buNone/>
              <a:defRPr sz="1200" dirty="0">
                <a:solidFill>
                  <a:srgbClr val="898989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8DA6D09C-A37D-4BF8-A94E-9422E11BE1C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 eaLnBrk="0" hangingPunct="0"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灯片编号占位符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buFont typeface="Arial" panose="020B0604020202020204" pitchFamily="34" charset="0"/>
              <a:buNone/>
              <a:defRPr sz="1200" dirty="0">
                <a:solidFill>
                  <a:srgbClr val="898989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3E552B99-E5DA-4B6E-A416-5ED51621128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空白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 eaLnBrk="0" hangingPunct="0"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灯片编号占位符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buFont typeface="Arial" panose="020B0604020202020204" pitchFamily="34" charset="0"/>
              <a:buNone/>
              <a:defRPr sz="1200" dirty="0">
                <a:solidFill>
                  <a:srgbClr val="898989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3E552B99-E5DA-4B6E-A416-5ED51621128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9525" y="6430963"/>
            <a:ext cx="914400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本框 1"/>
          <p:cNvSpPr txBox="1">
            <a:spLocks noChangeArrowheads="1"/>
          </p:cNvSpPr>
          <p:nvPr userDrawn="1"/>
        </p:nvSpPr>
        <p:spPr bwMode="auto">
          <a:xfrm>
            <a:off x="0" y="6430963"/>
            <a:ext cx="9144000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0" hangingPunct="0">
              <a:buFont typeface="Arial" panose="020B0604020202020204" pitchFamily="34" charset="0"/>
              <a:buNone/>
              <a:defRPr/>
            </a:pPr>
            <a:r>
              <a:rPr lang="zh-CN" altLang="en-US" sz="1800" dirty="0">
                <a:solidFill>
                  <a:srgbClr val="FDEAD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学缘网：</a:t>
            </a:r>
            <a:r>
              <a:rPr lang="en-US" altLang="zh-CN" sz="1800" dirty="0">
                <a:solidFill>
                  <a:srgbClr val="FDEAD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www.xueyuanwang.com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400" b="0" smtClean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b="0" smtClean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buFont typeface="Arial" panose="020B0604020202020204" pitchFamily="34" charset="0"/>
              <a:buNone/>
              <a:defRPr dirty="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38411983-9557-43DD-9620-D0904283923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9525" y="6430963"/>
            <a:ext cx="914400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本框 1"/>
          <p:cNvSpPr txBox="1">
            <a:spLocks noChangeArrowheads="1"/>
          </p:cNvSpPr>
          <p:nvPr userDrawn="1"/>
        </p:nvSpPr>
        <p:spPr bwMode="auto">
          <a:xfrm>
            <a:off x="0" y="6430963"/>
            <a:ext cx="9144000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0" hangingPunct="0">
              <a:buFont typeface="Arial" panose="020B0604020202020204" pitchFamily="34" charset="0"/>
              <a:buNone/>
              <a:defRPr/>
            </a:pPr>
            <a:r>
              <a:rPr lang="zh-CN" altLang="en-US" sz="1800" dirty="0">
                <a:solidFill>
                  <a:srgbClr val="FDEAD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学缘网：</a:t>
            </a:r>
            <a:r>
              <a:rPr lang="en-US" altLang="zh-CN" sz="1800" dirty="0">
                <a:solidFill>
                  <a:srgbClr val="FDEAD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www.xueyuanwang.com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400" b="0" smtClean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b="0" smtClean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buFont typeface="Arial" panose="020B0604020202020204" pitchFamily="34" charset="0"/>
              <a:buNone/>
              <a:defRPr dirty="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5F8F19C2-D1BB-49B0-86CC-6DF351B0E1D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9525" y="6430963"/>
            <a:ext cx="914400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本框 1"/>
          <p:cNvSpPr txBox="1">
            <a:spLocks noChangeArrowheads="1"/>
          </p:cNvSpPr>
          <p:nvPr userDrawn="1"/>
        </p:nvSpPr>
        <p:spPr bwMode="auto">
          <a:xfrm>
            <a:off x="0" y="6430963"/>
            <a:ext cx="9144000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0" hangingPunct="0">
              <a:buFont typeface="Arial" panose="020B0604020202020204" pitchFamily="34" charset="0"/>
              <a:buNone/>
              <a:defRPr/>
            </a:pPr>
            <a:r>
              <a:rPr lang="zh-CN" altLang="en-US" sz="1800" dirty="0">
                <a:solidFill>
                  <a:srgbClr val="FDEAD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学缘网：</a:t>
            </a:r>
            <a:r>
              <a:rPr lang="en-US" altLang="zh-CN" sz="1800" dirty="0">
                <a:solidFill>
                  <a:srgbClr val="FDEAD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www.xueyuanwang.com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5" name="日期占位符 2"/>
          <p:cNvSpPr>
            <a:spLocks noGrp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400" b="0" smtClean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3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b="0" smtClean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4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buFont typeface="Arial" panose="020B0604020202020204" pitchFamily="34" charset="0"/>
              <a:buNone/>
              <a:defRPr dirty="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19107606-1782-4FED-90ED-6C8930518DA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标题，文本与剪贴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750" y="333375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剪贴画占位符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z="1000" b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algn="ctr">
              <a:defRPr sz="1000" b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buFont typeface="Arial" panose="020B0604020202020204" pitchFamily="34" charset="0"/>
              <a:buNone/>
              <a:defRPr dirty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36D74E3B-C4DF-4F89-B78D-656FA7766E5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advTm="8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buFont typeface="Arial" panose="020B0604020202020204" pitchFamily="34" charset="0"/>
              <a:buNone/>
              <a:defRPr sz="1400" b="0">
                <a:latin typeface="+mn-lt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algn="ctr">
              <a:buFont typeface="Arial" panose="020B0604020202020204" pitchFamily="34" charset="0"/>
              <a:buNone/>
              <a:defRPr sz="1400" b="0">
                <a:latin typeface="+mn-lt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buFont typeface="Arial" panose="020B0604020202020204" pitchFamily="34" charset="0"/>
              <a:buNone/>
              <a:defRPr dirty="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AF6D1580-A6BD-4225-BCD6-13AF4E5CF5DF}" type="slidenum">
              <a:rPr lang="zh-CN" altLang="en-US"/>
              <a:t>‹#›</a:t>
            </a:fld>
            <a:endParaRPr lang="zh-CN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2"/>
          <p:cNvPicPr>
            <a:picLocks noChangeAspect="1"/>
          </p:cNvPicPr>
          <p:nvPr userDrawn="1"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0" y="6437313"/>
            <a:ext cx="914400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8" name="文本占位符 2"/>
          <p:cNvSpPr>
            <a:spLocks noGrp="1"/>
          </p:cNvSpPr>
          <p:nvPr>
            <p:ph type="body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GIF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../AppData/Local/Temp/&#21548;&#21147;&#21644;&#27979;&#35797;/&#21516;&#27493;&#21548;&#21147;/M1-U2-2.mp3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89" name="组合 18"/>
          <p:cNvGrpSpPr/>
          <p:nvPr/>
        </p:nvGrpSpPr>
        <p:grpSpPr bwMode="auto">
          <a:xfrm>
            <a:off x="304800" y="0"/>
            <a:ext cx="8839200" cy="5976938"/>
            <a:chOff x="538" y="-39"/>
            <a:chExt cx="13919" cy="9413"/>
          </a:xfrm>
        </p:grpSpPr>
        <p:pic>
          <p:nvPicPr>
            <p:cNvPr id="12292" name="图片 5" descr="黑板-空.pn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540" y="865"/>
              <a:ext cx="13550" cy="7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3" name="图片 7" descr="叶子.png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7809" y="-39"/>
              <a:ext cx="6648" cy="3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4" name="图片 15" descr="桌子.png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38" y="8038"/>
              <a:ext cx="6237" cy="1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5" name="图片 16" descr="粉笔画.png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7191" y="4406"/>
              <a:ext cx="6456" cy="3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6" name="图片 11" descr="书本.png"/>
            <p:cNvPicPr>
              <a:picLocks noChangeAspect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1371" y="7621"/>
              <a:ext cx="1658" cy="1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7" name="图片 14" descr="钟.PNG"/>
            <p:cNvPicPr>
              <a:picLocks noChangeAspect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3653" y="8163"/>
              <a:ext cx="845" cy="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8" name="图片 10" descr="铅笔筒.PNG"/>
            <p:cNvPicPr>
              <a:picLocks noChangeAspect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3029" y="7416"/>
              <a:ext cx="1118" cy="1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9" name="图片 13" descr="眼镜.PNG"/>
            <p:cNvPicPr>
              <a:picLocks noChangeAspect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4855" y="8568"/>
              <a:ext cx="860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" name="图片 1" descr="女老师(1)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 flipH="1">
            <a:off x="6338888" y="2635250"/>
            <a:ext cx="2913062" cy="412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本框 4"/>
          <p:cNvSpPr txBox="1"/>
          <p:nvPr/>
        </p:nvSpPr>
        <p:spPr>
          <a:xfrm>
            <a:off x="1119188" y="1630363"/>
            <a:ext cx="6800850" cy="171739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Module </a:t>
            </a:r>
            <a:r>
              <a:rPr lang="en-US" altLang="zh-CN" sz="4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1  Unit </a:t>
            </a:r>
            <a:r>
              <a:rPr lang="en-US" altLang="zh-CN" sz="4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2</a:t>
            </a:r>
            <a:endParaRPr lang="en-US" altLang="zh-CN" sz="44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marL="514350" indent="-514350"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4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You should smile at her!</a:t>
            </a:r>
          </a:p>
        </p:txBody>
      </p:sp>
      <p:sp>
        <p:nvSpPr>
          <p:cNvPr id="13" name="矩形 12"/>
          <p:cNvSpPr/>
          <p:nvPr/>
        </p:nvSpPr>
        <p:spPr>
          <a:xfrm>
            <a:off x="0" y="5998436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71" name="Picture 7" descr="2008102413163873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600" y="2073275"/>
            <a:ext cx="3124200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468313" y="4581525"/>
            <a:ext cx="3406775" cy="946150"/>
          </a:xfrm>
          <a:prstGeom prst="rect">
            <a:avLst/>
          </a:prstGeom>
          <a:noFill/>
          <a:ln w="476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</a:rPr>
              <a:t>Take part in English corners.</a:t>
            </a:r>
          </a:p>
        </p:txBody>
      </p:sp>
      <p:pic>
        <p:nvPicPr>
          <p:cNvPr id="62473" name="Picture 9" descr="e9446d32612556983f4230b24266cf57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35600" y="2565400"/>
            <a:ext cx="226218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4" name="Text Box 10"/>
          <p:cNvSpPr txBox="1">
            <a:spLocks noChangeArrowheads="1"/>
          </p:cNvSpPr>
          <p:nvPr/>
        </p:nvSpPr>
        <p:spPr bwMode="auto">
          <a:xfrm>
            <a:off x="5029200" y="5791200"/>
            <a:ext cx="3581400" cy="519113"/>
          </a:xfrm>
          <a:prstGeom prst="rect">
            <a:avLst/>
          </a:prstGeom>
          <a:noFill/>
          <a:ln w="476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</a:rPr>
              <a:t>Watch English movies.</a:t>
            </a:r>
          </a:p>
        </p:txBody>
      </p:sp>
      <p:sp>
        <p:nvSpPr>
          <p:cNvPr id="21509" name="Text Box 11"/>
          <p:cNvSpPr txBox="1">
            <a:spLocks noChangeArrowheads="1"/>
          </p:cNvSpPr>
          <p:nvPr/>
        </p:nvSpPr>
        <p:spPr bwMode="auto">
          <a:xfrm>
            <a:off x="1403350" y="836613"/>
            <a:ext cx="6781800" cy="579437"/>
          </a:xfrm>
          <a:prstGeom prst="rect">
            <a:avLst/>
          </a:prstGeom>
          <a:noFill/>
          <a:ln w="476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00007D"/>
                </a:solidFill>
                <a:latin typeface="Times New Roman" panose="02020603050405020304" pitchFamily="18" charset="0"/>
              </a:rPr>
              <a:t>Do you have any other suggestions?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2" grpId="0"/>
      <p:bldP spid="6247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图片 67585" descr="U_2932~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420188">
            <a:off x="6516688" y="188913"/>
            <a:ext cx="2552700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7" name="图片 67586" descr="DSVFGSD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117475"/>
            <a:ext cx="655320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8" name="文本框 67587"/>
          <p:cNvSpPr txBox="1">
            <a:spLocks noChangeArrowheads="1"/>
          </p:cNvSpPr>
          <p:nvPr/>
        </p:nvSpPr>
        <p:spPr bwMode="auto">
          <a:xfrm>
            <a:off x="323850" y="476250"/>
            <a:ext cx="6264275" cy="1739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0000FF"/>
                </a:solidFill>
                <a:latin typeface="Times New Roman" panose="02020603050405020304" pitchFamily="18" charset="0"/>
              </a:rPr>
              <a:t>1.Work in pairs. Talk about problems in learning English and give advice.</a:t>
            </a:r>
          </a:p>
        </p:txBody>
      </p:sp>
      <p:graphicFrame>
        <p:nvGraphicFramePr>
          <p:cNvPr id="67589" name="表格 67588"/>
          <p:cNvGraphicFramePr/>
          <p:nvPr/>
        </p:nvGraphicFramePr>
        <p:xfrm>
          <a:off x="755650" y="2460625"/>
          <a:ext cx="7632700" cy="2581275"/>
        </p:xfrm>
        <a:graphic>
          <a:graphicData uri="http://schemas.openxmlformats.org/drawingml/2006/table">
            <a:tbl>
              <a:tblPr/>
              <a:tblGrid>
                <a:gridCol w="3313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9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6438"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3600" b="1">
                          <a:solidFill>
                            <a:srgbClr val="6600CC"/>
                          </a:solidFill>
                          <a:latin typeface="Times New Roman" panose="02020603050405020304" pitchFamily="18" charset="0"/>
                        </a:rPr>
                        <a:t>Problems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EEF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3600" b="1">
                          <a:solidFill>
                            <a:srgbClr val="6600CC"/>
                          </a:solidFill>
                          <a:latin typeface="Times New Roman" panose="02020603050405020304" pitchFamily="18" charset="0"/>
                        </a:rPr>
                        <a:t>Advice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EEF5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4837"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3600" b="1">
                          <a:latin typeface="Times New Roman" panose="02020603050405020304" pitchFamily="18" charset="0"/>
                        </a:rPr>
                        <a:t>I can’t…</a:t>
                      </a:r>
                    </a:p>
                    <a:p>
                      <a:pPr marL="0" lvl="0" indent="0">
                        <a:buNone/>
                      </a:pPr>
                      <a:r>
                        <a:rPr lang="en-US" altLang="zh-CN" sz="3600" b="1">
                          <a:latin typeface="Times New Roman" panose="02020603050405020304" pitchFamily="18" charset="0"/>
                        </a:rPr>
                        <a:t>I don’t know…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3600" b="1">
                          <a:latin typeface="Times New Roman" panose="02020603050405020304" pitchFamily="18" charset="0"/>
                        </a:rPr>
                        <a:t>How/ What about…?</a:t>
                      </a:r>
                    </a:p>
                    <a:p>
                      <a:pPr marL="0" lvl="0" indent="0">
                        <a:buNone/>
                      </a:pPr>
                      <a:r>
                        <a:rPr lang="en-US" altLang="zh-CN" sz="3600" b="1">
                          <a:latin typeface="Times New Roman" panose="02020603050405020304" pitchFamily="18" charset="0"/>
                        </a:rPr>
                        <a:t>Why don’t you/ not…</a:t>
                      </a:r>
                      <a:r>
                        <a:rPr lang="zh-CN" altLang="en-US" sz="3600" b="1">
                          <a:latin typeface="Times New Roman" panose="02020603050405020304" pitchFamily="18" charset="0"/>
                        </a:rPr>
                        <a:t>？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543" name="文本框 67599"/>
          <p:cNvSpPr txBox="1">
            <a:spLocks noChangeArrowheads="1"/>
          </p:cNvSpPr>
          <p:nvPr/>
        </p:nvSpPr>
        <p:spPr bwMode="auto">
          <a:xfrm>
            <a:off x="323850" y="5157788"/>
            <a:ext cx="7777163" cy="1736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zh-CN" altLang="en-US" sz="3600">
                <a:latin typeface="Times New Roman" panose="02020603050405020304" pitchFamily="18" charset="0"/>
              </a:rPr>
              <a:t>                understanding English</a:t>
            </a:r>
          </a:p>
          <a:p>
            <a:pPr eaLnBrk="0" hangingPunct="0">
              <a:buFont typeface="Arial" panose="020B0604020202020204" pitchFamily="34" charset="0"/>
              <a:buNone/>
            </a:pPr>
            <a:r>
              <a:rPr lang="zh-CN" altLang="en-US" sz="3600">
                <a:latin typeface="Times New Roman" panose="02020603050405020304" pitchFamily="18" charset="0"/>
              </a:rPr>
              <a:t> </a:t>
            </a:r>
            <a:r>
              <a:rPr lang="zh-CN" altLang="en-US" sz="3600">
                <a:solidFill>
                  <a:srgbClr val="FF3300"/>
                </a:solidFill>
                <a:latin typeface="Times New Roman" panose="02020603050405020304" pitchFamily="18" charset="0"/>
              </a:rPr>
              <a:t>about </a:t>
            </a:r>
            <a:r>
              <a:rPr lang="zh-CN" altLang="en-US" sz="3600">
                <a:latin typeface="Times New Roman" panose="02020603050405020304" pitchFamily="18" charset="0"/>
              </a:rPr>
              <a:t>     speaking English</a:t>
            </a:r>
          </a:p>
          <a:p>
            <a:pPr eaLnBrk="0" hangingPunct="0">
              <a:buFont typeface="Arial" panose="020B0604020202020204" pitchFamily="34" charset="0"/>
              <a:buNone/>
            </a:pPr>
            <a:r>
              <a:rPr lang="zh-CN" altLang="en-US" sz="3600">
                <a:latin typeface="Times New Roman" panose="02020603050405020304" pitchFamily="18" charset="0"/>
              </a:rPr>
              <a:t>                learning vocabulary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标题 68609"/>
          <p:cNvSpPr>
            <a:spLocks noGrp="1"/>
          </p:cNvSpPr>
          <p:nvPr>
            <p:ph type="title" idx="4294967295"/>
          </p:nvPr>
        </p:nvSpPr>
        <p:spPr>
          <a:xfrm>
            <a:off x="1116013" y="476250"/>
            <a:ext cx="8027987" cy="1143000"/>
          </a:xfrm>
          <a:solidFill>
            <a:srgbClr val="CCFFFF">
              <a:alpha val="100000"/>
            </a:srgbClr>
          </a:solidFill>
          <a:ln>
            <a:solidFill>
              <a:srgbClr val="99CCFF"/>
            </a:solidFill>
          </a:ln>
          <a:effectLst>
            <a:outerShdw dist="107763" dir="2699999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l">
              <a:defRPr/>
            </a:pPr>
            <a:r>
              <a:rPr lang="en-US" altLang="zh-CN" sz="3600" b="1">
                <a:latin typeface="Times New Roman" panose="02020603050405020304" pitchFamily="18" charset="0"/>
              </a:rPr>
              <a:t>Listen and read the passage and find out what problems the students have. </a:t>
            </a:r>
          </a:p>
        </p:txBody>
      </p:sp>
      <p:pic>
        <p:nvPicPr>
          <p:cNvPr id="23554" name="图片 68610" descr="2010073107085704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9513" y="1557338"/>
            <a:ext cx="930275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文本框 68611"/>
          <p:cNvSpPr txBox="1">
            <a:spLocks noChangeArrowheads="1"/>
          </p:cNvSpPr>
          <p:nvPr/>
        </p:nvSpPr>
        <p:spPr bwMode="auto">
          <a:xfrm>
            <a:off x="539750" y="1773238"/>
            <a:ext cx="7848600" cy="4486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zh-CN" altLang="en-US" sz="3600">
                <a:latin typeface="Times New Roman" panose="02020603050405020304" pitchFamily="18" charset="0"/>
              </a:rPr>
              <a:t> </a:t>
            </a:r>
            <a:r>
              <a:rPr lang="en-US" altLang="zh-CN" sz="3600">
                <a:latin typeface="Times New Roman" panose="02020603050405020304" pitchFamily="18" charset="0"/>
              </a:rPr>
              <a:t>The answers:</a:t>
            </a:r>
          </a:p>
          <a:p>
            <a:pPr eaLnBrk="0" hangingPunct="0">
              <a:buFont typeface="Arial" panose="020B0604020202020204" pitchFamily="34" charset="0"/>
              <a:buNone/>
            </a:pPr>
            <a:r>
              <a:rPr lang="en-US" altLang="zh-CN" sz="3600">
                <a:latin typeface="Times New Roman" panose="02020603050405020304" pitchFamily="18" charset="0"/>
              </a:rPr>
              <a:t>1.</a:t>
            </a:r>
            <a:r>
              <a:rPr lang="en-US" altLang="zh-CN" sz="3600">
                <a:solidFill>
                  <a:srgbClr val="FF3300"/>
                </a:solidFill>
                <a:latin typeface="Times New Roman" panose="02020603050405020304" pitchFamily="18" charset="0"/>
              </a:rPr>
              <a:t> Li</a:t>
            </a:r>
            <a:r>
              <a:rPr lang="en-US" altLang="zh-CN" sz="3600">
                <a:latin typeface="Times New Roman" panose="02020603050405020304" pitchFamily="18" charset="0"/>
              </a:rPr>
              <a:t> </a:t>
            </a:r>
            <a:r>
              <a:rPr lang="en-US" altLang="zh-CN" sz="3600">
                <a:solidFill>
                  <a:srgbClr val="FF3300"/>
                </a:solidFill>
                <a:latin typeface="Times New Roman" panose="02020603050405020304" pitchFamily="18" charset="0"/>
              </a:rPr>
              <a:t>Tao</a:t>
            </a:r>
            <a:r>
              <a:rPr lang="en-US" altLang="zh-CN" sz="3600">
                <a:latin typeface="Times New Roman" panose="02020603050405020304" pitchFamily="18" charset="0"/>
              </a:rPr>
              <a:t> likes watching English films and listening to English songs, but he doesn’t understand very much.</a:t>
            </a:r>
          </a:p>
          <a:p>
            <a:pPr eaLnBrk="0" hangingPunct="0">
              <a:buFont typeface="Arial" panose="020B0604020202020204" pitchFamily="34" charset="0"/>
              <a:buNone/>
            </a:pPr>
            <a:r>
              <a:rPr lang="en-US" altLang="zh-CN" sz="3600">
                <a:latin typeface="Times New Roman" panose="02020603050405020304" pitchFamily="18" charset="0"/>
              </a:rPr>
              <a:t>2. </a:t>
            </a:r>
            <a:r>
              <a:rPr lang="en-US" altLang="zh-CN" sz="3600">
                <a:solidFill>
                  <a:srgbClr val="FF3300"/>
                </a:solidFill>
                <a:latin typeface="Times New Roman" panose="02020603050405020304" pitchFamily="18" charset="0"/>
              </a:rPr>
              <a:t>Wang Fan</a:t>
            </a:r>
            <a:r>
              <a:rPr lang="en-US" altLang="zh-CN" sz="3600">
                <a:latin typeface="Times New Roman" panose="02020603050405020304" pitchFamily="18" charset="0"/>
              </a:rPr>
              <a:t> has a foreign teacher at school but he is too shy to speak to her.</a:t>
            </a:r>
          </a:p>
          <a:p>
            <a:pPr eaLnBrk="0" hangingPunct="0">
              <a:buFont typeface="Arial" panose="020B0604020202020204" pitchFamily="34" charset="0"/>
              <a:buNone/>
            </a:pPr>
            <a:r>
              <a:rPr lang="en-US" altLang="zh-CN" sz="3600">
                <a:latin typeface="Times New Roman" panose="02020603050405020304" pitchFamily="18" charset="0"/>
              </a:rPr>
              <a:t>3. </a:t>
            </a:r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</a:rPr>
              <a:t>Zhang Lei</a:t>
            </a:r>
            <a:r>
              <a:rPr lang="en-US" altLang="zh-CN" sz="3600">
                <a:latin typeface="Times New Roman" panose="02020603050405020304" pitchFamily="18" charset="0"/>
              </a:rPr>
              <a:t> always forgets new words quickly.</a:t>
            </a:r>
          </a:p>
        </p:txBody>
      </p:sp>
      <p:grpSp>
        <p:nvGrpSpPr>
          <p:cNvPr id="23556" name="组合 68612"/>
          <p:cNvGrpSpPr/>
          <p:nvPr/>
        </p:nvGrpSpPr>
        <p:grpSpPr bwMode="auto">
          <a:xfrm>
            <a:off x="525463" y="404813"/>
            <a:ext cx="517525" cy="835025"/>
            <a:chOff x="0" y="0"/>
            <a:chExt cx="326" cy="526"/>
          </a:xfrm>
        </p:grpSpPr>
        <p:sp>
          <p:nvSpPr>
            <p:cNvPr id="68614" name="PubTriangle"/>
            <p:cNvSpPr>
              <a:spLocks noEditPoints="1"/>
            </p:cNvSpPr>
            <p:nvPr/>
          </p:nvSpPr>
          <p:spPr>
            <a:xfrm rot="2869834">
              <a:off x="-38" y="165"/>
              <a:ext cx="398" cy="323"/>
            </a:xfrm>
            <a:custGeom>
              <a:avLst/>
              <a:gdLst>
                <a:gd name="A1" fmla="val 10800"/>
                <a:gd name="A2" fmla="val 10800"/>
                <a:gd name="G0" fmla="+- 0 0 0"/>
                <a:gd name="G1" fmla="*/ A1 1 2"/>
                <a:gd name="G2" fmla="*/ G1 A2 21600"/>
                <a:gd name="G3" fmla="+- A1 0 G2"/>
                <a:gd name="G4" fmla="+- A1 0 0"/>
                <a:gd name="G5" fmla="+- G1 10800 0"/>
                <a:gd name="G6" fmla="*/ A2 1 2"/>
                <a:gd name="G7" fmla="+- A2 0 0"/>
                <a:gd name="G8" fmla="+- G2 G6 G1"/>
                <a:gd name="G9" fmla="+- G8 10800 0"/>
                <a:gd name="G10" fmla="+- G6 10800 0"/>
              </a:gdLst>
              <a:ahLst/>
              <a:cxnLst>
                <a:cxn ang="0">
                  <a:pos x="G4" y="0"/>
                </a:cxn>
                <a:cxn ang="0">
                  <a:pos x="G1" y="10800"/>
                </a:cxn>
                <a:cxn ang="0">
                  <a:pos x="0" y="21600"/>
                </a:cxn>
                <a:cxn ang="0">
                  <a:pos x="10800" y="G10"/>
                </a:cxn>
                <a:cxn ang="0">
                  <a:pos x="21600" y="G7"/>
                </a:cxn>
                <a:cxn ang="0">
                  <a:pos x="G5" y="G6"/>
                </a:cxn>
              </a:cxnLst>
              <a:rect l="G3" t="G6" r="G5" b="G9"/>
              <a:pathLst>
                <a:path w="21600" h="21600">
                  <a:moveTo>
                    <a:pt x="G4" y="0"/>
                  </a:moveTo>
                  <a:lnTo>
                    <a:pt x="0" y="21600"/>
                  </a:lnTo>
                  <a:lnTo>
                    <a:pt x="21600" y="G7"/>
                  </a:lnTo>
                  <a:close/>
                </a:path>
              </a:pathLst>
            </a:custGeom>
            <a:gradFill rotWithShape="1">
              <a:gsLst>
                <a:gs pos="0">
                  <a:srgbClr val="99FF66"/>
                </a:gs>
                <a:gs pos="100000">
                  <a:srgbClr val="01FF01"/>
                </a:gs>
              </a:gsLst>
              <a:path path="rect">
                <a:fillToRect l="100000" b="100000"/>
              </a:path>
              <a:tileRect/>
            </a:gradFill>
            <a:ln w="9525">
              <a:noFill/>
            </a:ln>
            <a:effectLst>
              <a:outerShdw dist="107763" dir="2699999" algn="ctr" rotWithShape="0">
                <a:srgbClr val="808080"/>
              </a:outerShdw>
            </a:effectLst>
          </p:spPr>
          <p:txBody>
            <a:bodyPr/>
            <a:lstStyle/>
            <a:p>
              <a:pPr eaLnBrk="0" hangingPunct="0">
                <a:buFont typeface="Arial" panose="020B0604020202020204" pitchFamily="34" charset="0"/>
                <a:buNone/>
                <a:defRPr/>
              </a:pPr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3558" name="文本框 68614"/>
            <p:cNvSpPr txBox="1">
              <a:spLocks noChangeArrowheads="1"/>
            </p:cNvSpPr>
            <p:nvPr/>
          </p:nvSpPr>
          <p:spPr bwMode="auto">
            <a:xfrm>
              <a:off x="10" y="0"/>
              <a:ext cx="316" cy="40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0" fontAlgn="b" hangingPunct="0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3600">
                  <a:solidFill>
                    <a:srgbClr val="CC3300"/>
                  </a:solidFill>
                  <a:latin typeface="Arial" panose="020B0604020202020204" pitchFamily="34" charset="0"/>
                  <a:ea typeface="华文细黑" panose="02010600040101010101" charset="-122"/>
                  <a:cs typeface="华文细黑" panose="02010600040101010101" charset="-122"/>
                </a:rPr>
                <a:t>2</a:t>
              </a:r>
            </a:p>
          </p:txBody>
        </p:sp>
      </p:grp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文本框 69633"/>
          <p:cNvSpPr txBox="1">
            <a:spLocks noChangeArrowheads="1"/>
          </p:cNvSpPr>
          <p:nvPr/>
        </p:nvSpPr>
        <p:spPr bwMode="auto">
          <a:xfrm>
            <a:off x="2052638" y="123825"/>
            <a:ext cx="5832475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0000FF"/>
                </a:solidFill>
                <a:latin typeface="Comic Sans MS" panose="030F0702030302020204" pitchFamily="66" charset="0"/>
              </a:rPr>
              <a:t>Complete the table.</a:t>
            </a:r>
          </a:p>
        </p:txBody>
      </p:sp>
      <p:graphicFrame>
        <p:nvGraphicFramePr>
          <p:cNvPr id="69635" name="内容占位符 69634"/>
          <p:cNvGraphicFramePr>
            <a:graphicFrameLocks noGrp="1"/>
          </p:cNvGraphicFramePr>
          <p:nvPr>
            <p:ph/>
          </p:nvPr>
        </p:nvGraphicFramePr>
        <p:xfrm>
          <a:off x="323850" y="981075"/>
          <a:ext cx="8569325" cy="5543550"/>
        </p:xfrm>
        <a:graphic>
          <a:graphicData uri="http://schemas.openxmlformats.org/drawingml/2006/table">
            <a:tbl>
              <a:tblPr/>
              <a:tblGrid>
                <a:gridCol w="1604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64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0713"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>
                        <a:lnSpc>
                          <a:spcPct val="90000"/>
                        </a:lnSpc>
                        <a:buNone/>
                      </a:pPr>
                      <a:endParaRPr lang="zh-CN" altLang="en-US" sz="3200" b="1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DDFB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>
                        <a:lnSpc>
                          <a:spcPct val="90000"/>
                        </a:lnSpc>
                        <a:buNone/>
                      </a:pPr>
                      <a:r>
                        <a:rPr lang="en-US" altLang="zh-CN" sz="3200" b="1">
                          <a:latin typeface="Times New Roman" panose="02020603050405020304" pitchFamily="18" charset="0"/>
                        </a:rPr>
                        <a:t>Advice from Diana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D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1175"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3200" b="1">
                          <a:latin typeface="Times New Roman" panose="02020603050405020304" pitchFamily="18" charset="0"/>
                        </a:rPr>
                        <a:t>Li Hao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DDF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</a:pPr>
                      <a:endParaRPr lang="zh-CN" altLang="en-US" sz="3200" b="1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0487"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3200" b="1">
                          <a:latin typeface="Times New Roman" panose="02020603050405020304" pitchFamily="18" charset="0"/>
                        </a:rPr>
                        <a:t>Wang Fan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DDF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</a:pPr>
                      <a:endParaRPr lang="zh-CN" altLang="en-US" sz="3200" b="1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1175"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3200" b="1">
                          <a:latin typeface="Times New Roman" panose="02020603050405020304" pitchFamily="18" charset="0"/>
                        </a:rPr>
                        <a:t>Zhang Lei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DDF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</a:pPr>
                      <a:endParaRPr lang="zh-CN" altLang="en-US" sz="3200" b="1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9652" name="文本框 69651"/>
          <p:cNvSpPr txBox="1">
            <a:spLocks noChangeArrowheads="1"/>
          </p:cNvSpPr>
          <p:nvPr/>
        </p:nvSpPr>
        <p:spPr bwMode="auto">
          <a:xfrm>
            <a:off x="1944688" y="1584325"/>
            <a:ext cx="6731000" cy="1844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</a:rPr>
              <a:t>Watch and listen several times and guess the meaning of the new words. Talk about the films or songs with friends.</a:t>
            </a:r>
          </a:p>
        </p:txBody>
      </p:sp>
      <p:sp>
        <p:nvSpPr>
          <p:cNvPr id="69653" name="文本框 69652"/>
          <p:cNvSpPr txBox="1">
            <a:spLocks noChangeArrowheads="1"/>
          </p:cNvSpPr>
          <p:nvPr/>
        </p:nvSpPr>
        <p:spPr bwMode="auto">
          <a:xfrm>
            <a:off x="1908175" y="3357563"/>
            <a:ext cx="6985000" cy="1406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</a:rPr>
              <a:t>Smile at your teacher and say”Hello! How are you?” ” Do you like China?” to start a conversation.</a:t>
            </a:r>
          </a:p>
        </p:txBody>
      </p:sp>
      <p:sp>
        <p:nvSpPr>
          <p:cNvPr id="69654" name="文本框 69653"/>
          <p:cNvSpPr txBox="1">
            <a:spLocks noChangeArrowheads="1"/>
          </p:cNvSpPr>
          <p:nvPr/>
        </p:nvSpPr>
        <p:spPr bwMode="auto">
          <a:xfrm>
            <a:off x="1908175" y="4724400"/>
            <a:ext cx="6985000" cy="1844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</a:rPr>
              <a:t>Write four or five words a day on pieces of paper and place them in your room. Read the words when you see them and try to use them.</a:t>
            </a:r>
          </a:p>
        </p:txBody>
      </p:sp>
      <p:grpSp>
        <p:nvGrpSpPr>
          <p:cNvPr id="24598" name="组合 69654"/>
          <p:cNvGrpSpPr/>
          <p:nvPr/>
        </p:nvGrpSpPr>
        <p:grpSpPr bwMode="auto">
          <a:xfrm>
            <a:off x="1547813" y="115888"/>
            <a:ext cx="517525" cy="835025"/>
            <a:chOff x="0" y="0"/>
            <a:chExt cx="326" cy="526"/>
          </a:xfrm>
        </p:grpSpPr>
        <p:sp>
          <p:nvSpPr>
            <p:cNvPr id="69656" name="PubTriangle"/>
            <p:cNvSpPr>
              <a:spLocks noEditPoints="1"/>
            </p:cNvSpPr>
            <p:nvPr/>
          </p:nvSpPr>
          <p:spPr>
            <a:xfrm rot="2869834">
              <a:off x="-38" y="165"/>
              <a:ext cx="398" cy="323"/>
            </a:xfrm>
            <a:custGeom>
              <a:avLst/>
              <a:gdLst>
                <a:gd name="A1" fmla="val 10800"/>
                <a:gd name="A2" fmla="val 10800"/>
                <a:gd name="G0" fmla="+- 0 0 0"/>
                <a:gd name="G1" fmla="*/ A1 1 2"/>
                <a:gd name="G2" fmla="*/ G1 A2 21600"/>
                <a:gd name="G3" fmla="+- A1 0 G2"/>
                <a:gd name="G4" fmla="+- A1 0 0"/>
                <a:gd name="G5" fmla="+- G1 10800 0"/>
                <a:gd name="G6" fmla="*/ A2 1 2"/>
                <a:gd name="G7" fmla="+- A2 0 0"/>
                <a:gd name="G8" fmla="+- G2 G6 G1"/>
                <a:gd name="G9" fmla="+- G8 10800 0"/>
                <a:gd name="G10" fmla="+- G6 10800 0"/>
              </a:gdLst>
              <a:ahLst/>
              <a:cxnLst>
                <a:cxn ang="0">
                  <a:pos x="G4" y="0"/>
                </a:cxn>
                <a:cxn ang="0">
                  <a:pos x="G1" y="10800"/>
                </a:cxn>
                <a:cxn ang="0">
                  <a:pos x="0" y="21600"/>
                </a:cxn>
                <a:cxn ang="0">
                  <a:pos x="10800" y="G10"/>
                </a:cxn>
                <a:cxn ang="0">
                  <a:pos x="21600" y="G7"/>
                </a:cxn>
                <a:cxn ang="0">
                  <a:pos x="G5" y="G6"/>
                </a:cxn>
              </a:cxnLst>
              <a:rect l="G3" t="G6" r="G5" b="G9"/>
              <a:pathLst>
                <a:path w="21600" h="21600">
                  <a:moveTo>
                    <a:pt x="G4" y="0"/>
                  </a:moveTo>
                  <a:lnTo>
                    <a:pt x="0" y="21600"/>
                  </a:lnTo>
                  <a:lnTo>
                    <a:pt x="21600" y="G7"/>
                  </a:lnTo>
                  <a:close/>
                </a:path>
              </a:pathLst>
            </a:custGeom>
            <a:gradFill rotWithShape="1">
              <a:gsLst>
                <a:gs pos="0">
                  <a:srgbClr val="99FF66"/>
                </a:gs>
                <a:gs pos="100000">
                  <a:srgbClr val="01FF01"/>
                </a:gs>
              </a:gsLst>
              <a:path path="rect">
                <a:fillToRect l="100000" b="100000"/>
              </a:path>
              <a:tileRect/>
            </a:gradFill>
            <a:ln w="9525">
              <a:noFill/>
            </a:ln>
            <a:effectLst>
              <a:outerShdw dist="107763" dir="2699999" algn="ctr" rotWithShape="0">
                <a:srgbClr val="808080"/>
              </a:outerShdw>
            </a:effectLst>
          </p:spPr>
          <p:txBody>
            <a:bodyPr/>
            <a:lstStyle/>
            <a:p>
              <a:pPr eaLnBrk="0" hangingPunct="0">
                <a:buFont typeface="Arial" panose="020B0604020202020204" pitchFamily="34" charset="0"/>
                <a:buNone/>
                <a:defRPr/>
              </a:pPr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4600" name="文本框 69656"/>
            <p:cNvSpPr txBox="1">
              <a:spLocks noChangeArrowheads="1"/>
            </p:cNvSpPr>
            <p:nvPr/>
          </p:nvSpPr>
          <p:spPr bwMode="auto">
            <a:xfrm>
              <a:off x="10" y="0"/>
              <a:ext cx="316" cy="40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0" fontAlgn="b" hangingPunct="0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3600">
                  <a:solidFill>
                    <a:srgbClr val="CC3300"/>
                  </a:solidFill>
                  <a:latin typeface="Arial" panose="020B0604020202020204" pitchFamily="34" charset="0"/>
                  <a:ea typeface="华文细黑" panose="02010600040101010101" charset="-122"/>
                  <a:cs typeface="华文细黑" panose="02010600040101010101" charset="-122"/>
                </a:rPr>
                <a:t>3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9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9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9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9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9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9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52" grpId="0"/>
      <p:bldP spid="69653" grpId="0"/>
      <p:bldP spid="6965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标题 70657"/>
          <p:cNvSpPr>
            <a:spLocks noGrp="1"/>
          </p:cNvSpPr>
          <p:nvPr>
            <p:ph type="title" idx="4294967295"/>
          </p:nvPr>
        </p:nvSpPr>
        <p:spPr>
          <a:xfrm>
            <a:off x="755650" y="765175"/>
            <a:ext cx="7777163" cy="1296988"/>
          </a:xfrm>
        </p:spPr>
        <p:txBody>
          <a:bodyPr/>
          <a:lstStyle/>
          <a:p>
            <a:pPr algn="l"/>
            <a:r>
              <a:rPr lang="en-US" altLang="zh-CN" sz="3600" b="1" smtClean="0">
                <a:solidFill>
                  <a:srgbClr val="008600"/>
                </a:solidFill>
                <a:latin typeface="Times New Roman" panose="02020603050405020304" pitchFamily="18" charset="0"/>
              </a:rPr>
              <a:t>Complete the passage with the correct form of the words in the box. </a:t>
            </a:r>
          </a:p>
        </p:txBody>
      </p:sp>
      <p:sp>
        <p:nvSpPr>
          <p:cNvPr id="25602" name="文本占位符 70658"/>
          <p:cNvSpPr>
            <a:spLocks noGrp="1"/>
          </p:cNvSpPr>
          <p:nvPr>
            <p:ph type="body" idx="4294967295"/>
          </p:nvPr>
        </p:nvSpPr>
        <p:spPr>
          <a:xfrm>
            <a:off x="1187450" y="2565400"/>
            <a:ext cx="6985000" cy="1800225"/>
          </a:xfrm>
          <a:solidFill>
            <a:srgbClr val="FFCC99">
              <a:alpha val="50195"/>
            </a:srgbClr>
          </a:solidFill>
        </p:spPr>
        <p:txBody>
          <a:bodyPr/>
          <a:lstStyle/>
          <a:p>
            <a:pPr algn="ctr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b="1" smtClean="0">
                <a:latin typeface="Times New Roman" panose="02020603050405020304" pitchFamily="18" charset="0"/>
              </a:rPr>
              <a:t>advise     basic    conversation   </a:t>
            </a:r>
          </a:p>
          <a:p>
            <a:pPr algn="ctr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b="1" smtClean="0">
                <a:latin typeface="Times New Roman" panose="02020603050405020304" pitchFamily="18" charset="0"/>
              </a:rPr>
              <a:t>improve    meaning    shy   suggest</a:t>
            </a:r>
          </a:p>
        </p:txBody>
      </p:sp>
      <p:pic>
        <p:nvPicPr>
          <p:cNvPr id="25603" name="图片 70659" descr="209807921880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5443538"/>
            <a:ext cx="72009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图片 70660" descr="75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2278063"/>
            <a:ext cx="7056437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605" name="组合 70661"/>
          <p:cNvGrpSpPr/>
          <p:nvPr/>
        </p:nvGrpSpPr>
        <p:grpSpPr bwMode="auto">
          <a:xfrm>
            <a:off x="215900" y="866775"/>
            <a:ext cx="517525" cy="835025"/>
            <a:chOff x="0" y="0"/>
            <a:chExt cx="326" cy="526"/>
          </a:xfrm>
        </p:grpSpPr>
        <p:sp>
          <p:nvSpPr>
            <p:cNvPr id="70663" name="PubTriangle"/>
            <p:cNvSpPr>
              <a:spLocks noEditPoints="1"/>
            </p:cNvSpPr>
            <p:nvPr/>
          </p:nvSpPr>
          <p:spPr>
            <a:xfrm rot="2869834">
              <a:off x="-37" y="165"/>
              <a:ext cx="398" cy="323"/>
            </a:xfrm>
            <a:custGeom>
              <a:avLst/>
              <a:gdLst>
                <a:gd name="A1" fmla="val 10800"/>
                <a:gd name="A2" fmla="val 10800"/>
                <a:gd name="G0" fmla="+- 0 0 0"/>
                <a:gd name="G1" fmla="*/ A1 1 2"/>
                <a:gd name="G2" fmla="*/ G1 A2 21600"/>
                <a:gd name="G3" fmla="+- A1 0 G2"/>
                <a:gd name="G4" fmla="+- A1 0 0"/>
                <a:gd name="G5" fmla="+- G1 10800 0"/>
                <a:gd name="G6" fmla="*/ A2 1 2"/>
                <a:gd name="G7" fmla="+- A2 0 0"/>
                <a:gd name="G8" fmla="+- G2 G6 G1"/>
                <a:gd name="G9" fmla="+- G8 10800 0"/>
                <a:gd name="G10" fmla="+- G6 10800 0"/>
              </a:gdLst>
              <a:ahLst/>
              <a:cxnLst>
                <a:cxn ang="0">
                  <a:pos x="G4" y="0"/>
                </a:cxn>
                <a:cxn ang="0">
                  <a:pos x="G1" y="10800"/>
                </a:cxn>
                <a:cxn ang="0">
                  <a:pos x="0" y="21600"/>
                </a:cxn>
                <a:cxn ang="0">
                  <a:pos x="10800" y="G10"/>
                </a:cxn>
                <a:cxn ang="0">
                  <a:pos x="21600" y="G7"/>
                </a:cxn>
                <a:cxn ang="0">
                  <a:pos x="G5" y="G6"/>
                </a:cxn>
              </a:cxnLst>
              <a:rect l="G3" t="G6" r="G5" b="G9"/>
              <a:pathLst>
                <a:path w="21600" h="21600">
                  <a:moveTo>
                    <a:pt x="G4" y="0"/>
                  </a:moveTo>
                  <a:lnTo>
                    <a:pt x="0" y="21600"/>
                  </a:lnTo>
                  <a:lnTo>
                    <a:pt x="21600" y="G7"/>
                  </a:lnTo>
                  <a:close/>
                </a:path>
              </a:pathLst>
            </a:custGeom>
            <a:gradFill rotWithShape="1">
              <a:gsLst>
                <a:gs pos="0">
                  <a:srgbClr val="99FF66"/>
                </a:gs>
                <a:gs pos="100000">
                  <a:srgbClr val="01FF01"/>
                </a:gs>
              </a:gsLst>
              <a:path path="rect">
                <a:fillToRect l="100000" b="100000"/>
              </a:path>
              <a:tileRect/>
            </a:gradFill>
            <a:ln w="9525">
              <a:noFill/>
            </a:ln>
            <a:effectLst>
              <a:outerShdw dist="107763" dir="2699999" algn="ctr" rotWithShape="0">
                <a:srgbClr val="808080"/>
              </a:outerShdw>
            </a:effectLst>
          </p:spPr>
          <p:txBody>
            <a:bodyPr/>
            <a:lstStyle/>
            <a:p>
              <a:pPr eaLnBrk="0" hangingPunct="0">
                <a:buFont typeface="Arial" panose="020B0604020202020204" pitchFamily="34" charset="0"/>
                <a:buNone/>
                <a:defRPr/>
              </a:pPr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5607" name="文本框 70663"/>
            <p:cNvSpPr txBox="1">
              <a:spLocks noChangeArrowheads="1"/>
            </p:cNvSpPr>
            <p:nvPr/>
          </p:nvSpPr>
          <p:spPr bwMode="auto">
            <a:xfrm>
              <a:off x="10" y="0"/>
              <a:ext cx="316" cy="40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0" fontAlgn="b" hangingPunct="0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3600">
                  <a:solidFill>
                    <a:srgbClr val="CC3300"/>
                  </a:solidFill>
                  <a:latin typeface="Arial" panose="020B0604020202020204" pitchFamily="34" charset="0"/>
                  <a:ea typeface="华文细黑" panose="02010600040101010101" charset="-122"/>
                  <a:cs typeface="华文细黑" panose="02010600040101010101" charset="-122"/>
                </a:rPr>
                <a:t>4</a:t>
              </a:r>
            </a:p>
          </p:txBody>
        </p:sp>
      </p:grp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文本框 71681"/>
          <p:cNvSpPr txBox="1">
            <a:spLocks noChangeArrowheads="1"/>
          </p:cNvSpPr>
          <p:nvPr/>
        </p:nvSpPr>
        <p:spPr bwMode="auto">
          <a:xfrm>
            <a:off x="468313" y="1081088"/>
            <a:ext cx="8137525" cy="4524375"/>
          </a:xfrm>
          <a:prstGeom prst="rect">
            <a:avLst/>
          </a:prstGeom>
          <a:solidFill>
            <a:srgbClr val="CCFFFF">
              <a:alpha val="45882"/>
            </a:srgbClr>
          </a:solidFill>
          <a:ln w="9525">
            <a:solidFill>
              <a:srgbClr val="FF99CC"/>
            </a:solidFill>
            <a:miter lim="800000"/>
          </a:ln>
        </p:spPr>
        <p:txBody>
          <a:bodyPr>
            <a:spAutoFit/>
          </a:bodyPr>
          <a:lstStyle/>
          <a:p>
            <a:pPr eaLnBrk="0" hangingPunct="0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en-US" altLang="zh-CN" sz="3600">
                <a:latin typeface="Times New Roman" panose="02020603050405020304" pitchFamily="18" charset="0"/>
              </a:rPr>
              <a:t>Diana, the Language Doctor, gives some (1)______ advice about learning English. She (2) _______ you to talk about films and songs, and guess the (3)_________ of the new words. The second piece of advice is this: Start your (4)___________ with greetings or question. </a:t>
            </a:r>
          </a:p>
        </p:txBody>
      </p:sp>
      <p:pic>
        <p:nvPicPr>
          <p:cNvPr id="71683" name="图片 71682" descr="75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792163"/>
            <a:ext cx="813593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4" name="文本框 71683"/>
          <p:cNvSpPr txBox="1">
            <a:spLocks noChangeArrowheads="1"/>
          </p:cNvSpPr>
          <p:nvPr/>
        </p:nvSpPr>
        <p:spPr bwMode="auto">
          <a:xfrm>
            <a:off x="6010275" y="2997200"/>
            <a:ext cx="2017713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FF3300"/>
                </a:solidFill>
                <a:latin typeface="Times New Roman" panose="02020603050405020304" pitchFamily="18" charset="0"/>
              </a:rPr>
              <a:t>meaning</a:t>
            </a:r>
          </a:p>
        </p:txBody>
      </p:sp>
      <p:sp>
        <p:nvSpPr>
          <p:cNvPr id="71685" name="文本框 71684"/>
          <p:cNvSpPr txBox="1">
            <a:spLocks noChangeArrowheads="1"/>
          </p:cNvSpPr>
          <p:nvPr/>
        </p:nvSpPr>
        <p:spPr bwMode="auto">
          <a:xfrm>
            <a:off x="2052638" y="2420938"/>
            <a:ext cx="1655762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FF3300"/>
                </a:solidFill>
                <a:latin typeface="Times New Roman" panose="02020603050405020304" pitchFamily="18" charset="0"/>
              </a:rPr>
              <a:t>advises</a:t>
            </a:r>
          </a:p>
        </p:txBody>
      </p:sp>
      <p:sp>
        <p:nvSpPr>
          <p:cNvPr id="71686" name="文本框 71685"/>
          <p:cNvSpPr txBox="1">
            <a:spLocks noChangeArrowheads="1"/>
          </p:cNvSpPr>
          <p:nvPr/>
        </p:nvSpPr>
        <p:spPr bwMode="auto">
          <a:xfrm>
            <a:off x="1185863" y="1773238"/>
            <a:ext cx="144145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FF3300"/>
                </a:solidFill>
                <a:latin typeface="Times New Roman" panose="02020603050405020304" pitchFamily="18" charset="0"/>
              </a:rPr>
              <a:t>basic</a:t>
            </a:r>
          </a:p>
        </p:txBody>
      </p:sp>
      <p:sp>
        <p:nvSpPr>
          <p:cNvPr id="71687" name="文本框 71686"/>
          <p:cNvSpPr txBox="1">
            <a:spLocks noChangeArrowheads="1"/>
          </p:cNvSpPr>
          <p:nvPr/>
        </p:nvSpPr>
        <p:spPr bwMode="auto">
          <a:xfrm>
            <a:off x="5867400" y="4300538"/>
            <a:ext cx="2808288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FF3300"/>
                </a:solidFill>
                <a:latin typeface="Times New Roman" panose="02020603050405020304" pitchFamily="18" charset="0"/>
              </a:rPr>
              <a:t>conversation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 bldLvl="0" animBg="1"/>
      <p:bldP spid="71684" grpId="0"/>
      <p:bldP spid="71685" grpId="0"/>
      <p:bldP spid="71686" grpId="0"/>
      <p:bldP spid="7168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文本占位符 72705"/>
          <p:cNvSpPr>
            <a:spLocks noGrp="1"/>
          </p:cNvSpPr>
          <p:nvPr>
            <p:ph type="body" idx="4294967295"/>
          </p:nvPr>
        </p:nvSpPr>
        <p:spPr>
          <a:xfrm>
            <a:off x="611188" y="1557338"/>
            <a:ext cx="7993062" cy="2628900"/>
          </a:xfrm>
          <a:solidFill>
            <a:srgbClr val="CCFFFF">
              <a:alpha val="54117"/>
            </a:srgbClr>
          </a:solidFill>
          <a:ln>
            <a:solidFill>
              <a:srgbClr val="FF99CC"/>
            </a:solidFill>
          </a:ln>
        </p:spPr>
        <p:txBody>
          <a:bodyPr>
            <a:spAutoFit/>
          </a:bodyPr>
          <a:lstStyle/>
          <a:p>
            <a:pPr marL="0" indent="0">
              <a:lnSpc>
                <a:spcPct val="115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b="1" smtClean="0">
                <a:latin typeface="Times New Roman" panose="02020603050405020304" pitchFamily="18" charset="0"/>
              </a:rPr>
              <a:t>She (5)________ that you smile before you speak and do not feel (6)______. Finally, (7)________ your vocabulary with four or five new words every day.</a:t>
            </a:r>
          </a:p>
        </p:txBody>
      </p:sp>
      <p:pic>
        <p:nvPicPr>
          <p:cNvPr id="72707" name="图片 72706" descr="75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268413"/>
            <a:ext cx="8135938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图片 72707" descr="209807921880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5443538"/>
            <a:ext cx="72009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9" name="文本框 72708"/>
          <p:cNvSpPr txBox="1">
            <a:spLocks noChangeArrowheads="1"/>
          </p:cNvSpPr>
          <p:nvPr/>
        </p:nvSpPr>
        <p:spPr bwMode="auto">
          <a:xfrm>
            <a:off x="2843213" y="2859088"/>
            <a:ext cx="2017712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FF3300"/>
                </a:solidFill>
                <a:latin typeface="Times New Roman" panose="02020603050405020304" pitchFamily="18" charset="0"/>
              </a:rPr>
              <a:t>improve</a:t>
            </a:r>
          </a:p>
        </p:txBody>
      </p:sp>
      <p:sp>
        <p:nvSpPr>
          <p:cNvPr id="72710" name="文本框 72709"/>
          <p:cNvSpPr txBox="1">
            <a:spLocks noChangeArrowheads="1"/>
          </p:cNvSpPr>
          <p:nvPr/>
        </p:nvSpPr>
        <p:spPr bwMode="auto">
          <a:xfrm>
            <a:off x="6370638" y="2211388"/>
            <a:ext cx="865187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FF3300"/>
                </a:solidFill>
                <a:latin typeface="Times New Roman" panose="02020603050405020304" pitchFamily="18" charset="0"/>
              </a:rPr>
              <a:t>shy</a:t>
            </a:r>
          </a:p>
        </p:txBody>
      </p:sp>
      <p:sp>
        <p:nvSpPr>
          <p:cNvPr id="72711" name="文本框 72710"/>
          <p:cNvSpPr txBox="1">
            <a:spLocks noChangeArrowheads="1"/>
          </p:cNvSpPr>
          <p:nvPr/>
        </p:nvSpPr>
        <p:spPr bwMode="auto">
          <a:xfrm>
            <a:off x="2051050" y="1557338"/>
            <a:ext cx="2017713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FF3300"/>
                </a:solidFill>
                <a:latin typeface="Times New Roman" panose="02020603050405020304" pitchFamily="18" charset="0"/>
              </a:rPr>
              <a:t>suggests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270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2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 build="p" animBg="1"/>
      <p:bldP spid="72709" grpId="0"/>
      <p:bldP spid="72710" grpId="0"/>
      <p:bldP spid="727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2"/>
          <p:cNvSpPr txBox="1">
            <a:spLocks noChangeArrowheads="1"/>
          </p:cNvSpPr>
          <p:nvPr/>
        </p:nvSpPr>
        <p:spPr bwMode="auto">
          <a:xfrm>
            <a:off x="2124075" y="404813"/>
            <a:ext cx="548005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CC0000"/>
                </a:solidFill>
                <a:latin typeface="Times New Roman" panose="02020603050405020304" pitchFamily="18" charset="0"/>
              </a:rPr>
              <a:t>Key words and expressions</a:t>
            </a:r>
          </a:p>
        </p:txBody>
      </p:sp>
      <p:sp>
        <p:nvSpPr>
          <p:cNvPr id="28674" name="Rectangle 3"/>
          <p:cNvSpPr>
            <a:spLocks noChangeArrowheads="1"/>
          </p:cNvSpPr>
          <p:nvPr/>
        </p:nvSpPr>
        <p:spPr bwMode="auto">
          <a:xfrm>
            <a:off x="539750" y="1052513"/>
            <a:ext cx="2374900" cy="749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eaLnBrk="0" hangingPunct="0">
              <a:lnSpc>
                <a:spcPct val="135000"/>
              </a:lnSpc>
              <a:buFont typeface="Arial" panose="020B0604020202020204" pitchFamily="34" charset="0"/>
              <a:buNone/>
            </a:pPr>
            <a:r>
              <a:rPr lang="en-US" altLang="zh-CN" sz="3200" dirty="0">
                <a:latin typeface="Times New Roman" panose="02020603050405020304" pitchFamily="18" charset="0"/>
              </a:rPr>
              <a:t>1. guess</a:t>
            </a: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466725" y="1990666"/>
            <a:ext cx="8569325" cy="177176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marL="342900" indent="-342900" eaLnBrk="0" hangingPunct="0">
              <a:lnSpc>
                <a:spcPct val="135000"/>
              </a:lnSpc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   guess</a:t>
            </a:r>
            <a:r>
              <a:rPr lang="zh-CN" altLang="en-US" sz="2800" dirty="0">
                <a:latin typeface="Times New Roman" panose="02020603050405020304" pitchFamily="18" charset="0"/>
              </a:rPr>
              <a:t>作动词</a:t>
            </a:r>
            <a:r>
              <a:rPr lang="en-US" altLang="zh-CN" sz="2800" dirty="0">
                <a:latin typeface="Times New Roman" panose="02020603050405020304" pitchFamily="18" charset="0"/>
              </a:rPr>
              <a:t>, </a:t>
            </a:r>
            <a:r>
              <a:rPr lang="zh-CN" altLang="en-US" sz="2800" dirty="0">
                <a:latin typeface="Times New Roman" panose="02020603050405020304" pitchFamily="18" charset="0"/>
              </a:rPr>
              <a:t>意为</a:t>
            </a:r>
            <a:r>
              <a:rPr lang="en-US" altLang="zh-CN" sz="2800" dirty="0">
                <a:latin typeface="Times New Roman" panose="02020603050405020304" pitchFamily="18" charset="0"/>
              </a:rPr>
              <a:t>"</a:t>
            </a:r>
            <a:r>
              <a:rPr lang="zh-CN" altLang="en-US" sz="2800" dirty="0">
                <a:latin typeface="Times New Roman" panose="02020603050405020304" pitchFamily="18" charset="0"/>
              </a:rPr>
              <a:t>猜</a:t>
            </a:r>
            <a:r>
              <a:rPr lang="en-US" altLang="zh-CN" sz="2800" dirty="0">
                <a:latin typeface="Times New Roman" panose="02020603050405020304" pitchFamily="18" charset="0"/>
              </a:rPr>
              <a:t>, </a:t>
            </a:r>
            <a:r>
              <a:rPr lang="zh-CN" altLang="en-US" sz="2800" dirty="0">
                <a:latin typeface="Times New Roman" panose="02020603050405020304" pitchFamily="18" charset="0"/>
              </a:rPr>
              <a:t>猜测</a:t>
            </a:r>
            <a:r>
              <a:rPr lang="en-US" altLang="zh-CN" sz="2800" dirty="0">
                <a:latin typeface="Times New Roman" panose="02020603050405020304" pitchFamily="18" charset="0"/>
              </a:rPr>
              <a:t>"</a:t>
            </a:r>
            <a:r>
              <a:rPr lang="zh-CN" altLang="en-US" sz="2800" dirty="0">
                <a:latin typeface="Times New Roman" panose="02020603050405020304" pitchFamily="18" charset="0"/>
              </a:rPr>
              <a:t>。常见用法如下</a:t>
            </a:r>
            <a:r>
              <a:rPr lang="en-US" altLang="zh-CN" sz="2800" dirty="0">
                <a:latin typeface="Times New Roman" panose="02020603050405020304" pitchFamily="18" charset="0"/>
              </a:rPr>
              <a:t>: </a:t>
            </a:r>
          </a:p>
          <a:p>
            <a:pPr marL="342900" indent="-342900" eaLnBrk="0" hangingPunct="0">
              <a:lnSpc>
                <a:spcPct val="135000"/>
              </a:lnSpc>
              <a:buFont typeface="Arial" panose="020B0604020202020204" pitchFamily="34" charset="0"/>
              <a:buNone/>
            </a:pPr>
            <a:r>
              <a:rPr lang="en-US" altLang="zh-CN" sz="2800" dirty="0">
                <a:latin typeface="Times New Roman" panose="02020603050405020304" pitchFamily="18" charset="0"/>
              </a:rPr>
              <a:t>    guess (at) </a:t>
            </a:r>
            <a:r>
              <a:rPr lang="en-US" altLang="zh-CN" sz="2800" dirty="0" err="1">
                <a:latin typeface="Times New Roman" panose="02020603050405020304" pitchFamily="18" charset="0"/>
              </a:rPr>
              <a:t>sth</a:t>
            </a:r>
            <a:r>
              <a:rPr lang="en-US" altLang="zh-CN" sz="2800" dirty="0">
                <a:latin typeface="Times New Roman" panose="02020603050405020304" pitchFamily="18" charset="0"/>
              </a:rPr>
              <a:t>. </a:t>
            </a:r>
            <a:r>
              <a:rPr lang="zh-CN" altLang="en-US" sz="2800" dirty="0">
                <a:latin typeface="Times New Roman" panose="02020603050405020304" pitchFamily="18" charset="0"/>
              </a:rPr>
              <a:t>意为</a:t>
            </a:r>
            <a:r>
              <a:rPr lang="en-US" altLang="zh-CN" sz="2800" dirty="0">
                <a:latin typeface="Times New Roman" panose="02020603050405020304" pitchFamily="18" charset="0"/>
              </a:rPr>
              <a:t>"</a:t>
            </a:r>
            <a:r>
              <a:rPr lang="zh-CN" altLang="en-US" sz="2800" dirty="0">
                <a:latin typeface="Times New Roman" panose="02020603050405020304" pitchFamily="18" charset="0"/>
              </a:rPr>
              <a:t>猜测某事</a:t>
            </a:r>
            <a:r>
              <a:rPr lang="en-US" altLang="zh-CN" sz="2800" dirty="0">
                <a:latin typeface="Times New Roman" panose="02020603050405020304" pitchFamily="18" charset="0"/>
              </a:rPr>
              <a:t>"</a:t>
            </a:r>
          </a:p>
          <a:p>
            <a:pPr marL="342900" indent="-342900" eaLnBrk="0" hangingPunct="0">
              <a:lnSpc>
                <a:spcPct val="135000"/>
              </a:lnSpc>
              <a:buFont typeface="Arial" panose="020B0604020202020204" pitchFamily="34" charset="0"/>
              <a:buNone/>
            </a:pPr>
            <a:r>
              <a:rPr lang="en-US" altLang="zh-CN" sz="2800" dirty="0">
                <a:latin typeface="Times New Roman" panose="02020603050405020304" pitchFamily="18" charset="0"/>
              </a:rPr>
              <a:t>    guess + </a:t>
            </a:r>
            <a:r>
              <a:rPr lang="zh-CN" altLang="en-US" sz="2800" dirty="0">
                <a:latin typeface="Times New Roman" panose="02020603050405020304" pitchFamily="18" charset="0"/>
              </a:rPr>
              <a:t>从句 </a:t>
            </a: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468313" y="4115028"/>
            <a:ext cx="7848600" cy="21918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eaLnBrk="0" hangingPunct="0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en-US" altLang="zh-CN" sz="2800" dirty="0">
                <a:latin typeface="Times New Roman" panose="02020603050405020304" pitchFamily="18" charset="0"/>
              </a:rPr>
              <a:t>    She guessed the right answer at once. </a:t>
            </a:r>
          </a:p>
          <a:p>
            <a:pPr eaLnBrk="0" hangingPunct="0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en-US" altLang="zh-CN" sz="2800" dirty="0">
                <a:latin typeface="Times New Roman" panose="02020603050405020304" pitchFamily="18" charset="0"/>
              </a:rPr>
              <a:t>        </a:t>
            </a:r>
            <a:r>
              <a:rPr lang="zh-CN" altLang="en-US" sz="2800" dirty="0">
                <a:latin typeface="Times New Roman" panose="02020603050405020304" pitchFamily="18" charset="0"/>
              </a:rPr>
              <a:t>她立刻猜出了正确的答案。 </a:t>
            </a:r>
          </a:p>
          <a:p>
            <a:pPr eaLnBrk="0" hangingPunct="0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2800" dirty="0">
                <a:latin typeface="Times New Roman" panose="02020603050405020304" pitchFamily="18" charset="0"/>
              </a:rPr>
              <a:t>    </a:t>
            </a:r>
            <a:r>
              <a:rPr lang="en-US" altLang="zh-CN" sz="2800" dirty="0">
                <a:latin typeface="Times New Roman" panose="02020603050405020304" pitchFamily="18" charset="0"/>
              </a:rPr>
              <a:t>I guess that she is 25.</a:t>
            </a:r>
          </a:p>
          <a:p>
            <a:pPr eaLnBrk="0" hangingPunct="0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en-US" altLang="zh-CN" sz="2800" dirty="0">
                <a:latin typeface="Times New Roman" panose="02020603050405020304" pitchFamily="18" charset="0"/>
              </a:rPr>
              <a:t>        </a:t>
            </a:r>
            <a:r>
              <a:rPr lang="zh-CN" altLang="en-US" sz="2800" dirty="0">
                <a:latin typeface="Times New Roman" panose="02020603050405020304" pitchFamily="18" charset="0"/>
              </a:rPr>
              <a:t>我猜她</a:t>
            </a:r>
            <a:r>
              <a:rPr lang="en-US" altLang="zh-CN" sz="2800" dirty="0">
                <a:latin typeface="Times New Roman" panose="02020603050405020304" pitchFamily="18" charset="0"/>
              </a:rPr>
              <a:t>25</a:t>
            </a:r>
            <a:r>
              <a:rPr lang="zh-CN" altLang="en-US" sz="2800" dirty="0">
                <a:latin typeface="Times New Roman" panose="02020603050405020304" pitchFamily="18" charset="0"/>
              </a:rPr>
              <a:t>岁。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2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2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2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468313" y="476250"/>
            <a:ext cx="7991475" cy="2625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eaLnBrk="0" hangingPunc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0000CC"/>
                </a:solidFill>
                <a:latin typeface="Times New Roman" panose="02020603050405020304" pitchFamily="18" charset="0"/>
              </a:rPr>
              <a:t>    guess</a:t>
            </a:r>
            <a:r>
              <a:rPr lang="zh-CN" altLang="en-US" sz="3200">
                <a:latin typeface="Times New Roman" panose="02020603050405020304" pitchFamily="18" charset="0"/>
              </a:rPr>
              <a:t>还可作名词</a:t>
            </a:r>
            <a:r>
              <a:rPr lang="en-US" altLang="zh-CN" sz="3200">
                <a:latin typeface="Times New Roman" panose="02020603050405020304" pitchFamily="18" charset="0"/>
              </a:rPr>
              <a:t>, </a:t>
            </a:r>
            <a:r>
              <a:rPr lang="zh-CN" altLang="en-US" sz="3200">
                <a:latin typeface="Times New Roman" panose="02020603050405020304" pitchFamily="18" charset="0"/>
              </a:rPr>
              <a:t>意为</a:t>
            </a:r>
            <a:r>
              <a:rPr lang="en-US" altLang="zh-CN" sz="3200">
                <a:latin typeface="Times New Roman" panose="02020603050405020304" pitchFamily="18" charset="0"/>
              </a:rPr>
              <a:t>"</a:t>
            </a:r>
            <a:r>
              <a:rPr lang="zh-CN" altLang="en-US" sz="3200">
                <a:latin typeface="Times New Roman" panose="02020603050405020304" pitchFamily="18" charset="0"/>
              </a:rPr>
              <a:t>猜测；猜想</a:t>
            </a:r>
            <a:r>
              <a:rPr lang="en-US" altLang="zh-CN" sz="3200">
                <a:latin typeface="Times New Roman" panose="02020603050405020304" pitchFamily="18" charset="0"/>
              </a:rPr>
              <a:t>"</a:t>
            </a:r>
            <a:r>
              <a:rPr lang="zh-CN" altLang="en-US" sz="3200">
                <a:latin typeface="Times New Roman" panose="02020603050405020304" pitchFamily="18" charset="0"/>
              </a:rPr>
              <a:t>。常见搭配</a:t>
            </a:r>
            <a:r>
              <a:rPr lang="en-US" altLang="zh-CN" sz="3200">
                <a:latin typeface="Times New Roman" panose="02020603050405020304" pitchFamily="18" charset="0"/>
              </a:rPr>
              <a:t>: </a:t>
            </a:r>
          </a:p>
          <a:p>
            <a:pPr eaLnBrk="0" hangingPunc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200">
                <a:latin typeface="Times New Roman" panose="02020603050405020304" pitchFamily="18" charset="0"/>
              </a:rPr>
              <a:t>    make / have a guess (at sth.)</a:t>
            </a:r>
          </a:p>
          <a:p>
            <a:pPr eaLnBrk="0" hangingPunc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200">
                <a:latin typeface="Times New Roman" panose="02020603050405020304" pitchFamily="18" charset="0"/>
              </a:rPr>
              <a:t>          (</a:t>
            </a:r>
            <a:r>
              <a:rPr lang="zh-CN" altLang="en-US" sz="3200">
                <a:latin typeface="Times New Roman" panose="02020603050405020304" pitchFamily="18" charset="0"/>
              </a:rPr>
              <a:t>对某事</a:t>
            </a:r>
            <a:r>
              <a:rPr lang="en-US" altLang="zh-CN" sz="3200">
                <a:latin typeface="Times New Roman" panose="02020603050405020304" pitchFamily="18" charset="0"/>
              </a:rPr>
              <a:t>)</a:t>
            </a:r>
            <a:r>
              <a:rPr lang="zh-CN" altLang="en-US" sz="3200">
                <a:latin typeface="Times New Roman" panose="02020603050405020304" pitchFamily="18" charset="0"/>
              </a:rPr>
              <a:t>作猜测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611188" y="3213100"/>
            <a:ext cx="8208962" cy="2625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eaLnBrk="0" hangingPunc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200">
                <a:latin typeface="Times New Roman" panose="02020603050405020304" pitchFamily="18" charset="0"/>
              </a:rPr>
              <a:t>    Do you really want to know? Make a guess! </a:t>
            </a:r>
          </a:p>
          <a:p>
            <a:pPr eaLnBrk="0" hangingPunc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200">
                <a:latin typeface="Times New Roman" panose="02020603050405020304" pitchFamily="18" charset="0"/>
              </a:rPr>
              <a:t>      </a:t>
            </a:r>
            <a:r>
              <a:rPr lang="zh-CN" altLang="en-US" sz="3200">
                <a:latin typeface="Times New Roman" panose="02020603050405020304" pitchFamily="18" charset="0"/>
              </a:rPr>
              <a:t>你真的想知道吗？猜猜看</a:t>
            </a:r>
            <a:r>
              <a:rPr lang="en-US" altLang="zh-CN" sz="3200">
                <a:latin typeface="Times New Roman" panose="02020603050405020304" pitchFamily="18" charset="0"/>
              </a:rPr>
              <a:t>!</a:t>
            </a:r>
          </a:p>
          <a:p>
            <a:pPr eaLnBrk="0" hangingPunc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200">
                <a:latin typeface="Times New Roman" panose="02020603050405020304" pitchFamily="18" charset="0"/>
              </a:rPr>
              <a:t>    I'll give you three guesses. </a:t>
            </a:r>
          </a:p>
          <a:p>
            <a:pPr eaLnBrk="0" hangingPunc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200">
                <a:latin typeface="Times New Roman" panose="02020603050405020304" pitchFamily="18" charset="0"/>
              </a:rPr>
              <a:t>      </a:t>
            </a:r>
            <a:r>
              <a:rPr lang="zh-CN" altLang="en-US" sz="3200">
                <a:latin typeface="Times New Roman" panose="02020603050405020304" pitchFamily="18" charset="0"/>
              </a:rPr>
              <a:t>我让你猜三次。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3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3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3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ChangeArrowheads="1"/>
          </p:cNvSpPr>
          <p:nvPr/>
        </p:nvSpPr>
        <p:spPr bwMode="auto">
          <a:xfrm>
            <a:off x="539750" y="577850"/>
            <a:ext cx="6048375" cy="7254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eaLnBrk="0" hangingPunc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200" dirty="0">
                <a:latin typeface="Times New Roman" panose="02020603050405020304" pitchFamily="18" charset="0"/>
              </a:rPr>
              <a:t>2. Just enjoy yourself! </a:t>
            </a: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539750" y="1840109"/>
            <a:ext cx="8424863" cy="17125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eaLnBrk="0" hangingPunc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   enjoy yourself</a:t>
            </a:r>
            <a:r>
              <a:rPr lang="zh-CN" altLang="en-US" sz="2800" dirty="0">
                <a:latin typeface="Times New Roman" panose="02020603050405020304" pitchFamily="18" charset="0"/>
              </a:rPr>
              <a:t>意为“过得快乐”</a:t>
            </a:r>
            <a:r>
              <a:rPr lang="en-US" altLang="zh-CN" sz="2800" dirty="0">
                <a:latin typeface="Times New Roman" panose="02020603050405020304" pitchFamily="18" charset="0"/>
              </a:rPr>
              <a:t>, </a:t>
            </a:r>
            <a:r>
              <a:rPr lang="zh-CN" altLang="en-US" sz="2800" dirty="0">
                <a:latin typeface="Times New Roman" panose="02020603050405020304" pitchFamily="18" charset="0"/>
              </a:rPr>
              <a:t>具体用哪个反身代词</a:t>
            </a:r>
            <a:r>
              <a:rPr lang="en-US" altLang="zh-CN" sz="2800" dirty="0">
                <a:latin typeface="Times New Roman" panose="02020603050405020304" pitchFamily="18" charset="0"/>
              </a:rPr>
              <a:t>(oneself), </a:t>
            </a:r>
            <a:r>
              <a:rPr lang="zh-CN" altLang="en-US" sz="2800" dirty="0">
                <a:latin typeface="Times New Roman" panose="02020603050405020304" pitchFamily="18" charset="0"/>
              </a:rPr>
              <a:t>由前面所提到的人来决定。</a:t>
            </a:r>
            <a:r>
              <a:rPr lang="en-US" altLang="zh-CN" sz="2800" dirty="0">
                <a:latin typeface="Times New Roman" panose="02020603050405020304" pitchFamily="18" charset="0"/>
              </a:rPr>
              <a:t>enjoy oneself</a:t>
            </a:r>
            <a:r>
              <a:rPr lang="zh-CN" altLang="en-US" sz="2800" dirty="0">
                <a:latin typeface="Times New Roman" panose="02020603050405020304" pitchFamily="18" charset="0"/>
              </a:rPr>
              <a:t>相当于</a:t>
            </a:r>
            <a:r>
              <a:rPr lang="en-US" altLang="zh-CN" sz="2800" dirty="0">
                <a:latin typeface="Times New Roman" panose="02020603050405020304" pitchFamily="18" charset="0"/>
              </a:rPr>
              <a:t>have a good time</a:t>
            </a:r>
            <a:r>
              <a:rPr lang="zh-CN" altLang="en-US" sz="2800" dirty="0">
                <a:latin typeface="Times New Roman" panose="02020603050405020304" pitchFamily="18" charset="0"/>
              </a:rPr>
              <a:t>。如：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611188" y="4073721"/>
            <a:ext cx="7226658" cy="17125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eaLnBrk="0" hangingPunc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2800" dirty="0">
                <a:latin typeface="Times New Roman" panose="02020603050405020304" pitchFamily="18" charset="0"/>
              </a:rPr>
              <a:t>    Did you enjoy yourselves / have a good time</a:t>
            </a:r>
            <a:br>
              <a:rPr lang="en-US" altLang="zh-CN" sz="2800" dirty="0">
                <a:latin typeface="Times New Roman" panose="02020603050405020304" pitchFamily="18" charset="0"/>
              </a:rPr>
            </a:br>
            <a:r>
              <a:rPr lang="en-US" altLang="zh-CN" sz="2800" dirty="0">
                <a:latin typeface="Times New Roman" panose="02020603050405020304" pitchFamily="18" charset="0"/>
              </a:rPr>
              <a:t>during the concert?</a:t>
            </a:r>
          </a:p>
          <a:p>
            <a:pPr eaLnBrk="0" hangingPunc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2800" dirty="0">
                <a:latin typeface="Times New Roman" panose="02020603050405020304" pitchFamily="18" charset="0"/>
              </a:rPr>
              <a:t>   </a:t>
            </a:r>
            <a:r>
              <a:rPr lang="zh-CN" altLang="en-US" sz="2800" dirty="0">
                <a:latin typeface="Times New Roman" panose="02020603050405020304" pitchFamily="18" charset="0"/>
              </a:rPr>
              <a:t>在音乐会上你们玩得高兴吗？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1"/>
          <p:cNvSpPr txBox="1"/>
          <p:nvPr/>
        </p:nvSpPr>
        <p:spPr bwMode="auto">
          <a:xfrm>
            <a:off x="3962400" y="1371600"/>
            <a:ext cx="1676400" cy="457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zh-CN" altLang="en-US" sz="2800" b="0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学习目标</a:t>
            </a:r>
          </a:p>
        </p:txBody>
      </p:sp>
      <p:sp>
        <p:nvSpPr>
          <p:cNvPr id="13314" name="文本框 2"/>
          <p:cNvSpPr txBox="1">
            <a:spLocks noChangeArrowheads="1"/>
          </p:cNvSpPr>
          <p:nvPr/>
        </p:nvSpPr>
        <p:spPr bwMode="auto">
          <a:xfrm>
            <a:off x="990600" y="2133600"/>
            <a:ext cx="7848600" cy="3970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一、掌握以下单词和短语：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ask for, improve, basic, advise, shy, quickly, natural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等。</a:t>
            </a:r>
            <a:endParaRPr lang="en-US" altLang="zh-CN" sz="24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二、能够读懂关于英语学习及学习建议的文章并获取细</a:t>
            </a:r>
            <a:endParaRPr lang="en-US" altLang="zh-CN" sz="24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节信息。</a:t>
            </a:r>
            <a:endParaRPr lang="en-US" altLang="zh-CN" sz="24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三、能够用书信的方式询问并给出英语学习建议。</a:t>
            </a:r>
            <a:endParaRPr lang="en-US" altLang="zh-CN" sz="24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四、能够发现并记录自己在英语学习方面的优势，</a:t>
            </a:r>
            <a:endParaRPr lang="en-US" altLang="zh-CN" sz="24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扬长避短。</a:t>
            </a:r>
            <a:endParaRPr lang="en-US" altLang="zh-CN" sz="24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13315" name="图片 4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96200" y="4953000"/>
            <a:ext cx="1247775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755650" y="1052513"/>
            <a:ext cx="7416800" cy="3624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lnSpc>
                <a:spcPct val="145000"/>
              </a:lnSpc>
              <a:buFont typeface="Arial" panose="020B0604020202020204" pitchFamily="34" charset="0"/>
              <a:buNone/>
            </a:pPr>
            <a:r>
              <a:rPr lang="en-US" altLang="zh-CN" sz="3200">
                <a:latin typeface="Times New Roman" panose="02020603050405020304" pitchFamily="18" charset="0"/>
              </a:rPr>
              <a:t>    </a:t>
            </a:r>
            <a:r>
              <a:rPr lang="zh-CN" altLang="en-US" sz="3200">
                <a:latin typeface="Times New Roman" panose="02020603050405020304" pitchFamily="18" charset="0"/>
              </a:rPr>
              <a:t>与</a:t>
            </a:r>
            <a:r>
              <a:rPr lang="en-US" altLang="zh-CN" sz="3200">
                <a:latin typeface="Times New Roman" panose="02020603050405020304" pitchFamily="18" charset="0"/>
              </a:rPr>
              <a:t>oneself</a:t>
            </a:r>
            <a:r>
              <a:rPr lang="zh-CN" altLang="en-US" sz="3200">
                <a:latin typeface="Times New Roman" panose="02020603050405020304" pitchFamily="18" charset="0"/>
              </a:rPr>
              <a:t>有关的短语还有</a:t>
            </a:r>
            <a:r>
              <a:rPr lang="en-US" altLang="zh-CN" sz="3200">
                <a:latin typeface="Times New Roman" panose="02020603050405020304" pitchFamily="18" charset="0"/>
              </a:rPr>
              <a:t>:</a:t>
            </a:r>
          </a:p>
          <a:p>
            <a:pPr eaLnBrk="0" hangingPunct="0">
              <a:lnSpc>
                <a:spcPct val="145000"/>
              </a:lnSpc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0000CC"/>
                </a:solidFill>
                <a:latin typeface="Times New Roman" panose="02020603050405020304" pitchFamily="18" charset="0"/>
              </a:rPr>
              <a:t>    by oneself </a:t>
            </a:r>
            <a:r>
              <a:rPr lang="zh-CN" altLang="en-US" sz="3200">
                <a:solidFill>
                  <a:srgbClr val="0000CC"/>
                </a:solidFill>
                <a:latin typeface="Times New Roman" panose="02020603050405020304" pitchFamily="18" charset="0"/>
              </a:rPr>
              <a:t>单独地</a:t>
            </a:r>
            <a:r>
              <a:rPr lang="en-US" altLang="zh-CN" sz="3200">
                <a:solidFill>
                  <a:srgbClr val="0000CC"/>
                </a:solidFill>
                <a:latin typeface="Times New Roman" panose="02020603050405020304" pitchFamily="18" charset="0"/>
              </a:rPr>
              <a:t>,  </a:t>
            </a:r>
            <a:r>
              <a:rPr lang="zh-CN" altLang="en-US" sz="3200">
                <a:solidFill>
                  <a:srgbClr val="0000CC"/>
                </a:solidFill>
                <a:latin typeface="Times New Roman" panose="02020603050405020304" pitchFamily="18" charset="0"/>
              </a:rPr>
              <a:t>独自地</a:t>
            </a:r>
          </a:p>
          <a:p>
            <a:pPr eaLnBrk="0" hangingPunct="0">
              <a:lnSpc>
                <a:spcPct val="145000"/>
              </a:lnSpc>
              <a:buFont typeface="Arial" panose="020B0604020202020204" pitchFamily="34" charset="0"/>
              <a:buNone/>
            </a:pPr>
            <a:r>
              <a:rPr lang="zh-CN" altLang="en-US" sz="3200">
                <a:solidFill>
                  <a:srgbClr val="0000CC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zh-CN" sz="3200">
                <a:solidFill>
                  <a:srgbClr val="0000CC"/>
                </a:solidFill>
                <a:latin typeface="Times New Roman" panose="02020603050405020304" pitchFamily="18" charset="0"/>
              </a:rPr>
              <a:t>help oneself to ... </a:t>
            </a:r>
            <a:r>
              <a:rPr lang="zh-CN" altLang="en-US" sz="3200">
                <a:solidFill>
                  <a:srgbClr val="0000CC"/>
                </a:solidFill>
                <a:latin typeface="Times New Roman" panose="02020603050405020304" pitchFamily="18" charset="0"/>
              </a:rPr>
              <a:t>请随便吃 </a:t>
            </a:r>
            <a:r>
              <a:rPr lang="en-US" altLang="zh-CN" sz="3200">
                <a:solidFill>
                  <a:srgbClr val="0000CC"/>
                </a:solidFill>
                <a:latin typeface="Times New Roman" panose="02020603050405020304" pitchFamily="18" charset="0"/>
              </a:rPr>
              <a:t>/ </a:t>
            </a:r>
            <a:r>
              <a:rPr lang="zh-CN" altLang="en-US" sz="3200">
                <a:solidFill>
                  <a:srgbClr val="0000CC"/>
                </a:solidFill>
                <a:latin typeface="Times New Roman" panose="02020603050405020304" pitchFamily="18" charset="0"/>
              </a:rPr>
              <a:t>喝</a:t>
            </a:r>
            <a:r>
              <a:rPr lang="en-US" altLang="zh-CN" sz="3200">
                <a:solidFill>
                  <a:srgbClr val="0000CC"/>
                </a:solidFill>
                <a:latin typeface="Times New Roman" panose="02020603050405020304" pitchFamily="18" charset="0"/>
              </a:rPr>
              <a:t>……</a:t>
            </a:r>
          </a:p>
          <a:p>
            <a:pPr eaLnBrk="0" hangingPunct="0">
              <a:lnSpc>
                <a:spcPct val="145000"/>
              </a:lnSpc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0000CC"/>
                </a:solidFill>
                <a:latin typeface="Times New Roman" panose="02020603050405020304" pitchFamily="18" charset="0"/>
              </a:rPr>
              <a:t>    look after oneself </a:t>
            </a:r>
            <a:r>
              <a:rPr lang="zh-CN" altLang="en-US" sz="3200">
                <a:solidFill>
                  <a:srgbClr val="0000CC"/>
                </a:solidFill>
                <a:latin typeface="Times New Roman" panose="02020603050405020304" pitchFamily="18" charset="0"/>
              </a:rPr>
              <a:t>照顾某人自己</a:t>
            </a:r>
          </a:p>
          <a:p>
            <a:pPr eaLnBrk="0" hangingPunct="0">
              <a:lnSpc>
                <a:spcPct val="145000"/>
              </a:lnSpc>
              <a:buFont typeface="Arial" panose="020B0604020202020204" pitchFamily="34" charset="0"/>
              <a:buNone/>
            </a:pPr>
            <a:r>
              <a:rPr lang="zh-CN" altLang="en-US" sz="3200">
                <a:solidFill>
                  <a:srgbClr val="0000CC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zh-CN" sz="3200">
                <a:solidFill>
                  <a:srgbClr val="0000CC"/>
                </a:solidFill>
                <a:latin typeface="Times New Roman" panose="02020603050405020304" pitchFamily="18" charset="0"/>
              </a:rPr>
              <a:t>teach oneself = learn by oneself </a:t>
            </a:r>
            <a:r>
              <a:rPr lang="zh-CN" altLang="en-US" sz="3200">
                <a:solidFill>
                  <a:srgbClr val="0000CC"/>
                </a:solidFill>
                <a:latin typeface="Times New Roman" panose="02020603050405020304" pitchFamily="18" charset="0"/>
              </a:rPr>
              <a:t>自学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5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5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539750" y="908050"/>
            <a:ext cx="4248150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eaLnBrk="0" hangingPunct="0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en-US" altLang="zh-CN" sz="3200" dirty="0">
                <a:latin typeface="Times New Roman" panose="02020603050405020304" pitchFamily="18" charset="0"/>
              </a:rPr>
              <a:t>3. remember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468313" y="1990052"/>
            <a:ext cx="8351837" cy="313983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eaLnBrk="0" hangingPunct="0">
              <a:lnSpc>
                <a:spcPct val="145000"/>
              </a:lnSpc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   remember </a:t>
            </a:r>
            <a:r>
              <a:rPr lang="zh-CN" altLang="en-US" sz="2800" dirty="0">
                <a:latin typeface="Times New Roman" panose="02020603050405020304" pitchFamily="18" charset="0"/>
              </a:rPr>
              <a:t>意为“记住</a:t>
            </a:r>
            <a:r>
              <a:rPr lang="en-US" altLang="zh-CN" sz="2800" dirty="0">
                <a:latin typeface="Times New Roman" panose="02020603050405020304" pitchFamily="18" charset="0"/>
              </a:rPr>
              <a:t>,</a:t>
            </a:r>
            <a:r>
              <a:rPr lang="zh-CN" altLang="en-US" sz="2800" dirty="0">
                <a:latin typeface="Times New Roman" panose="02020603050405020304" pitchFamily="18" charset="0"/>
              </a:rPr>
              <a:t>记着”</a:t>
            </a:r>
            <a:r>
              <a:rPr lang="en-US" altLang="zh-CN" sz="2800" dirty="0">
                <a:latin typeface="Times New Roman" panose="02020603050405020304" pitchFamily="18" charset="0"/>
              </a:rPr>
              <a:t>, </a:t>
            </a:r>
            <a:r>
              <a:rPr lang="zh-CN" altLang="en-US" sz="2800" dirty="0">
                <a:latin typeface="Times New Roman" panose="02020603050405020304" pitchFamily="18" charset="0"/>
              </a:rPr>
              <a:t>其反义词</a:t>
            </a:r>
            <a:r>
              <a:rPr lang="en-US" altLang="zh-CN" sz="2800" dirty="0">
                <a:latin typeface="Times New Roman" panose="02020603050405020304" pitchFamily="18" charset="0"/>
              </a:rPr>
              <a:t>forget </a:t>
            </a:r>
            <a:r>
              <a:rPr lang="zh-CN" altLang="en-US" sz="2800" dirty="0">
                <a:latin typeface="Times New Roman" panose="02020603050405020304" pitchFamily="18" charset="0"/>
              </a:rPr>
              <a:t>意为“忘记”</a:t>
            </a:r>
            <a:r>
              <a:rPr lang="en-US" altLang="zh-CN" sz="2800" dirty="0">
                <a:latin typeface="Times New Roman" panose="02020603050405020304" pitchFamily="18" charset="0"/>
              </a:rPr>
              <a:t>, </a:t>
            </a:r>
            <a:r>
              <a:rPr lang="zh-CN" altLang="en-US" sz="2800" dirty="0">
                <a:latin typeface="Times New Roman" panose="02020603050405020304" pitchFamily="18" charset="0"/>
              </a:rPr>
              <a:t>这两个词的用法相同</a:t>
            </a:r>
            <a:r>
              <a:rPr lang="en-US" altLang="zh-CN" sz="2800" dirty="0">
                <a:latin typeface="Times New Roman" panose="02020603050405020304" pitchFamily="18" charset="0"/>
              </a:rPr>
              <a:t>:</a:t>
            </a:r>
          </a:p>
          <a:p>
            <a:pPr eaLnBrk="0" hangingPunct="0">
              <a:lnSpc>
                <a:spcPct val="145000"/>
              </a:lnSpc>
              <a:buFont typeface="Arial" panose="020B0604020202020204" pitchFamily="34" charset="0"/>
              <a:buNone/>
            </a:pPr>
            <a:r>
              <a:rPr lang="en-US" altLang="zh-CN" sz="2800" dirty="0">
                <a:latin typeface="Times New Roman" panose="02020603050405020304" pitchFamily="18" charset="0"/>
              </a:rPr>
              <a:t>    (1) remember / forget +</a:t>
            </a:r>
            <a:r>
              <a:rPr lang="zh-CN" altLang="en-US" sz="2800" dirty="0">
                <a:latin typeface="Times New Roman" panose="02020603050405020304" pitchFamily="18" charset="0"/>
              </a:rPr>
              <a:t>名词；</a:t>
            </a:r>
          </a:p>
          <a:p>
            <a:pPr eaLnBrk="0" hangingPunct="0">
              <a:lnSpc>
                <a:spcPct val="145000"/>
              </a:lnSpc>
              <a:buFont typeface="Arial" panose="020B0604020202020204" pitchFamily="34" charset="0"/>
              <a:buNone/>
            </a:pPr>
            <a:r>
              <a:rPr lang="zh-CN" altLang="en-US" sz="2800" dirty="0">
                <a:latin typeface="Times New Roman" panose="02020603050405020304" pitchFamily="18" charset="0"/>
              </a:rPr>
              <a:t>    </a:t>
            </a:r>
            <a:r>
              <a:rPr lang="en-US" altLang="zh-CN" sz="2800" dirty="0">
                <a:latin typeface="Times New Roman" panose="02020603050405020304" pitchFamily="18" charset="0"/>
              </a:rPr>
              <a:t>(2) remember / forget to do </a:t>
            </a:r>
            <a:r>
              <a:rPr lang="en-US" altLang="zh-CN" sz="2800" dirty="0" err="1">
                <a:latin typeface="Times New Roman" panose="02020603050405020304" pitchFamily="18" charset="0"/>
              </a:rPr>
              <a:t>sth</a:t>
            </a:r>
            <a:r>
              <a:rPr lang="en-US" altLang="zh-CN" sz="2800" dirty="0">
                <a:latin typeface="Times New Roman" panose="02020603050405020304" pitchFamily="18" charset="0"/>
              </a:rPr>
              <a:t>. </a:t>
            </a:r>
            <a:r>
              <a:rPr lang="zh-CN" altLang="en-US" sz="2800" dirty="0">
                <a:latin typeface="Times New Roman" panose="02020603050405020304" pitchFamily="18" charset="0"/>
              </a:rPr>
              <a:t>意为</a:t>
            </a:r>
            <a:r>
              <a:rPr lang="en-US" altLang="zh-CN" sz="2800" dirty="0">
                <a:latin typeface="Times New Roman" panose="02020603050405020304" pitchFamily="18" charset="0"/>
              </a:rPr>
              <a:t>"</a:t>
            </a:r>
            <a:r>
              <a:rPr lang="zh-CN" altLang="en-US" sz="2800" dirty="0">
                <a:latin typeface="Times New Roman" panose="02020603050405020304" pitchFamily="18" charset="0"/>
              </a:rPr>
              <a:t>记着</a:t>
            </a:r>
            <a:r>
              <a:rPr lang="en-US" altLang="zh-CN" sz="2800" dirty="0">
                <a:latin typeface="Times New Roman" panose="02020603050405020304" pitchFamily="18" charset="0"/>
              </a:rPr>
              <a:t>/</a:t>
            </a:r>
            <a:r>
              <a:rPr lang="zh-CN" altLang="en-US" sz="2800" dirty="0">
                <a:latin typeface="Times New Roman" panose="02020603050405020304" pitchFamily="18" charset="0"/>
              </a:rPr>
              <a:t>忘记要去做某事</a:t>
            </a:r>
            <a:r>
              <a:rPr lang="en-US" altLang="zh-CN" sz="2800" dirty="0">
                <a:latin typeface="Times New Roman" panose="02020603050405020304" pitchFamily="18" charset="0"/>
              </a:rPr>
              <a:t>"</a:t>
            </a:r>
            <a:r>
              <a:rPr lang="zh-CN" altLang="en-US" sz="2800" dirty="0">
                <a:latin typeface="Times New Roman" panose="02020603050405020304" pitchFamily="18" charset="0"/>
              </a:rPr>
              <a:t>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95288" y="404813"/>
            <a:ext cx="8281987" cy="57927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eaLnBrk="0" hangingPunc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200">
                <a:latin typeface="Times New Roman" panose="02020603050405020304" pitchFamily="18" charset="0"/>
              </a:rPr>
              <a:t>    Remember to turn off the lights before you go out.</a:t>
            </a:r>
          </a:p>
          <a:p>
            <a:pPr eaLnBrk="0" hangingPunc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200">
                <a:latin typeface="Times New Roman" panose="02020603050405020304" pitchFamily="18" charset="0"/>
              </a:rPr>
              <a:t>      </a:t>
            </a:r>
            <a:r>
              <a:rPr lang="zh-CN" altLang="en-US" sz="3200">
                <a:latin typeface="Times New Roman" panose="02020603050405020304" pitchFamily="18" charset="0"/>
              </a:rPr>
              <a:t>记得在出门前把灯关了。</a:t>
            </a:r>
          </a:p>
          <a:p>
            <a:pPr eaLnBrk="0" hangingPunc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3200">
                <a:latin typeface="Times New Roman" panose="02020603050405020304" pitchFamily="18" charset="0"/>
              </a:rPr>
              <a:t>    </a:t>
            </a:r>
            <a:r>
              <a:rPr lang="en-US" altLang="zh-CN" sz="3200">
                <a:latin typeface="Times New Roman" panose="02020603050405020304" pitchFamily="18" charset="0"/>
              </a:rPr>
              <a:t>Don’t forget to buy a cake for me.</a:t>
            </a:r>
          </a:p>
          <a:p>
            <a:pPr eaLnBrk="0" hangingPunc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200">
                <a:latin typeface="Times New Roman" panose="02020603050405020304" pitchFamily="18" charset="0"/>
              </a:rPr>
              <a:t>      </a:t>
            </a:r>
            <a:r>
              <a:rPr lang="zh-CN" altLang="en-US" sz="3200">
                <a:latin typeface="Times New Roman" panose="02020603050405020304" pitchFamily="18" charset="0"/>
              </a:rPr>
              <a:t>不要忘记给我买蛋糕。</a:t>
            </a:r>
          </a:p>
          <a:p>
            <a:pPr eaLnBrk="0" hangingPunc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3200">
                <a:latin typeface="Times New Roman" panose="02020603050405020304" pitchFamily="18" charset="0"/>
              </a:rPr>
              <a:t>    </a:t>
            </a:r>
            <a:r>
              <a:rPr lang="en-US" altLang="zh-CN" sz="3200">
                <a:latin typeface="Times New Roman" panose="02020603050405020304" pitchFamily="18" charset="0"/>
              </a:rPr>
              <a:t>I forgot cleaning the room.</a:t>
            </a:r>
          </a:p>
          <a:p>
            <a:pPr eaLnBrk="0" hangingPunc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200">
                <a:latin typeface="Times New Roman" panose="02020603050405020304" pitchFamily="18" charset="0"/>
              </a:rPr>
              <a:t>      </a:t>
            </a:r>
            <a:r>
              <a:rPr lang="zh-CN" altLang="en-US" sz="3200">
                <a:latin typeface="Times New Roman" panose="02020603050405020304" pitchFamily="18" charset="0"/>
              </a:rPr>
              <a:t>我忘了曾打扫过这个房间了。</a:t>
            </a:r>
          </a:p>
          <a:p>
            <a:pPr eaLnBrk="0" hangingPunc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3200">
                <a:latin typeface="Times New Roman" panose="02020603050405020304" pitchFamily="18" charset="0"/>
              </a:rPr>
              <a:t>    </a:t>
            </a:r>
            <a:r>
              <a:rPr lang="en-US" altLang="zh-CN" sz="3200">
                <a:latin typeface="Times New Roman" panose="02020603050405020304" pitchFamily="18" charset="0"/>
              </a:rPr>
              <a:t>I still remember returning the book to you.</a:t>
            </a:r>
          </a:p>
          <a:p>
            <a:pPr eaLnBrk="0" hangingPunc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200">
                <a:latin typeface="Times New Roman" panose="02020603050405020304" pitchFamily="18" charset="0"/>
              </a:rPr>
              <a:t>      </a:t>
            </a:r>
            <a:r>
              <a:rPr lang="zh-CN" altLang="en-US" sz="3200">
                <a:latin typeface="Times New Roman" panose="02020603050405020304" pitchFamily="18" charset="0"/>
              </a:rPr>
              <a:t>我仍记得把书还给你了。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3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3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3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3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3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4"/>
          <p:cNvSpPr>
            <a:spLocks noChangeArrowheads="1"/>
          </p:cNvSpPr>
          <p:nvPr/>
        </p:nvSpPr>
        <p:spPr bwMode="auto">
          <a:xfrm>
            <a:off x="395288" y="690563"/>
            <a:ext cx="8353425" cy="3454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defTabSz="0" eaLnBrk="0" hangingPunct="0">
              <a:lnSpc>
                <a:spcPct val="115000"/>
              </a:lnSpc>
              <a:buFont typeface="Arial" panose="020B0604020202020204" pitchFamily="34" charset="0"/>
              <a:buNone/>
              <a:tabLst>
                <a:tab pos="2171700" algn="l"/>
                <a:tab pos="3886200" algn="l"/>
              </a:tabLst>
            </a:pPr>
            <a:r>
              <a:rPr lang="en-US" altLang="zh-CN" sz="3200">
                <a:latin typeface="Times New Roman" panose="02020603050405020304" pitchFamily="18" charset="0"/>
              </a:rPr>
              <a:t>(        ) 1. —Please remember ______ the lights when you leave the room.  </a:t>
            </a:r>
          </a:p>
          <a:p>
            <a:pPr defTabSz="0" eaLnBrk="0" hangingPunct="0">
              <a:lnSpc>
                <a:spcPct val="115000"/>
              </a:lnSpc>
              <a:buFont typeface="Arial" panose="020B0604020202020204" pitchFamily="34" charset="0"/>
              <a:buNone/>
              <a:tabLst>
                <a:tab pos="2171700" algn="l"/>
                <a:tab pos="3886200" algn="l"/>
              </a:tabLst>
            </a:pPr>
            <a:r>
              <a:rPr lang="en-US" altLang="zh-CN" sz="3200">
                <a:latin typeface="Times New Roman" panose="02020603050405020304" pitchFamily="18" charset="0"/>
              </a:rPr>
              <a:t>—OK, I will. (2010</a:t>
            </a:r>
            <a:r>
              <a:rPr lang="zh-CN" altLang="en-US" sz="3200">
                <a:latin typeface="Times New Roman" panose="02020603050405020304" pitchFamily="18" charset="0"/>
              </a:rPr>
              <a:t>四川</a:t>
            </a:r>
            <a:r>
              <a:rPr lang="en-US" altLang="zh-CN" sz="3200">
                <a:latin typeface="Times New Roman" panose="02020603050405020304" pitchFamily="18" charset="0"/>
              </a:rPr>
              <a:t>·</a:t>
            </a:r>
            <a:r>
              <a:rPr lang="zh-CN" altLang="en-US" sz="3200">
                <a:latin typeface="Times New Roman" panose="02020603050405020304" pitchFamily="18" charset="0"/>
              </a:rPr>
              <a:t>广安</a:t>
            </a:r>
            <a:r>
              <a:rPr lang="en-US" altLang="zh-CN" sz="3200">
                <a:latin typeface="Times New Roman" panose="02020603050405020304" pitchFamily="18" charset="0"/>
              </a:rPr>
              <a:t>)</a:t>
            </a:r>
          </a:p>
          <a:p>
            <a:pPr defTabSz="0" eaLnBrk="0" hangingPunct="0">
              <a:lnSpc>
                <a:spcPct val="115000"/>
              </a:lnSpc>
              <a:buFont typeface="Arial" panose="020B0604020202020204" pitchFamily="34" charset="0"/>
              <a:buNone/>
              <a:tabLst>
                <a:tab pos="2171700" algn="l"/>
                <a:tab pos="3886200" algn="l"/>
              </a:tabLst>
            </a:pPr>
            <a:r>
              <a:rPr lang="en-US" altLang="zh-CN" sz="3200">
                <a:latin typeface="Times New Roman" panose="02020603050405020304" pitchFamily="18" charset="0"/>
              </a:rPr>
              <a:t>    A. turn off	</a:t>
            </a:r>
          </a:p>
          <a:p>
            <a:pPr defTabSz="0" eaLnBrk="0" hangingPunct="0">
              <a:lnSpc>
                <a:spcPct val="115000"/>
              </a:lnSpc>
              <a:buFont typeface="Arial" panose="020B0604020202020204" pitchFamily="34" charset="0"/>
              <a:buNone/>
              <a:tabLst>
                <a:tab pos="2171700" algn="l"/>
                <a:tab pos="3886200" algn="l"/>
              </a:tabLst>
            </a:pPr>
            <a:r>
              <a:rPr lang="en-US" altLang="zh-CN" sz="3200">
                <a:latin typeface="Times New Roman" panose="02020603050405020304" pitchFamily="18" charset="0"/>
              </a:rPr>
              <a:t>    B. to turn off	</a:t>
            </a:r>
          </a:p>
          <a:p>
            <a:pPr defTabSz="0" eaLnBrk="0" hangingPunct="0">
              <a:lnSpc>
                <a:spcPct val="115000"/>
              </a:lnSpc>
              <a:buFont typeface="Arial" panose="020B0604020202020204" pitchFamily="34" charset="0"/>
              <a:buNone/>
              <a:tabLst>
                <a:tab pos="2171700" algn="l"/>
                <a:tab pos="3886200" algn="l"/>
              </a:tabLst>
            </a:pPr>
            <a:r>
              <a:rPr lang="en-US" altLang="zh-CN" sz="3200">
                <a:latin typeface="Times New Roman" panose="02020603050405020304" pitchFamily="18" charset="0"/>
              </a:rPr>
              <a:t>    C. turning off</a:t>
            </a:r>
          </a:p>
        </p:txBody>
      </p:sp>
      <p:sp>
        <p:nvSpPr>
          <p:cNvPr id="2073" name="Rectangle 25"/>
          <p:cNvSpPr>
            <a:spLocks noChangeArrowheads="1"/>
          </p:cNvSpPr>
          <p:nvPr/>
        </p:nvSpPr>
        <p:spPr bwMode="auto">
          <a:xfrm>
            <a:off x="395288" y="4292600"/>
            <a:ext cx="8353425" cy="17732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en-US" altLang="zh-CN" sz="3200">
                <a:latin typeface="Times New Roman" panose="02020603050405020304" pitchFamily="18" charset="0"/>
              </a:rPr>
              <a:t>【</a:t>
            </a:r>
            <a:r>
              <a:rPr lang="zh-CN" altLang="en-US" sz="3200">
                <a:latin typeface="Times New Roman" panose="02020603050405020304" pitchFamily="18" charset="0"/>
              </a:rPr>
              <a:t>解析</a:t>
            </a:r>
            <a:r>
              <a:rPr lang="en-US" altLang="zh-CN" sz="3200">
                <a:latin typeface="Times New Roman" panose="02020603050405020304" pitchFamily="18" charset="0"/>
              </a:rPr>
              <a:t>】remember to do</a:t>
            </a:r>
            <a:r>
              <a:rPr lang="zh-CN" altLang="en-US" sz="3200">
                <a:latin typeface="Times New Roman" panose="02020603050405020304" pitchFamily="18" charset="0"/>
              </a:rPr>
              <a:t>表示记得去做</a:t>
            </a:r>
            <a:r>
              <a:rPr lang="en-US" altLang="zh-CN" sz="3200">
                <a:latin typeface="Times New Roman" panose="02020603050405020304" pitchFamily="18" charset="0"/>
              </a:rPr>
              <a:t>sth</a:t>
            </a:r>
            <a:r>
              <a:rPr lang="zh-CN" altLang="en-US" sz="3200">
                <a:latin typeface="Times New Roman" panose="02020603050405020304" pitchFamily="18" charset="0"/>
              </a:rPr>
              <a:t>，</a:t>
            </a:r>
            <a:r>
              <a:rPr lang="en-US" altLang="zh-CN" sz="3200">
                <a:latin typeface="Times New Roman" panose="02020603050405020304" pitchFamily="18" charset="0"/>
              </a:rPr>
              <a:t>remember doing</a:t>
            </a:r>
            <a:r>
              <a:rPr lang="zh-CN" altLang="en-US" sz="3200">
                <a:latin typeface="Times New Roman" panose="02020603050405020304" pitchFamily="18" charset="0"/>
              </a:rPr>
              <a:t>表示记得做过</a:t>
            </a:r>
            <a:r>
              <a:rPr lang="en-US" altLang="zh-CN" sz="3200">
                <a:latin typeface="Times New Roman" panose="02020603050405020304" pitchFamily="18" charset="0"/>
              </a:rPr>
              <a:t>sth.</a:t>
            </a:r>
            <a:r>
              <a:rPr lang="zh-CN" altLang="en-US" sz="3200">
                <a:latin typeface="Times New Roman" panose="02020603050405020304" pitchFamily="18" charset="0"/>
              </a:rPr>
              <a:t>。根据文意知道表示“记得去做</a:t>
            </a:r>
            <a:r>
              <a:rPr lang="en-US" altLang="zh-CN" sz="3200">
                <a:latin typeface="Times New Roman" panose="02020603050405020304" pitchFamily="18" charset="0"/>
              </a:rPr>
              <a:t>…”</a:t>
            </a:r>
            <a:r>
              <a:rPr lang="zh-CN" altLang="en-US" sz="3200">
                <a:latin typeface="Times New Roman" panose="02020603050405020304" pitchFamily="18" charset="0"/>
              </a:rPr>
              <a:t>，所以选</a:t>
            </a:r>
            <a:r>
              <a:rPr lang="en-US" altLang="zh-CN" sz="3200">
                <a:latin typeface="Times New Roman" panose="02020603050405020304" pitchFamily="18" charset="0"/>
              </a:rPr>
              <a:t>B</a:t>
            </a:r>
            <a:r>
              <a:rPr lang="zh-CN" altLang="en-US" sz="3200">
                <a:latin typeface="Times New Roman" panose="02020603050405020304" pitchFamily="18" charset="0"/>
              </a:rPr>
              <a:t>。</a:t>
            </a:r>
          </a:p>
        </p:txBody>
      </p:sp>
      <p:sp>
        <p:nvSpPr>
          <p:cNvPr id="2074" name="Rectangle 26"/>
          <p:cNvSpPr>
            <a:spLocks noChangeArrowheads="1"/>
          </p:cNvSpPr>
          <p:nvPr/>
        </p:nvSpPr>
        <p:spPr bwMode="auto">
          <a:xfrm>
            <a:off x="755650" y="765175"/>
            <a:ext cx="455613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0000CC"/>
                </a:solidFill>
                <a:latin typeface="Times New Roman" panose="02020603050405020304" pitchFamily="18" charset="0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3" grpId="0"/>
      <p:bldP spid="207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7"/>
          <p:cNvSpPr>
            <a:spLocks noChangeArrowheads="1"/>
          </p:cNvSpPr>
          <p:nvPr/>
        </p:nvSpPr>
        <p:spPr bwMode="auto">
          <a:xfrm>
            <a:off x="539750" y="692150"/>
            <a:ext cx="80645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eaLnBrk="0" hangingPunc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200">
                <a:latin typeface="Times New Roman" panose="02020603050405020304" pitchFamily="18" charset="0"/>
              </a:rPr>
              <a:t>(       ) 2. Remember ________ the book to the library when you finish _______ it. (2011</a:t>
            </a:r>
            <a:r>
              <a:rPr lang="zh-CN" altLang="en-US" sz="3200">
                <a:latin typeface="Times New Roman" panose="02020603050405020304" pitchFamily="18" charset="0"/>
              </a:rPr>
              <a:t>河源</a:t>
            </a:r>
            <a:r>
              <a:rPr lang="en-US" altLang="zh-CN" sz="3200">
                <a:latin typeface="Times New Roman" panose="02020603050405020304" pitchFamily="18" charset="0"/>
              </a:rPr>
              <a:t>)</a:t>
            </a:r>
          </a:p>
          <a:p>
            <a:pPr eaLnBrk="0" hangingPunc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200">
                <a:latin typeface="Times New Roman" panose="02020603050405020304" pitchFamily="18" charset="0"/>
              </a:rPr>
              <a:t>    A. to return; to read               </a:t>
            </a:r>
          </a:p>
          <a:p>
            <a:pPr eaLnBrk="0" hangingPunc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200">
                <a:latin typeface="Times New Roman" panose="02020603050405020304" pitchFamily="18" charset="0"/>
              </a:rPr>
              <a:t>    B. returning; reading</a:t>
            </a:r>
          </a:p>
          <a:p>
            <a:pPr eaLnBrk="0" hangingPunc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200">
                <a:latin typeface="Times New Roman" panose="02020603050405020304" pitchFamily="18" charset="0"/>
              </a:rPr>
              <a:t>    C. to return; reading              </a:t>
            </a:r>
          </a:p>
          <a:p>
            <a:pPr eaLnBrk="0" hangingPunc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200">
                <a:latin typeface="Times New Roman" panose="02020603050405020304" pitchFamily="18" charset="0"/>
              </a:rPr>
              <a:t>    D. returning; to read</a:t>
            </a:r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auto">
          <a:xfrm>
            <a:off x="928688" y="1071563"/>
            <a:ext cx="571500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0000CC"/>
                </a:solidFill>
                <a:latin typeface="Times New Roman" panose="02020603050405020304" pitchFamily="18" charset="0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5"/>
          <p:cNvSpPr>
            <a:spLocks noChangeArrowheads="1"/>
          </p:cNvSpPr>
          <p:nvPr/>
        </p:nvSpPr>
        <p:spPr bwMode="auto">
          <a:xfrm>
            <a:off x="755650" y="476250"/>
            <a:ext cx="3240088" cy="7254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eaLnBrk="0" hangingPunc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200">
                <a:latin typeface="Times New Roman" panose="02020603050405020304" pitchFamily="18" charset="0"/>
              </a:rPr>
              <a:t>4. all the time</a:t>
            </a: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1114425" y="1268413"/>
            <a:ext cx="5473700" cy="7254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eaLnBrk="0" hangingPunc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0000CC"/>
                </a:solidFill>
                <a:latin typeface="Times New Roman" panose="02020603050405020304" pitchFamily="18" charset="0"/>
              </a:rPr>
              <a:t>all the time</a:t>
            </a:r>
            <a:r>
              <a:rPr lang="en-US" altLang="zh-CN" sz="3200">
                <a:latin typeface="Times New Roman" panose="02020603050405020304" pitchFamily="18" charset="0"/>
              </a:rPr>
              <a:t>  </a:t>
            </a:r>
            <a:r>
              <a:rPr lang="zh-CN" altLang="en-US" sz="3200">
                <a:latin typeface="Times New Roman" panose="02020603050405020304" pitchFamily="18" charset="0"/>
              </a:rPr>
              <a:t>总是</a:t>
            </a:r>
            <a:r>
              <a:rPr lang="en-US" altLang="zh-CN" sz="3200">
                <a:latin typeface="Times New Roman" panose="02020603050405020304" pitchFamily="18" charset="0"/>
              </a:rPr>
              <a:t>, </a:t>
            </a:r>
            <a:r>
              <a:rPr lang="zh-CN" altLang="en-US" sz="3200">
                <a:latin typeface="Times New Roman" panose="02020603050405020304" pitchFamily="18" charset="0"/>
              </a:rPr>
              <a:t>一直</a:t>
            </a: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611188" y="2276475"/>
            <a:ext cx="7991475" cy="28328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2800" dirty="0">
                <a:latin typeface="Times New Roman" panose="02020603050405020304" pitchFamily="18" charset="0"/>
              </a:rPr>
              <a:t>    It is raining all the time, so we have to stay at home all the day.</a:t>
            </a:r>
          </a:p>
          <a:p>
            <a:pPr eaLnBrk="0" hangingPunc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2800" dirty="0">
                <a:latin typeface="Times New Roman" panose="02020603050405020304" pitchFamily="18" charset="0"/>
              </a:rPr>
              <a:t>    </a:t>
            </a:r>
            <a:r>
              <a:rPr lang="zh-CN" altLang="en-US" sz="2800" dirty="0" smtClean="0">
                <a:latin typeface="Times New Roman" panose="02020603050405020304" pitchFamily="18" charset="0"/>
              </a:rPr>
              <a:t>由</a:t>
            </a:r>
            <a:r>
              <a:rPr lang="zh-CN" altLang="en-US" sz="2800" dirty="0">
                <a:latin typeface="Times New Roman" panose="02020603050405020304" pitchFamily="18" charset="0"/>
              </a:rPr>
              <a:t>于一直下雨</a:t>
            </a:r>
            <a:r>
              <a:rPr lang="en-US" altLang="zh-CN" sz="2800" dirty="0">
                <a:latin typeface="Times New Roman" panose="02020603050405020304" pitchFamily="18" charset="0"/>
              </a:rPr>
              <a:t>, </a:t>
            </a:r>
            <a:r>
              <a:rPr lang="zh-CN" altLang="en-US" sz="2800" dirty="0">
                <a:latin typeface="Times New Roman" panose="02020603050405020304" pitchFamily="18" charset="0"/>
              </a:rPr>
              <a:t>我们只好一整天呆在家里。</a:t>
            </a:r>
          </a:p>
          <a:p>
            <a:pPr eaLnBrk="0" hangingPunc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800" dirty="0">
                <a:latin typeface="Times New Roman" panose="02020603050405020304" pitchFamily="18" charset="0"/>
              </a:rPr>
              <a:t>    </a:t>
            </a:r>
            <a:r>
              <a:rPr lang="en-US" altLang="zh-CN" sz="2800" dirty="0">
                <a:latin typeface="Times New Roman" panose="02020603050405020304" pitchFamily="18" charset="0"/>
              </a:rPr>
              <a:t>I'll still be with you all the time.</a:t>
            </a:r>
          </a:p>
          <a:p>
            <a:pPr eaLnBrk="0" hangingPunc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2800" dirty="0">
                <a:latin typeface="Times New Roman" panose="02020603050405020304" pitchFamily="18" charset="0"/>
              </a:rPr>
              <a:t>     </a:t>
            </a:r>
            <a:r>
              <a:rPr lang="zh-CN" altLang="en-US" sz="2800" dirty="0">
                <a:latin typeface="Times New Roman" panose="02020603050405020304" pitchFamily="18" charset="0"/>
              </a:rPr>
              <a:t>我还是一直都会和你在一起的。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5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5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5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5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5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5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5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5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5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5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5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5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5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5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5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标题 737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90000"/>
              </a:lnSpc>
            </a:pPr>
            <a:r>
              <a:rPr lang="en-US" altLang="zh-CN" sz="3600" b="1" smtClean="0">
                <a:solidFill>
                  <a:srgbClr val="008600"/>
                </a:solidFill>
                <a:latin typeface="Times New Roman" panose="02020603050405020304" pitchFamily="18" charset="0"/>
              </a:rPr>
              <a:t>Check (√) what you are good at or not good at in English. </a:t>
            </a:r>
          </a:p>
        </p:txBody>
      </p:sp>
      <p:grpSp>
        <p:nvGrpSpPr>
          <p:cNvPr id="37890" name="组合 73730"/>
          <p:cNvGrpSpPr/>
          <p:nvPr/>
        </p:nvGrpSpPr>
        <p:grpSpPr bwMode="auto">
          <a:xfrm>
            <a:off x="57150" y="290513"/>
            <a:ext cx="517525" cy="835025"/>
            <a:chOff x="0" y="0"/>
            <a:chExt cx="326" cy="526"/>
          </a:xfrm>
        </p:grpSpPr>
        <p:sp>
          <p:nvSpPr>
            <p:cNvPr id="73732" name="PubTriangle"/>
            <p:cNvSpPr>
              <a:spLocks noEditPoints="1"/>
            </p:cNvSpPr>
            <p:nvPr/>
          </p:nvSpPr>
          <p:spPr>
            <a:xfrm rot="2869834">
              <a:off x="-37" y="164"/>
              <a:ext cx="398" cy="323"/>
            </a:xfrm>
            <a:custGeom>
              <a:avLst/>
              <a:gdLst>
                <a:gd name="A1" fmla="val 10800"/>
                <a:gd name="A2" fmla="val 10800"/>
                <a:gd name="G0" fmla="+- 0 0 0"/>
                <a:gd name="G1" fmla="*/ A1 1 2"/>
                <a:gd name="G2" fmla="*/ G1 A2 21600"/>
                <a:gd name="G3" fmla="+- A1 0 G2"/>
                <a:gd name="G4" fmla="+- A1 0 0"/>
                <a:gd name="G5" fmla="+- G1 10800 0"/>
                <a:gd name="G6" fmla="*/ A2 1 2"/>
                <a:gd name="G7" fmla="+- A2 0 0"/>
                <a:gd name="G8" fmla="+- G2 G6 G1"/>
                <a:gd name="G9" fmla="+- G8 10800 0"/>
                <a:gd name="G10" fmla="+- G6 10800 0"/>
              </a:gdLst>
              <a:ahLst/>
              <a:cxnLst>
                <a:cxn ang="0">
                  <a:pos x="G4" y="0"/>
                </a:cxn>
                <a:cxn ang="0">
                  <a:pos x="G1" y="10800"/>
                </a:cxn>
                <a:cxn ang="0">
                  <a:pos x="0" y="21600"/>
                </a:cxn>
                <a:cxn ang="0">
                  <a:pos x="10800" y="G10"/>
                </a:cxn>
                <a:cxn ang="0">
                  <a:pos x="21600" y="G7"/>
                </a:cxn>
                <a:cxn ang="0">
                  <a:pos x="G5" y="G6"/>
                </a:cxn>
              </a:cxnLst>
              <a:rect l="G3" t="G6" r="G5" b="G9"/>
              <a:pathLst>
                <a:path w="21600" h="21600">
                  <a:moveTo>
                    <a:pt x="G4" y="0"/>
                  </a:moveTo>
                  <a:lnTo>
                    <a:pt x="0" y="21600"/>
                  </a:lnTo>
                  <a:lnTo>
                    <a:pt x="21600" y="G7"/>
                  </a:lnTo>
                  <a:close/>
                </a:path>
              </a:pathLst>
            </a:custGeom>
            <a:gradFill rotWithShape="1">
              <a:gsLst>
                <a:gs pos="0">
                  <a:srgbClr val="99FF66"/>
                </a:gs>
                <a:gs pos="100000">
                  <a:srgbClr val="01FF01"/>
                </a:gs>
              </a:gsLst>
              <a:path path="rect">
                <a:fillToRect l="100000" b="100000"/>
              </a:path>
              <a:tileRect/>
            </a:gradFill>
            <a:ln w="9525">
              <a:noFill/>
            </a:ln>
            <a:effectLst>
              <a:outerShdw dist="107763" dir="2699999" algn="ctr" rotWithShape="0">
                <a:srgbClr val="808080"/>
              </a:outerShdw>
            </a:effectLst>
          </p:spPr>
          <p:txBody>
            <a:bodyPr/>
            <a:lstStyle/>
            <a:p>
              <a:pPr eaLnBrk="0" hangingPunct="0">
                <a:buFont typeface="Arial" panose="020B0604020202020204" pitchFamily="34" charset="0"/>
                <a:buNone/>
                <a:defRPr/>
              </a:pPr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7918" name="文本框 73732"/>
            <p:cNvSpPr txBox="1">
              <a:spLocks noChangeArrowheads="1"/>
            </p:cNvSpPr>
            <p:nvPr/>
          </p:nvSpPr>
          <p:spPr bwMode="auto">
            <a:xfrm>
              <a:off x="10" y="0"/>
              <a:ext cx="316" cy="40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0" fontAlgn="b" hangingPunct="0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3600">
                  <a:solidFill>
                    <a:srgbClr val="CC3300"/>
                  </a:solidFill>
                  <a:latin typeface="Arial" panose="020B0604020202020204" pitchFamily="34" charset="0"/>
                  <a:ea typeface="华文细黑" panose="02010600040101010101" charset="-122"/>
                  <a:cs typeface="华文细黑" panose="02010600040101010101" charset="-122"/>
                </a:rPr>
                <a:t>5</a:t>
              </a:r>
            </a:p>
          </p:txBody>
        </p:sp>
      </p:grpSp>
      <p:graphicFrame>
        <p:nvGraphicFramePr>
          <p:cNvPr id="73734" name="内容占位符 73733"/>
          <p:cNvGraphicFramePr>
            <a:graphicFrameLocks noGrp="1"/>
          </p:cNvGraphicFramePr>
          <p:nvPr>
            <p:ph idx="1"/>
          </p:nvPr>
        </p:nvGraphicFramePr>
        <p:xfrm>
          <a:off x="323850" y="1628775"/>
          <a:ext cx="8507413" cy="4810125"/>
        </p:xfrm>
        <a:graphic>
          <a:graphicData uri="http://schemas.openxmlformats.org/drawingml/2006/table">
            <a:tbl>
              <a:tblPr/>
              <a:tblGrid>
                <a:gridCol w="2020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1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84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89038"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3600" b="1" dirty="0">
                        <a:solidFill>
                          <a:srgbClr val="0000FF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DDFB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3600" b="1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</a:rPr>
                        <a:t>What I am good at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DDFB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3600" b="1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</a:rPr>
                        <a:t>What I am not good at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D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875"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36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Listening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6462"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36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Speaking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4875"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36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Reading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4875"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36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Writing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ChangeArrowheads="1"/>
          </p:cNvSpPr>
          <p:nvPr/>
        </p:nvSpPr>
        <p:spPr bwMode="auto">
          <a:xfrm>
            <a:off x="3348038" y="307975"/>
            <a:ext cx="2078037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en-US" altLang="zh-CN" sz="4400" dirty="0">
                <a:solidFill>
                  <a:srgbClr val="CC0000"/>
                </a:solidFill>
                <a:latin typeface="Times New Roman" panose="02020603050405020304" pitchFamily="18" charset="0"/>
              </a:rPr>
              <a:t>Writing</a:t>
            </a:r>
          </a:p>
        </p:txBody>
      </p:sp>
      <p:sp>
        <p:nvSpPr>
          <p:cNvPr id="38914" name="Rectangle 8"/>
          <p:cNvSpPr>
            <a:spLocks noChangeArrowheads="1"/>
          </p:cNvSpPr>
          <p:nvPr/>
        </p:nvSpPr>
        <p:spPr bwMode="auto">
          <a:xfrm>
            <a:off x="539750" y="1125538"/>
            <a:ext cx="8208963" cy="1066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 dirty="0">
                <a:latin typeface="Times New Roman" panose="02020603050405020304" pitchFamily="18" charset="0"/>
              </a:rPr>
              <a:t>I. Write a letter to Diana asking for advice. Use the letter below to help you.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611188" y="2781300"/>
            <a:ext cx="7980362" cy="3260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</a:rPr>
              <a:t>Dear Diana,</a:t>
            </a:r>
            <a:b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</a:rPr>
              <a:t>I understand English in the classroom, but it is sometimes hard to understand American and British people. Can you help me? </a:t>
            </a:r>
          </a:p>
          <a:p>
            <a:pPr eaLnBrk="0" hangingPunct="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</a:rPr>
              <a:t>Thanks.</a:t>
            </a:r>
            <a:b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</a:rPr>
              <a:t>Lingling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Document"/>
          <p:cNvSpPr>
            <a:spLocks noEditPoints="1"/>
          </p:cNvSpPr>
          <p:nvPr/>
        </p:nvSpPr>
        <p:spPr>
          <a:xfrm>
            <a:off x="539750" y="1773238"/>
            <a:ext cx="8137525" cy="4537075"/>
          </a:xfrm>
          <a:custGeom>
            <a:avLst/>
            <a:gdLst>
              <a:gd name="txL" fmla="*/ 977 w 21600"/>
              <a:gd name="txT" fmla="*/ 818 h 21600"/>
              <a:gd name="txR" fmla="*/ 20622 w 21600"/>
              <a:gd name="txB" fmla="*/ 16429 h 21600"/>
            </a:gdLst>
            <a:ahLst/>
            <a:cxnLst>
              <a:cxn ang="0">
                <a:pos x="10757" y="21632"/>
              </a:cxn>
              <a:cxn ang="0">
                <a:pos x="85" y="10849"/>
              </a:cxn>
              <a:cxn ang="0">
                <a:pos x="10757" y="81"/>
              </a:cxn>
              <a:cxn ang="0">
                <a:pos x="21706" y="10652"/>
              </a:cxn>
              <a:cxn ang="0">
                <a:pos x="10757" y="21632"/>
              </a:cxn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</a:cxnLst>
            <a:rect l="txL" t="txT" r="txR" b="txB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3366CC">
              <a:alpha val="67000"/>
            </a:srgbClr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  <a:effectLst>
            <a:outerShdw dist="35921" dir="2699999" algn="ctr" rotWithShape="0">
              <a:schemeClr val="bg1"/>
            </a:outerShdw>
          </a:effectLst>
        </p:spPr>
        <p:txBody>
          <a:bodyPr/>
          <a:lstStyle/>
          <a:p>
            <a:pPr eaLnBrk="0" hangingPunct="0">
              <a:buFont typeface="Arial" panose="020B0604020202020204" pitchFamily="34" charset="0"/>
              <a:buNone/>
              <a:defRPr/>
            </a:pP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39938" name="组合 74754"/>
          <p:cNvGrpSpPr/>
          <p:nvPr/>
        </p:nvGrpSpPr>
        <p:grpSpPr bwMode="auto">
          <a:xfrm>
            <a:off x="93663" y="361950"/>
            <a:ext cx="517525" cy="835025"/>
            <a:chOff x="0" y="0"/>
            <a:chExt cx="326" cy="526"/>
          </a:xfrm>
        </p:grpSpPr>
        <p:sp>
          <p:nvSpPr>
            <p:cNvPr id="74756" name="PubTriangle"/>
            <p:cNvSpPr>
              <a:spLocks noEditPoints="1"/>
            </p:cNvSpPr>
            <p:nvPr/>
          </p:nvSpPr>
          <p:spPr>
            <a:xfrm rot="2869834">
              <a:off x="-38" y="165"/>
              <a:ext cx="398" cy="323"/>
            </a:xfrm>
            <a:custGeom>
              <a:avLst/>
              <a:gdLst>
                <a:gd name="A1" fmla="val 10800"/>
                <a:gd name="A2" fmla="val 10800"/>
                <a:gd name="G0" fmla="+- 0 0 0"/>
                <a:gd name="G1" fmla="*/ A1 1 2"/>
                <a:gd name="G2" fmla="*/ G1 A2 21600"/>
                <a:gd name="G3" fmla="+- A1 0 G2"/>
                <a:gd name="G4" fmla="+- A1 0 0"/>
                <a:gd name="G5" fmla="+- G1 10800 0"/>
                <a:gd name="G6" fmla="*/ A2 1 2"/>
                <a:gd name="G7" fmla="+- A2 0 0"/>
                <a:gd name="G8" fmla="+- G2 G6 G1"/>
                <a:gd name="G9" fmla="+- G8 10800 0"/>
                <a:gd name="G10" fmla="+- G6 10800 0"/>
              </a:gdLst>
              <a:ahLst/>
              <a:cxnLst>
                <a:cxn ang="0">
                  <a:pos x="G4" y="0"/>
                </a:cxn>
                <a:cxn ang="0">
                  <a:pos x="G1" y="10800"/>
                </a:cxn>
                <a:cxn ang="0">
                  <a:pos x="0" y="21600"/>
                </a:cxn>
                <a:cxn ang="0">
                  <a:pos x="10800" y="G10"/>
                </a:cxn>
                <a:cxn ang="0">
                  <a:pos x="21600" y="G7"/>
                </a:cxn>
                <a:cxn ang="0">
                  <a:pos x="G5" y="G6"/>
                </a:cxn>
              </a:cxnLst>
              <a:rect l="G3" t="G6" r="G5" b="G9"/>
              <a:pathLst>
                <a:path w="21600" h="21600">
                  <a:moveTo>
                    <a:pt x="G4" y="0"/>
                  </a:moveTo>
                  <a:lnTo>
                    <a:pt x="0" y="21600"/>
                  </a:lnTo>
                  <a:lnTo>
                    <a:pt x="21600" y="G7"/>
                  </a:lnTo>
                  <a:close/>
                </a:path>
              </a:pathLst>
            </a:custGeom>
            <a:gradFill rotWithShape="1">
              <a:gsLst>
                <a:gs pos="0">
                  <a:srgbClr val="99FF66"/>
                </a:gs>
                <a:gs pos="100000">
                  <a:srgbClr val="01FF01"/>
                </a:gs>
              </a:gsLst>
              <a:path path="rect">
                <a:fillToRect l="100000" b="100000"/>
              </a:path>
              <a:tileRect/>
            </a:gradFill>
            <a:ln w="9525">
              <a:noFill/>
            </a:ln>
            <a:effectLst>
              <a:outerShdw dist="107763" dir="2699999" algn="ctr" rotWithShape="0">
                <a:srgbClr val="808080"/>
              </a:outerShdw>
            </a:effectLst>
          </p:spPr>
          <p:txBody>
            <a:bodyPr/>
            <a:lstStyle/>
            <a:p>
              <a:pPr eaLnBrk="0" hangingPunct="0">
                <a:buFont typeface="Arial" panose="020B0604020202020204" pitchFamily="34" charset="0"/>
                <a:buNone/>
                <a:defRPr/>
              </a:pPr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9942" name="文本框 74756"/>
            <p:cNvSpPr txBox="1">
              <a:spLocks noChangeArrowheads="1"/>
            </p:cNvSpPr>
            <p:nvPr/>
          </p:nvSpPr>
          <p:spPr bwMode="auto">
            <a:xfrm>
              <a:off x="10" y="0"/>
              <a:ext cx="316" cy="40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0" fontAlgn="b" hangingPunct="0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3600">
                  <a:solidFill>
                    <a:srgbClr val="CC3300"/>
                  </a:solidFill>
                  <a:latin typeface="Arial" panose="020B0604020202020204" pitchFamily="34" charset="0"/>
                  <a:ea typeface="华文细黑" panose="02010600040101010101" charset="-122"/>
                  <a:cs typeface="华文细黑" panose="02010600040101010101" charset="-122"/>
                </a:rPr>
                <a:t>6</a:t>
              </a:r>
            </a:p>
          </p:txBody>
        </p:sp>
      </p:grpSp>
      <p:sp>
        <p:nvSpPr>
          <p:cNvPr id="39939" name="文本框 74757"/>
          <p:cNvSpPr txBox="1">
            <a:spLocks noChangeArrowheads="1"/>
          </p:cNvSpPr>
          <p:nvPr/>
        </p:nvSpPr>
        <p:spPr bwMode="auto">
          <a:xfrm>
            <a:off x="684213" y="333375"/>
            <a:ext cx="7991475" cy="11906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008600"/>
                </a:solidFill>
                <a:latin typeface="Times New Roman" panose="02020603050405020304" pitchFamily="18" charset="0"/>
              </a:rPr>
              <a:t>Write a letter to Diana asking for advice. Use the letter below to help you.</a:t>
            </a:r>
          </a:p>
        </p:txBody>
      </p:sp>
      <p:sp>
        <p:nvSpPr>
          <p:cNvPr id="39940" name="文本框 74758"/>
          <p:cNvSpPr txBox="1">
            <a:spLocks noChangeArrowheads="1"/>
          </p:cNvSpPr>
          <p:nvPr/>
        </p:nvSpPr>
        <p:spPr bwMode="auto">
          <a:xfrm>
            <a:off x="611188" y="1939925"/>
            <a:ext cx="8137525" cy="3937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chemeClr val="bg1"/>
                </a:solidFill>
                <a:latin typeface="Times New Roman" panose="02020603050405020304" pitchFamily="18" charset="0"/>
              </a:rPr>
              <a:t>Dear Diana,</a:t>
            </a:r>
          </a:p>
          <a:p>
            <a:pPr eaLnBrk="0" hangingPunct="0"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chemeClr val="bg1"/>
                </a:solidFill>
                <a:latin typeface="Times New Roman" panose="02020603050405020304" pitchFamily="18" charset="0"/>
              </a:rPr>
              <a:t>I understand English in the classroom, but it is sometimes hard to understand American and British people. Can you help me? </a:t>
            </a:r>
          </a:p>
          <a:p>
            <a:pPr eaLnBrk="0" hangingPunct="0"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chemeClr val="bg1"/>
                </a:solidFill>
                <a:latin typeface="Times New Roman" panose="02020603050405020304" pitchFamily="18" charset="0"/>
              </a:rPr>
              <a:t>                                                      Thanks,</a:t>
            </a:r>
          </a:p>
          <a:p>
            <a:pPr eaLnBrk="0" hangingPunct="0"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chemeClr val="bg1"/>
                </a:solidFill>
                <a:latin typeface="Times New Roman" panose="02020603050405020304" pitchFamily="18" charset="0"/>
              </a:rPr>
              <a:t>                                                      </a:t>
            </a:r>
            <a:r>
              <a:rPr lang="en-US" altLang="zh-CN" sz="3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Lingling</a:t>
            </a:r>
            <a:r>
              <a:rPr lang="en-US" altLang="zh-CN" sz="3600" dirty="0">
                <a:latin typeface="Times New Roman" panose="02020603050405020304" pitchFamily="18" charset="0"/>
              </a:rPr>
              <a:t>                                                                                                                            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标题 75777"/>
          <p:cNvSpPr>
            <a:spLocks noGrp="1"/>
          </p:cNvSpPr>
          <p:nvPr>
            <p:ph type="title" idx="4294967295"/>
          </p:nvPr>
        </p:nvSpPr>
        <p:spPr>
          <a:xfrm>
            <a:off x="539750" y="708025"/>
            <a:ext cx="8712200" cy="1065213"/>
          </a:xfrm>
          <a:solidFill>
            <a:srgbClr val="FFFFFF">
              <a:alpha val="0"/>
            </a:srgbClr>
          </a:solidFill>
        </p:spPr>
        <p:txBody>
          <a:bodyPr/>
          <a:lstStyle/>
          <a:p>
            <a:pPr algn="l">
              <a:lnSpc>
                <a:spcPct val="85000"/>
              </a:lnSpc>
            </a:pPr>
            <a:r>
              <a:rPr lang="en-US" altLang="zh-CN" sz="3600" b="1" dirty="0" smtClean="0">
                <a:latin typeface="Times New Roman" panose="02020603050405020304" pitchFamily="18" charset="0"/>
              </a:rPr>
              <a:t>Work in pairs. Read your partner’s letter. Write your advice. </a:t>
            </a:r>
          </a:p>
        </p:txBody>
      </p:sp>
      <p:sp>
        <p:nvSpPr>
          <p:cNvPr id="75779" name="文本占位符 75778"/>
          <p:cNvSpPr>
            <a:spLocks noGrp="1"/>
          </p:cNvSpPr>
          <p:nvPr>
            <p:ph type="body" idx="4294967295"/>
          </p:nvPr>
        </p:nvSpPr>
        <p:spPr>
          <a:xfrm>
            <a:off x="684213" y="4005263"/>
            <a:ext cx="7127875" cy="2189162"/>
          </a:xfrm>
          <a:solidFill>
            <a:srgbClr val="FFFF99">
              <a:alpha val="20000"/>
            </a:srgbClr>
          </a:solidFill>
          <a:ln>
            <a:solidFill>
              <a:srgbClr val="FF99CC"/>
            </a:solidFill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 b="1" i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Dear </a:t>
            </a:r>
            <a:r>
              <a:rPr lang="en-US" altLang="zh-CN" sz="3600" b="1" i="1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Lingling</a:t>
            </a:r>
            <a:r>
              <a:rPr lang="en-US" altLang="zh-CN" sz="3600" b="1" i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,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3600" b="1" i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You should watch films and TV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3600" b="1" i="1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programmes</a:t>
            </a:r>
            <a:r>
              <a:rPr lang="en-US" altLang="zh-CN" sz="3600" b="1" i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in English…</a:t>
            </a:r>
          </a:p>
        </p:txBody>
      </p:sp>
      <p:sp>
        <p:nvSpPr>
          <p:cNvPr id="40963" name="矩形 75779"/>
          <p:cNvSpPr>
            <a:spLocks noChangeArrowheads="1"/>
          </p:cNvSpPr>
          <p:nvPr/>
        </p:nvSpPr>
        <p:spPr bwMode="auto">
          <a:xfrm>
            <a:off x="539750" y="1844675"/>
            <a:ext cx="8604250" cy="2089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008600"/>
                </a:solidFill>
                <a:latin typeface="Times New Roman" panose="02020603050405020304" pitchFamily="18" charset="0"/>
              </a:rPr>
              <a:t>Student A: Read your letter to Student B.</a:t>
            </a:r>
          </a:p>
          <a:p>
            <a: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008600"/>
                </a:solidFill>
                <a:latin typeface="Times New Roman" panose="02020603050405020304" pitchFamily="18" charset="0"/>
              </a:rPr>
              <a:t>Student B: Listen to Student A’s   </a:t>
            </a:r>
          </a:p>
          <a:p>
            <a: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008600"/>
                </a:solidFill>
                <a:latin typeface="Times New Roman" panose="02020603050405020304" pitchFamily="18" charset="0"/>
              </a:rPr>
              <a:t>                    message and give advice.</a:t>
            </a:r>
          </a:p>
        </p:txBody>
      </p:sp>
      <p:grpSp>
        <p:nvGrpSpPr>
          <p:cNvPr id="40965" name="组合 75781"/>
          <p:cNvGrpSpPr/>
          <p:nvPr/>
        </p:nvGrpSpPr>
        <p:grpSpPr bwMode="auto">
          <a:xfrm>
            <a:off x="93663" y="692150"/>
            <a:ext cx="517525" cy="835025"/>
            <a:chOff x="0" y="0"/>
            <a:chExt cx="326" cy="526"/>
          </a:xfrm>
        </p:grpSpPr>
        <p:sp>
          <p:nvSpPr>
            <p:cNvPr id="75783" name="PubTriangle"/>
            <p:cNvSpPr>
              <a:spLocks noEditPoints="1"/>
            </p:cNvSpPr>
            <p:nvPr/>
          </p:nvSpPr>
          <p:spPr>
            <a:xfrm rot="2869834">
              <a:off x="-38" y="165"/>
              <a:ext cx="398" cy="323"/>
            </a:xfrm>
            <a:custGeom>
              <a:avLst/>
              <a:gdLst>
                <a:gd name="A1" fmla="val 10800"/>
                <a:gd name="A2" fmla="val 10800"/>
                <a:gd name="G0" fmla="+- 0 0 0"/>
                <a:gd name="G1" fmla="*/ A1 1 2"/>
                <a:gd name="G2" fmla="*/ G1 A2 21600"/>
                <a:gd name="G3" fmla="+- A1 0 G2"/>
                <a:gd name="G4" fmla="+- A1 0 0"/>
                <a:gd name="G5" fmla="+- G1 10800 0"/>
                <a:gd name="G6" fmla="*/ A2 1 2"/>
                <a:gd name="G7" fmla="+- A2 0 0"/>
                <a:gd name="G8" fmla="+- G2 G6 G1"/>
                <a:gd name="G9" fmla="+- G8 10800 0"/>
                <a:gd name="G10" fmla="+- G6 10800 0"/>
              </a:gdLst>
              <a:ahLst/>
              <a:cxnLst>
                <a:cxn ang="0">
                  <a:pos x="G4" y="0"/>
                </a:cxn>
                <a:cxn ang="0">
                  <a:pos x="G1" y="10800"/>
                </a:cxn>
                <a:cxn ang="0">
                  <a:pos x="0" y="21600"/>
                </a:cxn>
                <a:cxn ang="0">
                  <a:pos x="10800" y="G10"/>
                </a:cxn>
                <a:cxn ang="0">
                  <a:pos x="21600" y="G7"/>
                </a:cxn>
                <a:cxn ang="0">
                  <a:pos x="G5" y="G6"/>
                </a:cxn>
              </a:cxnLst>
              <a:rect l="G3" t="G6" r="G5" b="G9"/>
              <a:pathLst>
                <a:path w="21600" h="21600">
                  <a:moveTo>
                    <a:pt x="G4" y="0"/>
                  </a:moveTo>
                  <a:lnTo>
                    <a:pt x="0" y="21600"/>
                  </a:lnTo>
                  <a:lnTo>
                    <a:pt x="21600" y="G7"/>
                  </a:lnTo>
                  <a:close/>
                </a:path>
              </a:pathLst>
            </a:custGeom>
            <a:gradFill rotWithShape="1">
              <a:gsLst>
                <a:gs pos="0">
                  <a:srgbClr val="99FF66"/>
                </a:gs>
                <a:gs pos="100000">
                  <a:srgbClr val="01FF01"/>
                </a:gs>
              </a:gsLst>
              <a:path path="rect">
                <a:fillToRect l="100000" b="100000"/>
              </a:path>
              <a:tileRect/>
            </a:gradFill>
            <a:ln w="9525">
              <a:noFill/>
            </a:ln>
            <a:effectLst>
              <a:outerShdw dist="107763" dir="2699999" algn="ctr" rotWithShape="0">
                <a:srgbClr val="808080"/>
              </a:outerShdw>
            </a:effectLst>
          </p:spPr>
          <p:txBody>
            <a:bodyPr/>
            <a:lstStyle/>
            <a:p>
              <a:pPr eaLnBrk="0" hangingPunct="0">
                <a:buFont typeface="Arial" panose="020B0604020202020204" pitchFamily="34" charset="0"/>
                <a:buNone/>
                <a:defRPr/>
              </a:pPr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0967" name="文本框 75783"/>
            <p:cNvSpPr txBox="1">
              <a:spLocks noChangeArrowheads="1"/>
            </p:cNvSpPr>
            <p:nvPr/>
          </p:nvSpPr>
          <p:spPr bwMode="auto">
            <a:xfrm>
              <a:off x="10" y="0"/>
              <a:ext cx="316" cy="40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0" fontAlgn="b" hangingPunct="0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3600">
                  <a:solidFill>
                    <a:srgbClr val="FF0000"/>
                  </a:solidFill>
                  <a:latin typeface="Arial" panose="020B0604020202020204" pitchFamily="34" charset="0"/>
                  <a:ea typeface="华文细黑" panose="02010600040101010101" charset="-122"/>
                  <a:cs typeface="华文细黑" panose="02010600040101010101" charset="-122"/>
                </a:rPr>
                <a:t>7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57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295400" y="115888"/>
            <a:ext cx="2057400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altLang="zh-CN" sz="3600" b="0" kern="0" dirty="0">
                <a:solidFill>
                  <a:srgbClr val="FFFFFF"/>
                </a:solidFill>
                <a:latin typeface="Arial" panose="020B0604020202020204"/>
                <a:ea typeface="宋体" panose="02010600030101010101" pitchFamily="2" charset="-122"/>
                <a:cs typeface="+mj-cs"/>
              </a:rPr>
              <a:t>Warm up</a:t>
            </a:r>
            <a:endParaRPr lang="zh-CN" altLang="en-US" sz="1800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9966" name="Picture 30" descr="C:\Users\Administrator\Desktop\QQ截图20160612095020_副本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133600"/>
            <a:ext cx="5486400" cy="34368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4339" name="组合 5"/>
          <p:cNvGrpSpPr/>
          <p:nvPr/>
        </p:nvGrpSpPr>
        <p:grpSpPr bwMode="auto">
          <a:xfrm>
            <a:off x="1676400" y="914400"/>
            <a:ext cx="6629400" cy="838200"/>
            <a:chOff x="1600200" y="990600"/>
            <a:chExt cx="6629400" cy="838200"/>
          </a:xfrm>
        </p:grpSpPr>
        <p:sp>
          <p:nvSpPr>
            <p:cNvPr id="11288" name="AutoShape 106"/>
            <p:cNvSpPr>
              <a:spLocks noChangeArrowheads="1"/>
            </p:cNvSpPr>
            <p:nvPr/>
          </p:nvSpPr>
          <p:spPr bwMode="auto">
            <a:xfrm>
              <a:off x="1600200" y="990600"/>
              <a:ext cx="5943600" cy="838200"/>
            </a:xfrm>
            <a:prstGeom prst="cloud">
              <a:avLst/>
            </a:prstGeom>
            <a:solidFill>
              <a:srgbClr val="FFFAEC"/>
            </a:solidFill>
            <a:ln>
              <a:solidFill>
                <a:srgbClr val="FFC000"/>
              </a:solidFill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endParaRPr lang="ja-JP" altLang="en-US" sz="3200" b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41" name="TextBox 4"/>
            <p:cNvSpPr txBox="1">
              <a:spLocks noChangeArrowheads="1"/>
            </p:cNvSpPr>
            <p:nvPr/>
          </p:nvSpPr>
          <p:spPr bwMode="auto">
            <a:xfrm>
              <a:off x="2209800" y="1143000"/>
              <a:ext cx="6019800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0" hangingPunct="0">
                <a:buFont typeface="Arial" panose="020B0604020202020204" pitchFamily="34" charset="0"/>
                <a:buNone/>
              </a:pPr>
              <a:r>
                <a:rPr lang="en-US" altLang="zh-CN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Can you give him some advice?</a:t>
              </a:r>
              <a:endParaRPr lang="ja-JP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295400" y="115888"/>
            <a:ext cx="3467100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altLang="zh-CN" sz="3600" b="0" kern="0" dirty="0">
                <a:solidFill>
                  <a:srgbClr val="FFFFFF"/>
                </a:solidFill>
                <a:latin typeface="Arial" panose="020B0604020202020204"/>
                <a:ea typeface="宋体" panose="02010600030101010101" pitchFamily="2" charset="-122"/>
                <a:cs typeface="+mj-cs"/>
              </a:rPr>
              <a:t>Ask and answer</a:t>
            </a:r>
            <a:endParaRPr lang="zh-CN" altLang="en-US" sz="1800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6" name="Picture 5" descr="B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62200" y="1676400"/>
            <a:ext cx="3886200" cy="2697163"/>
          </a:xfrm>
          <a:prstGeom prst="rect">
            <a:avLst/>
          </a:prstGeom>
          <a:ln w="38100" cap="sq">
            <a:solidFill>
              <a:schemeClr val="bg1">
                <a:lumMod val="85000"/>
              </a:schemeClr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KSO_Shape"/>
          <p:cNvSpPr/>
          <p:nvPr/>
        </p:nvSpPr>
        <p:spPr>
          <a:xfrm>
            <a:off x="3124200" y="762000"/>
            <a:ext cx="3810000" cy="1089025"/>
          </a:xfrm>
          <a:custGeom>
            <a:avLst/>
            <a:gdLst>
              <a:gd name="connsiteX0" fmla="*/ 153754 w 935330"/>
              <a:gd name="connsiteY0" fmla="*/ 0 h 460000"/>
              <a:gd name="connsiteX1" fmla="*/ 781576 w 935330"/>
              <a:gd name="connsiteY1" fmla="*/ 0 h 460000"/>
              <a:gd name="connsiteX2" fmla="*/ 935330 w 935330"/>
              <a:gd name="connsiteY2" fmla="*/ 153754 h 460000"/>
              <a:gd name="connsiteX3" fmla="*/ 781576 w 935330"/>
              <a:gd name="connsiteY3" fmla="*/ 307508 h 460000"/>
              <a:gd name="connsiteX4" fmla="*/ 295997 w 935330"/>
              <a:gd name="connsiteY4" fmla="*/ 307508 h 460000"/>
              <a:gd name="connsiteX5" fmla="*/ 99282 w 935330"/>
              <a:gd name="connsiteY5" fmla="*/ 460000 h 460000"/>
              <a:gd name="connsiteX6" fmla="*/ 209707 w 935330"/>
              <a:gd name="connsiteY6" fmla="*/ 307508 h 460000"/>
              <a:gd name="connsiteX7" fmla="*/ 153754 w 935330"/>
              <a:gd name="connsiteY7" fmla="*/ 307508 h 460000"/>
              <a:gd name="connsiteX8" fmla="*/ 0 w 935330"/>
              <a:gd name="connsiteY8" fmla="*/ 153754 h 460000"/>
              <a:gd name="connsiteX9" fmla="*/ 153754 w 935330"/>
              <a:gd name="connsiteY9" fmla="*/ 0 h 4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5330" h="460000">
                <a:moveTo>
                  <a:pt x="153754" y="0"/>
                </a:moveTo>
                <a:lnTo>
                  <a:pt x="781576" y="0"/>
                </a:lnTo>
                <a:cubicBezTo>
                  <a:pt x="866492" y="0"/>
                  <a:pt x="935330" y="68838"/>
                  <a:pt x="935330" y="153754"/>
                </a:cubicBezTo>
                <a:cubicBezTo>
                  <a:pt x="935330" y="238670"/>
                  <a:pt x="866492" y="307508"/>
                  <a:pt x="781576" y="307508"/>
                </a:cubicBezTo>
                <a:lnTo>
                  <a:pt x="295997" y="307508"/>
                </a:lnTo>
                <a:lnTo>
                  <a:pt x="99282" y="460000"/>
                </a:lnTo>
                <a:lnTo>
                  <a:pt x="209707" y="307508"/>
                </a:lnTo>
                <a:lnTo>
                  <a:pt x="153754" y="307508"/>
                </a:lnTo>
                <a:cubicBezTo>
                  <a:pt x="68838" y="307508"/>
                  <a:pt x="0" y="238670"/>
                  <a:pt x="0" y="153754"/>
                </a:cubicBezTo>
                <a:cubicBezTo>
                  <a:pt x="0" y="68838"/>
                  <a:pt x="68838" y="0"/>
                  <a:pt x="153754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324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b="0" dirty="0">
              <a:solidFill>
                <a:srgbClr val="FFFFFF"/>
              </a:solidFill>
            </a:endParaRPr>
          </a:p>
        </p:txBody>
      </p:sp>
      <p:sp>
        <p:nvSpPr>
          <p:cNvPr id="15364" name="Text Box 9"/>
          <p:cNvSpPr txBox="1">
            <a:spLocks noChangeArrowheads="1"/>
          </p:cNvSpPr>
          <p:nvPr/>
        </p:nvSpPr>
        <p:spPr bwMode="auto">
          <a:xfrm>
            <a:off x="3200400" y="838200"/>
            <a:ext cx="3821113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I’m not good at listening.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1295400" y="4648200"/>
            <a:ext cx="7848600" cy="11699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A: How can I improve my listening?</a:t>
            </a:r>
          </a:p>
          <a:p>
            <a:pPr eaLnBrk="0" hangingPunct="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B: Why don’t you…</a:t>
            </a:r>
          </a:p>
        </p:txBody>
      </p:sp>
      <p:grpSp>
        <p:nvGrpSpPr>
          <p:cNvPr id="2" name="组合 18"/>
          <p:cNvGrpSpPr/>
          <p:nvPr/>
        </p:nvGrpSpPr>
        <p:grpSpPr bwMode="auto">
          <a:xfrm>
            <a:off x="5105400" y="1600200"/>
            <a:ext cx="3505200" cy="1089025"/>
            <a:chOff x="5105400" y="1600200"/>
            <a:chExt cx="3505200" cy="1089025"/>
          </a:xfrm>
        </p:grpSpPr>
        <p:sp>
          <p:nvSpPr>
            <p:cNvPr id="17" name="KSO_Shape"/>
            <p:cNvSpPr/>
            <p:nvPr/>
          </p:nvSpPr>
          <p:spPr>
            <a:xfrm>
              <a:off x="5105400" y="1600200"/>
              <a:ext cx="3429000" cy="1089025"/>
            </a:xfrm>
            <a:custGeom>
              <a:avLst/>
              <a:gdLst>
                <a:gd name="connsiteX0" fmla="*/ 153754 w 935330"/>
                <a:gd name="connsiteY0" fmla="*/ 0 h 460000"/>
                <a:gd name="connsiteX1" fmla="*/ 781576 w 935330"/>
                <a:gd name="connsiteY1" fmla="*/ 0 h 460000"/>
                <a:gd name="connsiteX2" fmla="*/ 935330 w 935330"/>
                <a:gd name="connsiteY2" fmla="*/ 153754 h 460000"/>
                <a:gd name="connsiteX3" fmla="*/ 781576 w 935330"/>
                <a:gd name="connsiteY3" fmla="*/ 307508 h 460000"/>
                <a:gd name="connsiteX4" fmla="*/ 295997 w 935330"/>
                <a:gd name="connsiteY4" fmla="*/ 307508 h 460000"/>
                <a:gd name="connsiteX5" fmla="*/ 99282 w 935330"/>
                <a:gd name="connsiteY5" fmla="*/ 460000 h 460000"/>
                <a:gd name="connsiteX6" fmla="*/ 209707 w 935330"/>
                <a:gd name="connsiteY6" fmla="*/ 307508 h 460000"/>
                <a:gd name="connsiteX7" fmla="*/ 153754 w 935330"/>
                <a:gd name="connsiteY7" fmla="*/ 307508 h 460000"/>
                <a:gd name="connsiteX8" fmla="*/ 0 w 935330"/>
                <a:gd name="connsiteY8" fmla="*/ 153754 h 460000"/>
                <a:gd name="connsiteX9" fmla="*/ 153754 w 935330"/>
                <a:gd name="connsiteY9" fmla="*/ 0 h 4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5330" h="460000">
                  <a:moveTo>
                    <a:pt x="153754" y="0"/>
                  </a:moveTo>
                  <a:lnTo>
                    <a:pt x="781576" y="0"/>
                  </a:lnTo>
                  <a:cubicBezTo>
                    <a:pt x="866492" y="0"/>
                    <a:pt x="935330" y="68838"/>
                    <a:pt x="935330" y="153754"/>
                  </a:cubicBezTo>
                  <a:cubicBezTo>
                    <a:pt x="935330" y="238670"/>
                    <a:pt x="866492" y="307508"/>
                    <a:pt x="781576" y="307508"/>
                  </a:cubicBezTo>
                  <a:lnTo>
                    <a:pt x="295997" y="307508"/>
                  </a:lnTo>
                  <a:lnTo>
                    <a:pt x="99282" y="460000"/>
                  </a:lnTo>
                  <a:lnTo>
                    <a:pt x="209707" y="307508"/>
                  </a:lnTo>
                  <a:lnTo>
                    <a:pt x="153754" y="307508"/>
                  </a:lnTo>
                  <a:cubicBezTo>
                    <a:pt x="68838" y="307508"/>
                    <a:pt x="0" y="238670"/>
                    <a:pt x="0" y="153754"/>
                  </a:cubicBezTo>
                  <a:cubicBezTo>
                    <a:pt x="0" y="68838"/>
                    <a:pt x="68838" y="0"/>
                    <a:pt x="153754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0" rIns="180000" bIns="324000"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b="0" dirty="0">
                <a:solidFill>
                  <a:srgbClr val="FF0000"/>
                </a:solidFill>
              </a:endParaRPr>
            </a:p>
          </p:txBody>
        </p:sp>
        <p:sp>
          <p:nvSpPr>
            <p:cNvPr id="15368" name="Text Box 11"/>
            <p:cNvSpPr txBox="1">
              <a:spLocks noChangeArrowheads="1"/>
            </p:cNvSpPr>
            <p:nvPr/>
          </p:nvSpPr>
          <p:spPr bwMode="auto">
            <a:xfrm>
              <a:off x="5334000" y="1676400"/>
              <a:ext cx="3276600" cy="58477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3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Listen to the radio.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201105~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371600"/>
            <a:ext cx="4495800" cy="3154363"/>
          </a:xfrm>
          <a:prstGeom prst="rect">
            <a:avLst/>
          </a:prstGeom>
          <a:ln w="38100" cap="sq">
            <a:solidFill>
              <a:schemeClr val="bg1">
                <a:lumMod val="85000"/>
              </a:schemeClr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KSO_Shape"/>
          <p:cNvSpPr/>
          <p:nvPr/>
        </p:nvSpPr>
        <p:spPr>
          <a:xfrm>
            <a:off x="4495800" y="1295400"/>
            <a:ext cx="3810000" cy="1089025"/>
          </a:xfrm>
          <a:custGeom>
            <a:avLst/>
            <a:gdLst>
              <a:gd name="connsiteX0" fmla="*/ 153754 w 935330"/>
              <a:gd name="connsiteY0" fmla="*/ 0 h 460000"/>
              <a:gd name="connsiteX1" fmla="*/ 781576 w 935330"/>
              <a:gd name="connsiteY1" fmla="*/ 0 h 460000"/>
              <a:gd name="connsiteX2" fmla="*/ 935330 w 935330"/>
              <a:gd name="connsiteY2" fmla="*/ 153754 h 460000"/>
              <a:gd name="connsiteX3" fmla="*/ 781576 w 935330"/>
              <a:gd name="connsiteY3" fmla="*/ 307508 h 460000"/>
              <a:gd name="connsiteX4" fmla="*/ 295997 w 935330"/>
              <a:gd name="connsiteY4" fmla="*/ 307508 h 460000"/>
              <a:gd name="connsiteX5" fmla="*/ 99282 w 935330"/>
              <a:gd name="connsiteY5" fmla="*/ 460000 h 460000"/>
              <a:gd name="connsiteX6" fmla="*/ 209707 w 935330"/>
              <a:gd name="connsiteY6" fmla="*/ 307508 h 460000"/>
              <a:gd name="connsiteX7" fmla="*/ 153754 w 935330"/>
              <a:gd name="connsiteY7" fmla="*/ 307508 h 460000"/>
              <a:gd name="connsiteX8" fmla="*/ 0 w 935330"/>
              <a:gd name="connsiteY8" fmla="*/ 153754 h 460000"/>
              <a:gd name="connsiteX9" fmla="*/ 153754 w 935330"/>
              <a:gd name="connsiteY9" fmla="*/ 0 h 4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5330" h="460000">
                <a:moveTo>
                  <a:pt x="153754" y="0"/>
                </a:moveTo>
                <a:lnTo>
                  <a:pt x="781576" y="0"/>
                </a:lnTo>
                <a:cubicBezTo>
                  <a:pt x="866492" y="0"/>
                  <a:pt x="935330" y="68838"/>
                  <a:pt x="935330" y="153754"/>
                </a:cubicBezTo>
                <a:cubicBezTo>
                  <a:pt x="935330" y="238670"/>
                  <a:pt x="866492" y="307508"/>
                  <a:pt x="781576" y="307508"/>
                </a:cubicBezTo>
                <a:lnTo>
                  <a:pt x="295997" y="307508"/>
                </a:lnTo>
                <a:lnTo>
                  <a:pt x="99282" y="460000"/>
                </a:lnTo>
                <a:lnTo>
                  <a:pt x="209707" y="307508"/>
                </a:lnTo>
                <a:lnTo>
                  <a:pt x="153754" y="307508"/>
                </a:lnTo>
                <a:cubicBezTo>
                  <a:pt x="68838" y="307508"/>
                  <a:pt x="0" y="238670"/>
                  <a:pt x="0" y="153754"/>
                </a:cubicBezTo>
                <a:cubicBezTo>
                  <a:pt x="0" y="68838"/>
                  <a:pt x="68838" y="0"/>
                  <a:pt x="153754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324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b="0" dirty="0">
              <a:solidFill>
                <a:srgbClr val="FFFFFF"/>
              </a:solidFill>
            </a:endParaRPr>
          </a:p>
        </p:txBody>
      </p:sp>
      <p:sp>
        <p:nvSpPr>
          <p:cNvPr id="16387" name="Text Box 9"/>
          <p:cNvSpPr txBox="1">
            <a:spLocks noChangeArrowheads="1"/>
          </p:cNvSpPr>
          <p:nvPr/>
        </p:nvSpPr>
        <p:spPr bwMode="auto">
          <a:xfrm>
            <a:off x="4495800" y="1371600"/>
            <a:ext cx="487680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I’m not good at speaking.</a:t>
            </a:r>
          </a:p>
        </p:txBody>
      </p:sp>
      <p:grpSp>
        <p:nvGrpSpPr>
          <p:cNvPr id="4" name="组合 7"/>
          <p:cNvGrpSpPr/>
          <p:nvPr/>
        </p:nvGrpSpPr>
        <p:grpSpPr bwMode="auto">
          <a:xfrm>
            <a:off x="304800" y="1600200"/>
            <a:ext cx="4953000" cy="1089025"/>
            <a:chOff x="304800" y="1600200"/>
            <a:chExt cx="4953000" cy="1089025"/>
          </a:xfrm>
        </p:grpSpPr>
        <p:sp>
          <p:nvSpPr>
            <p:cNvPr id="5" name="KSO_Shape"/>
            <p:cNvSpPr/>
            <p:nvPr/>
          </p:nvSpPr>
          <p:spPr>
            <a:xfrm flipH="1">
              <a:off x="304800" y="1600200"/>
              <a:ext cx="3810000" cy="1089025"/>
            </a:xfrm>
            <a:custGeom>
              <a:avLst/>
              <a:gdLst>
                <a:gd name="connsiteX0" fmla="*/ 153754 w 935330"/>
                <a:gd name="connsiteY0" fmla="*/ 0 h 460000"/>
                <a:gd name="connsiteX1" fmla="*/ 781576 w 935330"/>
                <a:gd name="connsiteY1" fmla="*/ 0 h 460000"/>
                <a:gd name="connsiteX2" fmla="*/ 935330 w 935330"/>
                <a:gd name="connsiteY2" fmla="*/ 153754 h 460000"/>
                <a:gd name="connsiteX3" fmla="*/ 781576 w 935330"/>
                <a:gd name="connsiteY3" fmla="*/ 307508 h 460000"/>
                <a:gd name="connsiteX4" fmla="*/ 295997 w 935330"/>
                <a:gd name="connsiteY4" fmla="*/ 307508 h 460000"/>
                <a:gd name="connsiteX5" fmla="*/ 99282 w 935330"/>
                <a:gd name="connsiteY5" fmla="*/ 460000 h 460000"/>
                <a:gd name="connsiteX6" fmla="*/ 209707 w 935330"/>
                <a:gd name="connsiteY6" fmla="*/ 307508 h 460000"/>
                <a:gd name="connsiteX7" fmla="*/ 153754 w 935330"/>
                <a:gd name="connsiteY7" fmla="*/ 307508 h 460000"/>
                <a:gd name="connsiteX8" fmla="*/ 0 w 935330"/>
                <a:gd name="connsiteY8" fmla="*/ 153754 h 460000"/>
                <a:gd name="connsiteX9" fmla="*/ 153754 w 935330"/>
                <a:gd name="connsiteY9" fmla="*/ 0 h 4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5330" h="460000">
                  <a:moveTo>
                    <a:pt x="153754" y="0"/>
                  </a:moveTo>
                  <a:lnTo>
                    <a:pt x="781576" y="0"/>
                  </a:lnTo>
                  <a:cubicBezTo>
                    <a:pt x="866492" y="0"/>
                    <a:pt x="935330" y="68838"/>
                    <a:pt x="935330" y="153754"/>
                  </a:cubicBezTo>
                  <a:cubicBezTo>
                    <a:pt x="935330" y="238670"/>
                    <a:pt x="866492" y="307508"/>
                    <a:pt x="781576" y="307508"/>
                  </a:cubicBezTo>
                  <a:lnTo>
                    <a:pt x="295997" y="307508"/>
                  </a:lnTo>
                  <a:lnTo>
                    <a:pt x="99282" y="460000"/>
                  </a:lnTo>
                  <a:lnTo>
                    <a:pt x="209707" y="307508"/>
                  </a:lnTo>
                  <a:lnTo>
                    <a:pt x="153754" y="307508"/>
                  </a:lnTo>
                  <a:cubicBezTo>
                    <a:pt x="68838" y="307508"/>
                    <a:pt x="0" y="238670"/>
                    <a:pt x="0" y="153754"/>
                  </a:cubicBezTo>
                  <a:cubicBezTo>
                    <a:pt x="0" y="68838"/>
                    <a:pt x="68838" y="0"/>
                    <a:pt x="153754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0" rIns="180000" bIns="324000"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b="0" dirty="0">
                <a:solidFill>
                  <a:srgbClr val="FF0000"/>
                </a:solidFill>
              </a:endParaRPr>
            </a:p>
          </p:txBody>
        </p:sp>
        <p:sp>
          <p:nvSpPr>
            <p:cNvPr id="16391" name="Text Box 9"/>
            <p:cNvSpPr txBox="1">
              <a:spLocks noChangeArrowheads="1"/>
            </p:cNvSpPr>
            <p:nvPr/>
          </p:nvSpPr>
          <p:spPr bwMode="auto">
            <a:xfrm>
              <a:off x="381000" y="1676400"/>
              <a:ext cx="4876800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Speak English in class.</a:t>
              </a:r>
            </a:p>
          </p:txBody>
        </p:sp>
      </p:grp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1219200" y="4648200"/>
            <a:ext cx="7315200" cy="11699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A: How can I improve my speaking?</a:t>
            </a:r>
          </a:p>
          <a:p>
            <a:pPr eaLnBrk="0" hangingPunct="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B: You should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013000~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90800" y="1371600"/>
            <a:ext cx="4495800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KSO_Shape"/>
          <p:cNvSpPr/>
          <p:nvPr/>
        </p:nvSpPr>
        <p:spPr>
          <a:xfrm>
            <a:off x="4876800" y="990600"/>
            <a:ext cx="4038600" cy="1089025"/>
          </a:xfrm>
          <a:custGeom>
            <a:avLst/>
            <a:gdLst>
              <a:gd name="connsiteX0" fmla="*/ 153754 w 935330"/>
              <a:gd name="connsiteY0" fmla="*/ 0 h 460000"/>
              <a:gd name="connsiteX1" fmla="*/ 781576 w 935330"/>
              <a:gd name="connsiteY1" fmla="*/ 0 h 460000"/>
              <a:gd name="connsiteX2" fmla="*/ 935330 w 935330"/>
              <a:gd name="connsiteY2" fmla="*/ 153754 h 460000"/>
              <a:gd name="connsiteX3" fmla="*/ 781576 w 935330"/>
              <a:gd name="connsiteY3" fmla="*/ 307508 h 460000"/>
              <a:gd name="connsiteX4" fmla="*/ 295997 w 935330"/>
              <a:gd name="connsiteY4" fmla="*/ 307508 h 460000"/>
              <a:gd name="connsiteX5" fmla="*/ 99282 w 935330"/>
              <a:gd name="connsiteY5" fmla="*/ 460000 h 460000"/>
              <a:gd name="connsiteX6" fmla="*/ 209707 w 935330"/>
              <a:gd name="connsiteY6" fmla="*/ 307508 h 460000"/>
              <a:gd name="connsiteX7" fmla="*/ 153754 w 935330"/>
              <a:gd name="connsiteY7" fmla="*/ 307508 h 460000"/>
              <a:gd name="connsiteX8" fmla="*/ 0 w 935330"/>
              <a:gd name="connsiteY8" fmla="*/ 153754 h 460000"/>
              <a:gd name="connsiteX9" fmla="*/ 153754 w 935330"/>
              <a:gd name="connsiteY9" fmla="*/ 0 h 4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5330" h="460000">
                <a:moveTo>
                  <a:pt x="153754" y="0"/>
                </a:moveTo>
                <a:lnTo>
                  <a:pt x="781576" y="0"/>
                </a:lnTo>
                <a:cubicBezTo>
                  <a:pt x="866492" y="0"/>
                  <a:pt x="935330" y="68838"/>
                  <a:pt x="935330" y="153754"/>
                </a:cubicBezTo>
                <a:cubicBezTo>
                  <a:pt x="935330" y="238670"/>
                  <a:pt x="866492" y="307508"/>
                  <a:pt x="781576" y="307508"/>
                </a:cubicBezTo>
                <a:lnTo>
                  <a:pt x="295997" y="307508"/>
                </a:lnTo>
                <a:lnTo>
                  <a:pt x="99282" y="460000"/>
                </a:lnTo>
                <a:lnTo>
                  <a:pt x="209707" y="307508"/>
                </a:lnTo>
                <a:lnTo>
                  <a:pt x="153754" y="307508"/>
                </a:lnTo>
                <a:cubicBezTo>
                  <a:pt x="68838" y="307508"/>
                  <a:pt x="0" y="238670"/>
                  <a:pt x="0" y="153754"/>
                </a:cubicBezTo>
                <a:cubicBezTo>
                  <a:pt x="0" y="68838"/>
                  <a:pt x="68838" y="0"/>
                  <a:pt x="153754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324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b="0" dirty="0">
              <a:solidFill>
                <a:srgbClr val="FFFFFF"/>
              </a:solidFill>
            </a:endParaRPr>
          </a:p>
        </p:txBody>
      </p:sp>
      <p:sp>
        <p:nvSpPr>
          <p:cNvPr id="17411" name="Text Box 9"/>
          <p:cNvSpPr txBox="1">
            <a:spLocks noChangeArrowheads="1"/>
          </p:cNvSpPr>
          <p:nvPr/>
        </p:nvSpPr>
        <p:spPr bwMode="auto">
          <a:xfrm>
            <a:off x="4876800" y="1066800"/>
            <a:ext cx="487680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I’m not good at vocabulary.</a:t>
            </a:r>
          </a:p>
        </p:txBody>
      </p:sp>
      <p:grpSp>
        <p:nvGrpSpPr>
          <p:cNvPr id="4" name="组合 4"/>
          <p:cNvGrpSpPr/>
          <p:nvPr/>
        </p:nvGrpSpPr>
        <p:grpSpPr bwMode="auto">
          <a:xfrm>
            <a:off x="381000" y="1219200"/>
            <a:ext cx="4953000" cy="1089025"/>
            <a:chOff x="304800" y="1600200"/>
            <a:chExt cx="4953000" cy="1089025"/>
          </a:xfrm>
        </p:grpSpPr>
        <p:sp>
          <p:nvSpPr>
            <p:cNvPr id="6" name="KSO_Shape"/>
            <p:cNvSpPr/>
            <p:nvPr/>
          </p:nvSpPr>
          <p:spPr>
            <a:xfrm flipH="1">
              <a:off x="304800" y="1600200"/>
              <a:ext cx="3810000" cy="1089025"/>
            </a:xfrm>
            <a:custGeom>
              <a:avLst/>
              <a:gdLst>
                <a:gd name="connsiteX0" fmla="*/ 153754 w 935330"/>
                <a:gd name="connsiteY0" fmla="*/ 0 h 460000"/>
                <a:gd name="connsiteX1" fmla="*/ 781576 w 935330"/>
                <a:gd name="connsiteY1" fmla="*/ 0 h 460000"/>
                <a:gd name="connsiteX2" fmla="*/ 935330 w 935330"/>
                <a:gd name="connsiteY2" fmla="*/ 153754 h 460000"/>
                <a:gd name="connsiteX3" fmla="*/ 781576 w 935330"/>
                <a:gd name="connsiteY3" fmla="*/ 307508 h 460000"/>
                <a:gd name="connsiteX4" fmla="*/ 295997 w 935330"/>
                <a:gd name="connsiteY4" fmla="*/ 307508 h 460000"/>
                <a:gd name="connsiteX5" fmla="*/ 99282 w 935330"/>
                <a:gd name="connsiteY5" fmla="*/ 460000 h 460000"/>
                <a:gd name="connsiteX6" fmla="*/ 209707 w 935330"/>
                <a:gd name="connsiteY6" fmla="*/ 307508 h 460000"/>
                <a:gd name="connsiteX7" fmla="*/ 153754 w 935330"/>
                <a:gd name="connsiteY7" fmla="*/ 307508 h 460000"/>
                <a:gd name="connsiteX8" fmla="*/ 0 w 935330"/>
                <a:gd name="connsiteY8" fmla="*/ 153754 h 460000"/>
                <a:gd name="connsiteX9" fmla="*/ 153754 w 935330"/>
                <a:gd name="connsiteY9" fmla="*/ 0 h 4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5330" h="460000">
                  <a:moveTo>
                    <a:pt x="153754" y="0"/>
                  </a:moveTo>
                  <a:lnTo>
                    <a:pt x="781576" y="0"/>
                  </a:lnTo>
                  <a:cubicBezTo>
                    <a:pt x="866492" y="0"/>
                    <a:pt x="935330" y="68838"/>
                    <a:pt x="935330" y="153754"/>
                  </a:cubicBezTo>
                  <a:cubicBezTo>
                    <a:pt x="935330" y="238670"/>
                    <a:pt x="866492" y="307508"/>
                    <a:pt x="781576" y="307508"/>
                  </a:cubicBezTo>
                  <a:lnTo>
                    <a:pt x="295997" y="307508"/>
                  </a:lnTo>
                  <a:lnTo>
                    <a:pt x="99282" y="460000"/>
                  </a:lnTo>
                  <a:lnTo>
                    <a:pt x="209707" y="307508"/>
                  </a:lnTo>
                  <a:lnTo>
                    <a:pt x="153754" y="307508"/>
                  </a:lnTo>
                  <a:cubicBezTo>
                    <a:pt x="68838" y="307508"/>
                    <a:pt x="0" y="238670"/>
                    <a:pt x="0" y="153754"/>
                  </a:cubicBezTo>
                  <a:cubicBezTo>
                    <a:pt x="0" y="68838"/>
                    <a:pt x="68838" y="0"/>
                    <a:pt x="153754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0" rIns="180000" bIns="324000"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b="0" dirty="0">
                <a:solidFill>
                  <a:srgbClr val="FF0000"/>
                </a:solidFill>
              </a:endParaRPr>
            </a:p>
          </p:txBody>
        </p:sp>
        <p:sp>
          <p:nvSpPr>
            <p:cNvPr id="17418" name="Text Box 9"/>
            <p:cNvSpPr txBox="1">
              <a:spLocks noChangeArrowheads="1"/>
            </p:cNvSpPr>
            <p:nvPr/>
          </p:nvSpPr>
          <p:spPr bwMode="auto">
            <a:xfrm>
              <a:off x="381000" y="1676400"/>
              <a:ext cx="4876800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Read and use them.</a:t>
              </a:r>
            </a:p>
          </p:txBody>
        </p:sp>
      </p:grp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1219200" y="4267200"/>
            <a:ext cx="7467600" cy="11699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A: How can I improve my vocabulary?</a:t>
            </a:r>
          </a:p>
          <a:p>
            <a:pPr eaLnBrk="0" hangingPunct="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B: I 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suggest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you …</a:t>
            </a:r>
          </a:p>
        </p:txBody>
      </p:sp>
      <p:grpSp>
        <p:nvGrpSpPr>
          <p:cNvPr id="5" name="组合 8"/>
          <p:cNvGrpSpPr/>
          <p:nvPr/>
        </p:nvGrpSpPr>
        <p:grpSpPr bwMode="auto">
          <a:xfrm>
            <a:off x="2286000" y="5638800"/>
            <a:ext cx="2286000" cy="1384300"/>
            <a:chOff x="2362200" y="6019800"/>
            <a:chExt cx="914400" cy="1384995"/>
          </a:xfrm>
        </p:grpSpPr>
        <p:sp>
          <p:nvSpPr>
            <p:cNvPr id="10" name="线形标注 1 9"/>
            <p:cNvSpPr/>
            <p:nvPr/>
          </p:nvSpPr>
          <p:spPr>
            <a:xfrm>
              <a:off x="2362200" y="6019800"/>
              <a:ext cx="792480" cy="533668"/>
            </a:xfrm>
            <a:prstGeom prst="borderCallout1">
              <a:avLst>
                <a:gd name="adj1" fmla="val -8900"/>
                <a:gd name="adj2" fmla="val 15027"/>
                <a:gd name="adj3" fmla="val -56164"/>
                <a:gd name="adj4" fmla="val 1105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b="0"/>
            </a:p>
          </p:txBody>
        </p:sp>
        <p:sp>
          <p:nvSpPr>
            <p:cNvPr id="17416" name="TextBox 10"/>
            <p:cNvSpPr txBox="1">
              <a:spLocks noChangeArrowheads="1"/>
            </p:cNvSpPr>
            <p:nvPr/>
          </p:nvSpPr>
          <p:spPr bwMode="auto">
            <a:xfrm>
              <a:off x="2362200" y="6019800"/>
              <a:ext cx="914400" cy="138499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0" hangingPunct="0">
                <a:buFont typeface="Arial" panose="020B0604020202020204" pitchFamily="34" charset="0"/>
                <a:buNone/>
              </a:pPr>
              <a:r>
                <a:rPr lang="zh-CN" altLang="en-US" sz="2800">
                  <a:latin typeface="黑体" panose="02010609060101010101" pitchFamily="49" charset="-122"/>
                  <a:ea typeface="黑体" panose="02010609060101010101" pitchFamily="49" charset="-122"/>
                </a:rPr>
                <a:t>建议，提议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 idx="4294967295"/>
          </p:nvPr>
        </p:nvSpPr>
        <p:spPr>
          <a:xfrm>
            <a:off x="2268538" y="333375"/>
            <a:ext cx="4762500" cy="777875"/>
          </a:xfrm>
        </p:spPr>
        <p:txBody>
          <a:bodyPr/>
          <a:lstStyle/>
          <a:p>
            <a:pPr algn="l" eaLnBrk="1" hangingPunct="1"/>
            <a:r>
              <a:rPr lang="en-US" altLang="zh-CN" sz="3600" b="1" dirty="0" smtClean="0">
                <a:solidFill>
                  <a:srgbClr val="CC0000"/>
                </a:solidFill>
                <a:latin typeface="Times New Roman" panose="02020603050405020304" pitchFamily="18" charset="0"/>
              </a:rPr>
              <a:t>How to give advice?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447675" y="1258888"/>
            <a:ext cx="5829300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342900" indent="-342900" eaLnBrk="0" hangingPunct="0">
              <a:buFont typeface="Arial" panose="020B0604020202020204" pitchFamily="34" charset="0"/>
              <a:buAutoNum type="arabicParenR"/>
            </a:pPr>
            <a:r>
              <a:rPr lang="en-US" altLang="zh-CN" sz="3200">
                <a:latin typeface="Times New Roman" panose="02020603050405020304" pitchFamily="18" charset="0"/>
              </a:rPr>
              <a:t> </a:t>
            </a:r>
            <a:r>
              <a:rPr lang="en-US" altLang="zh-CN" sz="3200">
                <a:solidFill>
                  <a:srgbClr val="0000CC"/>
                </a:solidFill>
                <a:latin typeface="Times New Roman" panose="02020603050405020304" pitchFamily="18" charset="0"/>
              </a:rPr>
              <a:t>Why don’t you</a:t>
            </a:r>
            <a:r>
              <a:rPr lang="en-US" altLang="zh-CN" sz="3200">
                <a:latin typeface="Times New Roman" panose="02020603050405020304" pitchFamily="18" charset="0"/>
              </a:rPr>
              <a:t> write it down?</a:t>
            </a: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519113" y="1835150"/>
            <a:ext cx="473075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en-US" altLang="zh-CN" sz="3200" dirty="0">
                <a:latin typeface="Times New Roman" panose="02020603050405020304" pitchFamily="18" charset="0"/>
              </a:rPr>
              <a:t>2) </a:t>
            </a:r>
            <a:r>
              <a:rPr lang="en-US" altLang="zh-CN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Why not</a:t>
            </a:r>
            <a:r>
              <a:rPr lang="en-US" altLang="zh-CN" sz="3200" dirty="0">
                <a:latin typeface="Times New Roman" panose="02020603050405020304" pitchFamily="18" charset="0"/>
              </a:rPr>
              <a:t> write it down?</a:t>
            </a: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519113" y="2411413"/>
            <a:ext cx="7839075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en-US" altLang="zh-CN" sz="3200" dirty="0">
                <a:latin typeface="Times New Roman" panose="02020603050405020304" pitchFamily="18" charset="0"/>
              </a:rPr>
              <a:t>3) You </a:t>
            </a:r>
            <a:r>
              <a:rPr lang="en-US" altLang="zh-CN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should </a:t>
            </a:r>
            <a:r>
              <a:rPr lang="en-US" altLang="zh-CN" sz="3200" dirty="0">
                <a:latin typeface="Times New Roman" panose="02020603050405020304" pitchFamily="18" charset="0"/>
              </a:rPr>
              <a:t>always speak English in class.</a:t>
            </a: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395288" y="3059113"/>
            <a:ext cx="8353425" cy="1066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en-US" altLang="zh-CN" sz="3200">
                <a:latin typeface="Times New Roman" panose="02020603050405020304" pitchFamily="18" charset="0"/>
              </a:rPr>
              <a:t>4) </a:t>
            </a:r>
            <a:r>
              <a:rPr lang="en-US" altLang="zh-CN" sz="3200">
                <a:solidFill>
                  <a:srgbClr val="0000CC"/>
                </a:solidFill>
                <a:latin typeface="Times New Roman" panose="02020603050405020304" pitchFamily="18" charset="0"/>
              </a:rPr>
              <a:t>It’s a good idea to</a:t>
            </a:r>
            <a:r>
              <a:rPr lang="en-US" altLang="zh-CN" sz="3200">
                <a:latin typeface="Times New Roman" panose="02020603050405020304" pitchFamily="18" charset="0"/>
              </a:rPr>
              <a:t> check your vocabulary </a:t>
            </a:r>
          </a:p>
          <a:p>
            <a:pPr eaLnBrk="0" hangingPunct="0">
              <a:buFont typeface="Arial" panose="020B0604020202020204" pitchFamily="34" charset="0"/>
              <a:buNone/>
            </a:pPr>
            <a:r>
              <a:rPr lang="en-US" altLang="zh-CN" sz="3200">
                <a:latin typeface="Times New Roman" panose="02020603050405020304" pitchFamily="18" charset="0"/>
              </a:rPr>
              <a:t>    notebook every day.</a:t>
            </a: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395288" y="4211638"/>
            <a:ext cx="7600950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en-US" altLang="zh-CN" sz="3200">
                <a:latin typeface="Times New Roman" panose="02020603050405020304" pitchFamily="18" charset="0"/>
              </a:rPr>
              <a:t>5) </a:t>
            </a:r>
            <a:r>
              <a:rPr lang="en-US" altLang="zh-CN" sz="3200">
                <a:solidFill>
                  <a:srgbClr val="0000CC"/>
                </a:solidFill>
                <a:latin typeface="Times New Roman" panose="02020603050405020304" pitchFamily="18" charset="0"/>
              </a:rPr>
              <a:t>How about</a:t>
            </a:r>
            <a:r>
              <a:rPr lang="en-US" altLang="zh-CN" sz="3200">
                <a:latin typeface="Times New Roman" panose="02020603050405020304" pitchFamily="18" charset="0"/>
              </a:rPr>
              <a:t> listen</a:t>
            </a:r>
            <a:r>
              <a:rPr lang="en-US" altLang="zh-CN" sz="3200">
                <a:solidFill>
                  <a:srgbClr val="0000CC"/>
                </a:solidFill>
                <a:latin typeface="Times New Roman" panose="02020603050405020304" pitchFamily="18" charset="0"/>
              </a:rPr>
              <a:t>ing</a:t>
            </a:r>
            <a:r>
              <a:rPr lang="en-US" altLang="zh-CN" sz="3200">
                <a:latin typeface="Times New Roman" panose="02020603050405020304" pitchFamily="18" charset="0"/>
              </a:rPr>
              <a:t> to the radio?</a:t>
            </a:r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879475" y="4716463"/>
            <a:ext cx="6462713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en-US" altLang="zh-CN" sz="3200">
                <a:latin typeface="Times New Roman" panose="02020603050405020304" pitchFamily="18" charset="0"/>
              </a:rPr>
              <a:t>= </a:t>
            </a:r>
            <a:r>
              <a:rPr lang="en-US" altLang="zh-CN" sz="3200">
                <a:solidFill>
                  <a:srgbClr val="0000CC"/>
                </a:solidFill>
                <a:latin typeface="Times New Roman" panose="02020603050405020304" pitchFamily="18" charset="0"/>
              </a:rPr>
              <a:t>What about</a:t>
            </a:r>
            <a:r>
              <a:rPr lang="en-US" altLang="zh-CN" sz="3200">
                <a:latin typeface="Times New Roman" panose="02020603050405020304" pitchFamily="18" charset="0"/>
              </a:rPr>
              <a:t> listen</a:t>
            </a:r>
            <a:r>
              <a:rPr lang="en-US" altLang="zh-CN" sz="3200">
                <a:solidFill>
                  <a:srgbClr val="0000CC"/>
                </a:solidFill>
                <a:latin typeface="Times New Roman" panose="02020603050405020304" pitchFamily="18" charset="0"/>
              </a:rPr>
              <a:t>ing</a:t>
            </a:r>
            <a:r>
              <a:rPr lang="en-US" altLang="zh-CN" sz="3200">
                <a:latin typeface="Times New Roman" panose="02020603050405020304" pitchFamily="18" charset="0"/>
              </a:rPr>
              <a:t> to the radio?</a:t>
            </a:r>
          </a:p>
        </p:txBody>
      </p:sp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323850" y="5508625"/>
            <a:ext cx="7210425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en-US" altLang="zh-CN" sz="3200">
                <a:latin typeface="Times New Roman" panose="02020603050405020304" pitchFamily="18" charset="0"/>
              </a:rPr>
              <a:t>6) But </a:t>
            </a:r>
            <a:r>
              <a:rPr lang="en-US" altLang="zh-CN" sz="3200">
                <a:solidFill>
                  <a:srgbClr val="0000CC"/>
                </a:solidFill>
                <a:latin typeface="Times New Roman" panose="02020603050405020304" pitchFamily="18" charset="0"/>
              </a:rPr>
              <a:t>try not to</a:t>
            </a:r>
            <a:r>
              <a:rPr lang="en-US" altLang="zh-CN" sz="3200">
                <a:latin typeface="Times New Roman" panose="02020603050405020304" pitchFamily="18" charset="0"/>
              </a:rPr>
              <a:t> translate every word.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55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5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5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3" grpId="0"/>
      <p:bldP spid="5530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3"/>
          <p:cNvSpPr txBox="1">
            <a:spLocks noChangeArrowheads="1"/>
          </p:cNvSpPr>
          <p:nvPr/>
        </p:nvSpPr>
        <p:spPr bwMode="auto">
          <a:xfrm>
            <a:off x="3203575" y="188913"/>
            <a:ext cx="2590800" cy="641350"/>
          </a:xfrm>
          <a:prstGeom prst="rect">
            <a:avLst/>
          </a:prstGeom>
          <a:solidFill>
            <a:srgbClr val="CC0066"/>
          </a:solidFill>
          <a:ln w="47625">
            <a:noFill/>
            <a:miter lim="800000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FFFFFF"/>
                </a:solidFill>
                <a:latin typeface="Times New Roman" panose="02020603050405020304" pitchFamily="18" charset="0"/>
              </a:rPr>
              <a:t>Discussion</a:t>
            </a:r>
          </a:p>
        </p:txBody>
      </p:sp>
      <p:sp>
        <p:nvSpPr>
          <p:cNvPr id="19458" name="Text Box 14"/>
          <p:cNvSpPr txBox="1">
            <a:spLocks noChangeArrowheads="1"/>
          </p:cNvSpPr>
          <p:nvPr/>
        </p:nvSpPr>
        <p:spPr bwMode="auto">
          <a:xfrm>
            <a:off x="685800" y="981075"/>
            <a:ext cx="8458200" cy="1066800"/>
          </a:xfrm>
          <a:prstGeom prst="rect">
            <a:avLst/>
          </a:prstGeom>
          <a:noFill/>
          <a:ln w="476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srgbClr val="00007D"/>
                </a:solidFill>
                <a:latin typeface="Times New Roman" panose="02020603050405020304" pitchFamily="18" charset="0"/>
              </a:rPr>
              <a:t>What are important and good ways to learn English? </a:t>
            </a:r>
          </a:p>
        </p:txBody>
      </p:sp>
      <p:sp>
        <p:nvSpPr>
          <p:cNvPr id="60431" name="Text Box 15"/>
          <p:cNvSpPr txBox="1">
            <a:spLocks noChangeArrowheads="1"/>
          </p:cNvSpPr>
          <p:nvPr/>
        </p:nvSpPr>
        <p:spPr bwMode="auto">
          <a:xfrm>
            <a:off x="395288" y="4797425"/>
            <a:ext cx="2881312" cy="946150"/>
          </a:xfrm>
          <a:prstGeom prst="rect">
            <a:avLst/>
          </a:prstGeom>
          <a:noFill/>
          <a:ln w="476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Learn a lot of grammar rules. </a:t>
            </a:r>
          </a:p>
        </p:txBody>
      </p:sp>
      <p:sp>
        <p:nvSpPr>
          <p:cNvPr id="60432" name="Text Box 16"/>
          <p:cNvSpPr txBox="1">
            <a:spLocks noChangeArrowheads="1"/>
          </p:cNvSpPr>
          <p:nvPr/>
        </p:nvSpPr>
        <p:spPr bwMode="auto">
          <a:xfrm>
            <a:off x="5292725" y="5300663"/>
            <a:ext cx="3024188" cy="946150"/>
          </a:xfrm>
          <a:prstGeom prst="rect">
            <a:avLst/>
          </a:prstGeom>
          <a:noFill/>
          <a:ln w="476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Keep hundreds of words in mind.</a:t>
            </a:r>
          </a:p>
        </p:txBody>
      </p:sp>
      <p:sp>
        <p:nvSpPr>
          <p:cNvPr id="60433" name="Text Box 17"/>
          <p:cNvSpPr txBox="1">
            <a:spLocks noChangeArrowheads="1"/>
          </p:cNvSpPr>
          <p:nvPr/>
        </p:nvSpPr>
        <p:spPr bwMode="auto">
          <a:xfrm>
            <a:off x="3779838" y="3789363"/>
            <a:ext cx="4876800" cy="519112"/>
          </a:xfrm>
          <a:prstGeom prst="rect">
            <a:avLst/>
          </a:prstGeom>
          <a:noFill/>
          <a:ln w="476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Listen to lots of recordings. </a:t>
            </a:r>
          </a:p>
        </p:txBody>
      </p:sp>
      <p:pic>
        <p:nvPicPr>
          <p:cNvPr id="19462" name="Picture 18" descr="20879973-1_o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088" y="2276475"/>
            <a:ext cx="1550987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19" descr="3422224_230126038002_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3800" y="1700213"/>
            <a:ext cx="1754188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20" descr="7603880_180744264000_2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2500" y="4292600"/>
            <a:ext cx="1679575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0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0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31" grpId="0"/>
      <p:bldP spid="60432" grpId="0"/>
      <p:bldP spid="604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684213" y="3644900"/>
            <a:ext cx="3024187" cy="946150"/>
          </a:xfrm>
          <a:prstGeom prst="rect">
            <a:avLst/>
          </a:prstGeom>
          <a:noFill/>
          <a:ln w="476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Read a large number of books.</a:t>
            </a:r>
          </a:p>
        </p:txBody>
      </p:sp>
      <p:pic>
        <p:nvPicPr>
          <p:cNvPr id="61449" name="Picture 9" descr="0013729e4a600bc0decd0b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24400" y="220663"/>
            <a:ext cx="3276600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0" name="Text Box 10"/>
          <p:cNvSpPr txBox="1">
            <a:spLocks noChangeArrowheads="1"/>
          </p:cNvSpPr>
          <p:nvPr/>
        </p:nvSpPr>
        <p:spPr bwMode="auto">
          <a:xfrm>
            <a:off x="4267200" y="2209800"/>
            <a:ext cx="4572000" cy="946150"/>
          </a:xfrm>
          <a:prstGeom prst="rect">
            <a:avLst/>
          </a:prstGeom>
          <a:noFill/>
          <a:ln w="476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Talk in English with other </a:t>
            </a:r>
          </a:p>
          <a:p>
            <a:pPr eaLnBrk="0" hangingPunct="0"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people often. </a:t>
            </a:r>
          </a:p>
        </p:txBody>
      </p:sp>
      <p:sp>
        <p:nvSpPr>
          <p:cNvPr id="61451" name="Text Box 11"/>
          <p:cNvSpPr txBox="1">
            <a:spLocks noChangeArrowheads="1"/>
          </p:cNvSpPr>
          <p:nvPr/>
        </p:nvSpPr>
        <p:spPr bwMode="auto">
          <a:xfrm>
            <a:off x="2411413" y="6096000"/>
            <a:ext cx="5976937" cy="519113"/>
          </a:xfrm>
          <a:prstGeom prst="rect">
            <a:avLst/>
          </a:prstGeom>
          <a:noFill/>
          <a:ln w="476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Learn to sing a lot of English songs.</a:t>
            </a:r>
          </a:p>
        </p:txBody>
      </p:sp>
      <p:pic>
        <p:nvPicPr>
          <p:cNvPr id="61452" name="Picture 12" descr="9789864132522z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6100" y="3500438"/>
            <a:ext cx="2444750" cy="247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4" descr="6599-1202051g41456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850" y="836613"/>
            <a:ext cx="3887788" cy="258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1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8" grpId="0"/>
      <p:bldP spid="61450" grpId="0"/>
      <p:bldP spid="61451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1348</Words>
  <Application>Microsoft Office PowerPoint</Application>
  <PresentationFormat>全屏显示(4:3)</PresentationFormat>
  <Paragraphs>167</Paragraphs>
  <Slides>29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8" baseType="lpstr">
      <vt:lpstr>黑体</vt:lpstr>
      <vt:lpstr>华文细黑</vt:lpstr>
      <vt:lpstr>宋体</vt:lpstr>
      <vt:lpstr>微软雅黑</vt:lpstr>
      <vt:lpstr>Arial</vt:lpstr>
      <vt:lpstr>Calibri</vt:lpstr>
      <vt:lpstr>Comic Sans MS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How to give advice?</vt:lpstr>
      <vt:lpstr>PowerPoint 演示文稿</vt:lpstr>
      <vt:lpstr>PowerPoint 演示文稿</vt:lpstr>
      <vt:lpstr>PowerPoint 演示文稿</vt:lpstr>
      <vt:lpstr>PowerPoint 演示文稿</vt:lpstr>
      <vt:lpstr>Listen and read the passage and find out what problems the students have. </vt:lpstr>
      <vt:lpstr>PowerPoint 演示文稿</vt:lpstr>
      <vt:lpstr>Complete the passage with the correct form of the words in the box.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Check (√) what you are good at or not good at in English. </vt:lpstr>
      <vt:lpstr>PowerPoint 演示文稿</vt:lpstr>
      <vt:lpstr>PowerPoint 演示文稿</vt:lpstr>
      <vt:lpstr>Work in pairs. Read your partner’s letter. Write your advice.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2013-12-23T07:18:00Z</dcterms:created>
  <dcterms:modified xsi:type="dcterms:W3CDTF">2023-01-16T14:12:21Z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94ADDDDEF9384AA3BCE1B27918DAFD6F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