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307" r:id="rId2"/>
    <p:sldId id="264" r:id="rId3"/>
    <p:sldId id="308" r:id="rId4"/>
    <p:sldId id="309" r:id="rId5"/>
    <p:sldId id="306" r:id="rId6"/>
    <p:sldId id="310" r:id="rId7"/>
    <p:sldId id="311" r:id="rId8"/>
    <p:sldId id="312" r:id="rId9"/>
    <p:sldId id="313" r:id="rId10"/>
    <p:sldId id="314" r:id="rId11"/>
    <p:sldId id="315" r:id="rId12"/>
    <p:sldId id="260" r:id="rId13"/>
    <p:sldId id="316" r:id="rId14"/>
  </p:sldIdLst>
  <p:sldSz cx="9144000" cy="5143500" type="screen16x9"/>
  <p:notesSz cx="6858000" cy="9144000"/>
  <p:defaultText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1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00A1E9"/>
    <a:srgbClr val="FFF100"/>
    <a:srgbClr val="17B7FF"/>
    <a:srgbClr val="02B0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328" autoAdjust="0"/>
  </p:normalViewPr>
  <p:slideViewPr>
    <p:cSldViewPr snapToGrid="0">
      <p:cViewPr varScale="1">
        <p:scale>
          <a:sx n="106" d="100"/>
          <a:sy n="106" d="100"/>
        </p:scale>
        <p:origin x="-102" y="-672"/>
      </p:cViewPr>
      <p:guideLst>
        <p:guide orient="horz" pos="1610"/>
        <p:guide pos="2880"/>
      </p:guideLst>
    </p:cSldViewPr>
  </p:slideViewPr>
  <p:notesTextViewPr>
    <p:cViewPr>
      <p:scale>
        <a:sx n="1" d="1"/>
        <a:sy n="1" d="1"/>
      </p:scale>
      <p:origin x="0" y="0"/>
    </p:cViewPr>
  </p:notesTextViewPr>
  <p:sorterViewPr>
    <p:cViewPr>
      <p:scale>
        <a:sx n="168" d="100"/>
        <a:sy n="168" d="100"/>
      </p:scale>
      <p:origin x="0" y="0"/>
    </p:cViewPr>
  </p:sorterViewPr>
  <p:notesViewPr>
    <p:cSldViewPr snapToGrid="0">
      <p:cViewPr varScale="1">
        <p:scale>
          <a:sx n="83" d="100"/>
          <a:sy n="83" d="100"/>
        </p:scale>
        <p:origin x="145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5FF495-4796-4AB3-A537-51C479D3066F}" type="datetimeFigureOut">
              <a:rPr lang="zh-CN" altLang="en-US" smtClean="0"/>
              <a:t>2023-01-16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AE8C7F-294C-4290-BA48-9EC926C5C33A}"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8AE8C7F-294C-4290-BA48-9EC926C5C33A}" type="slidenum">
              <a:rPr lang="zh-CN" altLang="en-US" smtClean="0"/>
              <a:t>7</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章节">
    <p:spTree>
      <p:nvGrpSpPr>
        <p:cNvPr id="1" name=""/>
        <p:cNvGrpSpPr/>
        <p:nvPr/>
      </p:nvGrpSpPr>
      <p:grpSpPr>
        <a:xfrm>
          <a:off x="0" y="0"/>
          <a:ext cx="0" cy="0"/>
          <a:chOff x="0" y="0"/>
          <a:chExt cx="0" cy="0"/>
        </a:xfrm>
      </p:grpSpPr>
      <p:sp>
        <p:nvSpPr>
          <p:cNvPr id="2" name="矩形 1"/>
          <p:cNvSpPr/>
          <p:nvPr userDrawn="1"/>
        </p:nvSpPr>
        <p:spPr>
          <a:xfrm>
            <a:off x="0" y="1790700"/>
            <a:ext cx="9144000" cy="1381125"/>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6" name="标题 1"/>
          <p:cNvSpPr>
            <a:spLocks noGrp="1"/>
          </p:cNvSpPr>
          <p:nvPr>
            <p:ph type="ctrTitle"/>
          </p:nvPr>
        </p:nvSpPr>
        <p:spPr>
          <a:xfrm>
            <a:off x="0" y="1790700"/>
            <a:ext cx="9144000" cy="1381125"/>
          </a:xfrm>
          <a:prstGeom prst="rect">
            <a:avLst/>
          </a:prstGeom>
        </p:spPr>
        <p:txBody>
          <a:bodyPr lIns="68580" tIns="34290" rIns="68580" bIns="34290" anchor="ctr"/>
          <a:lstStyle>
            <a:lvl1pPr algn="ctr">
              <a:defRPr sz="3300">
                <a:solidFill>
                  <a:schemeClr val="bg1"/>
                </a:solidFill>
                <a:latin typeface="Adobe 黑体 Std R" panose="020B0400000000000000" pitchFamily="34" charset="-122"/>
                <a:ea typeface="Adobe 黑体 Std R" panose="020B0400000000000000" pitchFamily="34" charset="-122"/>
              </a:defRPr>
            </a:lvl1pPr>
          </a:lstStyle>
          <a:p>
            <a:r>
              <a:rPr lang="zh-CN" altLang="en-US"/>
              <a:t>单击此处编辑母版标题样式</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273843"/>
            <a:ext cx="1971675" cy="4358879"/>
          </a:xfrm>
          <a:prstGeom prst="rect">
            <a:avLst/>
          </a:prstGeom>
        </p:spPr>
        <p:txBody>
          <a:bodyPr vert="eaVert" lIns="68580" tIns="34290" rIns="68580" bIns="34290"/>
          <a:lstStyle/>
          <a:p>
            <a:r>
              <a:rPr lang="zh-CN" altLang="en-US"/>
              <a:t>单击此处编辑母版标题样式</a:t>
            </a:r>
          </a:p>
        </p:txBody>
      </p:sp>
      <p:sp>
        <p:nvSpPr>
          <p:cNvPr id="3" name="竖排文字占位符 2"/>
          <p:cNvSpPr>
            <a:spLocks noGrp="1"/>
          </p:cNvSpPr>
          <p:nvPr>
            <p:ph type="body" orient="vert" idx="1"/>
          </p:nvPr>
        </p:nvSpPr>
        <p:spPr>
          <a:xfrm>
            <a:off x="628650" y="273843"/>
            <a:ext cx="5800725" cy="4358879"/>
          </a:xfrm>
          <a:prstGeom prst="rect">
            <a:avLst/>
          </a:prstGeom>
        </p:spPr>
        <p:txBody>
          <a:bodyPr vert="eaVert" lIns="68580" tIns="34290" rIns="68580" bIns="3429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a:xfrm>
            <a:off x="628650" y="4767263"/>
            <a:ext cx="2057400" cy="273844"/>
          </a:xfrm>
          <a:prstGeom prst="rect">
            <a:avLst/>
          </a:prstGeom>
        </p:spPr>
        <p:txBody>
          <a:bodyPr lIns="68580" tIns="34290" rIns="68580" bIns="34290"/>
          <a:lstStyle/>
          <a:p>
            <a:fld id="{FD3B61F3-DABD-4D26-8DF9-C03C8A069B9B}" type="datetimeFigureOut">
              <a:rPr lang="zh-CN" altLang="en-US" smtClean="0"/>
              <a:t>2023-01-16</a:t>
            </a:fld>
            <a:endParaRPr lang="zh-CN" altLang="en-US"/>
          </a:p>
        </p:txBody>
      </p:sp>
      <p:sp>
        <p:nvSpPr>
          <p:cNvPr id="5" name="页脚占位符 4"/>
          <p:cNvSpPr>
            <a:spLocks noGrp="1"/>
          </p:cNvSpPr>
          <p:nvPr>
            <p:ph type="ftr" sz="quarter" idx="11"/>
          </p:nvPr>
        </p:nvSpPr>
        <p:spPr>
          <a:xfrm>
            <a:off x="3028950" y="4767263"/>
            <a:ext cx="3086100" cy="273844"/>
          </a:xfrm>
          <a:prstGeom prst="rect">
            <a:avLst/>
          </a:prstGeom>
        </p:spPr>
        <p:txBody>
          <a:bodyPr lIns="68580" tIns="34290" rIns="68580" bIns="34290"/>
          <a:lstStyle/>
          <a:p>
            <a:endParaRPr lang="zh-CN" altLang="en-US"/>
          </a:p>
        </p:txBody>
      </p:sp>
      <p:sp>
        <p:nvSpPr>
          <p:cNvPr id="6" name="灯片编号占位符 5"/>
          <p:cNvSpPr>
            <a:spLocks noGrp="1"/>
          </p:cNvSpPr>
          <p:nvPr>
            <p:ph type="sldNum" sz="quarter" idx="12"/>
          </p:nvPr>
        </p:nvSpPr>
        <p:spPr>
          <a:xfrm>
            <a:off x="6457950" y="4767263"/>
            <a:ext cx="2057400" cy="273844"/>
          </a:xfrm>
          <a:prstGeom prst="rect">
            <a:avLst/>
          </a:prstGeom>
        </p:spPr>
        <p:txBody>
          <a:bodyPr lIns="68580" tIns="34290" rIns="68580" bIns="34290"/>
          <a:lstStyle/>
          <a:p>
            <a:fld id="{C29070B1-5320-4AD1-9F6B-8453A41EDFD3}"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2023-01-16</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栏目一">
    <p:spTree>
      <p:nvGrpSpPr>
        <p:cNvPr id="1" name=""/>
        <p:cNvGrpSpPr/>
        <p:nvPr/>
      </p:nvGrpSpPr>
      <p:grpSpPr>
        <a:xfrm>
          <a:off x="0" y="0"/>
          <a:ext cx="0" cy="0"/>
          <a:chOff x="0" y="0"/>
          <a:chExt cx="0" cy="0"/>
        </a:xfrm>
      </p:grpSpPr>
      <p:sp>
        <p:nvSpPr>
          <p:cNvPr id="7" name="同侧圆角矩形 6">
            <a:hlinkClick r:id="rId2" action="ppaction://hlinksldjump" tooltip="点击进入"/>
          </p:cNvPr>
          <p:cNvSpPr/>
          <p:nvPr userDrawn="1"/>
        </p:nvSpPr>
        <p:spPr>
          <a:xfrm>
            <a:off x="2131471" y="352409"/>
            <a:ext cx="1367032" cy="323433"/>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200">
                <a:solidFill>
                  <a:srgbClr val="C00000"/>
                </a:solidFill>
                <a:latin typeface="微软雅黑" panose="020B0503020204020204" pitchFamily="34" charset="-122"/>
                <a:ea typeface="微软雅黑" panose="020B0503020204020204" pitchFamily="34" charset="-122"/>
              </a:rPr>
              <a:t>知识要点基础练</a:t>
            </a:r>
            <a:endParaRPr lang="zh-CN" altLang="en-US" sz="12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栏目二">
    <p:spTree>
      <p:nvGrpSpPr>
        <p:cNvPr id="1" name=""/>
        <p:cNvGrpSpPr/>
        <p:nvPr/>
      </p:nvGrpSpPr>
      <p:grpSpPr>
        <a:xfrm>
          <a:off x="0" y="0"/>
          <a:ext cx="0" cy="0"/>
          <a:chOff x="0" y="0"/>
          <a:chExt cx="0" cy="0"/>
        </a:xfrm>
      </p:grpSpPr>
      <p:sp>
        <p:nvSpPr>
          <p:cNvPr id="8" name="同侧圆角矩形 7">
            <a:hlinkClick r:id="" action="ppaction://noaction"/>
          </p:cNvPr>
          <p:cNvSpPr/>
          <p:nvPr userDrawn="1"/>
        </p:nvSpPr>
        <p:spPr>
          <a:xfrm>
            <a:off x="4233767" y="352408"/>
            <a:ext cx="1367032" cy="323433"/>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200">
                <a:solidFill>
                  <a:srgbClr val="C00000"/>
                </a:solidFill>
                <a:latin typeface="微软雅黑" panose="020B0503020204020204" pitchFamily="34" charset="-122"/>
                <a:ea typeface="微软雅黑" panose="020B0503020204020204" pitchFamily="34" charset="-122"/>
              </a:rPr>
              <a:t>综合能力提升练</a:t>
            </a:r>
            <a:endParaRPr lang="zh-CN" altLang="en-US" sz="12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栏目三">
    <p:spTree>
      <p:nvGrpSpPr>
        <p:cNvPr id="1" name=""/>
        <p:cNvGrpSpPr/>
        <p:nvPr/>
      </p:nvGrpSpPr>
      <p:grpSpPr>
        <a:xfrm>
          <a:off x="0" y="0"/>
          <a:ext cx="0" cy="0"/>
          <a:chOff x="0" y="0"/>
          <a:chExt cx="0" cy="0"/>
        </a:xfrm>
      </p:grpSpPr>
      <p:sp>
        <p:nvSpPr>
          <p:cNvPr id="10" name="同侧圆角矩形 9">
            <a:hlinkClick r:id="rId2" action="ppaction://hlinksldjump" tooltip="点击进入"/>
          </p:cNvPr>
          <p:cNvSpPr/>
          <p:nvPr userDrawn="1"/>
        </p:nvSpPr>
        <p:spPr>
          <a:xfrm>
            <a:off x="6259666" y="352408"/>
            <a:ext cx="1367032" cy="323433"/>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200">
                <a:solidFill>
                  <a:srgbClr val="C00000"/>
                </a:solidFill>
                <a:latin typeface="微软雅黑" panose="020B0503020204020204" pitchFamily="34" charset="-122"/>
                <a:ea typeface="微软雅黑" panose="020B0503020204020204" pitchFamily="34" charset="-122"/>
              </a:rPr>
              <a:t>拓展探究突破练</a:t>
            </a:r>
            <a:endParaRPr lang="zh-CN" altLang="en-US" sz="12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栏目四">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a:prstGeom prst="rect">
            <a:avLst/>
          </a:prstGeom>
        </p:spPr>
        <p:txBody>
          <a:bodyPr lIns="68580" tIns="34290" rIns="68580" bIns="34290" anchor="b"/>
          <a:lstStyle>
            <a:lvl1pPr>
              <a:defRPr sz="2400"/>
            </a:lvl1pPr>
          </a:lstStyle>
          <a:p>
            <a:r>
              <a:rPr lang="zh-CN" altLang="en-US"/>
              <a:t>单击此处编辑母版标题样式</a:t>
            </a:r>
          </a:p>
        </p:txBody>
      </p:sp>
      <p:sp>
        <p:nvSpPr>
          <p:cNvPr id="3" name="内容占位符 2"/>
          <p:cNvSpPr>
            <a:spLocks noGrp="1"/>
          </p:cNvSpPr>
          <p:nvPr>
            <p:ph idx="1"/>
          </p:nvPr>
        </p:nvSpPr>
        <p:spPr>
          <a:xfrm>
            <a:off x="3887391" y="740569"/>
            <a:ext cx="4629150" cy="3655219"/>
          </a:xfrm>
          <a:prstGeom prst="rect">
            <a:avLst/>
          </a:prstGeom>
        </p:spPr>
        <p:txBody>
          <a:bodyPr lIns="68580" tIns="34290" rIns="68580" bIns="34290"/>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629841" y="1543050"/>
            <a:ext cx="2949178" cy="2858691"/>
          </a:xfrm>
          <a:prstGeom prst="rect">
            <a:avLst/>
          </a:prstGeom>
        </p:spPr>
        <p:txBody>
          <a:bodyPr lIns="68580" tIns="34290" rIns="68580" bIns="34290"/>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zh-CN" altLang="en-US"/>
              <a:t>单击此处编辑母版文本样式</a:t>
            </a:r>
          </a:p>
        </p:txBody>
      </p:sp>
      <p:sp>
        <p:nvSpPr>
          <p:cNvPr id="5" name="日期占位符 4"/>
          <p:cNvSpPr>
            <a:spLocks noGrp="1"/>
          </p:cNvSpPr>
          <p:nvPr>
            <p:ph type="dt" sz="half" idx="10"/>
          </p:nvPr>
        </p:nvSpPr>
        <p:spPr>
          <a:xfrm>
            <a:off x="628650" y="4767263"/>
            <a:ext cx="2057400" cy="273844"/>
          </a:xfrm>
          <a:prstGeom prst="rect">
            <a:avLst/>
          </a:prstGeom>
        </p:spPr>
        <p:txBody>
          <a:bodyPr lIns="68580" tIns="34290" rIns="68580" bIns="34290"/>
          <a:lstStyle/>
          <a:p>
            <a:fld id="{FD3B61F3-DABD-4D26-8DF9-C03C8A069B9B}" type="datetimeFigureOut">
              <a:rPr lang="zh-CN" altLang="en-US" smtClean="0"/>
              <a:t>2023-01-16</a:t>
            </a:fld>
            <a:endParaRPr lang="zh-CN" altLang="en-US"/>
          </a:p>
        </p:txBody>
      </p:sp>
      <p:sp>
        <p:nvSpPr>
          <p:cNvPr id="6" name="页脚占位符 5"/>
          <p:cNvSpPr>
            <a:spLocks noGrp="1"/>
          </p:cNvSpPr>
          <p:nvPr>
            <p:ph type="ftr" sz="quarter" idx="11"/>
          </p:nvPr>
        </p:nvSpPr>
        <p:spPr>
          <a:xfrm>
            <a:off x="3028950" y="4767263"/>
            <a:ext cx="3086100" cy="273844"/>
          </a:xfrm>
          <a:prstGeom prst="rect">
            <a:avLst/>
          </a:prstGeom>
        </p:spPr>
        <p:txBody>
          <a:bodyPr lIns="68580" tIns="34290" rIns="68580" bIns="34290"/>
          <a:lstStyle/>
          <a:p>
            <a:endParaRPr lang="zh-CN" altLang="en-US"/>
          </a:p>
        </p:txBody>
      </p:sp>
      <p:sp>
        <p:nvSpPr>
          <p:cNvPr id="7" name="灯片编号占位符 6"/>
          <p:cNvSpPr>
            <a:spLocks noGrp="1"/>
          </p:cNvSpPr>
          <p:nvPr>
            <p:ph type="sldNum" sz="quarter" idx="12"/>
          </p:nvPr>
        </p:nvSpPr>
        <p:spPr>
          <a:xfrm>
            <a:off x="6457950" y="4767263"/>
            <a:ext cx="2057400" cy="273844"/>
          </a:xfrm>
          <a:prstGeom prst="rect">
            <a:avLst/>
          </a:prstGeom>
        </p:spPr>
        <p:txBody>
          <a:bodyPr lIns="68580" tIns="34290" rIns="68580" bIns="34290"/>
          <a:lstStyle/>
          <a:p>
            <a:fld id="{C29070B1-5320-4AD1-9F6B-8453A41EDFD3}"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a:prstGeom prst="rect">
            <a:avLst/>
          </a:prstGeom>
        </p:spPr>
        <p:txBody>
          <a:bodyPr lIns="68580" tIns="34290" rIns="68580" bIns="34290"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391" y="740569"/>
            <a:ext cx="4629150" cy="3655219"/>
          </a:xfrm>
          <a:prstGeom prst="rect">
            <a:avLst/>
          </a:prstGeom>
        </p:spPr>
        <p:txBody>
          <a:bodyPr lIns="68580" tIns="34290" rIns="68580" bIns="34290"/>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p>
        </p:txBody>
      </p:sp>
      <p:sp>
        <p:nvSpPr>
          <p:cNvPr id="4" name="文本占位符 3"/>
          <p:cNvSpPr>
            <a:spLocks noGrp="1"/>
          </p:cNvSpPr>
          <p:nvPr>
            <p:ph type="body" sz="half" idx="2"/>
          </p:nvPr>
        </p:nvSpPr>
        <p:spPr>
          <a:xfrm>
            <a:off x="629841" y="1543050"/>
            <a:ext cx="2949178" cy="2858691"/>
          </a:xfrm>
          <a:prstGeom prst="rect">
            <a:avLst/>
          </a:prstGeom>
        </p:spPr>
        <p:txBody>
          <a:bodyPr lIns="68580" tIns="34290" rIns="68580" bIns="34290"/>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zh-CN" altLang="en-US"/>
              <a:t>单击此处编辑母版文本样式</a:t>
            </a:r>
          </a:p>
        </p:txBody>
      </p:sp>
      <p:sp>
        <p:nvSpPr>
          <p:cNvPr id="5" name="日期占位符 4"/>
          <p:cNvSpPr>
            <a:spLocks noGrp="1"/>
          </p:cNvSpPr>
          <p:nvPr>
            <p:ph type="dt" sz="half" idx="10"/>
          </p:nvPr>
        </p:nvSpPr>
        <p:spPr>
          <a:xfrm>
            <a:off x="628650" y="4767263"/>
            <a:ext cx="2057400" cy="273844"/>
          </a:xfrm>
          <a:prstGeom prst="rect">
            <a:avLst/>
          </a:prstGeom>
        </p:spPr>
        <p:txBody>
          <a:bodyPr lIns="68580" tIns="34290" rIns="68580" bIns="34290"/>
          <a:lstStyle/>
          <a:p>
            <a:fld id="{FD3B61F3-DABD-4D26-8DF9-C03C8A069B9B}" type="datetimeFigureOut">
              <a:rPr lang="zh-CN" altLang="en-US" smtClean="0"/>
              <a:t>2023-01-16</a:t>
            </a:fld>
            <a:endParaRPr lang="zh-CN" altLang="en-US"/>
          </a:p>
        </p:txBody>
      </p:sp>
      <p:sp>
        <p:nvSpPr>
          <p:cNvPr id="6" name="页脚占位符 5"/>
          <p:cNvSpPr>
            <a:spLocks noGrp="1"/>
          </p:cNvSpPr>
          <p:nvPr>
            <p:ph type="ftr" sz="quarter" idx="11"/>
          </p:nvPr>
        </p:nvSpPr>
        <p:spPr>
          <a:xfrm>
            <a:off x="3028950" y="4767263"/>
            <a:ext cx="3086100" cy="273844"/>
          </a:xfrm>
          <a:prstGeom prst="rect">
            <a:avLst/>
          </a:prstGeom>
        </p:spPr>
        <p:txBody>
          <a:bodyPr lIns="68580" tIns="34290" rIns="68580" bIns="34290"/>
          <a:lstStyle/>
          <a:p>
            <a:endParaRPr lang="zh-CN" altLang="en-US"/>
          </a:p>
        </p:txBody>
      </p:sp>
      <p:sp>
        <p:nvSpPr>
          <p:cNvPr id="7" name="灯片编号占位符 6"/>
          <p:cNvSpPr>
            <a:spLocks noGrp="1"/>
          </p:cNvSpPr>
          <p:nvPr>
            <p:ph type="sldNum" sz="quarter" idx="12"/>
          </p:nvPr>
        </p:nvSpPr>
        <p:spPr>
          <a:xfrm>
            <a:off x="6457950" y="4767263"/>
            <a:ext cx="2057400" cy="273844"/>
          </a:xfrm>
          <a:prstGeom prst="rect">
            <a:avLst/>
          </a:prstGeom>
        </p:spPr>
        <p:txBody>
          <a:bodyPr lIns="68580" tIns="34290" rIns="68580" bIns="34290"/>
          <a:lstStyle/>
          <a:p>
            <a:fld id="{C29070B1-5320-4AD1-9F6B-8453A41EDFD3}"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1849057" y="0"/>
            <a:ext cx="6829425" cy="350535"/>
          </a:xfrm>
          <a:prstGeom prst="rect">
            <a:avLst/>
          </a:prstGeom>
        </p:spPr>
        <p:txBody>
          <a:bodyPr lIns="68580" tIns="34290" rIns="68580" bIns="34290"/>
          <a:lstStyle/>
          <a:p>
            <a:r>
              <a:rPr lang="zh-CN" altLang="en-US"/>
              <a:t>单击此处编辑母版标题样式</a:t>
            </a:r>
          </a:p>
        </p:txBody>
      </p:sp>
      <p:sp>
        <p:nvSpPr>
          <p:cNvPr id="3" name="竖排文字占位符 2"/>
          <p:cNvSpPr>
            <a:spLocks noGrp="1"/>
          </p:cNvSpPr>
          <p:nvPr>
            <p:ph type="body" orient="vert" idx="1"/>
          </p:nvPr>
        </p:nvSpPr>
        <p:spPr>
          <a:xfrm>
            <a:off x="628650" y="1352551"/>
            <a:ext cx="7886700" cy="3280172"/>
          </a:xfrm>
          <a:prstGeom prst="rect">
            <a:avLst/>
          </a:prstGeom>
        </p:spPr>
        <p:txBody>
          <a:bodyPr vert="eaVert" lIns="68580" tIns="34290" rIns="68580" bIns="3429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a:xfrm>
            <a:off x="628650" y="4767263"/>
            <a:ext cx="2057400" cy="273844"/>
          </a:xfrm>
          <a:prstGeom prst="rect">
            <a:avLst/>
          </a:prstGeom>
        </p:spPr>
        <p:txBody>
          <a:bodyPr lIns="68580" tIns="34290" rIns="68580" bIns="34290"/>
          <a:lstStyle/>
          <a:p>
            <a:fld id="{FD3B61F3-DABD-4D26-8DF9-C03C8A069B9B}" type="datetimeFigureOut">
              <a:rPr lang="zh-CN" altLang="en-US" smtClean="0"/>
              <a:t>2023-01-16</a:t>
            </a:fld>
            <a:endParaRPr lang="zh-CN" altLang="en-US"/>
          </a:p>
        </p:txBody>
      </p:sp>
      <p:sp>
        <p:nvSpPr>
          <p:cNvPr id="5" name="页脚占位符 4"/>
          <p:cNvSpPr>
            <a:spLocks noGrp="1"/>
          </p:cNvSpPr>
          <p:nvPr>
            <p:ph type="ftr" sz="quarter" idx="11"/>
          </p:nvPr>
        </p:nvSpPr>
        <p:spPr>
          <a:xfrm>
            <a:off x="3028950" y="4767263"/>
            <a:ext cx="3086100" cy="273844"/>
          </a:xfrm>
          <a:prstGeom prst="rect">
            <a:avLst/>
          </a:prstGeom>
        </p:spPr>
        <p:txBody>
          <a:bodyPr lIns="68580" tIns="34290" rIns="68580" bIns="34290"/>
          <a:lstStyle/>
          <a:p>
            <a:endParaRPr lang="zh-CN" altLang="en-US"/>
          </a:p>
        </p:txBody>
      </p:sp>
      <p:sp>
        <p:nvSpPr>
          <p:cNvPr id="6" name="灯片编号占位符 5"/>
          <p:cNvSpPr>
            <a:spLocks noGrp="1"/>
          </p:cNvSpPr>
          <p:nvPr>
            <p:ph type="sldNum" sz="quarter" idx="12"/>
          </p:nvPr>
        </p:nvSpPr>
        <p:spPr>
          <a:xfrm>
            <a:off x="6457950" y="4767263"/>
            <a:ext cx="2057400" cy="273844"/>
          </a:xfrm>
          <a:prstGeom prst="rect">
            <a:avLst/>
          </a:prstGeom>
        </p:spPr>
        <p:txBody>
          <a:bodyPr lIns="68580" tIns="34290" rIns="68580" bIns="34290"/>
          <a:lstStyle/>
          <a:p>
            <a:fld id="{C29070B1-5320-4AD1-9F6B-8453A41EDFD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 Target="../slides/slide12.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矩形 6"/>
          <p:cNvSpPr/>
          <p:nvPr/>
        </p:nvSpPr>
        <p:spPr>
          <a:xfrm>
            <a:off x="1849058" y="350535"/>
            <a:ext cx="6272543" cy="331005"/>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400"/>
          </a:p>
        </p:txBody>
      </p:sp>
      <p:sp>
        <p:nvSpPr>
          <p:cNvPr id="8" name="矩形 7"/>
          <p:cNvSpPr/>
          <p:nvPr/>
        </p:nvSpPr>
        <p:spPr>
          <a:xfrm>
            <a:off x="0" y="5053785"/>
            <a:ext cx="9157036" cy="96190"/>
          </a:xfrm>
          <a:prstGeom prst="rect">
            <a:avLst/>
          </a:prstGeom>
          <a:solidFill>
            <a:srgbClr val="02B0FE"/>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400" dirty="0"/>
          </a:p>
        </p:txBody>
      </p:sp>
      <p:sp>
        <p:nvSpPr>
          <p:cNvPr id="9" name="矩形 8"/>
          <p:cNvSpPr/>
          <p:nvPr/>
        </p:nvSpPr>
        <p:spPr>
          <a:xfrm>
            <a:off x="8172400" y="350535"/>
            <a:ext cx="971600" cy="331005"/>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400">
              <a:solidFill>
                <a:srgbClr val="FFC000"/>
              </a:solidFill>
            </a:endParaRPr>
          </a:p>
        </p:txBody>
      </p:sp>
      <p:sp>
        <p:nvSpPr>
          <p:cNvPr id="10" name="矩形 9"/>
          <p:cNvSpPr/>
          <p:nvPr/>
        </p:nvSpPr>
        <p:spPr>
          <a:xfrm>
            <a:off x="1" y="0"/>
            <a:ext cx="1817694" cy="6815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2400" b="1" dirty="0">
                <a:latin typeface="黑体" panose="02010609060101010101" pitchFamily="2" charset="-122"/>
                <a:ea typeface="黑体" panose="02010609060101010101" pitchFamily="2" charset="-122"/>
              </a:rPr>
              <a:t>第三章</a:t>
            </a:r>
          </a:p>
        </p:txBody>
      </p:sp>
      <p:sp>
        <p:nvSpPr>
          <p:cNvPr id="12" name="同侧圆角矩形 11">
            <a:hlinkClick r:id="rId13" action="ppaction://hlinksldjump" tooltip="点击进入"/>
          </p:cNvPr>
          <p:cNvSpPr/>
          <p:nvPr/>
        </p:nvSpPr>
        <p:spPr>
          <a:xfrm>
            <a:off x="2124980" y="364298"/>
            <a:ext cx="1367032" cy="29403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200">
                <a:solidFill>
                  <a:schemeClr val="bg1"/>
                </a:solidFill>
                <a:latin typeface="微软雅黑" panose="020B0503020204020204" pitchFamily="34" charset="-122"/>
                <a:ea typeface="微软雅黑" panose="020B0503020204020204" pitchFamily="34" charset="-122"/>
              </a:rPr>
              <a:t>知识要点基础练</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3" name="灯片编号占位符 3"/>
          <p:cNvSpPr txBox="1"/>
          <p:nvPr/>
        </p:nvSpPr>
        <p:spPr>
          <a:xfrm>
            <a:off x="8226106" y="368538"/>
            <a:ext cx="917895" cy="300755"/>
          </a:xfrm>
          <a:prstGeom prst="rect">
            <a:avLst/>
          </a:prstGeom>
        </p:spPr>
        <p:txBody>
          <a:bodyPr lIns="68580" tIns="34290" rIns="68580" bIns="34290" anchor="ctr"/>
          <a:lstStyle>
            <a:defPPr>
              <a:defRPr lang="zh-CN"/>
            </a:defPPr>
            <a:lvl1pPr marL="0" algn="l" defTabSz="914400" rtl="0" eaLnBrk="1" latinLnBrk="0" hangingPunct="1">
              <a:defRPr sz="1800" kern="1200">
                <a:solidFill>
                  <a:srgbClr val="FFC000"/>
                </a:solidFill>
                <a:latin typeface="+mj-ea"/>
                <a:ea typeface="+mj-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dirty="0">
                <a:solidFill>
                  <a:schemeClr val="bg1">
                    <a:lumMod val="95000"/>
                  </a:schemeClr>
                </a:solidFill>
              </a:rPr>
              <a:t>-</a:t>
            </a:r>
            <a:fld id="{4BF17FCF-D4DA-449D-A468-DDB7E43619E6}" type="slidenum">
              <a:rPr lang="zh-CN" altLang="en-US" dirty="0" smtClean="0">
                <a:solidFill>
                  <a:schemeClr val="bg1">
                    <a:lumMod val="95000"/>
                  </a:schemeClr>
                </a:solidFill>
              </a:rPr>
              <a:t>‹#›</a:t>
            </a:fld>
            <a:r>
              <a:rPr lang="en-US" altLang="zh-CN" dirty="0">
                <a:solidFill>
                  <a:schemeClr val="bg1">
                    <a:lumMod val="95000"/>
                  </a:schemeClr>
                </a:solidFill>
              </a:rPr>
              <a:t>-</a:t>
            </a:r>
            <a:endParaRPr lang="zh-CN" altLang="en-US" dirty="0">
              <a:solidFill>
                <a:schemeClr val="bg1">
                  <a:lumMod val="95000"/>
                </a:schemeClr>
              </a:solidFill>
            </a:endParaRPr>
          </a:p>
        </p:txBody>
      </p:sp>
      <p:sp>
        <p:nvSpPr>
          <p:cNvPr id="18" name="同侧圆角矩形 17">
            <a:hlinkClick r:id="rId14" action="ppaction://hlinksldjump" tooltip="点击进入"/>
          </p:cNvPr>
          <p:cNvSpPr/>
          <p:nvPr/>
        </p:nvSpPr>
        <p:spPr>
          <a:xfrm>
            <a:off x="4231894" y="364298"/>
            <a:ext cx="1367032" cy="29403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200">
                <a:solidFill>
                  <a:schemeClr val="bg1"/>
                </a:solidFill>
                <a:latin typeface="微软雅黑" panose="020B0503020204020204" pitchFamily="34" charset="-122"/>
                <a:ea typeface="微软雅黑" panose="020B0503020204020204" pitchFamily="34" charset="-122"/>
              </a:rPr>
              <a:t>综合能力提升练</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9" name="同侧圆角矩形 18">
            <a:hlinkClick r:id="rId15" action="ppaction://hlinksldjump" tooltip="点击进入"/>
          </p:cNvPr>
          <p:cNvSpPr/>
          <p:nvPr/>
        </p:nvSpPr>
        <p:spPr>
          <a:xfrm>
            <a:off x="6256921" y="364298"/>
            <a:ext cx="1367032" cy="29403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200">
                <a:solidFill>
                  <a:schemeClr val="bg1"/>
                </a:solidFill>
                <a:latin typeface="微软雅黑" panose="020B0503020204020204" pitchFamily="34" charset="-122"/>
                <a:ea typeface="微软雅黑" panose="020B0503020204020204" pitchFamily="34" charset="-122"/>
              </a:rPr>
              <a:t>拓展探究突破练</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21" name="标题 1"/>
          <p:cNvSpPr txBox="1"/>
          <p:nvPr/>
        </p:nvSpPr>
        <p:spPr>
          <a:xfrm>
            <a:off x="2039557" y="0"/>
            <a:ext cx="6829425" cy="350535"/>
          </a:xfrm>
          <a:prstGeom prst="rect">
            <a:avLst/>
          </a:prstGeom>
        </p:spPr>
        <p:txBody>
          <a:bodyPr lIns="68580" tIns="34290" rIns="68580" bIns="34290" anchor="b"/>
          <a:lst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a:lstStyle>
          <a:p>
            <a:r>
              <a:rPr lang="zh-CN" altLang="zh-CN" sz="1500" b="1" i="0" kern="1200" dirty="0">
                <a:solidFill>
                  <a:schemeClr val="tx1"/>
                </a:solidFill>
                <a:effectLst/>
                <a:latin typeface="+mj-lt"/>
                <a:ea typeface="+mj-ea"/>
                <a:cs typeface="+mj-cs"/>
              </a:rPr>
              <a:t>第</a:t>
            </a:r>
            <a:r>
              <a:rPr lang="en-US" altLang="zh-CN" sz="1500" b="1" i="0" kern="1200" dirty="0">
                <a:solidFill>
                  <a:schemeClr val="tx1"/>
                </a:solidFill>
                <a:effectLst/>
                <a:latin typeface="+mj-lt"/>
                <a:ea typeface="+mj-ea"/>
                <a:cs typeface="+mj-cs"/>
              </a:rPr>
              <a:t>1</a:t>
            </a:r>
            <a:r>
              <a:rPr lang="zh-CN" altLang="zh-CN" sz="1500" b="1" i="0" kern="1200" dirty="0">
                <a:solidFill>
                  <a:schemeClr val="tx1"/>
                </a:solidFill>
                <a:effectLst/>
                <a:latin typeface="+mj-lt"/>
                <a:ea typeface="+mj-ea"/>
                <a:cs typeface="+mj-cs"/>
              </a:rPr>
              <a:t>课时</a:t>
            </a:r>
            <a:r>
              <a:rPr lang="zh-CN" altLang="zh-CN" sz="1500" b="1" i="1" kern="1200" dirty="0">
                <a:solidFill>
                  <a:schemeClr val="tx1"/>
                </a:solidFill>
                <a:effectLst/>
                <a:latin typeface="+mj-lt"/>
                <a:ea typeface="+mj-ea"/>
                <a:cs typeface="+mj-cs"/>
              </a:rPr>
              <a:t>　</a:t>
            </a:r>
            <a:r>
              <a:rPr lang="zh-CN" altLang="zh-CN" sz="1500" b="1" i="0" kern="1200" dirty="0">
                <a:solidFill>
                  <a:schemeClr val="tx1"/>
                </a:solidFill>
                <a:effectLst/>
                <a:latin typeface="+mj-lt"/>
                <a:ea typeface="+mj-ea"/>
                <a:cs typeface="+mj-cs"/>
              </a:rPr>
              <a:t>用树状图法、列表法求概率</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lang="zh-CN" altLang="zh-CN" sz="1500" b="1" i="0" kern="1200" smtClean="0">
          <a:solidFill>
            <a:schemeClr val="tx1"/>
          </a:solidFill>
          <a:effectLst/>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Word___7.docx"/><Relationship Id="rId2" Type="http://schemas.openxmlformats.org/officeDocument/2006/relationships/slideLayout" Target="../slideLayouts/slideLayout4.xml"/><Relationship Id="rId1" Type="http://schemas.openxmlformats.org/officeDocument/2006/relationships/vmlDrawing" Target="../drawings/vmlDrawing8.vml"/><Relationship Id="rId4" Type="http://schemas.openxmlformats.org/officeDocument/2006/relationships/image" Target="../media/image10.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Word___8.docx"/><Relationship Id="rId2" Type="http://schemas.openxmlformats.org/officeDocument/2006/relationships/slideLayout" Target="../slideLayouts/slideLayout5.xml"/><Relationship Id="rId1" Type="http://schemas.openxmlformats.org/officeDocument/2006/relationships/vmlDrawing" Target="../drawings/vmlDrawing9.vml"/><Relationship Id="rId4" Type="http://schemas.openxmlformats.org/officeDocument/2006/relationships/image" Target="../media/image11.emf"/></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Word___.docx"/><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Word___1.docx"/><Relationship Id="rId2" Type="http://schemas.openxmlformats.org/officeDocument/2006/relationships/slideLayout" Target="../slideLayouts/slideLayout3.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Word___2.docx"/><Relationship Id="rId2" Type="http://schemas.openxmlformats.org/officeDocument/2006/relationships/slideLayout" Target="../slideLayouts/slideLayout3.xml"/><Relationship Id="rId1" Type="http://schemas.openxmlformats.org/officeDocument/2006/relationships/vmlDrawing" Target="../drawings/vmlDrawing3.vml"/><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Word___3.docx"/><Relationship Id="rId2" Type="http://schemas.openxmlformats.org/officeDocument/2006/relationships/slideLayout" Target="../slideLayouts/slideLayout4.xml"/><Relationship Id="rId1" Type="http://schemas.openxmlformats.org/officeDocument/2006/relationships/vmlDrawing" Target="../drawings/vmlDrawing4.v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Word___4.docx"/><Relationship Id="rId2" Type="http://schemas.openxmlformats.org/officeDocument/2006/relationships/slideLayout" Target="../slideLayouts/slideLayout4.xml"/><Relationship Id="rId1" Type="http://schemas.openxmlformats.org/officeDocument/2006/relationships/vmlDrawing" Target="../drawings/vmlDrawing5.vml"/><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Word___5.docx"/><Relationship Id="rId2" Type="http://schemas.openxmlformats.org/officeDocument/2006/relationships/slideLayout" Target="../slideLayouts/slideLayout4.xml"/><Relationship Id="rId1" Type="http://schemas.openxmlformats.org/officeDocument/2006/relationships/vmlDrawing" Target="../drawings/vmlDrawing6.vml"/><Relationship Id="rId4" Type="http://schemas.openxmlformats.org/officeDocument/2006/relationships/image" Target="../media/image8.emf"/></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Word___6.docx"/><Relationship Id="rId2" Type="http://schemas.openxmlformats.org/officeDocument/2006/relationships/slideLayout" Target="../slideLayouts/slideLayout4.xml"/><Relationship Id="rId1" Type="http://schemas.openxmlformats.org/officeDocument/2006/relationships/vmlDrawing" Target="../drawings/vmlDrawing7.vml"/><Relationship Id="rId4" Type="http://schemas.openxmlformats.org/officeDocument/2006/relationships/image" Target="../media/image9.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zh-CN" sz="4100" dirty="0"/>
              <a:t>用树状图或表格求概率</a:t>
            </a:r>
          </a:p>
        </p:txBody>
      </p:sp>
      <p:sp>
        <p:nvSpPr>
          <p:cNvPr id="3" name="标题 1"/>
          <p:cNvSpPr txBox="1"/>
          <p:nvPr/>
        </p:nvSpPr>
        <p:spPr>
          <a:xfrm>
            <a:off x="0" y="828304"/>
            <a:ext cx="9144000" cy="899186"/>
          </a:xfrm>
          <a:prstGeom prst="rect">
            <a:avLst/>
          </a:prstGeom>
        </p:spPr>
        <p:txBody>
          <a:bodyPr lIns="68580" tIns="34290" rIns="68580" bIns="34290" anchor="ctr"/>
          <a:lstStyle>
            <a:lvl1pPr algn="ctr" defTabSz="914400" rtl="0" eaLnBrk="1" latinLnBrk="0" hangingPunct="1">
              <a:lnSpc>
                <a:spcPct val="90000"/>
              </a:lnSpc>
              <a:spcBef>
                <a:spcPct val="0"/>
              </a:spcBef>
              <a:buNone/>
              <a:defRPr lang="zh-CN" altLang="zh-CN" sz="4400" b="1" i="0" kern="1200">
                <a:solidFill>
                  <a:schemeClr val="bg1"/>
                </a:solidFill>
                <a:effectLst/>
                <a:latin typeface="Adobe 黑体 Std R" panose="020B0400000000000000" pitchFamily="34" charset="-122"/>
                <a:ea typeface="Adobe 黑体 Std R" panose="020B0400000000000000" pitchFamily="34" charset="-122"/>
                <a:cs typeface="+mj-cs"/>
              </a:defRPr>
            </a:lvl1pPr>
          </a:lstStyle>
          <a:p>
            <a:r>
              <a:rPr lang="zh-CN" altLang="en-US" sz="2400" dirty="0">
                <a:solidFill>
                  <a:schemeClr val="tx1"/>
                </a:solidFill>
              </a:rPr>
              <a:t>第三章</a:t>
            </a:r>
            <a:r>
              <a:rPr lang="zh-CN" altLang="en-US" sz="2400" i="1" dirty="0">
                <a:solidFill>
                  <a:schemeClr val="tx1"/>
                </a:solidFill>
              </a:rPr>
              <a:t>　</a:t>
            </a:r>
            <a:r>
              <a:rPr lang="zh-CN" altLang="en-US" sz="2400" dirty="0">
                <a:solidFill>
                  <a:schemeClr val="tx1"/>
                </a:solidFill>
              </a:rPr>
              <a:t>概率的进一步认识</a:t>
            </a:r>
          </a:p>
        </p:txBody>
      </p:sp>
      <p:sp>
        <p:nvSpPr>
          <p:cNvPr id="5" name="矩形 4"/>
          <p:cNvSpPr/>
          <p:nvPr/>
        </p:nvSpPr>
        <p:spPr>
          <a:xfrm>
            <a:off x="0" y="4370968"/>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
        <p:nvSpPr>
          <p:cNvPr id="6" name="TextBox 5"/>
          <p:cNvSpPr txBox="1"/>
          <p:nvPr/>
        </p:nvSpPr>
        <p:spPr>
          <a:xfrm>
            <a:off x="4074908" y="3352800"/>
            <a:ext cx="994183" cy="369332"/>
          </a:xfrm>
          <a:prstGeom prst="rect">
            <a:avLst/>
          </a:prstGeom>
          <a:noFill/>
        </p:spPr>
        <p:txBody>
          <a:bodyPr wrap="none" rtlCol="0">
            <a:spAutoFit/>
          </a:bodyPr>
          <a:lstStyle/>
          <a:p>
            <a:pPr algn="ctr"/>
            <a:r>
              <a:rPr lang="zh-CN" altLang="en-US" sz="1800" dirty="0" smtClean="0"/>
              <a:t>第</a:t>
            </a:r>
            <a:r>
              <a:rPr lang="en-US" altLang="zh-CN" sz="1800" dirty="0" smtClean="0"/>
              <a:t>1</a:t>
            </a:r>
            <a:r>
              <a:rPr lang="zh-CN" altLang="en-US" sz="1800" dirty="0" smtClean="0"/>
              <a:t>课时</a:t>
            </a:r>
            <a:endParaRPr lang="zh-CN" altLang="en-US"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85750" y="1273421"/>
            <a:ext cx="8572500" cy="2894639"/>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15</a:t>
            </a:r>
            <a:r>
              <a:rPr lang="en-US" altLang="zh-CN" sz="1700" i="1"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甘肃省省会兰州</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又名金城</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在金城</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黄河母亲河通过自身文化的演绎</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衍生和流传了独特的</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金城八宝</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美食</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金城八宝</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美食中甜品类有</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味甜汤糊</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灰豆子</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、醇香软糯</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甜胚子</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、生津润肺</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热冬果</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、香甜什锦</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八宝百合</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其他类有</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青白红绿</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牛肉面</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、酸辣清凉</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酿皮子</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、清爽溜滑</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浆水面</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、香醇肥美</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手抓羊肉</a:t>
            </a:r>
            <a:r>
              <a:rPr lang="en-US" altLang="zh-CN" sz="1700" dirty="0">
                <a:solidFill>
                  <a:srgbClr val="000000"/>
                </a:solidFill>
                <a:latin typeface="Times New Roman" panose="02020603050405020304" pitchFamily="18" charset="0"/>
                <a:cs typeface="Times New Roman" panose="02020603050405020304" pitchFamily="18" charset="0"/>
              </a:rPr>
              <a:t>”</a:t>
            </a:r>
            <a:r>
              <a:rPr lang="en-US" altLang="zh-CN" sz="1700" i="1"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李华和王涛同时去品尝美食</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李华准备在</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甜胚子、牛肉面、酿皮子、手抓羊肉</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这四种美食中选择一种</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王涛准备在</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八宝百合、灰豆子、热冬果、浆水面</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这四种美食中选择一种</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  </a:t>
            </a:r>
            <a:r>
              <a:rPr lang="zh-CN" altLang="zh-CN" sz="1700" dirty="0">
                <a:solidFill>
                  <a:srgbClr val="000000"/>
                </a:solidFill>
                <a:latin typeface="Times New Roman" panose="02020603050405020304" pitchFamily="18" charset="0"/>
                <a:cs typeface="Times New Roman" panose="02020603050405020304" pitchFamily="18" charset="0"/>
              </a:rPr>
              <a:t>甜胚子、牛肉面、酿皮子、手抓羊肉分别记为</a:t>
            </a:r>
            <a:r>
              <a:rPr lang="en-US" altLang="zh-CN" sz="1700" i="1" dirty="0">
                <a:solidFill>
                  <a:srgbClr val="000000"/>
                </a:solidFill>
                <a:latin typeface="Times New Roman" panose="02020603050405020304" pitchFamily="18" charset="0"/>
                <a:cs typeface="Times New Roman" panose="02020603050405020304" pitchFamily="18" charset="0"/>
              </a:rPr>
              <a:t>A</a:t>
            </a:r>
            <a:r>
              <a:rPr lang="en-US" altLang="zh-CN" sz="1700" dirty="0">
                <a:solidFill>
                  <a:srgbClr val="000000"/>
                </a:solidFill>
                <a:latin typeface="Times New Roman" panose="02020603050405020304" pitchFamily="18" charset="0"/>
                <a:cs typeface="Times New Roman" panose="02020603050405020304" pitchFamily="18" charset="0"/>
              </a:rPr>
              <a:t>,</a:t>
            </a:r>
            <a:r>
              <a:rPr lang="en-US" altLang="zh-CN" sz="1700" i="1" dirty="0">
                <a:solidFill>
                  <a:srgbClr val="000000"/>
                </a:solidFill>
                <a:latin typeface="Times New Roman" panose="02020603050405020304" pitchFamily="18" charset="0"/>
                <a:cs typeface="Times New Roman" panose="02020603050405020304" pitchFamily="18" charset="0"/>
              </a:rPr>
              <a:t>B</a:t>
            </a:r>
            <a:r>
              <a:rPr lang="en-US" altLang="zh-CN" sz="1700" dirty="0">
                <a:solidFill>
                  <a:srgbClr val="000000"/>
                </a:solidFill>
                <a:latin typeface="Times New Roman" panose="02020603050405020304" pitchFamily="18" charset="0"/>
                <a:cs typeface="Times New Roman" panose="02020603050405020304" pitchFamily="18" charset="0"/>
              </a:rPr>
              <a:t>,</a:t>
            </a:r>
            <a:r>
              <a:rPr lang="en-US" altLang="zh-CN" sz="1700" i="1" dirty="0">
                <a:solidFill>
                  <a:srgbClr val="000000"/>
                </a:solidFill>
                <a:latin typeface="Times New Roman" panose="02020603050405020304" pitchFamily="18" charset="0"/>
                <a:cs typeface="Times New Roman" panose="02020603050405020304" pitchFamily="18" charset="0"/>
              </a:rPr>
              <a:t>C</a:t>
            </a:r>
            <a:r>
              <a:rPr lang="en-US" altLang="zh-CN" sz="1700" dirty="0">
                <a:solidFill>
                  <a:srgbClr val="000000"/>
                </a:solidFill>
                <a:latin typeface="Times New Roman" panose="02020603050405020304" pitchFamily="18" charset="0"/>
                <a:cs typeface="Times New Roman" panose="02020603050405020304" pitchFamily="18" charset="0"/>
              </a:rPr>
              <a:t>,</a:t>
            </a:r>
            <a:r>
              <a:rPr lang="en-US" altLang="zh-CN" sz="1700" i="1" dirty="0">
                <a:solidFill>
                  <a:srgbClr val="000000"/>
                </a:solidFill>
                <a:latin typeface="Times New Roman" panose="02020603050405020304" pitchFamily="18" charset="0"/>
                <a:cs typeface="Times New Roman" panose="02020603050405020304" pitchFamily="18" charset="0"/>
              </a:rPr>
              <a:t>D</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八宝百合、灰豆子、热冬果、浆水面分别记为</a:t>
            </a:r>
            <a:r>
              <a:rPr lang="en-US" altLang="zh-CN" sz="1700" i="1" dirty="0">
                <a:solidFill>
                  <a:srgbClr val="000000"/>
                </a:solidFill>
                <a:latin typeface="Times New Roman" panose="02020603050405020304" pitchFamily="18" charset="0"/>
                <a:cs typeface="Times New Roman" panose="02020603050405020304" pitchFamily="18" charset="0"/>
              </a:rPr>
              <a:t>E</a:t>
            </a:r>
            <a:r>
              <a:rPr lang="en-US" altLang="zh-CN" sz="1700" dirty="0">
                <a:solidFill>
                  <a:srgbClr val="000000"/>
                </a:solidFill>
                <a:latin typeface="Times New Roman" panose="02020603050405020304" pitchFamily="18" charset="0"/>
                <a:cs typeface="Times New Roman" panose="02020603050405020304" pitchFamily="18" charset="0"/>
              </a:rPr>
              <a:t>,</a:t>
            </a:r>
            <a:r>
              <a:rPr lang="en-US" altLang="zh-CN" sz="1700" i="1" dirty="0">
                <a:solidFill>
                  <a:srgbClr val="000000"/>
                </a:solidFill>
                <a:latin typeface="Times New Roman" panose="02020603050405020304" pitchFamily="18" charset="0"/>
                <a:cs typeface="Times New Roman" panose="02020603050405020304" pitchFamily="18" charset="0"/>
              </a:rPr>
              <a:t>F</a:t>
            </a:r>
            <a:r>
              <a:rPr lang="en-US" altLang="zh-CN" sz="1700" dirty="0">
                <a:solidFill>
                  <a:srgbClr val="000000"/>
                </a:solidFill>
                <a:latin typeface="Times New Roman" panose="02020603050405020304" pitchFamily="18" charset="0"/>
                <a:cs typeface="Times New Roman" panose="02020603050405020304" pitchFamily="18" charset="0"/>
              </a:rPr>
              <a:t>,</a:t>
            </a:r>
            <a:r>
              <a:rPr lang="en-US" altLang="zh-CN" sz="1700" i="1" dirty="0">
                <a:solidFill>
                  <a:srgbClr val="000000"/>
                </a:solidFill>
                <a:latin typeface="Times New Roman" panose="02020603050405020304" pitchFamily="18" charset="0"/>
                <a:cs typeface="Times New Roman" panose="02020603050405020304" pitchFamily="18" charset="0"/>
              </a:rPr>
              <a:t>G</a:t>
            </a:r>
            <a:r>
              <a:rPr lang="en-US" altLang="zh-CN" sz="1700" dirty="0">
                <a:solidFill>
                  <a:srgbClr val="000000"/>
                </a:solidFill>
                <a:latin typeface="Times New Roman" panose="02020603050405020304" pitchFamily="18" charset="0"/>
                <a:cs typeface="Times New Roman" panose="02020603050405020304" pitchFamily="18" charset="0"/>
              </a:rPr>
              <a:t>,</a:t>
            </a:r>
            <a:r>
              <a:rPr lang="en-US" altLang="zh-CN" sz="1700" i="1" dirty="0">
                <a:solidFill>
                  <a:srgbClr val="000000"/>
                </a:solidFill>
                <a:latin typeface="Times New Roman" panose="02020603050405020304" pitchFamily="18" charset="0"/>
                <a:cs typeface="Times New Roman" panose="02020603050405020304" pitchFamily="18" charset="0"/>
              </a:rPr>
              <a:t>H</a:t>
            </a:r>
            <a:r>
              <a:rPr lang="en-US" altLang="zh-CN" sz="1700" dirty="0">
                <a:solidFill>
                  <a:srgbClr val="000000"/>
                </a:solidFill>
                <a:latin typeface="Times New Roman" panose="02020603050405020304" pitchFamily="18" charset="0"/>
                <a:cs typeface="Times New Roman" panose="02020603050405020304" pitchFamily="18" charset="0"/>
              </a:rPr>
              <a:t>  )</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  1  )</a:t>
            </a:r>
            <a:r>
              <a:rPr lang="zh-CN" altLang="zh-CN" sz="1700" dirty="0">
                <a:solidFill>
                  <a:srgbClr val="000000"/>
                </a:solidFill>
                <a:latin typeface="Times New Roman" panose="02020603050405020304" pitchFamily="18" charset="0"/>
                <a:cs typeface="Times New Roman" panose="02020603050405020304" pitchFamily="18" charset="0"/>
              </a:rPr>
              <a:t>用画树状图或列表的方法表示李华和王涛同时选择美食的所有可能结果</a:t>
            </a:r>
            <a:r>
              <a:rPr lang="en-US" altLang="zh-CN" sz="1700" dirty="0">
                <a:solidFill>
                  <a:srgbClr val="000000"/>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  2  )</a:t>
            </a:r>
            <a:r>
              <a:rPr lang="zh-CN" altLang="zh-CN" sz="1700" dirty="0">
                <a:solidFill>
                  <a:srgbClr val="000000"/>
                </a:solidFill>
                <a:latin typeface="Times New Roman" panose="02020603050405020304" pitchFamily="18" charset="0"/>
                <a:cs typeface="Times New Roman" panose="02020603050405020304" pitchFamily="18" charset="0"/>
              </a:rPr>
              <a:t>求李华和王涛同时选择的美食都是甜品类的概率</a:t>
            </a:r>
            <a:r>
              <a:rPr lang="en-US" altLang="zh-CN" sz="1700" i="1" dirty="0">
                <a:solidFill>
                  <a:srgbClr val="000000"/>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对象 1"/>
          <p:cNvGraphicFramePr>
            <a:graphicFrameLocks noChangeAspect="1"/>
          </p:cNvGraphicFramePr>
          <p:nvPr/>
        </p:nvGraphicFramePr>
        <p:xfrm>
          <a:off x="1407941" y="1138851"/>
          <a:ext cx="6096000" cy="4301290"/>
        </p:xfrm>
        <a:graphic>
          <a:graphicData uri="http://schemas.openxmlformats.org/presentationml/2006/ole">
            <mc:AlternateContent xmlns:mc="http://schemas.openxmlformats.org/markup-compatibility/2006">
              <mc:Choice xmlns:v="urn:schemas-microsoft-com:vml" Requires="v">
                <p:oleObj spid="_x0000_s8201" name="Document" r:id="rId3" imgW="3865245" imgH="2708275" progId="Word.Document.12">
                  <p:embed/>
                </p:oleObj>
              </mc:Choice>
              <mc:Fallback>
                <p:oleObj name="Document" r:id="rId3" imgW="3865245" imgH="2708275" progId="Word.Document.12">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7941" y="1138851"/>
                        <a:ext cx="6096000" cy="430129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85750" y="1671804"/>
            <a:ext cx="8572500" cy="1638910"/>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16</a:t>
            </a:r>
            <a:r>
              <a:rPr lang="en-US" altLang="zh-CN" sz="1700" i="1"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为了参加中考体育测试</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甲、乙、丙三位同学进行足球传球训练</a:t>
            </a:r>
            <a:r>
              <a:rPr lang="en-US" altLang="zh-CN" sz="1700" i="1"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球从一个人脚下随机传到另一个人脚下</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且每位传球人传球给其余两人的机会是均等的</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由甲开始传球</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共传三次</a:t>
            </a:r>
            <a:r>
              <a:rPr lang="en-US" altLang="zh-CN" sz="1700" i="1" dirty="0">
                <a:solidFill>
                  <a:srgbClr val="000000"/>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  1  )</a:t>
            </a:r>
            <a:r>
              <a:rPr lang="zh-CN" altLang="zh-CN" sz="1700" dirty="0">
                <a:solidFill>
                  <a:srgbClr val="000000"/>
                </a:solidFill>
                <a:latin typeface="Times New Roman" panose="02020603050405020304" pitchFamily="18" charset="0"/>
                <a:cs typeface="Times New Roman" panose="02020603050405020304" pitchFamily="18" charset="0"/>
              </a:rPr>
              <a:t>请用树状图列举出三次传球的所有可能情况</a:t>
            </a:r>
            <a:r>
              <a:rPr lang="en-US" altLang="zh-CN" sz="1700" dirty="0">
                <a:solidFill>
                  <a:srgbClr val="000000"/>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  2  )</a:t>
            </a:r>
            <a:r>
              <a:rPr lang="zh-CN" altLang="zh-CN" sz="1700" dirty="0">
                <a:solidFill>
                  <a:srgbClr val="000000"/>
                </a:solidFill>
                <a:latin typeface="Times New Roman" panose="02020603050405020304" pitchFamily="18" charset="0"/>
                <a:cs typeface="Times New Roman" panose="02020603050405020304" pitchFamily="18" charset="0"/>
              </a:rPr>
              <a:t>求传球三次后</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球回到甲脚下的概率</a:t>
            </a:r>
            <a:r>
              <a:rPr lang="en-US" altLang="zh-CN" sz="1700" dirty="0">
                <a:solidFill>
                  <a:srgbClr val="000000"/>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  3  )</a:t>
            </a:r>
            <a:r>
              <a:rPr lang="zh-CN" altLang="zh-CN" sz="1700" dirty="0">
                <a:solidFill>
                  <a:srgbClr val="000000"/>
                </a:solidFill>
                <a:latin typeface="Times New Roman" panose="02020603050405020304" pitchFamily="18" charset="0"/>
                <a:cs typeface="Times New Roman" panose="02020603050405020304" pitchFamily="18" charset="0"/>
              </a:rPr>
              <a:t>请问三次传球后</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球回到甲脚下的概率大还是传到丙脚下的概率大</a:t>
            </a:r>
            <a:r>
              <a:rPr lang="en-US" altLang="zh-CN" sz="1700" dirty="0">
                <a:solidFill>
                  <a:srgbClr val="000000"/>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对象 1"/>
          <p:cNvGraphicFramePr>
            <a:graphicFrameLocks noChangeAspect="1"/>
          </p:cNvGraphicFramePr>
          <p:nvPr/>
        </p:nvGraphicFramePr>
        <p:xfrm>
          <a:off x="731301" y="1344144"/>
          <a:ext cx="7093744" cy="4114800"/>
        </p:xfrm>
        <a:graphic>
          <a:graphicData uri="http://schemas.openxmlformats.org/presentationml/2006/ole">
            <mc:AlternateContent xmlns:mc="http://schemas.openxmlformats.org/markup-compatibility/2006">
              <mc:Choice xmlns:v="urn:schemas-microsoft-com:vml" Requires="v">
                <p:oleObj spid="_x0000_s9225" name="Document" r:id="rId3" imgW="4525010" imgH="2596515" progId="Word.Document.12">
                  <p:embed/>
                </p:oleObj>
              </mc:Choice>
              <mc:Fallback>
                <p:oleObj name="Document" r:id="rId3" imgW="4525010" imgH="2596515" progId="Word.Document.12">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1301" y="1344144"/>
                        <a:ext cx="7093744" cy="411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对象 1"/>
          <p:cNvGraphicFramePr>
            <a:graphicFrameLocks noChangeAspect="1"/>
          </p:cNvGraphicFramePr>
          <p:nvPr/>
        </p:nvGraphicFramePr>
        <p:xfrm>
          <a:off x="1524000" y="1328738"/>
          <a:ext cx="6096000" cy="3814762"/>
        </p:xfrm>
        <a:graphic>
          <a:graphicData uri="http://schemas.openxmlformats.org/presentationml/2006/ole">
            <mc:AlternateContent xmlns:mc="http://schemas.openxmlformats.org/markup-compatibility/2006">
              <mc:Choice xmlns:v="urn:schemas-microsoft-com:vml" Requires="v">
                <p:oleObj spid="_x0000_s1033" name="文档" r:id="rId3" imgW="3865245" imgH="2402840" progId="Word.Document.12">
                  <p:embed/>
                </p:oleObj>
              </mc:Choice>
              <mc:Fallback>
                <p:oleObj name="文档" r:id="rId3" imgW="3865245" imgH="2402840" progId="Word.Document.12">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1328738"/>
                        <a:ext cx="6096000" cy="38147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矩形 2"/>
          <p:cNvSpPr/>
          <p:nvPr/>
        </p:nvSpPr>
        <p:spPr>
          <a:xfrm>
            <a:off x="6917795" y="2167514"/>
            <a:ext cx="233387" cy="2758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000"/>
          </a:p>
        </p:txBody>
      </p:sp>
      <p:sp>
        <p:nvSpPr>
          <p:cNvPr id="4" name="矩形 3"/>
          <p:cNvSpPr/>
          <p:nvPr/>
        </p:nvSpPr>
        <p:spPr>
          <a:xfrm>
            <a:off x="2705023" y="3329176"/>
            <a:ext cx="233387" cy="2758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对象 1"/>
          <p:cNvGraphicFramePr>
            <a:graphicFrameLocks noChangeAspect="1"/>
          </p:cNvGraphicFramePr>
          <p:nvPr/>
        </p:nvGraphicFramePr>
        <p:xfrm>
          <a:off x="1524000" y="1181871"/>
          <a:ext cx="6096000" cy="4130842"/>
        </p:xfrm>
        <a:graphic>
          <a:graphicData uri="http://schemas.openxmlformats.org/presentationml/2006/ole">
            <mc:AlternateContent xmlns:mc="http://schemas.openxmlformats.org/markup-compatibility/2006">
              <mc:Choice xmlns:v="urn:schemas-microsoft-com:vml" Requires="v">
                <p:oleObj spid="_x0000_s2057" name="Document" r:id="rId3" imgW="3893820" imgH="2600960" progId="Word.Document.12">
                  <p:embed/>
                </p:oleObj>
              </mc:Choice>
              <mc:Fallback>
                <p:oleObj name="Document" r:id="rId3" imgW="3893820" imgH="2600960" progId="Word.Document.12">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1181871"/>
                        <a:ext cx="6096000" cy="413084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矩形 2"/>
          <p:cNvSpPr/>
          <p:nvPr/>
        </p:nvSpPr>
        <p:spPr>
          <a:xfrm>
            <a:off x="3516787" y="1509707"/>
            <a:ext cx="233387" cy="2758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000"/>
          </a:p>
        </p:txBody>
      </p:sp>
      <p:sp>
        <p:nvSpPr>
          <p:cNvPr id="4" name="矩形 3"/>
          <p:cNvSpPr/>
          <p:nvPr/>
        </p:nvSpPr>
        <p:spPr>
          <a:xfrm>
            <a:off x="1641334" y="2650374"/>
            <a:ext cx="233387" cy="2758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000"/>
          </a:p>
        </p:txBody>
      </p:sp>
      <p:sp>
        <p:nvSpPr>
          <p:cNvPr id="5" name="矩形 4"/>
          <p:cNvSpPr/>
          <p:nvPr/>
        </p:nvSpPr>
        <p:spPr>
          <a:xfrm>
            <a:off x="4872732" y="3792894"/>
            <a:ext cx="312757" cy="4164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000"/>
          </a:p>
        </p:txBody>
      </p:sp>
      <p:cxnSp>
        <p:nvCxnSpPr>
          <p:cNvPr id="6" name="直接连接符 5"/>
          <p:cNvCxnSpPr/>
          <p:nvPr/>
        </p:nvCxnSpPr>
        <p:spPr>
          <a:xfrm>
            <a:off x="4830915" y="4217676"/>
            <a:ext cx="3127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91258" y="978819"/>
            <a:ext cx="8572500" cy="697114"/>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zh-CN" altLang="zh-CN" sz="1700" dirty="0">
                <a:solidFill>
                  <a:srgbClr val="FF00FF"/>
                </a:solidFill>
                <a:latin typeface="Arial" panose="020B0604020202020204" pitchFamily="34" charset="0"/>
                <a:ea typeface="黑体" panose="02010609060101010101" pitchFamily="2" charset="-122"/>
                <a:cs typeface="Times New Roman" panose="02020603050405020304" pitchFamily="18" charset="0"/>
              </a:rPr>
              <a:t>知识点</a:t>
            </a:r>
            <a:r>
              <a:rPr lang="en-US" altLang="zh-CN" sz="1700" dirty="0">
                <a:solidFill>
                  <a:srgbClr val="FF00FF"/>
                </a:solidFill>
                <a:latin typeface="Times New Roman" panose="02020603050405020304" pitchFamily="18" charset="0"/>
                <a:cs typeface="Times New Roman" panose="02020603050405020304" pitchFamily="18" charset="0"/>
              </a:rPr>
              <a:t>2</a:t>
            </a:r>
            <a:r>
              <a:rPr lang="zh-CN" altLang="zh-CN" sz="1700" i="1" dirty="0">
                <a:solidFill>
                  <a:srgbClr val="FF00FF"/>
                </a:solidFill>
                <a:latin typeface="Times New Roman" panose="02020603050405020304" pitchFamily="18" charset="0"/>
                <a:cs typeface="Times New Roman" panose="02020603050405020304" pitchFamily="18" charset="0"/>
              </a:rPr>
              <a:t>　</a:t>
            </a:r>
            <a:r>
              <a:rPr lang="zh-CN" altLang="zh-CN" sz="1700" dirty="0">
                <a:solidFill>
                  <a:srgbClr val="FF00FF"/>
                </a:solidFill>
                <a:latin typeface="Arial" panose="020B0604020202020204" pitchFamily="34" charset="0"/>
                <a:ea typeface="黑体" panose="02010609060101010101" pitchFamily="2" charset="-122"/>
                <a:cs typeface="Times New Roman" panose="02020603050405020304" pitchFamily="18" charset="0"/>
              </a:rPr>
              <a:t>树状图法或列表法的应用</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6</a:t>
            </a:r>
            <a:r>
              <a:rPr lang="en-US" altLang="zh-CN" sz="1700" i="1"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在</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2,</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1,0,1,2,3</a:t>
            </a:r>
            <a:r>
              <a:rPr lang="zh-CN" altLang="zh-CN" sz="1700" dirty="0">
                <a:solidFill>
                  <a:srgbClr val="000000"/>
                </a:solidFill>
                <a:latin typeface="Times New Roman" panose="02020603050405020304" pitchFamily="18" charset="0"/>
                <a:cs typeface="Times New Roman" panose="02020603050405020304" pitchFamily="18" charset="0"/>
              </a:rPr>
              <a:t>这六个数中</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任取两个数</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求恰好互为相反数的概率</a:t>
            </a:r>
            <a:r>
              <a:rPr lang="en-US" altLang="zh-CN" sz="1700" i="1" dirty="0">
                <a:solidFill>
                  <a:srgbClr val="000000"/>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p:txBody>
      </p:sp>
      <p:graphicFrame>
        <p:nvGraphicFramePr>
          <p:cNvPr id="3" name="对象 2"/>
          <p:cNvGraphicFramePr>
            <a:graphicFrameLocks noChangeAspect="1"/>
          </p:cNvGraphicFramePr>
          <p:nvPr/>
        </p:nvGraphicFramePr>
        <p:xfrm>
          <a:off x="669388" y="2186568"/>
          <a:ext cx="6096000" cy="2860006"/>
        </p:xfrm>
        <a:graphic>
          <a:graphicData uri="http://schemas.openxmlformats.org/presentationml/2006/ole">
            <mc:AlternateContent xmlns:mc="http://schemas.openxmlformats.org/markup-compatibility/2006">
              <mc:Choice xmlns:v="urn:schemas-microsoft-com:vml" Requires="v">
                <p:oleObj spid="_x0000_s3081" name="Document" r:id="rId3" imgW="3865245" imgH="1800225" progId="Word.Document.12">
                  <p:embed/>
                </p:oleObj>
              </mc:Choice>
              <mc:Fallback>
                <p:oleObj name="Document" r:id="rId3" imgW="3865245" imgH="1800225" progId="Word.Document.12">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9388" y="2186568"/>
                        <a:ext cx="6096000" cy="286000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对象 1"/>
          <p:cNvGraphicFramePr>
            <a:graphicFrameLocks noChangeAspect="1"/>
          </p:cNvGraphicFramePr>
          <p:nvPr/>
        </p:nvGraphicFramePr>
        <p:xfrm>
          <a:off x="1598102" y="798194"/>
          <a:ext cx="5947796" cy="5891545"/>
        </p:xfrm>
        <a:graphic>
          <a:graphicData uri="http://schemas.openxmlformats.org/presentationml/2006/ole">
            <mc:AlternateContent xmlns:mc="http://schemas.openxmlformats.org/markup-compatibility/2006">
              <mc:Choice xmlns:v="urn:schemas-microsoft-com:vml" Requires="v">
                <p:oleObj spid="_x0000_s4105" name="Document" r:id="rId3" imgW="3865245" imgH="3799840" progId="Word.Document.12">
                  <p:embed/>
                </p:oleObj>
              </mc:Choice>
              <mc:Fallback>
                <p:oleObj name="Document" r:id="rId3" imgW="3865245" imgH="3799840" progId="Word.Document.12">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98102" y="798194"/>
                        <a:ext cx="5947796" cy="589154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矩形 2"/>
          <p:cNvSpPr/>
          <p:nvPr/>
        </p:nvSpPr>
        <p:spPr>
          <a:xfrm>
            <a:off x="1697317" y="1327760"/>
            <a:ext cx="233387" cy="2758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000"/>
          </a:p>
        </p:txBody>
      </p:sp>
      <p:sp>
        <p:nvSpPr>
          <p:cNvPr id="4" name="矩形 3"/>
          <p:cNvSpPr/>
          <p:nvPr/>
        </p:nvSpPr>
        <p:spPr>
          <a:xfrm>
            <a:off x="2089203" y="2433840"/>
            <a:ext cx="233387" cy="2758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000"/>
          </a:p>
        </p:txBody>
      </p:sp>
      <p:sp>
        <p:nvSpPr>
          <p:cNvPr id="5" name="矩形 4"/>
          <p:cNvSpPr/>
          <p:nvPr/>
        </p:nvSpPr>
        <p:spPr>
          <a:xfrm>
            <a:off x="2089203" y="4345306"/>
            <a:ext cx="233387" cy="2758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对象 1"/>
          <p:cNvGraphicFramePr>
            <a:graphicFrameLocks noChangeAspect="1"/>
          </p:cNvGraphicFramePr>
          <p:nvPr/>
        </p:nvGraphicFramePr>
        <p:xfrm>
          <a:off x="1524000" y="862629"/>
          <a:ext cx="6096000" cy="5085848"/>
        </p:xfrm>
        <a:graphic>
          <a:graphicData uri="http://schemas.openxmlformats.org/presentationml/2006/ole">
            <mc:AlternateContent xmlns:mc="http://schemas.openxmlformats.org/markup-compatibility/2006">
              <mc:Choice xmlns:v="urn:schemas-microsoft-com:vml" Requires="v">
                <p:oleObj spid="_x0000_s5129" name="Document" r:id="rId3" imgW="3865245" imgH="3201670" progId="Word.Document.12">
                  <p:embed/>
                </p:oleObj>
              </mc:Choice>
              <mc:Fallback>
                <p:oleObj name="Document" r:id="rId3" imgW="3865245" imgH="3201670" progId="Word.Document.12">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862629"/>
                        <a:ext cx="6096000" cy="50858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矩形 2"/>
          <p:cNvSpPr/>
          <p:nvPr/>
        </p:nvSpPr>
        <p:spPr>
          <a:xfrm>
            <a:off x="6224997" y="1180802"/>
            <a:ext cx="233387" cy="2758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85750" y="873311"/>
            <a:ext cx="8572500" cy="697114"/>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13</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  </a:t>
            </a:r>
            <a:r>
              <a:rPr lang="zh-CN" altLang="zh-CN" sz="17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常州中考</a:t>
            </a:r>
            <a:r>
              <a:rPr lang="en-US" altLang="zh-CN" sz="1700" dirty="0">
                <a:solidFill>
                  <a:srgbClr val="000000"/>
                </a:solidFill>
                <a:latin typeface="Times New Roman" panose="02020603050405020304" pitchFamily="18" charset="0"/>
                <a:cs typeface="Times New Roman" panose="02020603050405020304" pitchFamily="18" charset="0"/>
              </a:rPr>
              <a:t>  )</a:t>
            </a:r>
            <a:r>
              <a:rPr lang="zh-CN" altLang="zh-CN" sz="1700" dirty="0">
                <a:solidFill>
                  <a:srgbClr val="000000"/>
                </a:solidFill>
                <a:latin typeface="Times New Roman" panose="02020603050405020304" pitchFamily="18" charset="0"/>
                <a:cs typeface="Times New Roman" panose="02020603050405020304" pitchFamily="18" charset="0"/>
              </a:rPr>
              <a:t>将图中的</a:t>
            </a:r>
            <a:r>
              <a:rPr lang="en-US" altLang="zh-CN" sz="1700" i="1" dirty="0">
                <a:solidFill>
                  <a:srgbClr val="000000"/>
                </a:solidFill>
                <a:latin typeface="Times New Roman" panose="02020603050405020304" pitchFamily="18" charset="0"/>
                <a:cs typeface="Times New Roman" panose="02020603050405020304" pitchFamily="18" charset="0"/>
              </a:rPr>
              <a:t>A</a:t>
            </a:r>
            <a:r>
              <a:rPr lang="zh-CN" altLang="zh-CN" sz="1700" dirty="0">
                <a:solidFill>
                  <a:srgbClr val="000000"/>
                </a:solidFill>
                <a:latin typeface="Times New Roman" panose="02020603050405020304" pitchFamily="18" charset="0"/>
                <a:cs typeface="Times New Roman" panose="02020603050405020304" pitchFamily="18" charset="0"/>
              </a:rPr>
              <a:t>型、</a:t>
            </a:r>
            <a:r>
              <a:rPr lang="en-US" altLang="zh-CN" sz="1700" i="1" dirty="0">
                <a:solidFill>
                  <a:srgbClr val="000000"/>
                </a:solidFill>
                <a:latin typeface="Times New Roman" panose="02020603050405020304" pitchFamily="18" charset="0"/>
                <a:cs typeface="Times New Roman" panose="02020603050405020304" pitchFamily="18" charset="0"/>
              </a:rPr>
              <a:t>B</a:t>
            </a:r>
            <a:r>
              <a:rPr lang="zh-CN" altLang="zh-CN" sz="1700" dirty="0">
                <a:solidFill>
                  <a:srgbClr val="000000"/>
                </a:solidFill>
                <a:latin typeface="Times New Roman" panose="02020603050405020304" pitchFamily="18" charset="0"/>
                <a:cs typeface="Times New Roman" panose="02020603050405020304" pitchFamily="18" charset="0"/>
              </a:rPr>
              <a:t>型、</a:t>
            </a:r>
            <a:r>
              <a:rPr lang="en-US" altLang="zh-CN" sz="1700" i="1" dirty="0">
                <a:solidFill>
                  <a:srgbClr val="000000"/>
                </a:solidFill>
                <a:latin typeface="Times New Roman" panose="02020603050405020304" pitchFamily="18" charset="0"/>
                <a:cs typeface="Times New Roman" panose="02020603050405020304" pitchFamily="18" charset="0"/>
              </a:rPr>
              <a:t>C</a:t>
            </a:r>
            <a:r>
              <a:rPr lang="zh-CN" altLang="zh-CN" sz="1700" dirty="0">
                <a:solidFill>
                  <a:srgbClr val="000000"/>
                </a:solidFill>
                <a:latin typeface="Times New Roman" panose="02020603050405020304" pitchFamily="18" charset="0"/>
                <a:cs typeface="Times New Roman" panose="02020603050405020304" pitchFamily="18" charset="0"/>
              </a:rPr>
              <a:t>型矩形纸片分别放在</a:t>
            </a:r>
            <a:r>
              <a:rPr lang="en-US" altLang="zh-CN" sz="1700" dirty="0">
                <a:solidFill>
                  <a:srgbClr val="000000"/>
                </a:solidFill>
                <a:latin typeface="Times New Roman" panose="02020603050405020304" pitchFamily="18" charset="0"/>
                <a:cs typeface="Times New Roman" panose="02020603050405020304" pitchFamily="18" charset="0"/>
              </a:rPr>
              <a:t>3</a:t>
            </a:r>
            <a:r>
              <a:rPr lang="zh-CN" altLang="zh-CN" sz="1700" dirty="0">
                <a:solidFill>
                  <a:srgbClr val="000000"/>
                </a:solidFill>
                <a:latin typeface="Times New Roman" panose="02020603050405020304" pitchFamily="18" charset="0"/>
                <a:cs typeface="Times New Roman" panose="02020603050405020304" pitchFamily="18" charset="0"/>
              </a:rPr>
              <a:t>个盒子中</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盒子的形状、大小、质地都相同</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再将这</a:t>
            </a:r>
            <a:r>
              <a:rPr lang="en-US" altLang="zh-CN" sz="1700" dirty="0">
                <a:solidFill>
                  <a:srgbClr val="000000"/>
                </a:solidFill>
                <a:latin typeface="Times New Roman" panose="02020603050405020304" pitchFamily="18" charset="0"/>
                <a:cs typeface="Times New Roman" panose="02020603050405020304" pitchFamily="18" charset="0"/>
              </a:rPr>
              <a:t>3</a:t>
            </a:r>
            <a:r>
              <a:rPr lang="zh-CN" altLang="zh-CN" sz="1700" dirty="0">
                <a:solidFill>
                  <a:srgbClr val="000000"/>
                </a:solidFill>
                <a:latin typeface="Times New Roman" panose="02020603050405020304" pitchFamily="18" charset="0"/>
                <a:cs typeface="Times New Roman" panose="02020603050405020304" pitchFamily="18" charset="0"/>
              </a:rPr>
              <a:t>个盒子装入一只不透明的袋子中</a:t>
            </a:r>
            <a:r>
              <a:rPr lang="en-US" altLang="zh-CN" sz="1700" i="1" dirty="0">
                <a:solidFill>
                  <a:srgbClr val="000000"/>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p:txBody>
      </p:sp>
      <p:pic>
        <p:nvPicPr>
          <p:cNvPr id="3" name="19ZKSK104.EPS" descr="id:2147496259;FounderCES"/>
          <p:cNvPicPr/>
          <p:nvPr/>
        </p:nvPicPr>
        <p:blipFill>
          <a:blip r:embed="rId3" cstate="email"/>
          <a:stretch>
            <a:fillRect/>
          </a:stretch>
        </p:blipFill>
        <p:spPr>
          <a:xfrm>
            <a:off x="2434444" y="1941460"/>
            <a:ext cx="3407315" cy="921544"/>
          </a:xfrm>
          <a:prstGeom prst="rect">
            <a:avLst/>
          </a:prstGeom>
        </p:spPr>
      </p:pic>
      <p:sp>
        <p:nvSpPr>
          <p:cNvPr id="4" name="矩形 3"/>
          <p:cNvSpPr>
            <a:spLocks noChangeAspect="1"/>
          </p:cNvSpPr>
          <p:nvPr/>
        </p:nvSpPr>
        <p:spPr>
          <a:xfrm>
            <a:off x="285750" y="3276887"/>
            <a:ext cx="8572500" cy="1011046"/>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  1  )</a:t>
            </a:r>
            <a:r>
              <a:rPr lang="zh-CN" altLang="zh-CN" sz="1700" dirty="0">
                <a:solidFill>
                  <a:srgbClr val="000000"/>
                </a:solidFill>
                <a:latin typeface="Times New Roman" panose="02020603050405020304" pitchFamily="18" charset="0"/>
                <a:cs typeface="Times New Roman" panose="02020603050405020304" pitchFamily="18" charset="0"/>
              </a:rPr>
              <a:t>搅匀后从中摸出</a:t>
            </a:r>
            <a:r>
              <a:rPr lang="en-US" altLang="zh-CN" sz="1700" dirty="0">
                <a:solidFill>
                  <a:srgbClr val="000000"/>
                </a:solidFill>
                <a:latin typeface="Times New Roman" panose="02020603050405020304" pitchFamily="18" charset="0"/>
                <a:cs typeface="Times New Roman" panose="02020603050405020304" pitchFamily="18" charset="0"/>
              </a:rPr>
              <a:t>1</a:t>
            </a:r>
            <a:r>
              <a:rPr lang="zh-CN" altLang="zh-CN" sz="1700" dirty="0">
                <a:solidFill>
                  <a:srgbClr val="000000"/>
                </a:solidFill>
                <a:latin typeface="Times New Roman" panose="02020603050405020304" pitchFamily="18" charset="0"/>
                <a:cs typeface="Times New Roman" panose="02020603050405020304" pitchFamily="18" charset="0"/>
              </a:rPr>
              <a:t>个盒子</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求摸出的盒子中是</a:t>
            </a:r>
            <a:r>
              <a:rPr lang="en-US" altLang="zh-CN" sz="1700" i="1" dirty="0">
                <a:solidFill>
                  <a:srgbClr val="000000"/>
                </a:solidFill>
                <a:latin typeface="Times New Roman" panose="02020603050405020304" pitchFamily="18" charset="0"/>
                <a:cs typeface="Times New Roman" panose="02020603050405020304" pitchFamily="18" charset="0"/>
              </a:rPr>
              <a:t>A</a:t>
            </a:r>
            <a:r>
              <a:rPr lang="zh-CN" altLang="zh-CN" sz="1700" dirty="0">
                <a:solidFill>
                  <a:srgbClr val="000000"/>
                </a:solidFill>
                <a:latin typeface="Times New Roman" panose="02020603050405020304" pitchFamily="18" charset="0"/>
                <a:cs typeface="Times New Roman" panose="02020603050405020304" pitchFamily="18" charset="0"/>
              </a:rPr>
              <a:t>型矩形纸片的概率</a:t>
            </a:r>
            <a:r>
              <a:rPr lang="en-US" altLang="zh-CN" sz="1700" dirty="0">
                <a:solidFill>
                  <a:srgbClr val="000000"/>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  2  )</a:t>
            </a:r>
            <a:r>
              <a:rPr lang="zh-CN" altLang="zh-CN" sz="1700" dirty="0">
                <a:solidFill>
                  <a:srgbClr val="000000"/>
                </a:solidFill>
                <a:latin typeface="Times New Roman" panose="02020603050405020304" pitchFamily="18" charset="0"/>
                <a:cs typeface="Times New Roman" panose="02020603050405020304" pitchFamily="18" charset="0"/>
              </a:rPr>
              <a:t>搅匀后先从中摸出</a:t>
            </a:r>
            <a:r>
              <a:rPr lang="en-US" altLang="zh-CN" sz="1700" dirty="0">
                <a:solidFill>
                  <a:srgbClr val="000000"/>
                </a:solidFill>
                <a:latin typeface="Times New Roman" panose="02020603050405020304" pitchFamily="18" charset="0"/>
                <a:cs typeface="Times New Roman" panose="02020603050405020304" pitchFamily="18" charset="0"/>
              </a:rPr>
              <a:t>1</a:t>
            </a:r>
            <a:r>
              <a:rPr lang="zh-CN" altLang="zh-CN" sz="1700" dirty="0">
                <a:solidFill>
                  <a:srgbClr val="000000"/>
                </a:solidFill>
                <a:latin typeface="Times New Roman" panose="02020603050405020304" pitchFamily="18" charset="0"/>
                <a:cs typeface="Times New Roman" panose="02020603050405020304" pitchFamily="18" charset="0"/>
              </a:rPr>
              <a:t>个盒子</a:t>
            </a:r>
            <a:r>
              <a:rPr lang="en-US" altLang="zh-CN" sz="1700" dirty="0">
                <a:solidFill>
                  <a:srgbClr val="000000"/>
                </a:solidFill>
                <a:latin typeface="Times New Roman" panose="02020603050405020304" pitchFamily="18" charset="0"/>
                <a:cs typeface="Times New Roman" panose="02020603050405020304" pitchFamily="18" charset="0"/>
              </a:rPr>
              <a:t>(  </a:t>
            </a:r>
            <a:r>
              <a:rPr lang="zh-CN" altLang="zh-CN" sz="1700" dirty="0">
                <a:solidFill>
                  <a:srgbClr val="000000"/>
                </a:solidFill>
                <a:latin typeface="Times New Roman" panose="02020603050405020304" pitchFamily="18" charset="0"/>
                <a:cs typeface="Times New Roman" panose="02020603050405020304" pitchFamily="18" charset="0"/>
              </a:rPr>
              <a:t>不放回</a:t>
            </a:r>
            <a:r>
              <a:rPr lang="en-US" altLang="zh-CN" sz="1700" dirty="0">
                <a:solidFill>
                  <a:srgbClr val="000000"/>
                </a:solidFill>
                <a:latin typeface="Times New Roman" panose="02020603050405020304" pitchFamily="18" charset="0"/>
                <a:cs typeface="Times New Roman" panose="02020603050405020304" pitchFamily="18" charset="0"/>
              </a:rPr>
              <a:t>  ),</a:t>
            </a:r>
            <a:r>
              <a:rPr lang="zh-CN" altLang="zh-CN" sz="1700" dirty="0">
                <a:solidFill>
                  <a:srgbClr val="000000"/>
                </a:solidFill>
                <a:latin typeface="Times New Roman" panose="02020603050405020304" pitchFamily="18" charset="0"/>
                <a:cs typeface="Times New Roman" panose="02020603050405020304" pitchFamily="18" charset="0"/>
              </a:rPr>
              <a:t>再从余下的两个盒子中摸出一个盒子</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求</a:t>
            </a:r>
            <a:r>
              <a:rPr lang="en-US" altLang="zh-CN" sz="1700" dirty="0">
                <a:solidFill>
                  <a:srgbClr val="000000"/>
                </a:solidFill>
                <a:latin typeface="Times New Roman" panose="02020603050405020304" pitchFamily="18" charset="0"/>
                <a:cs typeface="Times New Roman" panose="02020603050405020304" pitchFamily="18" charset="0"/>
              </a:rPr>
              <a:t>2</a:t>
            </a:r>
            <a:r>
              <a:rPr lang="zh-CN" altLang="zh-CN" sz="1700" dirty="0">
                <a:solidFill>
                  <a:srgbClr val="000000"/>
                </a:solidFill>
                <a:latin typeface="Times New Roman" panose="02020603050405020304" pitchFamily="18" charset="0"/>
                <a:cs typeface="Times New Roman" panose="02020603050405020304" pitchFamily="18" charset="0"/>
              </a:rPr>
              <a:t>次摸出的盒子的纸片能拼成一个新矩形的概率</a:t>
            </a:r>
            <a:r>
              <a:rPr lang="en-US" altLang="zh-CN" sz="1700" dirty="0">
                <a:solidFill>
                  <a:srgbClr val="000000"/>
                </a:solidFill>
                <a:latin typeface="Times New Roman" panose="02020603050405020304" pitchFamily="18" charset="0"/>
                <a:cs typeface="Times New Roman" panose="02020603050405020304" pitchFamily="18" charset="0"/>
              </a:rPr>
              <a:t>(  </a:t>
            </a:r>
            <a:r>
              <a:rPr lang="zh-CN" altLang="zh-CN" sz="1700" dirty="0">
                <a:solidFill>
                  <a:srgbClr val="000000"/>
                </a:solidFill>
                <a:latin typeface="Times New Roman" panose="02020603050405020304" pitchFamily="18" charset="0"/>
                <a:cs typeface="Times New Roman" panose="02020603050405020304" pitchFamily="18" charset="0"/>
              </a:rPr>
              <a:t>不重叠无缝隙拼接</a:t>
            </a:r>
            <a:r>
              <a:rPr lang="en-US" altLang="zh-CN" sz="1700" dirty="0">
                <a:solidFill>
                  <a:srgbClr val="000000"/>
                </a:solidFill>
                <a:latin typeface="Times New Roman" panose="02020603050405020304" pitchFamily="18" charset="0"/>
                <a:cs typeface="Times New Roman" panose="02020603050405020304" pitchFamily="18" charset="0"/>
              </a:rPr>
              <a:t>  )</a:t>
            </a:r>
            <a:r>
              <a:rPr lang="en-US" altLang="zh-CN" sz="1700" i="1" dirty="0">
                <a:solidFill>
                  <a:srgbClr val="000000"/>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对象 1"/>
          <p:cNvGraphicFramePr>
            <a:graphicFrameLocks noChangeAspect="1"/>
          </p:cNvGraphicFramePr>
          <p:nvPr/>
        </p:nvGraphicFramePr>
        <p:xfrm>
          <a:off x="1524000" y="1149872"/>
          <a:ext cx="6096000" cy="3815013"/>
        </p:xfrm>
        <a:graphic>
          <a:graphicData uri="http://schemas.openxmlformats.org/presentationml/2006/ole">
            <mc:AlternateContent xmlns:mc="http://schemas.openxmlformats.org/markup-compatibility/2006">
              <mc:Choice xmlns:v="urn:schemas-microsoft-com:vml" Requires="v">
                <p:oleObj spid="_x0000_s6153" name="Document" r:id="rId3" imgW="3865245" imgH="2402840" progId="Word.Document.12">
                  <p:embed/>
                </p:oleObj>
              </mc:Choice>
              <mc:Fallback>
                <p:oleObj name="Document" r:id="rId3" imgW="3865245" imgH="2402840" progId="Word.Document.12">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1149872"/>
                        <a:ext cx="6096000" cy="38150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85750" y="1069136"/>
            <a:ext cx="8572500" cy="1011046"/>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14</a:t>
            </a:r>
            <a:r>
              <a:rPr lang="en-US" altLang="zh-CN" sz="1700" i="1"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某幼儿园组织亲子游戏</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主持人请三位家长分别带自己的孩子参加游戏</a:t>
            </a:r>
            <a:r>
              <a:rPr lang="en-US" altLang="zh-CN" sz="1700" dirty="0">
                <a:solidFill>
                  <a:srgbClr val="000000"/>
                </a:solidFill>
                <a:latin typeface="Times New Roman" panose="02020603050405020304" pitchFamily="18" charset="0"/>
                <a:cs typeface="Times New Roman" panose="02020603050405020304" pitchFamily="18" charset="0"/>
              </a:rPr>
              <a:t>,</a:t>
            </a:r>
            <a:r>
              <a:rPr lang="en-US" altLang="zh-CN" sz="1700" i="1" dirty="0">
                <a:solidFill>
                  <a:srgbClr val="000000"/>
                </a:solidFill>
                <a:latin typeface="Times New Roman" panose="02020603050405020304" pitchFamily="18" charset="0"/>
                <a:cs typeface="Times New Roman" panose="02020603050405020304" pitchFamily="18" charset="0"/>
              </a:rPr>
              <a:t>A</a:t>
            </a:r>
            <a:r>
              <a:rPr lang="en-US" altLang="zh-CN" sz="1700" dirty="0">
                <a:solidFill>
                  <a:srgbClr val="000000"/>
                </a:solidFill>
                <a:latin typeface="Times New Roman" panose="02020603050405020304" pitchFamily="18" charset="0"/>
                <a:cs typeface="Times New Roman" panose="02020603050405020304" pitchFamily="18" charset="0"/>
              </a:rPr>
              <a:t>,</a:t>
            </a:r>
            <a:r>
              <a:rPr lang="en-US" altLang="zh-CN" sz="1700" i="1" dirty="0">
                <a:solidFill>
                  <a:srgbClr val="000000"/>
                </a:solidFill>
                <a:latin typeface="Times New Roman" panose="02020603050405020304" pitchFamily="18" charset="0"/>
                <a:cs typeface="Times New Roman" panose="02020603050405020304" pitchFamily="18" charset="0"/>
              </a:rPr>
              <a:t>B</a:t>
            </a:r>
            <a:r>
              <a:rPr lang="en-US" altLang="zh-CN" sz="1700" dirty="0">
                <a:solidFill>
                  <a:srgbClr val="000000"/>
                </a:solidFill>
                <a:latin typeface="Times New Roman" panose="02020603050405020304" pitchFamily="18" charset="0"/>
                <a:cs typeface="Times New Roman" panose="02020603050405020304" pitchFamily="18" charset="0"/>
              </a:rPr>
              <a:t>,</a:t>
            </a:r>
            <a:r>
              <a:rPr lang="en-US" altLang="zh-CN" sz="1700" i="1" dirty="0">
                <a:solidFill>
                  <a:srgbClr val="000000"/>
                </a:solidFill>
                <a:latin typeface="Times New Roman" panose="02020603050405020304" pitchFamily="18" charset="0"/>
                <a:cs typeface="Times New Roman" panose="02020603050405020304" pitchFamily="18" charset="0"/>
              </a:rPr>
              <a:t>C</a:t>
            </a:r>
            <a:r>
              <a:rPr lang="zh-CN" altLang="zh-CN" sz="1700" dirty="0">
                <a:solidFill>
                  <a:srgbClr val="000000"/>
                </a:solidFill>
                <a:latin typeface="Times New Roman" panose="02020603050405020304" pitchFamily="18" charset="0"/>
                <a:cs typeface="Times New Roman" panose="02020603050405020304" pitchFamily="18" charset="0"/>
              </a:rPr>
              <a:t>分别表示三位家长</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他们的孩子分别对应的是</a:t>
            </a:r>
            <a:r>
              <a:rPr lang="en-US" altLang="zh-CN" sz="1700" i="1" dirty="0" err="1">
                <a:solidFill>
                  <a:srgbClr val="000000"/>
                </a:solidFill>
                <a:latin typeface="Times New Roman" panose="02020603050405020304" pitchFamily="18" charset="0"/>
                <a:cs typeface="Times New Roman" panose="02020603050405020304" pitchFamily="18" charset="0"/>
              </a:rPr>
              <a:t>a</a:t>
            </a:r>
            <a:r>
              <a:rPr lang="en-US" altLang="zh-CN" sz="1700" dirty="0" err="1">
                <a:solidFill>
                  <a:srgbClr val="000000"/>
                </a:solidFill>
                <a:latin typeface="Times New Roman" panose="02020603050405020304" pitchFamily="18" charset="0"/>
                <a:cs typeface="Times New Roman" panose="02020603050405020304" pitchFamily="18" charset="0"/>
              </a:rPr>
              <a:t>,</a:t>
            </a:r>
            <a:r>
              <a:rPr lang="en-US" altLang="zh-CN" sz="1700" i="1" dirty="0" err="1">
                <a:solidFill>
                  <a:srgbClr val="000000"/>
                </a:solidFill>
                <a:latin typeface="Times New Roman" panose="02020603050405020304" pitchFamily="18" charset="0"/>
                <a:cs typeface="Times New Roman" panose="02020603050405020304" pitchFamily="18" charset="0"/>
              </a:rPr>
              <a:t>b</a:t>
            </a:r>
            <a:r>
              <a:rPr lang="en-US" altLang="zh-CN" sz="1700" dirty="0" err="1">
                <a:solidFill>
                  <a:srgbClr val="000000"/>
                </a:solidFill>
                <a:latin typeface="Times New Roman" panose="02020603050405020304" pitchFamily="18" charset="0"/>
                <a:cs typeface="Times New Roman" panose="02020603050405020304" pitchFamily="18" charset="0"/>
              </a:rPr>
              <a:t>,</a:t>
            </a:r>
            <a:r>
              <a:rPr lang="en-US" altLang="zh-CN" sz="1700" i="1" dirty="0" err="1">
                <a:solidFill>
                  <a:srgbClr val="000000"/>
                </a:solidFill>
                <a:latin typeface="Times New Roman" panose="02020603050405020304" pitchFamily="18" charset="0"/>
                <a:cs typeface="Times New Roman" panose="02020603050405020304" pitchFamily="18" charset="0"/>
              </a:rPr>
              <a:t>c</a:t>
            </a:r>
            <a:r>
              <a:rPr lang="en-US" altLang="zh-CN" sz="1700" i="1"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若主持人分别从三位家长和三位孩子中各选一人参加游戏</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恰好是同一家庭的成员的概率是多少</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  </a:t>
            </a:r>
            <a:r>
              <a:rPr lang="zh-CN" altLang="zh-CN" sz="1700" dirty="0">
                <a:solidFill>
                  <a:srgbClr val="000000"/>
                </a:solidFill>
                <a:latin typeface="Times New Roman" panose="02020603050405020304" pitchFamily="18" charset="0"/>
                <a:cs typeface="Times New Roman" panose="02020603050405020304" pitchFamily="18" charset="0"/>
              </a:rPr>
              <a:t>画出树状图或列表并算出结果</a:t>
            </a:r>
            <a:r>
              <a:rPr lang="en-US" altLang="zh-CN" sz="1700" dirty="0">
                <a:solidFill>
                  <a:srgbClr val="000000"/>
                </a:solidFill>
                <a:latin typeface="Times New Roman" panose="02020603050405020304" pitchFamily="18" charset="0"/>
                <a:cs typeface="Times New Roman" panose="02020603050405020304" pitchFamily="18" charset="0"/>
              </a:rPr>
              <a:t>  )</a:t>
            </a:r>
            <a:endParaRPr lang="zh-CN" altLang="zh-CN" sz="1700" dirty="0">
              <a:solidFill>
                <a:srgbClr val="000000"/>
              </a:solidFill>
              <a:latin typeface="NEU-BZ-S92"/>
              <a:ea typeface="方正书宋_GBK"/>
              <a:cs typeface="Times New Roman" panose="02020603050405020304" pitchFamily="18" charset="0"/>
            </a:endParaRPr>
          </a:p>
        </p:txBody>
      </p:sp>
      <p:graphicFrame>
        <p:nvGraphicFramePr>
          <p:cNvPr id="3" name="对象 2"/>
          <p:cNvGraphicFramePr>
            <a:graphicFrameLocks noChangeAspect="1"/>
          </p:cNvGraphicFramePr>
          <p:nvPr/>
        </p:nvGraphicFramePr>
        <p:xfrm>
          <a:off x="1407941" y="2438443"/>
          <a:ext cx="6096000" cy="3010400"/>
        </p:xfrm>
        <a:graphic>
          <a:graphicData uri="http://schemas.openxmlformats.org/presentationml/2006/ole">
            <mc:AlternateContent xmlns:mc="http://schemas.openxmlformats.org/markup-compatibility/2006">
              <mc:Choice xmlns:v="urn:schemas-microsoft-com:vml" Requires="v">
                <p:oleObj spid="_x0000_s7177" name="Document" r:id="rId3" imgW="3865245" imgH="1895475" progId="Word.Document.12">
                  <p:embed/>
                </p:oleObj>
              </mc:Choice>
              <mc:Fallback>
                <p:oleObj name="Document" r:id="rId3" imgW="3865245" imgH="1895475" progId="Word.Document.12">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7941" y="2438443"/>
                        <a:ext cx="6096000" cy="301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数学模板</Template>
  <TotalTime>0</TotalTime>
  <Words>599</Words>
  <Application>Microsoft Office PowerPoint</Application>
  <PresentationFormat>全屏显示(16:9)</PresentationFormat>
  <Paragraphs>18</Paragraphs>
  <Slides>13</Slides>
  <Notes>1</Notes>
  <HiddenSlides>0</HiddenSlides>
  <MMClips>0</MMClips>
  <ScaleCrop>false</ScaleCrop>
  <HeadingPairs>
    <vt:vector size="8" baseType="variant">
      <vt:variant>
        <vt:lpstr>已用的字体</vt:lpstr>
      </vt:variant>
      <vt:variant>
        <vt:i4>12</vt:i4>
      </vt:variant>
      <vt:variant>
        <vt:lpstr>主题</vt:lpstr>
      </vt:variant>
      <vt:variant>
        <vt:i4>1</vt:i4>
      </vt:variant>
      <vt:variant>
        <vt:lpstr>嵌入 OLE 服务器</vt:lpstr>
      </vt:variant>
      <vt:variant>
        <vt:i4>2</vt:i4>
      </vt:variant>
      <vt:variant>
        <vt:lpstr>幻灯片标题</vt:lpstr>
      </vt:variant>
      <vt:variant>
        <vt:i4>13</vt:i4>
      </vt:variant>
    </vt:vector>
  </HeadingPairs>
  <TitlesOfParts>
    <vt:vector size="28" baseType="lpstr">
      <vt:lpstr>Adobe 黑体 Std R</vt:lpstr>
      <vt:lpstr>NEU-BZ-S92</vt:lpstr>
      <vt:lpstr>等线</vt:lpstr>
      <vt:lpstr>方正书宋_GBK</vt:lpstr>
      <vt:lpstr>黑体</vt:lpstr>
      <vt:lpstr>楷体</vt:lpstr>
      <vt:lpstr>宋体</vt:lpstr>
      <vt:lpstr>微软雅黑</vt:lpstr>
      <vt:lpstr>Arial</vt:lpstr>
      <vt:lpstr>Calibri</vt:lpstr>
      <vt:lpstr>Calibri Light</vt:lpstr>
      <vt:lpstr>Times New Roman</vt:lpstr>
      <vt:lpstr>WWW.2PPT.COM
</vt:lpstr>
      <vt:lpstr>文档</vt:lpstr>
      <vt:lpstr>Document</vt:lpstr>
      <vt:lpstr>用树状图或表格求概率</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2019-05-05T03:44:00Z</dcterms:created>
  <dcterms:modified xsi:type="dcterms:W3CDTF">2023-01-16T14:12:41Z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12261FF28C614815BC8D2D9C4E681521</vt:lpwstr>
  </property>
  <property fmtid="{A09F084E-AD41-489F-8076-AA5BE3082BCA}" pid="100">
    <vt:ui4>5</vt:ui4>
  </property>
  <property fmtid="{64440492-4C8B-11D1-8B70-080036B11A03}" pid="11">
    <vt:lpwstr>www.2ppt.com-爱PPT提供资源下载</vt:lpwstr>
  </property>
</Properties>
</file>