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5"/>
  </p:notesMasterIdLst>
  <p:handoutMasterIdLst>
    <p:handoutMasterId r:id="rId16"/>
  </p:handoutMasterIdLst>
  <p:sldIdLst>
    <p:sldId id="280" r:id="rId3"/>
    <p:sldId id="287" r:id="rId4"/>
    <p:sldId id="352" r:id="rId5"/>
    <p:sldId id="313" r:id="rId6"/>
    <p:sldId id="338" r:id="rId7"/>
    <p:sldId id="325" r:id="rId8"/>
    <p:sldId id="341" r:id="rId9"/>
    <p:sldId id="326" r:id="rId10"/>
    <p:sldId id="343" r:id="rId11"/>
    <p:sldId id="348" r:id="rId12"/>
    <p:sldId id="345" r:id="rId13"/>
    <p:sldId id="347" r:id="rId14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78" y="-546"/>
      </p:cViewPr>
      <p:guideLst>
        <p:guide orient="horz" pos="1620"/>
        <p:guide pos="29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223978-00F3-446A-B3B1-AF0CFAA94FB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A75364-FC86-4038-8B6A-C71A1C454C4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7" name="矩形 14"/>
          <p:cNvSpPr>
            <a:spLocks noChangeArrowheads="1"/>
          </p:cNvSpPr>
          <p:nvPr userDrawn="1"/>
        </p:nvSpPr>
        <p:spPr bwMode="auto">
          <a:xfrm rot="10800000">
            <a:off x="-4" y="652270"/>
            <a:ext cx="6108339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图片 28"/>
          <p:cNvPicPr>
            <a:picLocks noChangeAspect="1"/>
          </p:cNvPicPr>
          <p:nvPr userDrawn="1"/>
        </p:nvPicPr>
        <p:blipFill>
          <a:blip r:embed="rId7" cstate="email"/>
          <a:srcRect b="-90"/>
          <a:stretch>
            <a:fillRect/>
          </a:stretch>
        </p:blipFill>
        <p:spPr>
          <a:xfrm>
            <a:off x="-9525" y="671512"/>
            <a:ext cx="6105525" cy="2776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14"/>
          <p:cNvSpPr>
            <a:spLocks noChangeArrowheads="1"/>
          </p:cNvSpPr>
          <p:nvPr userDrawn="1"/>
        </p:nvSpPr>
        <p:spPr bwMode="auto">
          <a:xfrm>
            <a:off x="-3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14"/>
          <p:cNvSpPr>
            <a:spLocks noChangeArrowheads="1"/>
          </p:cNvSpPr>
          <p:nvPr userDrawn="1"/>
        </p:nvSpPr>
        <p:spPr bwMode="auto">
          <a:xfrm>
            <a:off x="4895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6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8470107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8"/>
          <p:cNvSpPr>
            <a:spLocks noChangeArrowheads="1"/>
          </p:cNvSpPr>
          <p:nvPr userDrawn="1"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北京师范大学出版社 </a:t>
            </a: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九</a:t>
            </a: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年级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|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下册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</a:t>
            </a: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4"/>
          <p:cNvSpPr>
            <a:spLocks noChangeArrowheads="1"/>
          </p:cNvSpPr>
          <p:nvPr userDrawn="1"/>
        </p:nvSpPr>
        <p:spPr bwMode="auto">
          <a:xfrm>
            <a:off x="-3" y="128709"/>
            <a:ext cx="9144000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图片 21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1675210" y="142875"/>
            <a:ext cx="7468790" cy="390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矩形 8"/>
          <p:cNvSpPr>
            <a:spLocks noChangeArrowheads="1"/>
          </p:cNvSpPr>
          <p:nvPr userDrawn="1"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北京师范大学出版社 </a:t>
            </a: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九</a:t>
            </a: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年级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|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下册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</a:t>
            </a: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2056" name="图片 28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8504635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 ftr="0" dt="0"/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5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1400" dirty="0"/>
          </a:p>
        </p:txBody>
      </p:sp>
      <p:pic>
        <p:nvPicPr>
          <p:cNvPr id="819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107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198" name="组合 8"/>
          <p:cNvGrpSpPr/>
          <p:nvPr/>
        </p:nvGrpSpPr>
        <p:grpSpPr>
          <a:xfrm>
            <a:off x="607219" y="1490663"/>
            <a:ext cx="4931569" cy="1135958"/>
            <a:chOff x="319560" y="2105678"/>
            <a:chExt cx="6022335" cy="1516118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82525" y="2105678"/>
              <a:ext cx="4340860" cy="585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  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圆</a:t>
              </a:r>
            </a:p>
          </p:txBody>
        </p:sp>
        <p:sp>
          <p:nvSpPr>
            <p:cNvPr id="8200" name="TextBox 2"/>
            <p:cNvSpPr txBox="1"/>
            <p:nvPr/>
          </p:nvSpPr>
          <p:spPr>
            <a:xfrm>
              <a:off x="319560" y="2759163"/>
              <a:ext cx="6022335" cy="8626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  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弧长及扇形的面积</a:t>
              </a:r>
            </a:p>
          </p:txBody>
        </p:sp>
      </p:grpSp>
      <p:pic>
        <p:nvPicPr>
          <p:cNvPr id="8202" name="图片 1" descr="封面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09098" y="1149439"/>
            <a:ext cx="3034902" cy="3994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701241" y="4195176"/>
            <a:ext cx="2779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6" name="TextBox 4"/>
          <p:cNvSpPr txBox="1"/>
          <p:nvPr/>
        </p:nvSpPr>
        <p:spPr>
          <a:xfrm>
            <a:off x="768192" y="1565196"/>
            <a:ext cx="7898606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   课本101页随堂练习第1题、第2题．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0" name="TextBox 4"/>
          <p:cNvSpPr txBox="1"/>
          <p:nvPr/>
        </p:nvSpPr>
        <p:spPr>
          <a:xfrm>
            <a:off x="591503" y="1452562"/>
            <a:ext cx="7319486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今天学习了什么？有什么收获？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本节课应该掌握：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1、弧长的计算公式．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2、扇形的面积公式．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3、弧长l及扇形的面积S之间的关系，并能已知一方求另一方．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4" name="TextBox 4"/>
          <p:cNvSpPr txBox="1"/>
          <p:nvPr/>
        </p:nvSpPr>
        <p:spPr>
          <a:xfrm>
            <a:off x="622698" y="1441848"/>
            <a:ext cx="7898606" cy="1314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布置作业：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1、教科书习题3.11第1题、第2题．（必做题）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2、教科书习题3.11第3题、第4题．（选做题）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TextBox 4"/>
          <p:cNvSpPr txBox="1"/>
          <p:nvPr/>
        </p:nvSpPr>
        <p:spPr>
          <a:xfrm>
            <a:off x="569119" y="1277542"/>
            <a:ext cx="7444979" cy="1314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问题1  ⑴若圆的半径为r，则圆的周长等于什么？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⑵若圆的半径为r，则圆的面积等于什么？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⑶什么叫圆心角？一个圆的圆心角是多少度？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6" name="TextBox 4"/>
          <p:cNvSpPr txBox="1"/>
          <p:nvPr/>
        </p:nvSpPr>
        <p:spPr>
          <a:xfrm>
            <a:off x="552450" y="1110853"/>
            <a:ext cx="8039100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问题2  在一块空旷平坦的草地上拴着一只狗，拴狗的绳长为3m. 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（1）这只狗的最大活动区域呈什么图形？它的面积是多少？这个图形的周长是多少？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（2）如果这只狗拴在夹角为90°的墙角，那么它的最大活动区域有多大？这个区域的边缘长是多少？</a:t>
            </a:r>
          </a:p>
        </p:txBody>
      </p:sp>
      <p:grpSp>
        <p:nvGrpSpPr>
          <p:cNvPr id="1073742905" name="组合 1073742904"/>
          <p:cNvGrpSpPr/>
          <p:nvPr/>
        </p:nvGrpSpPr>
        <p:grpSpPr>
          <a:xfrm>
            <a:off x="2972753" y="3257074"/>
            <a:ext cx="3837146" cy="1518761"/>
            <a:chOff x="2503" y="37190"/>
            <a:chExt cx="4707" cy="1592"/>
          </a:xfrm>
        </p:grpSpPr>
        <p:pic>
          <p:nvPicPr>
            <p:cNvPr id="1073742903" name="图片 1073742902" descr="拴狗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5162" y="37326"/>
              <a:ext cx="2048" cy="12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04" name="图片 1073742903" descr="正文(100)"/>
            <p:cNvPicPr>
              <a:picLocks noChangeAspect="1"/>
            </p:cNvPicPr>
            <p:nvPr/>
          </p:nvPicPr>
          <p:blipFill>
            <a:blip r:embed="rId3" cstate="email">
              <a:lum contrast="23999"/>
            </a:blip>
            <a:srcRect/>
            <a:stretch>
              <a:fillRect/>
            </a:stretch>
          </p:blipFill>
          <p:spPr>
            <a:xfrm>
              <a:off x="2503" y="37190"/>
              <a:ext cx="1955" cy="159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TextBox 4"/>
          <p:cNvSpPr txBox="1"/>
          <p:nvPr/>
        </p:nvSpPr>
        <p:spPr>
          <a:xfrm>
            <a:off x="576263" y="1162051"/>
            <a:ext cx="7897416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问题3  如图，某传送带的一个转动轮的半径为10cm.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(1)转动轮转一周，传送带上的物品A被传送多少厘米?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(2)转动轮转1°，传送带上的物品A被传送多少厘米?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(3)转动轮转n°，传送带上的物品A被传送多少厘米? </a:t>
            </a:r>
          </a:p>
        </p:txBody>
      </p:sp>
      <p:grpSp>
        <p:nvGrpSpPr>
          <p:cNvPr id="1073742914" name="组合 1073742913"/>
          <p:cNvGrpSpPr/>
          <p:nvPr/>
        </p:nvGrpSpPr>
        <p:grpSpPr>
          <a:xfrm>
            <a:off x="1618774" y="3079909"/>
            <a:ext cx="4921091" cy="1630204"/>
            <a:chOff x="4285" y="40961"/>
            <a:chExt cx="4761" cy="1490"/>
          </a:xfrm>
        </p:grpSpPr>
        <p:pic>
          <p:nvPicPr>
            <p:cNvPr id="1073742912" name="图片 1073742911" descr="IMG_256"/>
            <p:cNvPicPr>
              <a:picLocks noChangeAspect="1"/>
            </p:cNvPicPr>
            <p:nvPr/>
          </p:nvPicPr>
          <p:blipFill>
            <a:blip r:embed="rId2" cstate="email">
              <a:lum contrast="6000"/>
            </a:blip>
            <a:srcRect/>
            <a:stretch>
              <a:fillRect/>
            </a:stretch>
          </p:blipFill>
          <p:spPr>
            <a:xfrm>
              <a:off x="4285" y="40961"/>
              <a:ext cx="2268" cy="14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13" name="图片 54" descr="正文(100)"/>
            <p:cNvPicPr>
              <a:picLocks noChangeAspect="1"/>
            </p:cNvPicPr>
            <p:nvPr/>
          </p:nvPicPr>
          <p:blipFill>
            <a:blip r:embed="rId3" cstate="email">
              <a:lum contrast="23999"/>
            </a:blip>
            <a:srcRect/>
            <a:stretch>
              <a:fillRect/>
            </a:stretch>
          </p:blipFill>
          <p:spPr>
            <a:xfrm>
              <a:off x="7412" y="41015"/>
              <a:ext cx="1634" cy="118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4"/>
          <p:cNvSpPr txBox="1"/>
          <p:nvPr/>
        </p:nvSpPr>
        <p:spPr>
          <a:xfrm>
            <a:off x="533400" y="1162050"/>
            <a:ext cx="8193881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问题4   如图，由组成圆心角的两条半径和圆心角所对的弧围成的图形叫做扇形．观察图形，回答下列问题：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（1）扇形所在的圆的半径越大，扇形面积将怎样变化？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（2）扇形的圆心角越大，扇形面积又将怎样变化？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（3）由此可知，扇形面积与哪些因素有关？</a:t>
            </a:r>
          </a:p>
        </p:txBody>
      </p:sp>
      <p:pic>
        <p:nvPicPr>
          <p:cNvPr id="2" name="图片 43" descr=" 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DFC"/>
              </a:clrFrom>
              <a:clrTo>
                <a:srgbClr val="FEFD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8038" y="3385661"/>
            <a:ext cx="1541621" cy="144732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2" name="TextBox 4"/>
          <p:cNvSpPr txBox="1"/>
          <p:nvPr/>
        </p:nvSpPr>
        <p:spPr>
          <a:xfrm>
            <a:off x="576263" y="1277542"/>
            <a:ext cx="7897416" cy="1314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问题5   怎样计算圆半径为R，圆心角为n°的扇形面积呢？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引导：想一想，如何计算圆的面积？圆面积可以看作是多少度的圆心角所对的扇形的面积？1°的圆心角所对的扇形面积是多少？n°的圆心角呢？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形成结论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0" name="TextBox 4"/>
          <p:cNvSpPr txBox="1"/>
          <p:nvPr/>
        </p:nvSpPr>
        <p:spPr>
          <a:xfrm>
            <a:off x="605314" y="1247061"/>
            <a:ext cx="7405688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圆的弧长公式：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n°的圆心角所对的弧长为           ．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扇形的面积公式：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圆心角为n°的扇形面积是               ．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半径为R的圆的弧长l及对应扇形面积S之间的关系：          ．</a:t>
            </a:r>
          </a:p>
        </p:txBody>
      </p:sp>
      <p:graphicFrame>
        <p:nvGraphicFramePr>
          <p:cNvPr id="2" name="对象 -2147482555"/>
          <p:cNvGraphicFramePr>
            <a:graphicFrameLocks noChangeAspect="1"/>
          </p:cNvGraphicFramePr>
          <p:nvPr/>
        </p:nvGraphicFramePr>
        <p:xfrm>
          <a:off x="3181826" y="1708786"/>
          <a:ext cx="698659" cy="531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3" imgW="469900" imgH="355600" progId="Equation.DSMT4">
                  <p:embed/>
                </p:oleObj>
              </mc:Choice>
              <mc:Fallback>
                <p:oleObj r:id="rId3" imgW="469900" imgH="355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1826" y="1708786"/>
                        <a:ext cx="698659" cy="53197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-2147482554"/>
          <p:cNvGraphicFramePr>
            <a:graphicFrameLocks noChangeAspect="1"/>
          </p:cNvGraphicFramePr>
          <p:nvPr/>
        </p:nvGraphicFramePr>
        <p:xfrm>
          <a:off x="3181827" y="2491740"/>
          <a:ext cx="1018699" cy="500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5" imgW="749300" imgH="368300" progId="Equation.DSMT4">
                  <p:embed/>
                </p:oleObj>
              </mc:Choice>
              <mc:Fallback>
                <p:oleObj r:id="rId5" imgW="749300" imgH="368300" progId="Equation.DSMT4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1827" y="2491740"/>
                        <a:ext cx="1018699" cy="50053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-2147482538"/>
          <p:cNvGraphicFramePr>
            <a:graphicFrameLocks noChangeAspect="1"/>
          </p:cNvGraphicFramePr>
          <p:nvPr/>
        </p:nvGraphicFramePr>
        <p:xfrm>
          <a:off x="5771197" y="2894171"/>
          <a:ext cx="698183" cy="60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7" imgW="457200" imgH="393700" progId="Equation.KSEE3">
                  <p:embed/>
                </p:oleObj>
              </mc:Choice>
              <mc:Fallback>
                <p:oleObj r:id="rId7" imgW="457200" imgH="393700" progId="Equation.KSEE3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71197" y="2894171"/>
                        <a:ext cx="698183" cy="60102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4" name="TextBox 4"/>
          <p:cNvSpPr txBox="1"/>
          <p:nvPr/>
        </p:nvSpPr>
        <p:spPr>
          <a:xfrm>
            <a:off x="576263" y="1277541"/>
            <a:ext cx="7897416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例1  制造弯形管道时，需要先按中心线计算“展直长度”再下料，试计算下图所示的管道的展直长度，即的长（结果精确到0.1mm）．</a:t>
            </a:r>
          </a:p>
        </p:txBody>
      </p:sp>
      <p:grpSp>
        <p:nvGrpSpPr>
          <p:cNvPr id="1073742909" name="组合 1073742908"/>
          <p:cNvGrpSpPr/>
          <p:nvPr/>
        </p:nvGrpSpPr>
        <p:grpSpPr>
          <a:xfrm>
            <a:off x="1280160" y="2447449"/>
            <a:ext cx="5938838" cy="1994535"/>
            <a:chOff x="4208" y="63649"/>
            <a:chExt cx="4659" cy="1434"/>
          </a:xfrm>
        </p:grpSpPr>
        <p:pic>
          <p:nvPicPr>
            <p:cNvPr id="1073742910" name="图片 1073742909" descr="弯管实物"/>
            <p:cNvPicPr>
              <a:picLocks noChangeAspect="1"/>
            </p:cNvPicPr>
            <p:nvPr/>
          </p:nvPicPr>
          <p:blipFill>
            <a:blip r:embed="rId2" cstate="email">
              <a:lum contrast="11999"/>
            </a:blip>
            <a:stretch>
              <a:fillRect/>
            </a:stretch>
          </p:blipFill>
          <p:spPr>
            <a:xfrm>
              <a:off x="4208" y="63657"/>
              <a:ext cx="1901" cy="14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911" name="图片 1073742910" descr="正文(100)"/>
            <p:cNvPicPr>
              <a:picLocks noChangeAspect="1"/>
            </p:cNvPicPr>
            <p:nvPr/>
          </p:nvPicPr>
          <p:blipFill>
            <a:blip r:embed="rId3" cstate="email">
              <a:lum contrast="23999"/>
            </a:blip>
            <a:srcRect/>
            <a:stretch>
              <a:fillRect/>
            </a:stretch>
          </p:blipFill>
          <p:spPr>
            <a:xfrm>
              <a:off x="6713" y="63649"/>
              <a:ext cx="2154" cy="131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TextBox 4"/>
          <p:cNvSpPr txBox="1"/>
          <p:nvPr/>
        </p:nvSpPr>
        <p:spPr>
          <a:xfrm>
            <a:off x="576263" y="1277541"/>
            <a:ext cx="8230791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例2  扇形AOB的半径为12cm，∠AOB＝120°，求       的长(结果精确到0.1cm)和扇形AOB的面积(结果精确到0.1)</a:t>
            </a:r>
          </a:p>
        </p:txBody>
      </p:sp>
      <p:pic>
        <p:nvPicPr>
          <p:cNvPr id="2" name="图片 -2147482535" descr="IMG_256"/>
          <p:cNvPicPr>
            <a:picLocks noChangeAspect="1"/>
          </p:cNvPicPr>
          <p:nvPr/>
        </p:nvPicPr>
        <p:blipFill>
          <a:blip r:embed="rId3" cstate="email">
            <a:lum contrast="6000"/>
          </a:blip>
          <a:srcRect/>
          <a:stretch>
            <a:fillRect/>
          </a:stretch>
        </p:blipFill>
        <p:spPr>
          <a:xfrm>
            <a:off x="2577466" y="2602230"/>
            <a:ext cx="3069431" cy="1875949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对象 -2147482548"/>
          <p:cNvGraphicFramePr>
            <a:graphicFrameLocks noChangeAspect="1"/>
          </p:cNvGraphicFramePr>
          <p:nvPr/>
        </p:nvGraphicFramePr>
        <p:xfrm>
          <a:off x="5711667" y="1378744"/>
          <a:ext cx="403384" cy="33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4" imgW="228600" imgH="190500" progId="Equation.DSMT4">
                  <p:embed/>
                </p:oleObj>
              </mc:Choice>
              <mc:Fallback>
                <p:oleObj r:id="rId4" imgW="228600" imgH="1905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1667" y="1378744"/>
                        <a:ext cx="403384" cy="3362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全屏显示(16:9)</PresentationFormat>
  <Paragraphs>47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WWW.2PPT.COM
</vt:lpstr>
      <vt:lpstr>WWW.2PPT.COM 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4D4686E2DB2E475B9F3517C068ECA662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