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image" Target="../media/image111.wmf"/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12" Type="http://schemas.openxmlformats.org/officeDocument/2006/relationships/image" Target="../media/image110.wmf"/><Relationship Id="rId2" Type="http://schemas.openxmlformats.org/officeDocument/2006/relationships/image" Target="../media/image100.emf"/><Relationship Id="rId16" Type="http://schemas.openxmlformats.org/officeDocument/2006/relationships/image" Target="../media/image114.wmf"/><Relationship Id="rId1" Type="http://schemas.openxmlformats.org/officeDocument/2006/relationships/image" Target="../media/image99.emf"/><Relationship Id="rId6" Type="http://schemas.openxmlformats.org/officeDocument/2006/relationships/image" Target="../media/image104.emf"/><Relationship Id="rId11" Type="http://schemas.openxmlformats.org/officeDocument/2006/relationships/image" Target="../media/image109.wmf"/><Relationship Id="rId5" Type="http://schemas.openxmlformats.org/officeDocument/2006/relationships/image" Target="../media/image103.e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2.e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w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wmf"/><Relationship Id="rId18" Type="http://schemas.openxmlformats.org/officeDocument/2006/relationships/image" Target="../media/image74.w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" Type="http://schemas.openxmlformats.org/officeDocument/2006/relationships/image" Target="../media/image58.emf"/><Relationship Id="rId16" Type="http://schemas.openxmlformats.org/officeDocument/2006/relationships/image" Target="../media/image72.wmf"/><Relationship Id="rId20" Type="http://schemas.openxmlformats.org/officeDocument/2006/relationships/image" Target="../media/image76.w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11" Type="http://schemas.openxmlformats.org/officeDocument/2006/relationships/image" Target="../media/image67.wmf"/><Relationship Id="rId5" Type="http://schemas.openxmlformats.org/officeDocument/2006/relationships/image" Target="../media/image61.emf"/><Relationship Id="rId15" Type="http://schemas.openxmlformats.org/officeDocument/2006/relationships/image" Target="../media/image71.wmf"/><Relationship Id="rId10" Type="http://schemas.openxmlformats.org/officeDocument/2006/relationships/image" Target="../media/image66.emf"/><Relationship Id="rId19" Type="http://schemas.openxmlformats.org/officeDocument/2006/relationships/image" Target="../media/image75.w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90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12" Type="http://schemas.openxmlformats.org/officeDocument/2006/relationships/image" Target="../media/image89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0" Type="http://schemas.openxmlformats.org/officeDocument/2006/relationships/image" Target="../media/image87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A634-99B5-4B41-9D6F-3F62E216FC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39F24-3C05-40C5-8854-382122FE2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8BC007-AAC8-4AA5-8ECA-52535E5BCB94}" type="slidenum">
              <a:rPr lang="en-US" altLang="zh-CN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3E26B71-18F7-4183-BB4C-6E924FDB0EC9}" type="slidenum">
              <a:rPr lang="en-US" altLang="zh-CN">
                <a:solidFill>
                  <a:prstClr val="black"/>
                </a:solidFill>
              </a:r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B46EAF4-7701-4023-A8D5-A72E961804CE}" type="slidenum">
              <a:rPr lang="en-US" altLang="zh-CN">
                <a:solidFill>
                  <a:prstClr val="black"/>
                </a:solidFill>
              </a:r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217F73-1E0E-40FF-B4F5-BACC046647B0}" type="slidenum">
              <a:rPr lang="en-US" altLang="zh-CN">
                <a:solidFill>
                  <a:prstClr val="black"/>
                </a:solidFill>
              </a:r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7A000A-D5D8-44DC-ABA5-08EC58695962}" type="slidenum">
              <a:rPr lang="en-US" altLang="zh-CN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771BED8-F90D-45F6-AD57-8829D8EA9C22}" type="slidenum">
              <a:rPr lang="en-US" altLang="zh-CN">
                <a:solidFill>
                  <a:prstClr val="black"/>
                </a:solidFill>
              </a:r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67518B2-5E00-4312-8DDB-8F386A376889}" type="slidenum">
              <a:rPr lang="en-US" altLang="zh-CN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2D59854-E72C-437F-B928-4425FC9AD9BF}" type="slidenum">
              <a:rPr lang="en-US" altLang="zh-CN">
                <a:solidFill>
                  <a:prstClr val="black"/>
                </a:solidFill>
              </a:r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C330035-D8D9-4523-940D-C4A38F5F4AA2}" type="slidenum">
              <a:rPr lang="en-US" altLang="zh-CN">
                <a:solidFill>
                  <a:prstClr val="black"/>
                </a:solidFill>
              </a:r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796522E-8915-4002-9292-A368782CB872}" type="slidenum">
              <a:rPr lang="en-US" altLang="zh-CN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1A9B97A-48A9-4ECB-8F8D-D9BBB55BFD6B}" type="slidenum">
              <a:rPr lang="en-US" altLang="zh-CN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5A6F8CD-BADB-4F6C-84E8-B945CFDA440C}" type="slidenum">
              <a:rPr lang="en-US" altLang="zh-CN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D26DFB-80CA-485E-8C12-E6A108555126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72F5AF-06FB-4F07-9DFE-4EAEDC69D47F}" type="slidenum">
              <a:rPr lang="en-US" altLang="zh-CN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1CF1124-E0E7-4FC6-B516-6FA5E41B5D23}" type="slidenum">
              <a:rPr lang="en-US" altLang="zh-CN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5A3E4B6-6517-4F79-9886-B3EF3E38C28A}" type="slidenum">
              <a:rPr lang="en-US" altLang="zh-CN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E18FAD1-1132-4BDA-A77B-677A857784E5}" type="slidenum">
              <a:rPr lang="en-US" altLang="zh-CN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400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0AE-3A62-4F26-8AA7-C9E08D57F415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2983-25D4-4FF7-8347-2E7239D24031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B1D-93B6-469A-9E99-9FAD32518553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5C68-2DBF-42F4-8A79-B12CE5B21C7B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133-7604-42D2-82A6-B05B3CB8DF4F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21C-E627-44D0-8EB5-AFA5FF5B7391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A2A9-F9D2-4AFB-AC9E-A01E225D6303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2D26-B76A-49FB-BA03-3B11CFC3D631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3F-695F-4075-A2E2-783DB967328F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5EB-14B9-4B34-A555-059E40D1E962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303030">
                  <a:lumMod val="90000"/>
                  <a:lumOff val="1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B96D7-C243-4C37-AE6D-B792393B54A1}" type="slidenum">
              <a:rPr lang="en-US" altLang="zh-CN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‹#›</a:t>
            </a:fld>
            <a:endParaRPr lang="en-US" altLang="zh-CN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8.e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5.emf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35.bin"/><Relationship Id="rId5" Type="http://schemas.openxmlformats.org/officeDocument/2006/relationships/audio" Target="../media/audio3.wav"/><Relationship Id="rId15" Type="http://schemas.openxmlformats.org/officeDocument/2006/relationships/image" Target="../media/image41.GIF"/><Relationship Id="rId10" Type="http://schemas.openxmlformats.org/officeDocument/2006/relationships/image" Target="../media/image44.emf"/><Relationship Id="rId19" Type="http://schemas.openxmlformats.org/officeDocument/2006/relationships/image" Target="../media/image47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.GI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image" Target="../media/image56.GI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5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72.wmf"/><Relationship Id="rId21" Type="http://schemas.openxmlformats.org/officeDocument/2006/relationships/image" Target="../media/image63.emf"/><Relationship Id="rId34" Type="http://schemas.openxmlformats.org/officeDocument/2006/relationships/oleObject" Target="../embeddings/oleObject59.bin"/><Relationship Id="rId42" Type="http://schemas.openxmlformats.org/officeDocument/2006/relationships/oleObject" Target="../embeddings/oleObject63.bin"/><Relationship Id="rId47" Type="http://schemas.openxmlformats.org/officeDocument/2006/relationships/image" Target="../media/image76.wmf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0.bin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GIF"/><Relationship Id="rId11" Type="http://schemas.openxmlformats.org/officeDocument/2006/relationships/image" Target="../media/image58.e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37" Type="http://schemas.openxmlformats.org/officeDocument/2006/relationships/image" Target="../media/image71.wmf"/><Relationship Id="rId40" Type="http://schemas.openxmlformats.org/officeDocument/2006/relationships/oleObject" Target="../embeddings/oleObject62.bin"/><Relationship Id="rId45" Type="http://schemas.openxmlformats.org/officeDocument/2006/relationships/image" Target="../media/image75.wmf"/><Relationship Id="rId5" Type="http://schemas.openxmlformats.org/officeDocument/2006/relationships/audio" Target="../media/audio2.wav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0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2.emf"/><Relationship Id="rId31" Type="http://schemas.openxmlformats.org/officeDocument/2006/relationships/image" Target="../media/image68.wmf"/><Relationship Id="rId44" Type="http://schemas.openxmlformats.org/officeDocument/2006/relationships/oleObject" Target="../embeddings/oleObject64.bin"/><Relationship Id="rId4" Type="http://schemas.openxmlformats.org/officeDocument/2006/relationships/audio" Target="../media/audio1.wav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66.emf"/><Relationship Id="rId30" Type="http://schemas.openxmlformats.org/officeDocument/2006/relationships/oleObject" Target="../embeddings/oleObject57.bin"/><Relationship Id="rId35" Type="http://schemas.openxmlformats.org/officeDocument/2006/relationships/image" Target="../media/image70.wmf"/><Relationship Id="rId43" Type="http://schemas.openxmlformats.org/officeDocument/2006/relationships/image" Target="../media/image74.wmf"/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61.bin"/><Relationship Id="rId46" Type="http://schemas.openxmlformats.org/officeDocument/2006/relationships/oleObject" Target="../embeddings/oleObject65.bin"/><Relationship Id="rId20" Type="http://schemas.openxmlformats.org/officeDocument/2006/relationships/oleObject" Target="../embeddings/oleObject52.bin"/><Relationship Id="rId41" Type="http://schemas.openxmlformats.org/officeDocument/2006/relationships/image" Target="../media/image7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81.emf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oleObject" Target="../embeddings/oleObject7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80.emf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88.emf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2.bin"/><Relationship Id="rId31" Type="http://schemas.openxmlformats.org/officeDocument/2006/relationships/oleObject" Target="../embeddings/oleObject78.bin"/><Relationship Id="rId4" Type="http://schemas.openxmlformats.org/officeDocument/2006/relationships/audio" Target="../media/audio1.wav"/><Relationship Id="rId9" Type="http://schemas.openxmlformats.org/officeDocument/2006/relationships/image" Target="../media/image79.emf"/><Relationship Id="rId14" Type="http://schemas.openxmlformats.org/officeDocument/2006/relationships/image" Target="../media/image91.GIF"/><Relationship Id="rId22" Type="http://schemas.openxmlformats.org/officeDocument/2006/relationships/image" Target="../media/image85.e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8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95.emf"/><Relationship Id="rId18" Type="http://schemas.openxmlformats.org/officeDocument/2006/relationships/image" Target="../media/image97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GIF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94.emf"/><Relationship Id="rId5" Type="http://schemas.openxmlformats.org/officeDocument/2006/relationships/audio" Target="../media/audio2.wav"/><Relationship Id="rId15" Type="http://schemas.openxmlformats.org/officeDocument/2006/relationships/image" Target="../media/image96.emf"/><Relationship Id="rId10" Type="http://schemas.openxmlformats.org/officeDocument/2006/relationships/oleObject" Target="../embeddings/oleObject81.bin"/><Relationship Id="rId19" Type="http://schemas.openxmlformats.org/officeDocument/2006/relationships/oleObject" Target="../embeddings/oleObject85.bin"/><Relationship Id="rId4" Type="http://schemas.openxmlformats.org/officeDocument/2006/relationships/audio" Target="../media/audio1.wav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8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04.emf"/><Relationship Id="rId26" Type="http://schemas.openxmlformats.org/officeDocument/2006/relationships/image" Target="../media/image108.wmf"/><Relationship Id="rId21" Type="http://schemas.openxmlformats.org/officeDocument/2006/relationships/oleObject" Target="../embeddings/oleObject93.bin"/><Relationship Id="rId34" Type="http://schemas.openxmlformats.org/officeDocument/2006/relationships/image" Target="../media/image112.wmf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33" Type="http://schemas.openxmlformats.org/officeDocument/2006/relationships/oleObject" Target="../embeddings/oleObject99.bin"/><Relationship Id="rId38" Type="http://schemas.openxmlformats.org/officeDocument/2006/relationships/image" Target="../media/image114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GI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107.wmf"/><Relationship Id="rId32" Type="http://schemas.openxmlformats.org/officeDocument/2006/relationships/image" Target="../media/image111.wmf"/><Relationship Id="rId37" Type="http://schemas.openxmlformats.org/officeDocument/2006/relationships/oleObject" Target="../embeddings/oleObject101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109.wmf"/><Relationship Id="rId36" Type="http://schemas.openxmlformats.org/officeDocument/2006/relationships/image" Target="../media/image113.wmf"/><Relationship Id="rId10" Type="http://schemas.openxmlformats.org/officeDocument/2006/relationships/image" Target="../media/image100.e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110.wmf"/><Relationship Id="rId35" Type="http://schemas.openxmlformats.org/officeDocument/2006/relationships/oleObject" Target="../embeddings/oleObject100.bin"/><Relationship Id="rId8" Type="http://schemas.openxmlformats.org/officeDocument/2006/relationships/image" Target="../media/image99.emf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11" Type="http://schemas.openxmlformats.org/officeDocument/2006/relationships/image" Target="../media/image3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11" Type="http://schemas.openxmlformats.org/officeDocument/2006/relationships/image" Target="../media/image9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7.emf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12.bin"/><Relationship Id="rId5" Type="http://schemas.openxmlformats.org/officeDocument/2006/relationships/audio" Target="../media/audio2.wav"/><Relationship Id="rId15" Type="http://schemas.openxmlformats.org/officeDocument/2006/relationships/image" Target="../media/image16.emf"/><Relationship Id="rId23" Type="http://schemas.openxmlformats.org/officeDocument/2006/relationships/image" Target="../media/image11.GI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8.emf"/><Relationship Id="rId4" Type="http://schemas.openxmlformats.org/officeDocument/2006/relationships/audio" Target="../media/audio1.wav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GI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9.emf"/><Relationship Id="rId32" Type="http://schemas.openxmlformats.org/officeDocument/2006/relationships/image" Target="../media/image33.emf"/><Relationship Id="rId5" Type="http://schemas.openxmlformats.org/officeDocument/2006/relationships/image" Target="../media/image10.GIF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31.emf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7.emf"/><Relationship Id="rId18" Type="http://schemas.openxmlformats.org/officeDocument/2006/relationships/image" Target="../media/image38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GIF"/><Relationship Id="rId2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6.emf"/><Relationship Id="rId5" Type="http://schemas.openxmlformats.org/officeDocument/2006/relationships/audio" Target="../media/audio2.wav"/><Relationship Id="rId15" Type="http://schemas.openxmlformats.org/officeDocument/2006/relationships/image" Target="../media/image7.GIF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1.bin"/><Relationship Id="rId4" Type="http://schemas.openxmlformats.org/officeDocument/2006/relationships/audio" Target="../media/audio1.wav"/><Relationship Id="rId9" Type="http://schemas.openxmlformats.org/officeDocument/2006/relationships/image" Target="../media/image35.emf"/><Relationship Id="rId14" Type="http://schemas.openxmlformats.org/officeDocument/2006/relationships/image" Target="../media/image5.wmf"/><Relationship Id="rId22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1268760"/>
            <a:ext cx="914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用因式分解法解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一元二次方程</a:t>
            </a:r>
          </a:p>
        </p:txBody>
      </p:sp>
      <p:sp>
        <p:nvSpPr>
          <p:cNvPr id="8" name="矩形 7"/>
          <p:cNvSpPr/>
          <p:nvPr/>
        </p:nvSpPr>
        <p:spPr>
          <a:xfrm>
            <a:off x="2665870" y="518171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404813"/>
            <a:ext cx="2890837" cy="720725"/>
          </a:xfrm>
          <a:noFill/>
        </p:spPr>
        <p:txBody>
          <a:bodyPr/>
          <a:lstStyle/>
          <a:p>
            <a:r>
              <a:rPr lang="zh-CN" altLang="en-US" sz="4000">
                <a:solidFill>
                  <a:schemeClr val="tx1"/>
                </a:solidFill>
                <a:ea typeface="隶书" panose="02010509060101010101" pitchFamily="49" charset="-122"/>
              </a:rPr>
              <a:t>分解因式法</a:t>
            </a:r>
          </a:p>
        </p:txBody>
      </p:sp>
      <p:graphicFrame>
        <p:nvGraphicFramePr>
          <p:cNvPr id="86046" name="Object 30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125538"/>
          <a:ext cx="38163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1219200" imgH="279400" progId="Equation.DSMT4">
                  <p:embed/>
                </p:oleObj>
              </mc:Choice>
              <mc:Fallback>
                <p:oleObj name="Equation" r:id="rId7" imgW="1219200" imgH="279400" progId="Equation.DSMT4">
                  <p:embed/>
                  <p:pic>
                    <p:nvPicPr>
                      <p:cNvPr id="0" name="图片 61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25538"/>
                        <a:ext cx="38163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0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7250" y="2997200"/>
          <a:ext cx="70119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9" imgW="2755900" imgH="342900" progId="Equation.DSMT4">
                  <p:embed/>
                </p:oleObj>
              </mc:Choice>
              <mc:Fallback>
                <p:oleObj name="Equation" r:id="rId9" imgW="2755900" imgH="342900" progId="Equation.DSMT4">
                  <p:embed/>
                  <p:pic>
                    <p:nvPicPr>
                      <p:cNvPr id="0" name="图片 61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997200"/>
                        <a:ext cx="70119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Rectangle 3"/>
          <p:cNvSpPr>
            <a:spLocks noGrp="1" noChangeArrowheads="1"/>
          </p:cNvSpPr>
          <p:nvPr/>
        </p:nvSpPr>
        <p:spPr bwMode="auto">
          <a:xfrm>
            <a:off x="0" y="1341438"/>
            <a:ext cx="8964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None/>
            </a:pPr>
            <a:r>
              <a:rPr lang="zh-CN" altLang="en-GB" sz="2800" b="1">
                <a:solidFill>
                  <a:prstClr val="black"/>
                </a:solidFill>
                <a:latin typeface="宋体" panose="02010600030101010101" pitchFamily="2" charset="-122"/>
              </a:rPr>
              <a:t>例</a:t>
            </a:r>
            <a:r>
              <a:rPr lang="en-GB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2</a:t>
            </a:r>
            <a:r>
              <a:rPr lang="zh-CN" altLang="en-GB" sz="2800" b="1">
                <a:solidFill>
                  <a:prstClr val="black"/>
                </a:solidFill>
                <a:latin typeface="宋体" panose="02010600030101010101" pitchFamily="2" charset="-122"/>
              </a:rPr>
              <a:t>、解方程: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476375" y="1989138"/>
          <a:ext cx="64087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1" imgW="2197100" imgH="368300" progId="Equation.DSMT4">
                  <p:embed/>
                </p:oleObj>
              </mc:Choice>
              <mc:Fallback>
                <p:oleObj name="Equation" r:id="rId11" imgW="2197100" imgH="368300" progId="Equation.DSMT4">
                  <p:embed/>
                  <p:pic>
                    <p:nvPicPr>
                      <p:cNvPr id="0" name="图片 6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89138"/>
                        <a:ext cx="640873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29" name="Group 13"/>
          <p:cNvGrpSpPr/>
          <p:nvPr/>
        </p:nvGrpSpPr>
        <p:grpSpPr bwMode="auto">
          <a:xfrm>
            <a:off x="1116013" y="404813"/>
            <a:ext cx="3419475" cy="762000"/>
            <a:chOff x="2160" y="2064"/>
            <a:chExt cx="2736" cy="1782"/>
          </a:xfrm>
        </p:grpSpPr>
        <p:grpSp>
          <p:nvGrpSpPr>
            <p:cNvPr id="86030" name="Group 14"/>
            <p:cNvGrpSpPr/>
            <p:nvPr/>
          </p:nvGrpSpPr>
          <p:grpSpPr bwMode="auto">
            <a:xfrm>
              <a:off x="2160" y="2064"/>
              <a:ext cx="2351" cy="1782"/>
              <a:chOff x="1920" y="-32"/>
              <a:chExt cx="2249" cy="1273"/>
            </a:xfrm>
          </p:grpSpPr>
          <p:sp>
            <p:nvSpPr>
              <p:cNvPr id="86031" name="Rectangle 15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032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3200" b="1">
                    <a:solidFill>
                      <a:prstClr val="black"/>
                    </a:solidFill>
                    <a:ea typeface="隶书" panose="02010509060101010101" pitchFamily="49" charset="-122"/>
                  </a:rPr>
                  <a:t>    </a:t>
                </a:r>
                <a:r>
                  <a:rPr kumimoji="1" lang="zh-CN" altLang="en-US" sz="3200" b="1">
                    <a:solidFill>
                      <a:prstClr val="black"/>
                    </a:solidFill>
                    <a:ea typeface="隶书" panose="02010509060101010101" pitchFamily="49" charset="-122"/>
                  </a:rPr>
                  <a:t>例题欣赏</a:t>
                </a:r>
              </a:p>
            </p:txBody>
          </p:sp>
          <p:sp>
            <p:nvSpPr>
              <p:cNvPr id="86032" name="Rectangle 16" descr="PE03255_"/>
              <p:cNvSpPr>
                <a:spLocks noChangeArrowheads="1"/>
              </p:cNvSpPr>
              <p:nvPr/>
            </p:nvSpPr>
            <p:spPr bwMode="auto">
              <a:xfrm>
                <a:off x="3602" y="-32"/>
                <a:ext cx="567" cy="1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itchFamily="49" charset="-127"/>
                  </a:rPr>
                  <a:t>☞</a:t>
                </a:r>
              </a:p>
            </p:txBody>
          </p:sp>
        </p:grpSp>
        <p:pic>
          <p:nvPicPr>
            <p:cNvPr id="86033" name="Picture 17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160" y="2256"/>
              <a:ext cx="33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4" name="Picture 18" descr="打开书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16" y="2135"/>
              <a:ext cx="480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6035" name="Object 19"/>
          <p:cNvGraphicFramePr>
            <a:graphicFrameLocks noChangeAspect="1"/>
          </p:cNvGraphicFramePr>
          <p:nvPr/>
        </p:nvGraphicFramePr>
        <p:xfrm>
          <a:off x="2124075" y="3860800"/>
          <a:ext cx="50355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6" imgW="1612900" imgH="342900" progId="Equation.DSMT4">
                  <p:embed/>
                </p:oleObj>
              </mc:Choice>
              <mc:Fallback>
                <p:oleObj name="Equation" r:id="rId16" imgW="1612900" imgH="342900" progId="Equation.DSMT4">
                  <p:embed/>
                  <p:pic>
                    <p:nvPicPr>
                      <p:cNvPr id="0" name="图片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860800"/>
                        <a:ext cx="50355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6" name="Object 20"/>
          <p:cNvGraphicFramePr>
            <a:graphicFrameLocks noChangeAspect="1"/>
          </p:cNvGraphicFramePr>
          <p:nvPr/>
        </p:nvGraphicFramePr>
        <p:xfrm>
          <a:off x="2268538" y="4868863"/>
          <a:ext cx="57594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18" imgW="1993900" imgH="292100" progId="Equation.DSMT4">
                  <p:embed/>
                </p:oleObj>
              </mc:Choice>
              <mc:Fallback>
                <p:oleObj name="Equation" r:id="rId18" imgW="1993900" imgH="292100" progId="Equation.DSMT4">
                  <p:embed/>
                  <p:pic>
                    <p:nvPicPr>
                      <p:cNvPr id="0" name="图片 6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868863"/>
                        <a:ext cx="57594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7" name="Object 21"/>
          <p:cNvGraphicFramePr>
            <a:graphicFrameLocks noChangeAspect="1"/>
          </p:cNvGraphicFramePr>
          <p:nvPr/>
        </p:nvGraphicFramePr>
        <p:xfrm>
          <a:off x="2484438" y="5445125"/>
          <a:ext cx="33115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20" imgW="1460500" imgH="520700" progId="Equation.DSMT4">
                  <p:embed/>
                </p:oleObj>
              </mc:Choice>
              <mc:Fallback>
                <p:oleObj name="Equation" r:id="rId20" imgW="1460500" imgH="520700" progId="Equation.DSMT4">
                  <p:embed/>
                  <p:pic>
                    <p:nvPicPr>
                      <p:cNvPr id="0" name="图片 6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445125"/>
                        <a:ext cx="331152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676400" y="2971800"/>
          <a:ext cx="326231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066165" imgH="215900" progId="Equation.3">
                  <p:embed/>
                </p:oleObj>
              </mc:Choice>
              <mc:Fallback>
                <p:oleObj name="Equation" r:id="rId5" imgW="1066165" imgH="215900" progId="Equation.3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3262313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609600" y="1600200"/>
          <a:ext cx="82311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2692400" imgH="215900" progId="Equation.3">
                  <p:embed/>
                </p:oleObj>
              </mc:Choice>
              <mc:Fallback>
                <p:oleObj name="Equation" r:id="rId7" imgW="2692400" imgH="215900" progId="Equation.3">
                  <p:embed/>
                  <p:pic>
                    <p:nvPicPr>
                      <p:cNvPr id="0" name="图片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231188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0" y="2286000"/>
          <a:ext cx="56689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1853565" imgH="215900" progId="Equation.3">
                  <p:embed/>
                </p:oleObj>
              </mc:Choice>
              <mc:Fallback>
                <p:oleObj name="Equation" r:id="rId9" imgW="1853565" imgH="215900" progId="Equation.3">
                  <p:embed/>
                  <p:pic>
                    <p:nvPicPr>
                      <p:cNvPr id="0" name="图片 7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5668963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21" name="Group 17"/>
          <p:cNvGrpSpPr/>
          <p:nvPr/>
        </p:nvGrpSpPr>
        <p:grpSpPr bwMode="auto">
          <a:xfrm>
            <a:off x="304800" y="228600"/>
            <a:ext cx="2667000" cy="701675"/>
            <a:chOff x="2112" y="3638"/>
            <a:chExt cx="1680" cy="442"/>
          </a:xfrm>
        </p:grpSpPr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2448" y="3638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新魏" panose="02010800040101010101" pitchFamily="2" charset="-122"/>
                </a:rPr>
                <a:t>动脑筋</a:t>
              </a:r>
            </a:p>
          </p:txBody>
        </p:sp>
        <p:pic>
          <p:nvPicPr>
            <p:cNvPr id="72723" name="Picture 19" descr="GY_02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29" y="3696"/>
              <a:ext cx="367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24" name="Rectangle 20" descr="PE03255_"/>
            <p:cNvSpPr>
              <a:spLocks noChangeArrowheads="1"/>
            </p:cNvSpPr>
            <p:nvPr/>
          </p:nvSpPr>
          <p:spPr bwMode="auto">
            <a:xfrm>
              <a:off x="2112" y="3665"/>
              <a:ext cx="1392" cy="415"/>
            </a:xfrm>
            <a:prstGeom prst="rect">
              <a:avLst/>
            </a:prstGeom>
            <a:noFill/>
            <a:ln w="76200">
              <a:pattFill prst="zigZag">
                <a:fgClr>
                  <a:srgbClr val="FFFFFF"/>
                </a:fgClr>
                <a:bgClr>
                  <a:srgbClr val="660066"/>
                </a:bgClr>
              </a:patt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2"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endParaRPr>
            </a:p>
          </p:txBody>
        </p:sp>
      </p:grpSp>
      <p:sp>
        <p:nvSpPr>
          <p:cNvPr id="72725" name="Rectangle 21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3962400" cy="685800"/>
          </a:xfrm>
          <a:noFill/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chemeClr val="tx1"/>
                </a:solidFill>
              </a:rPr>
              <a:t>争先赛</a:t>
            </a:r>
          </a:p>
        </p:txBody>
      </p:sp>
      <p:sp>
        <p:nvSpPr>
          <p:cNvPr id="72726" name="Rectangle 2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7772400" cy="641350"/>
          </a:xfrm>
          <a:noFill/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解下列方程</a:t>
            </a:r>
            <a:r>
              <a:rPr lang="en-US" altLang="zh-CN"/>
              <a:t>:</a:t>
            </a:r>
          </a:p>
        </p:txBody>
      </p:sp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817563" y="3657600"/>
          <a:ext cx="52022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3" imgW="1701800" imgH="215900" progId="Equation.3">
                  <p:embed/>
                </p:oleObj>
              </mc:Choice>
              <mc:Fallback>
                <p:oleObj name="Equation" r:id="rId13" imgW="1701800" imgH="215900" progId="Equation.3">
                  <p:embed/>
                  <p:pic>
                    <p:nvPicPr>
                      <p:cNvPr id="0" name="图片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657600"/>
                        <a:ext cx="5202237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8" name="Object 24"/>
          <p:cNvGraphicFramePr>
            <a:graphicFrameLocks noChangeAspect="1"/>
          </p:cNvGraphicFramePr>
          <p:nvPr/>
        </p:nvGraphicFramePr>
        <p:xfrm>
          <a:off x="1804988" y="4449763"/>
          <a:ext cx="35321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5" imgW="1155065" imgH="215900" progId="Equation.3">
                  <p:embed/>
                </p:oleObj>
              </mc:Choice>
              <mc:Fallback>
                <p:oleObj name="Equation" r:id="rId15" imgW="1155065" imgH="215900" progId="Equation.3">
                  <p:embed/>
                  <p:pic>
                    <p:nvPicPr>
                      <p:cNvPr id="0" name="图片 7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4449763"/>
                        <a:ext cx="3532187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9" name="Object 25"/>
          <p:cNvGraphicFramePr>
            <a:graphicFrameLocks noChangeAspect="1"/>
          </p:cNvGraphicFramePr>
          <p:nvPr/>
        </p:nvGraphicFramePr>
        <p:xfrm>
          <a:off x="1201738" y="5135563"/>
          <a:ext cx="47371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7" imgW="1548765" imgH="215900" progId="Equation.3">
                  <p:embed/>
                </p:oleObj>
              </mc:Choice>
              <mc:Fallback>
                <p:oleObj name="Equation" r:id="rId17" imgW="1548765" imgH="215900" progId="Equation.3">
                  <p:embed/>
                  <p:pic>
                    <p:nvPicPr>
                      <p:cNvPr id="0" name="图片 7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135563"/>
                        <a:ext cx="4737100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0" name="Object 26"/>
          <p:cNvGraphicFramePr>
            <a:graphicFrameLocks noChangeAspect="1"/>
          </p:cNvGraphicFramePr>
          <p:nvPr/>
        </p:nvGraphicFramePr>
        <p:xfrm>
          <a:off x="1447800" y="5551488"/>
          <a:ext cx="353377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9" imgW="1155700" imgH="393700" progId="Equation.3">
                  <p:embed/>
                </p:oleObj>
              </mc:Choice>
              <mc:Fallback>
                <p:oleObj name="Equation" r:id="rId19" imgW="1155700" imgH="393700" progId="Equation.3">
                  <p:embed/>
                  <p:pic>
                    <p:nvPicPr>
                      <p:cNvPr id="0" name="图片 7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51488"/>
                        <a:ext cx="3533775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31" name="Picture 27" descr="Q_011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543800" y="381000"/>
            <a:ext cx="5222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533400"/>
          </a:xfrm>
          <a:noFill/>
        </p:spPr>
        <p:txBody>
          <a:bodyPr>
            <a:normAutofit fontScale="90000"/>
          </a:bodyPr>
          <a:lstStyle/>
          <a:p>
            <a:r>
              <a:rPr lang="en-US" altLang="zh-CN" sz="3600">
                <a:solidFill>
                  <a:srgbClr val="FF0000"/>
                </a:solidFill>
                <a:ea typeface="隶书" panose="02010509060101010101" pitchFamily="49" charset="-122"/>
              </a:rPr>
              <a:t>  </a:t>
            </a:r>
            <a:r>
              <a:rPr lang="zh-CN" altLang="en-US" sz="3600">
                <a:solidFill>
                  <a:srgbClr val="FF0000"/>
                </a:solidFill>
                <a:ea typeface="隶书" panose="02010509060101010101" pitchFamily="49" charset="-122"/>
              </a:rPr>
              <a:t>我最棒               </a:t>
            </a:r>
            <a:r>
              <a:rPr lang="en-US" altLang="zh-CN" sz="3600">
                <a:solidFill>
                  <a:srgbClr val="FF0000"/>
                </a:solidFill>
                <a:ea typeface="隶书" panose="02010509060101010101" pitchFamily="49" charset="-122"/>
              </a:rPr>
              <a:t>,</a:t>
            </a:r>
            <a:r>
              <a:rPr lang="zh-CN" altLang="en-US" sz="3600">
                <a:solidFill>
                  <a:srgbClr val="FF0000"/>
                </a:solidFill>
                <a:ea typeface="隶书" panose="02010509060101010101" pitchFamily="49" charset="-122"/>
              </a:rPr>
              <a:t>用分解因式法解下列方程</a:t>
            </a:r>
          </a:p>
        </p:txBody>
      </p:sp>
      <p:pic>
        <p:nvPicPr>
          <p:cNvPr id="57351" name="Picture 7" descr="Q_01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152400"/>
            <a:ext cx="5222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84" name="Picture 140" descr="AG00029_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0"/>
            <a:ext cx="11430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13" name="Rectangle 169"/>
          <p:cNvSpPr>
            <a:spLocks noGrp="1" noChangeArrowheads="1"/>
          </p:cNvSpPr>
          <p:nvPr/>
        </p:nvSpPr>
        <p:spPr bwMode="auto">
          <a:xfrm>
            <a:off x="5105400" y="609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en-GB" altLang="zh-CN" sz="2800" b="1">
                <a:solidFill>
                  <a:prstClr val="black"/>
                </a:solidFill>
              </a:rPr>
              <a:t>  </a:t>
            </a:r>
            <a:r>
              <a:rPr lang="zh-CN" altLang="en-GB" sz="2800" b="1">
                <a:solidFill>
                  <a:prstClr val="black"/>
                </a:solidFill>
              </a:rPr>
              <a:t>参考答案：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None/>
            </a:pPr>
            <a:endParaRPr lang="en-US" altLang="zh-CN" sz="3200">
              <a:solidFill>
                <a:prstClr val="black"/>
              </a:solidFill>
            </a:endParaRPr>
          </a:p>
        </p:txBody>
      </p:sp>
      <p:graphicFrame>
        <p:nvGraphicFramePr>
          <p:cNvPr id="57514" name="Object 170"/>
          <p:cNvGraphicFramePr>
            <a:graphicFrameLocks noChangeAspect="1"/>
          </p:cNvGraphicFramePr>
          <p:nvPr/>
        </p:nvGraphicFramePr>
        <p:xfrm>
          <a:off x="5167313" y="5143500"/>
          <a:ext cx="24114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8" imgW="1587500" imgH="292100" progId="Equation.3">
                  <p:embed/>
                </p:oleObj>
              </mc:Choice>
              <mc:Fallback>
                <p:oleObj name="Equation" r:id="rId8" imgW="1587500" imgH="292100" progId="Equation.3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5143500"/>
                        <a:ext cx="24114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5" name="Object 171"/>
          <p:cNvGraphicFramePr>
            <a:graphicFrameLocks noChangeAspect="1"/>
          </p:cNvGraphicFramePr>
          <p:nvPr/>
        </p:nvGraphicFramePr>
        <p:xfrm>
          <a:off x="5181600" y="5487988"/>
          <a:ext cx="2590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10" imgW="1714500" imgH="520700" progId="Equation.3">
                  <p:embed/>
                </p:oleObj>
              </mc:Choice>
              <mc:Fallback>
                <p:oleObj name="Equation" r:id="rId10" imgW="1714500" imgH="520700" progId="Equation.3">
                  <p:embed/>
                  <p:pic>
                    <p:nvPicPr>
                      <p:cNvPr id="0" name="图片 8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87988"/>
                        <a:ext cx="25908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6" name="Object 172"/>
          <p:cNvGraphicFramePr>
            <a:graphicFrameLocks noChangeAspect="1"/>
          </p:cNvGraphicFramePr>
          <p:nvPr/>
        </p:nvGraphicFramePr>
        <p:xfrm>
          <a:off x="5143500" y="1087438"/>
          <a:ext cx="243681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2" imgW="1612900" imgH="317500" progId="Equation.3">
                  <p:embed/>
                </p:oleObj>
              </mc:Choice>
              <mc:Fallback>
                <p:oleObj name="Equation" r:id="rId12" imgW="1612900" imgH="317500" progId="Equation.3">
                  <p:embed/>
                  <p:pic>
                    <p:nvPicPr>
                      <p:cNvPr id="0" name="图片 8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087438"/>
                        <a:ext cx="243681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7" name="Object 173"/>
          <p:cNvGraphicFramePr>
            <a:graphicFrameLocks noChangeAspect="1"/>
          </p:cNvGraphicFramePr>
          <p:nvPr/>
        </p:nvGraphicFramePr>
        <p:xfrm>
          <a:off x="5105400" y="1524000"/>
          <a:ext cx="26955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14" imgW="1778000" imgH="317500" progId="Equation.3">
                  <p:embed/>
                </p:oleObj>
              </mc:Choice>
              <mc:Fallback>
                <p:oleObj name="Equation" r:id="rId14" imgW="1778000" imgH="317500" progId="Equation.3">
                  <p:embed/>
                  <p:pic>
                    <p:nvPicPr>
                      <p:cNvPr id="0" name="图片 8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24000"/>
                        <a:ext cx="26955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8" name="Object 174"/>
          <p:cNvGraphicFramePr>
            <a:graphicFrameLocks noChangeAspect="1"/>
          </p:cNvGraphicFramePr>
          <p:nvPr/>
        </p:nvGraphicFramePr>
        <p:xfrm>
          <a:off x="5105400" y="1981200"/>
          <a:ext cx="22844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16" imgW="1511300" imgH="317500" progId="Equation.3">
                  <p:embed/>
                </p:oleObj>
              </mc:Choice>
              <mc:Fallback>
                <p:oleObj name="Equation" r:id="rId16" imgW="1511300" imgH="317500" progId="Equation.3">
                  <p:embed/>
                  <p:pic>
                    <p:nvPicPr>
                      <p:cNvPr id="0" name="图片 8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22844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9" name="Object 175"/>
          <p:cNvGraphicFramePr>
            <a:graphicFrameLocks noChangeAspect="1"/>
          </p:cNvGraphicFramePr>
          <p:nvPr/>
        </p:nvGraphicFramePr>
        <p:xfrm>
          <a:off x="5140325" y="2362200"/>
          <a:ext cx="2670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8" imgW="1765300" imgH="520700" progId="Equation.3">
                  <p:embed/>
                </p:oleObj>
              </mc:Choice>
              <mc:Fallback>
                <p:oleObj name="Equation" r:id="rId18" imgW="1765300" imgH="520700" progId="Equation.3">
                  <p:embed/>
                  <p:pic>
                    <p:nvPicPr>
                      <p:cNvPr id="0" name="图片 8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2362200"/>
                        <a:ext cx="26701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0" name="Object 176"/>
          <p:cNvGraphicFramePr>
            <a:graphicFrameLocks noChangeAspect="1"/>
          </p:cNvGraphicFramePr>
          <p:nvPr/>
        </p:nvGraphicFramePr>
        <p:xfrm>
          <a:off x="5181600" y="2897188"/>
          <a:ext cx="23098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20" imgW="1524000" imgH="520700" progId="Equation.3">
                  <p:embed/>
                </p:oleObj>
              </mc:Choice>
              <mc:Fallback>
                <p:oleObj name="Equation" r:id="rId20" imgW="1524000" imgH="520700" progId="Equation.3">
                  <p:embed/>
                  <p:pic>
                    <p:nvPicPr>
                      <p:cNvPr id="0" name="图片 8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97188"/>
                        <a:ext cx="230981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1" name="Object 177"/>
          <p:cNvGraphicFramePr>
            <a:graphicFrameLocks noChangeAspect="1"/>
          </p:cNvGraphicFramePr>
          <p:nvPr/>
        </p:nvGraphicFramePr>
        <p:xfrm>
          <a:off x="5207000" y="3352800"/>
          <a:ext cx="2336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22" imgW="1536700" imgH="520700" progId="Equation.3">
                  <p:embed/>
                </p:oleObj>
              </mc:Choice>
              <mc:Fallback>
                <p:oleObj name="Equation" r:id="rId22" imgW="1536700" imgH="520700" progId="Equation.3">
                  <p:embed/>
                  <p:pic>
                    <p:nvPicPr>
                      <p:cNvPr id="0" name="图片 8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352800"/>
                        <a:ext cx="2336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2" name="Object 178"/>
          <p:cNvGraphicFramePr>
            <a:graphicFrameLocks noChangeAspect="1"/>
          </p:cNvGraphicFramePr>
          <p:nvPr/>
        </p:nvGraphicFramePr>
        <p:xfrm>
          <a:off x="5180013" y="3998913"/>
          <a:ext cx="24384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24" imgW="1612900" imgH="292100" progId="Equation.3">
                  <p:embed/>
                </p:oleObj>
              </mc:Choice>
              <mc:Fallback>
                <p:oleObj name="Equation" r:id="rId24" imgW="1612900" imgH="292100" progId="Equation.3">
                  <p:embed/>
                  <p:pic>
                    <p:nvPicPr>
                      <p:cNvPr id="0" name="图片 8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3998913"/>
                        <a:ext cx="24384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3" name="Object 179"/>
          <p:cNvGraphicFramePr>
            <a:graphicFrameLocks noChangeAspect="1"/>
          </p:cNvGraphicFramePr>
          <p:nvPr/>
        </p:nvGraphicFramePr>
        <p:xfrm>
          <a:off x="5181600" y="4572000"/>
          <a:ext cx="20510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26" imgW="1358900" imgH="292100" progId="Equation.3">
                  <p:embed/>
                </p:oleObj>
              </mc:Choice>
              <mc:Fallback>
                <p:oleObj name="Equation" r:id="rId26" imgW="1358900" imgH="292100" progId="Equation.3">
                  <p:embed/>
                  <p:pic>
                    <p:nvPicPr>
                      <p:cNvPr id="0" name="图片 8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2000"/>
                        <a:ext cx="20510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6" name="Object 182"/>
          <p:cNvGraphicFramePr>
            <a:graphicFrameLocks noChangeAspect="1"/>
          </p:cNvGraphicFramePr>
          <p:nvPr/>
        </p:nvGraphicFramePr>
        <p:xfrm>
          <a:off x="173038" y="3124200"/>
          <a:ext cx="3963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28" imgW="1358265" imgH="203200" progId="Equation.3">
                  <p:embed/>
                </p:oleObj>
              </mc:Choice>
              <mc:Fallback>
                <p:oleObj name="Equation" r:id="rId28" imgW="1358265" imgH="203200" progId="Equation.3">
                  <p:embed/>
                  <p:pic>
                    <p:nvPicPr>
                      <p:cNvPr id="0" name="图片 8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3124200"/>
                        <a:ext cx="3963987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29" name="Object 185"/>
          <p:cNvGraphicFramePr>
            <a:graphicFrameLocks noChangeAspect="1"/>
          </p:cNvGraphicFramePr>
          <p:nvPr/>
        </p:nvGraphicFramePr>
        <p:xfrm>
          <a:off x="174625" y="3581400"/>
          <a:ext cx="32591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30" imgW="1130300" imgH="228600" progId="Equation.3">
                  <p:embed/>
                </p:oleObj>
              </mc:Choice>
              <mc:Fallback>
                <p:oleObj name="Equation" r:id="rId30" imgW="1130300" imgH="228600" progId="Equation.3">
                  <p:embed/>
                  <p:pic>
                    <p:nvPicPr>
                      <p:cNvPr id="0" name="图片 8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581400"/>
                        <a:ext cx="325913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30" name="Object 186"/>
          <p:cNvGraphicFramePr>
            <a:graphicFrameLocks noChangeAspect="1"/>
          </p:cNvGraphicFramePr>
          <p:nvPr/>
        </p:nvGraphicFramePr>
        <p:xfrm>
          <a:off x="609600" y="990600"/>
          <a:ext cx="36814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32" imgW="1536700" imgH="241300" progId="Equation.3">
                  <p:embed/>
                </p:oleObj>
              </mc:Choice>
              <mc:Fallback>
                <p:oleObj name="Equation" r:id="rId32" imgW="1536700" imgH="241300" progId="Equation.3">
                  <p:embed/>
                  <p:pic>
                    <p:nvPicPr>
                      <p:cNvPr id="0" name="图片 8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36814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1" name="Text Box 187"/>
          <p:cNvSpPr txBox="1">
            <a:spLocks noChangeArrowheads="1"/>
          </p:cNvSpPr>
          <p:nvPr/>
        </p:nvSpPr>
        <p:spPr bwMode="auto">
          <a:xfrm>
            <a:off x="152400" y="990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</a:rPr>
              <a:t>1.                                     ;</a:t>
            </a:r>
          </a:p>
        </p:txBody>
      </p:sp>
      <p:grpSp>
        <p:nvGrpSpPr>
          <p:cNvPr id="57532" name="Group 188"/>
          <p:cNvGrpSpPr/>
          <p:nvPr/>
        </p:nvGrpSpPr>
        <p:grpSpPr bwMode="auto">
          <a:xfrm>
            <a:off x="152400" y="1524000"/>
            <a:ext cx="5257800" cy="579438"/>
            <a:chOff x="432" y="1632"/>
            <a:chExt cx="3312" cy="365"/>
          </a:xfrm>
        </p:grpSpPr>
        <p:sp>
          <p:nvSpPr>
            <p:cNvPr id="57533" name="Text Box 189"/>
            <p:cNvSpPr txBox="1">
              <a:spLocks noChangeArrowheads="1"/>
            </p:cNvSpPr>
            <p:nvPr/>
          </p:nvSpPr>
          <p:spPr bwMode="auto">
            <a:xfrm>
              <a:off x="432" y="1632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prstClr val="black"/>
                  </a:solidFill>
                </a:rPr>
                <a:t>2.                                       </a:t>
              </a:r>
              <a:r>
                <a:rPr lang="zh-CN" altLang="en-US" sz="3200">
                  <a:solidFill>
                    <a:prstClr val="black"/>
                  </a:solidFill>
                </a:rPr>
                <a:t>；</a:t>
              </a:r>
            </a:p>
          </p:txBody>
        </p:sp>
        <p:graphicFrame>
          <p:nvGraphicFramePr>
            <p:cNvPr id="57534" name="Object 190"/>
            <p:cNvGraphicFramePr>
              <a:graphicFrameLocks noChangeAspect="1"/>
            </p:cNvGraphicFramePr>
            <p:nvPr/>
          </p:nvGraphicFramePr>
          <p:xfrm>
            <a:off x="720" y="1632"/>
            <a:ext cx="240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Equation" r:id="rId34" imgW="1625600" imgH="241300" progId="Equation.3">
                    <p:embed/>
                  </p:oleObj>
                </mc:Choice>
                <mc:Fallback>
                  <p:oleObj name="Equation" r:id="rId34" imgW="1625600" imgH="241300" progId="Equation.3">
                    <p:embed/>
                    <p:pic>
                      <p:nvPicPr>
                        <p:cNvPr id="0" name="图片 8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632"/>
                          <a:ext cx="2400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537" name="Object 193"/>
          <p:cNvGraphicFramePr>
            <a:graphicFrameLocks noChangeAspect="1"/>
          </p:cNvGraphicFramePr>
          <p:nvPr/>
        </p:nvGraphicFramePr>
        <p:xfrm>
          <a:off x="180975" y="2057400"/>
          <a:ext cx="41100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36" imgW="1663700" imgH="241300" progId="Equation.3">
                  <p:embed/>
                </p:oleObj>
              </mc:Choice>
              <mc:Fallback>
                <p:oleObj name="Equation" r:id="rId36" imgW="1663700" imgH="241300" progId="Equation.3">
                  <p:embed/>
                  <p:pic>
                    <p:nvPicPr>
                      <p:cNvPr id="0" name="图片 8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057400"/>
                        <a:ext cx="411003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538" name="Group 194"/>
          <p:cNvGrpSpPr/>
          <p:nvPr/>
        </p:nvGrpSpPr>
        <p:grpSpPr bwMode="auto">
          <a:xfrm>
            <a:off x="152400" y="2590800"/>
            <a:ext cx="4038600" cy="1066800"/>
            <a:chOff x="455" y="2448"/>
            <a:chExt cx="2880" cy="672"/>
          </a:xfrm>
        </p:grpSpPr>
        <p:sp>
          <p:nvSpPr>
            <p:cNvPr id="57539" name="Text Box 195"/>
            <p:cNvSpPr txBox="1">
              <a:spLocks noChangeArrowheads="1"/>
            </p:cNvSpPr>
            <p:nvPr/>
          </p:nvSpPr>
          <p:spPr bwMode="auto">
            <a:xfrm>
              <a:off x="455" y="2448"/>
              <a:ext cx="288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prstClr val="black"/>
                  </a:solidFill>
                </a:rPr>
                <a:t>4.                                  ;</a:t>
              </a:r>
            </a:p>
          </p:txBody>
        </p:sp>
        <p:graphicFrame>
          <p:nvGraphicFramePr>
            <p:cNvPr id="57540" name="Object 196"/>
            <p:cNvGraphicFramePr>
              <a:graphicFrameLocks noChangeAspect="1"/>
            </p:cNvGraphicFramePr>
            <p:nvPr/>
          </p:nvGraphicFramePr>
          <p:xfrm>
            <a:off x="816" y="2448"/>
            <a:ext cx="2016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1" name="Equation" r:id="rId38" imgW="1270000" imgH="228600" progId="Equation.3">
                    <p:embed/>
                  </p:oleObj>
                </mc:Choice>
                <mc:Fallback>
                  <p:oleObj name="Equation" r:id="rId38" imgW="1270000" imgH="228600" progId="Equation.3">
                    <p:embed/>
                    <p:pic>
                      <p:nvPicPr>
                        <p:cNvPr id="0" name="图片 8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448"/>
                          <a:ext cx="2016" cy="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541" name="Object 197"/>
          <p:cNvGraphicFramePr>
            <a:graphicFrameLocks noChangeAspect="1"/>
          </p:cNvGraphicFramePr>
          <p:nvPr/>
        </p:nvGraphicFramePr>
        <p:xfrm>
          <a:off x="152400" y="4114800"/>
          <a:ext cx="38449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40" imgW="1333500" imgH="228600" progId="Equation.3">
                  <p:embed/>
                </p:oleObj>
              </mc:Choice>
              <mc:Fallback>
                <p:oleObj name="Equation" r:id="rId40" imgW="1333500" imgH="228600" progId="Equation.3">
                  <p:embed/>
                  <p:pic>
                    <p:nvPicPr>
                      <p:cNvPr id="0" name="图片 8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38449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2" name="Object 198"/>
          <p:cNvGraphicFramePr>
            <a:graphicFrameLocks noChangeAspect="1"/>
          </p:cNvGraphicFramePr>
          <p:nvPr/>
        </p:nvGraphicFramePr>
        <p:xfrm>
          <a:off x="152400" y="4625975"/>
          <a:ext cx="4267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42" imgW="1612900" imgH="228600" progId="Equation.3">
                  <p:embed/>
                </p:oleObj>
              </mc:Choice>
              <mc:Fallback>
                <p:oleObj name="Equation" r:id="rId42" imgW="1612900" imgH="228600" progId="Equation.3">
                  <p:embed/>
                  <p:pic>
                    <p:nvPicPr>
                      <p:cNvPr id="0" name="图片 8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25975"/>
                        <a:ext cx="42672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3" name="Object 199"/>
          <p:cNvGraphicFramePr>
            <a:graphicFrameLocks noChangeAspect="1"/>
          </p:cNvGraphicFramePr>
          <p:nvPr/>
        </p:nvGraphicFramePr>
        <p:xfrm>
          <a:off x="152400" y="5257800"/>
          <a:ext cx="3479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44" imgW="1206500" imgH="228600" progId="Equation.3">
                  <p:embed/>
                </p:oleObj>
              </mc:Choice>
              <mc:Fallback>
                <p:oleObj name="Equation" r:id="rId44" imgW="1206500" imgH="228600" progId="Equation.3">
                  <p:embed/>
                  <p:pic>
                    <p:nvPicPr>
                      <p:cNvPr id="0" name="图片 8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57800"/>
                        <a:ext cx="34798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4" name="Object 200"/>
          <p:cNvGraphicFramePr>
            <a:graphicFrameLocks noChangeAspect="1"/>
          </p:cNvGraphicFramePr>
          <p:nvPr/>
        </p:nvGraphicFramePr>
        <p:xfrm>
          <a:off x="76200" y="5845175"/>
          <a:ext cx="3954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46" imgW="1371600" imgH="228600" progId="Equation.3">
                  <p:embed/>
                </p:oleObj>
              </mc:Choice>
              <mc:Fallback>
                <p:oleObj name="Equation" r:id="rId46" imgW="1371600" imgH="228600" progId="Equation.3">
                  <p:embed/>
                  <p:pic>
                    <p:nvPicPr>
                      <p:cNvPr id="0" name="图片 8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45175"/>
                        <a:ext cx="395446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/>
        </p:nvSpPr>
        <p:spPr bwMode="auto">
          <a:xfrm>
            <a:off x="76200" y="10668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>
                <a:solidFill>
                  <a:prstClr val="black"/>
                </a:solidFill>
              </a:rPr>
              <a:t>我们已经学过一些特殊的二次三项式的分解因式</a:t>
            </a:r>
            <a:r>
              <a:rPr kumimoji="1" lang="en-US" altLang="zh-CN" sz="2400">
                <a:solidFill>
                  <a:prstClr val="black"/>
                </a:solidFill>
              </a:rPr>
              <a:t>,</a:t>
            </a:r>
            <a:r>
              <a:rPr kumimoji="1" lang="zh-CN" altLang="en-US" sz="2400">
                <a:solidFill>
                  <a:prstClr val="black"/>
                </a:solidFill>
              </a:rPr>
              <a:t>如：</a:t>
            </a:r>
          </a:p>
        </p:txBody>
      </p:sp>
      <p:sp>
        <p:nvSpPr>
          <p:cNvPr id="61556" name="Rectangle 116"/>
          <p:cNvSpPr>
            <a:spLocks noGrp="1" noChangeArrowheads="1"/>
          </p:cNvSpPr>
          <p:nvPr>
            <p:ph type="title"/>
          </p:nvPr>
        </p:nvSpPr>
        <p:spPr>
          <a:xfrm>
            <a:off x="3200400" y="277299"/>
            <a:ext cx="5943600" cy="645319"/>
          </a:xfrm>
          <a:noFill/>
        </p:spPr>
        <p:txBody>
          <a:bodyPr anchor="b"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a typeface="隶书" panose="02010509060101010101" pitchFamily="49" charset="-122"/>
              </a:rPr>
              <a:t>二次三项式  </a:t>
            </a:r>
            <a:r>
              <a:rPr lang="en-US" altLang="zh-CN" sz="2800" dirty="0" smtClean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lang="en-US" altLang="zh-CN" sz="2800" baseline="30000" dirty="0" smtClean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ea typeface="隶书" panose="02010509060101010101" pitchFamily="49" charset="-122"/>
              </a:rPr>
              <a:t>+bx+c</a:t>
            </a:r>
            <a:r>
              <a:rPr lang="zh-CN" altLang="en-US" sz="2800" dirty="0" smtClean="0">
                <a:solidFill>
                  <a:schemeClr val="tx1"/>
                </a:solidFill>
                <a:ea typeface="隶书" panose="020105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ea typeface="隶书" panose="02010509060101010101" pitchFamily="49" charset="-122"/>
              </a:rPr>
              <a:t>因式分解</a:t>
            </a:r>
          </a:p>
        </p:txBody>
      </p:sp>
      <p:graphicFrame>
        <p:nvGraphicFramePr>
          <p:cNvPr id="61565" name="Object 125"/>
          <p:cNvGraphicFramePr>
            <a:graphicFrameLocks noChangeAspect="1"/>
          </p:cNvGraphicFramePr>
          <p:nvPr/>
        </p:nvGraphicFramePr>
        <p:xfrm>
          <a:off x="685800" y="1495425"/>
          <a:ext cx="2843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6" imgW="1778000" imgH="304800" progId="Equation.3">
                  <p:embed/>
                </p:oleObj>
              </mc:Choice>
              <mc:Fallback>
                <p:oleObj name="Equation" r:id="rId6" imgW="1778000" imgH="304800" progId="Equation.3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95425"/>
                        <a:ext cx="28432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7" name="Object 127"/>
          <p:cNvGraphicFramePr>
            <a:graphicFrameLocks noChangeAspect="1"/>
          </p:cNvGraphicFramePr>
          <p:nvPr/>
        </p:nvGraphicFramePr>
        <p:xfrm>
          <a:off x="611560" y="6309320"/>
          <a:ext cx="4067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8" imgW="2501900" imgH="266700" progId="Equation.3">
                  <p:embed/>
                </p:oleObj>
              </mc:Choice>
              <mc:Fallback>
                <p:oleObj name="Equation" r:id="rId8" imgW="2501900" imgH="266700" progId="Equation.3">
                  <p:embed/>
                  <p:pic>
                    <p:nvPicPr>
                      <p:cNvPr id="0" name="图片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309320"/>
                        <a:ext cx="40671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8" name="Object 128"/>
          <p:cNvGraphicFramePr>
            <a:graphicFrameLocks noChangeAspect="1"/>
          </p:cNvGraphicFramePr>
          <p:nvPr/>
        </p:nvGraphicFramePr>
        <p:xfrm>
          <a:off x="609600" y="2387600"/>
          <a:ext cx="2386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0" imgW="1435100" imgH="266700" progId="Equation.3">
                  <p:embed/>
                </p:oleObj>
              </mc:Choice>
              <mc:Fallback>
                <p:oleObj name="Equation" r:id="rId10" imgW="1435100" imgH="266700" progId="Equation.3">
                  <p:embed/>
                  <p:pic>
                    <p:nvPicPr>
                      <p:cNvPr id="0" name="图片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87600"/>
                        <a:ext cx="23860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0" name="Object 130"/>
          <p:cNvGraphicFramePr>
            <a:graphicFrameLocks noChangeAspect="1"/>
          </p:cNvGraphicFramePr>
          <p:nvPr/>
        </p:nvGraphicFramePr>
        <p:xfrm>
          <a:off x="0" y="3338513"/>
          <a:ext cx="5054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12" imgW="3162300" imgH="304800" progId="Equation.3">
                  <p:embed/>
                </p:oleObj>
              </mc:Choice>
              <mc:Fallback>
                <p:oleObj name="Equation" r:id="rId12" imgW="3162300" imgH="304800" progId="Equation.3">
                  <p:embed/>
                  <p:pic>
                    <p:nvPicPr>
                      <p:cNvPr id="0" name="图片 9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8513"/>
                        <a:ext cx="5054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76" name="Group 136"/>
          <p:cNvGrpSpPr/>
          <p:nvPr/>
        </p:nvGrpSpPr>
        <p:grpSpPr bwMode="auto">
          <a:xfrm>
            <a:off x="76200" y="0"/>
            <a:ext cx="3124200" cy="958850"/>
            <a:chOff x="2400" y="2670"/>
            <a:chExt cx="1968" cy="604"/>
          </a:xfrm>
        </p:grpSpPr>
        <p:sp>
          <p:nvSpPr>
            <p:cNvPr id="61577" name="AutoShape 137"/>
            <p:cNvSpPr>
              <a:spLocks noChangeArrowheads="1"/>
            </p:cNvSpPr>
            <p:nvPr/>
          </p:nvSpPr>
          <p:spPr bwMode="auto">
            <a:xfrm>
              <a:off x="2400" y="2670"/>
              <a:ext cx="1968" cy="60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EDED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578" name="Picture 138" descr="钥匙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72" y="2784"/>
              <a:ext cx="528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9" name="Text Box 139"/>
            <p:cNvSpPr txBox="1">
              <a:spLocks noChangeArrowheads="1"/>
            </p:cNvSpPr>
            <p:nvPr/>
          </p:nvSpPr>
          <p:spPr bwMode="auto">
            <a:xfrm>
              <a:off x="2496" y="2738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EDED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>
                  <a:solidFill>
                    <a:srgbClr val="FF0000"/>
                  </a:solidFill>
                  <a:ea typeface="隶书" panose="02010509060101010101" pitchFamily="49" charset="-122"/>
                </a:rPr>
                <a:t>开启        智慧</a:t>
              </a:r>
            </a:p>
          </p:txBody>
        </p:sp>
      </p:grpSp>
      <p:graphicFrame>
        <p:nvGraphicFramePr>
          <p:cNvPr id="61580" name="Object 140"/>
          <p:cNvGraphicFramePr>
            <a:graphicFrameLocks noChangeAspect="1"/>
          </p:cNvGraphicFramePr>
          <p:nvPr/>
        </p:nvGraphicFramePr>
        <p:xfrm>
          <a:off x="3621088" y="1495425"/>
          <a:ext cx="3846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15" imgW="2400300" imgH="304800" progId="Equation.3">
                  <p:embed/>
                </p:oleObj>
              </mc:Choice>
              <mc:Fallback>
                <p:oleObj name="Equation" r:id="rId15" imgW="2400300" imgH="304800" progId="Equation.3">
                  <p:embed/>
                  <p:pic>
                    <p:nvPicPr>
                      <p:cNvPr id="0" name="图片 9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1495425"/>
                        <a:ext cx="38465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1" name="Rectangle 141"/>
          <p:cNvSpPr>
            <a:spLocks noGrp="1" noChangeArrowheads="1"/>
          </p:cNvSpPr>
          <p:nvPr/>
        </p:nvSpPr>
        <p:spPr bwMode="auto">
          <a:xfrm>
            <a:off x="76200" y="1981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>
                <a:solidFill>
                  <a:prstClr val="black"/>
                </a:solidFill>
              </a:rPr>
              <a:t>但对于一般的二次三项式</a:t>
            </a:r>
            <a:r>
              <a:rPr kumimoji="1" lang="en-US" altLang="zh-CN" sz="240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kumimoji="1" lang="en-US" altLang="zh-CN" sz="2400" baseline="3000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kumimoji="1" lang="en-US" altLang="zh-CN" sz="2400">
                <a:solidFill>
                  <a:srgbClr val="FF0000"/>
                </a:solidFill>
                <a:ea typeface="隶书" panose="02010509060101010101" pitchFamily="49" charset="-122"/>
              </a:rPr>
              <a:t>+bx+c(a≠o)</a:t>
            </a:r>
            <a:r>
              <a:rPr kumimoji="1" lang="en-US" altLang="zh-CN" sz="2400">
                <a:solidFill>
                  <a:prstClr val="black"/>
                </a:solidFill>
              </a:rPr>
              <a:t>,</a:t>
            </a:r>
            <a:r>
              <a:rPr kumimoji="1" lang="zh-CN" altLang="en-US" sz="2400">
                <a:solidFill>
                  <a:prstClr val="black"/>
                </a:solidFill>
              </a:rPr>
              <a:t>怎么把它分解因式呢</a:t>
            </a:r>
            <a:r>
              <a:rPr kumimoji="1" lang="en-US" altLang="zh-CN" sz="240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61582" name="Object 142"/>
          <p:cNvGraphicFramePr>
            <a:graphicFrameLocks noChangeAspect="1"/>
          </p:cNvGraphicFramePr>
          <p:nvPr/>
        </p:nvGraphicFramePr>
        <p:xfrm>
          <a:off x="3406775" y="2387600"/>
          <a:ext cx="2582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7" imgW="1562100" imgH="266700" progId="Equation.3">
                  <p:embed/>
                </p:oleObj>
              </mc:Choice>
              <mc:Fallback>
                <p:oleObj name="Equation" r:id="rId17" imgW="1562100" imgH="266700" progId="Equation.3">
                  <p:embed/>
                  <p:pic>
                    <p:nvPicPr>
                      <p:cNvPr id="0" name="图片 9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387600"/>
                        <a:ext cx="25828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3" name="Rectangle 143"/>
          <p:cNvSpPr>
            <a:spLocks noGrp="1" noChangeArrowheads="1"/>
          </p:cNvSpPr>
          <p:nvPr/>
        </p:nvSpPr>
        <p:spPr bwMode="auto">
          <a:xfrm>
            <a:off x="381000" y="28956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SzPts val="28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prstClr val="black"/>
                </a:solidFill>
              </a:rPr>
              <a:t>观察下列各式</a:t>
            </a:r>
            <a:r>
              <a:rPr lang="en-US" altLang="zh-CN" sz="2400" dirty="0">
                <a:solidFill>
                  <a:prstClr val="black"/>
                </a:solidFill>
              </a:rPr>
              <a:t>,</a:t>
            </a:r>
            <a:r>
              <a:rPr lang="zh-CN" altLang="en-US" sz="2400" dirty="0">
                <a:solidFill>
                  <a:prstClr val="black"/>
                </a:solidFill>
              </a:rPr>
              <a:t>也许你能发现些什么</a:t>
            </a:r>
          </a:p>
        </p:txBody>
      </p:sp>
      <p:graphicFrame>
        <p:nvGraphicFramePr>
          <p:cNvPr id="61584" name="Object 144"/>
          <p:cNvGraphicFramePr>
            <a:graphicFrameLocks noChangeAspect="1"/>
          </p:cNvGraphicFramePr>
          <p:nvPr/>
        </p:nvGraphicFramePr>
        <p:xfrm>
          <a:off x="5283200" y="3324225"/>
          <a:ext cx="3784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19" imgW="2374900" imgH="304800" progId="Equation.3">
                  <p:embed/>
                </p:oleObj>
              </mc:Choice>
              <mc:Fallback>
                <p:oleObj name="Equation" r:id="rId19" imgW="2374900" imgH="304800" progId="Equation.3">
                  <p:embed/>
                  <p:pic>
                    <p:nvPicPr>
                      <p:cNvPr id="0" name="图片 9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324225"/>
                        <a:ext cx="3784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5" name="Object 145"/>
          <p:cNvGraphicFramePr>
            <a:graphicFrameLocks noChangeAspect="1"/>
          </p:cNvGraphicFramePr>
          <p:nvPr/>
        </p:nvGraphicFramePr>
        <p:xfrm>
          <a:off x="-4763" y="3933825"/>
          <a:ext cx="521652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21" imgW="3263900" imgH="304800" progId="Equation.3">
                  <p:embed/>
                </p:oleObj>
              </mc:Choice>
              <mc:Fallback>
                <p:oleObj name="Equation" r:id="rId21" imgW="3263900" imgH="304800" progId="Equation.3">
                  <p:embed/>
                  <p:pic>
                    <p:nvPicPr>
                      <p:cNvPr id="0" name="图片 9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3933825"/>
                        <a:ext cx="5216526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6" name="Object 146"/>
          <p:cNvGraphicFramePr>
            <a:graphicFrameLocks noChangeAspect="1"/>
          </p:cNvGraphicFramePr>
          <p:nvPr/>
        </p:nvGraphicFramePr>
        <p:xfrm>
          <a:off x="5372100" y="3933825"/>
          <a:ext cx="37576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23" imgW="2349500" imgH="304800" progId="Equation.3">
                  <p:embed/>
                </p:oleObj>
              </mc:Choice>
              <mc:Fallback>
                <p:oleObj name="Equation" r:id="rId23" imgW="2349500" imgH="304800" progId="Equation.3">
                  <p:embed/>
                  <p:pic>
                    <p:nvPicPr>
                      <p:cNvPr id="0" name="图片 9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933825"/>
                        <a:ext cx="37576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7" name="Object 147"/>
          <p:cNvGraphicFramePr>
            <a:graphicFrameLocks noChangeAspect="1"/>
          </p:cNvGraphicFramePr>
          <p:nvPr/>
        </p:nvGraphicFramePr>
        <p:xfrm>
          <a:off x="0" y="4497388"/>
          <a:ext cx="5105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25" imgW="3505200" imgH="520700" progId="Equation.3">
                  <p:embed/>
                </p:oleObj>
              </mc:Choice>
              <mc:Fallback>
                <p:oleObj name="Equation" r:id="rId25" imgW="3505200" imgH="520700" progId="Equation.3">
                  <p:embed/>
                  <p:pic>
                    <p:nvPicPr>
                      <p:cNvPr id="0" name="图片 9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7388"/>
                        <a:ext cx="51054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8" name="Object 148"/>
          <p:cNvGraphicFramePr>
            <a:graphicFrameLocks noChangeAspect="1"/>
          </p:cNvGraphicFramePr>
          <p:nvPr/>
        </p:nvGraphicFramePr>
        <p:xfrm>
          <a:off x="5029200" y="4421188"/>
          <a:ext cx="4432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27" imgW="2781300" imgH="520700" progId="Equation.3">
                  <p:embed/>
                </p:oleObj>
              </mc:Choice>
              <mc:Fallback>
                <p:oleObj name="Equation" r:id="rId27" imgW="2781300" imgH="520700" progId="Equation.3">
                  <p:embed/>
                  <p:pic>
                    <p:nvPicPr>
                      <p:cNvPr id="0" name="图片 9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21188"/>
                        <a:ext cx="44323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9" name="Object 149"/>
          <p:cNvGraphicFramePr>
            <a:graphicFrameLocks noChangeAspect="1"/>
          </p:cNvGraphicFramePr>
          <p:nvPr/>
        </p:nvGraphicFramePr>
        <p:xfrm>
          <a:off x="30163" y="5259388"/>
          <a:ext cx="50752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29" imgW="3606800" imgH="520700" progId="Equation.3">
                  <p:embed/>
                </p:oleObj>
              </mc:Choice>
              <mc:Fallback>
                <p:oleObj name="Equation" r:id="rId29" imgW="3606800" imgH="520700" progId="Equation.3">
                  <p:embed/>
                  <p:pic>
                    <p:nvPicPr>
                      <p:cNvPr id="0" name="图片 9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259388"/>
                        <a:ext cx="50752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0" name="Object 150"/>
          <p:cNvGraphicFramePr>
            <a:graphicFrameLocks noChangeAspect="1"/>
          </p:cNvGraphicFramePr>
          <p:nvPr/>
        </p:nvGraphicFramePr>
        <p:xfrm>
          <a:off x="5170488" y="5259388"/>
          <a:ext cx="41624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31" imgW="2603500" imgH="520700" progId="Equation.3">
                  <p:embed/>
                </p:oleObj>
              </mc:Choice>
              <mc:Fallback>
                <p:oleObj name="Equation" r:id="rId31" imgW="2603500" imgH="520700" progId="Equation.3">
                  <p:embed/>
                  <p:pic>
                    <p:nvPicPr>
                      <p:cNvPr id="0" name="图片 9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5259388"/>
                        <a:ext cx="41624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581" grpId="0" autoUpdateAnimBg="0"/>
      <p:bldP spid="6158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1045"/>
          <p:cNvSpPr>
            <a:spLocks noGrp="1" noChangeArrowheads="1"/>
          </p:cNvSpPr>
          <p:nvPr/>
        </p:nvSpPr>
        <p:spPr bwMode="auto">
          <a:xfrm>
            <a:off x="0" y="990600"/>
            <a:ext cx="914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400" b="1" dirty="0">
                <a:solidFill>
                  <a:prstClr val="black"/>
                </a:solidFill>
              </a:rPr>
              <a:t>一般地,要在实数范围</a:t>
            </a:r>
            <a:r>
              <a:rPr lang="en-GB" altLang="zh-CN" sz="2400" b="1" dirty="0">
                <a:solidFill>
                  <a:prstClr val="black"/>
                </a:solidFill>
              </a:rPr>
              <a:t> </a:t>
            </a:r>
            <a:r>
              <a:rPr lang="zh-CN" altLang="en-GB" sz="2400" b="1" dirty="0">
                <a:solidFill>
                  <a:prstClr val="black"/>
                </a:solidFill>
              </a:rPr>
              <a:t>内分解二次三项式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kumimoji="1" lang="en-US" altLang="zh-CN" sz="2400" b="1" baseline="30000" dirty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+bx+c(</a:t>
            </a:r>
            <a:r>
              <a:rPr kumimoji="1" lang="en-US" altLang="zh-CN" sz="2400" b="1" dirty="0" err="1">
                <a:solidFill>
                  <a:srgbClr val="FF0000"/>
                </a:solidFill>
                <a:ea typeface="隶书" panose="02010509060101010101" pitchFamily="49" charset="-122"/>
              </a:rPr>
              <a:t>a≠o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只要用公式法求出相应的一元二次方程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kumimoji="1" lang="en-US" altLang="zh-CN" sz="2400" b="1" baseline="30000" dirty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+bx+c=0(</a:t>
            </a:r>
            <a:r>
              <a:rPr kumimoji="1" lang="en-US" altLang="zh-CN" sz="2400" b="1" dirty="0" err="1">
                <a:solidFill>
                  <a:srgbClr val="FF0000"/>
                </a:solidFill>
                <a:ea typeface="隶书" panose="02010509060101010101" pitchFamily="49" charset="-122"/>
              </a:rPr>
              <a:t>a≠o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的两个根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1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2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然后直接将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kumimoji="1" lang="en-US" altLang="zh-CN" sz="2400" b="1" baseline="30000" dirty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+bx+c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写成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a(x-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1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)(x-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就可以了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400" b="1" dirty="0">
                <a:solidFill>
                  <a:prstClr val="black"/>
                </a:solidFill>
              </a:rPr>
              <a:t>                               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即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kumimoji="1" lang="en-US" altLang="zh-CN" sz="2400" b="1" baseline="30000" dirty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+bx+c= a(x-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1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)(x-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x</a:t>
            </a:r>
            <a:r>
              <a:rPr kumimoji="1" lang="en-US" altLang="zh-CN" sz="2400" b="1" baseline="-25000" dirty="0">
                <a:solidFill>
                  <a:prstClr val="black"/>
                </a:solidFill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</a:rPr>
              <a:t>).</a:t>
            </a:r>
            <a:endParaRPr kumimoji="1" lang="zh-CN" altLang="en-GB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3510" name="Object 1046"/>
          <p:cNvGraphicFramePr>
            <a:graphicFrameLocks noChangeAspect="1"/>
          </p:cNvGraphicFramePr>
          <p:nvPr/>
        </p:nvGraphicFramePr>
        <p:xfrm>
          <a:off x="406400" y="3276600"/>
          <a:ext cx="3251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6" imgW="1943100" imgH="266700" progId="Equation.3">
                  <p:embed/>
                </p:oleObj>
              </mc:Choice>
              <mc:Fallback>
                <p:oleObj name="Equation" r:id="rId6" imgW="1943100" imgH="266700" progId="Equation.3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276600"/>
                        <a:ext cx="32512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2" name="Object 1048"/>
          <p:cNvGraphicFramePr>
            <a:graphicFrameLocks noChangeAspect="1"/>
          </p:cNvGraphicFramePr>
          <p:nvPr/>
        </p:nvGraphicFramePr>
        <p:xfrm>
          <a:off x="271463" y="4114800"/>
          <a:ext cx="422433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8" imgW="2540000" imgH="977900" progId="Equation.3">
                  <p:embed/>
                </p:oleObj>
              </mc:Choice>
              <mc:Fallback>
                <p:oleObj name="Equation" r:id="rId8" imgW="2540000" imgH="977900" progId="Equation.3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114800"/>
                        <a:ext cx="4224337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3" name="Object 1049"/>
          <p:cNvGraphicFramePr>
            <a:graphicFrameLocks noChangeAspect="1"/>
          </p:cNvGraphicFramePr>
          <p:nvPr/>
        </p:nvGraphicFramePr>
        <p:xfrm>
          <a:off x="365125" y="5661248"/>
          <a:ext cx="34829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0" imgW="2298700" imgH="317500" progId="Equation.3">
                  <p:embed/>
                </p:oleObj>
              </mc:Choice>
              <mc:Fallback>
                <p:oleObj name="Equation" r:id="rId10" imgW="2298700" imgH="317500" progId="Equation.3">
                  <p:embed/>
                  <p:pic>
                    <p:nvPicPr>
                      <p:cNvPr id="0" name="图片 10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661248"/>
                        <a:ext cx="34829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4" name="Object 1050"/>
          <p:cNvGraphicFramePr>
            <a:graphicFrameLocks noChangeAspect="1"/>
          </p:cNvGraphicFramePr>
          <p:nvPr/>
        </p:nvGraphicFramePr>
        <p:xfrm>
          <a:off x="4570413" y="4152900"/>
          <a:ext cx="34575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2" imgW="2286000" imgH="1181100" progId="Equation.3">
                  <p:embed/>
                </p:oleObj>
              </mc:Choice>
              <mc:Fallback>
                <p:oleObj name="Equation" r:id="rId12" imgW="2286000" imgH="1181100" progId="Equation.3">
                  <p:embed/>
                  <p:pic>
                    <p:nvPicPr>
                      <p:cNvPr id="0" name="图片 10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152900"/>
                        <a:ext cx="34575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1051"/>
          <p:cNvGraphicFramePr>
            <a:graphicFrameLocks noChangeAspect="1"/>
          </p:cNvGraphicFramePr>
          <p:nvPr/>
        </p:nvGraphicFramePr>
        <p:xfrm>
          <a:off x="4283968" y="5877272"/>
          <a:ext cx="397351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14" imgW="2628900" imgH="520700" progId="Equation.3">
                  <p:embed/>
                </p:oleObj>
              </mc:Choice>
              <mc:Fallback>
                <p:oleObj name="Equation" r:id="rId14" imgW="2628900" imgH="520700" progId="Equation.3">
                  <p:embed/>
                  <p:pic>
                    <p:nvPicPr>
                      <p:cNvPr id="0" name="图片 10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877272"/>
                        <a:ext cx="397351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18" name="Group 1054"/>
          <p:cNvGrpSpPr/>
          <p:nvPr/>
        </p:nvGrpSpPr>
        <p:grpSpPr bwMode="auto">
          <a:xfrm>
            <a:off x="76200" y="0"/>
            <a:ext cx="3124200" cy="958850"/>
            <a:chOff x="2400" y="2670"/>
            <a:chExt cx="1968" cy="604"/>
          </a:xfrm>
        </p:grpSpPr>
        <p:sp>
          <p:nvSpPr>
            <p:cNvPr id="63519" name="AutoShape 1055"/>
            <p:cNvSpPr>
              <a:spLocks noChangeArrowheads="1"/>
            </p:cNvSpPr>
            <p:nvPr/>
          </p:nvSpPr>
          <p:spPr bwMode="auto">
            <a:xfrm>
              <a:off x="2400" y="2670"/>
              <a:ext cx="1968" cy="60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EDED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3520" name="Picture 1056" descr="钥匙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072" y="2784"/>
              <a:ext cx="528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1" name="Text Box 1057"/>
            <p:cNvSpPr txBox="1">
              <a:spLocks noChangeArrowheads="1"/>
            </p:cNvSpPr>
            <p:nvPr/>
          </p:nvSpPr>
          <p:spPr bwMode="auto">
            <a:xfrm>
              <a:off x="2496" y="2738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EDED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>
                  <a:solidFill>
                    <a:srgbClr val="FF0000"/>
                  </a:solidFill>
                  <a:ea typeface="隶书" panose="02010509060101010101" pitchFamily="49" charset="-122"/>
                </a:rPr>
                <a:t>开启        智慧</a:t>
              </a:r>
            </a:p>
          </p:txBody>
        </p:sp>
      </p:grpSp>
      <p:sp>
        <p:nvSpPr>
          <p:cNvPr id="63522" name="Rectangle 1058"/>
          <p:cNvSpPr>
            <a:spLocks noGrp="1" noChangeArrowheads="1"/>
          </p:cNvSpPr>
          <p:nvPr>
            <p:ph type="title"/>
          </p:nvPr>
        </p:nvSpPr>
        <p:spPr>
          <a:xfrm>
            <a:off x="3203848" y="376908"/>
            <a:ext cx="5868144" cy="531812"/>
          </a:xfrm>
          <a:noFill/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a typeface="隶书" panose="02010509060101010101" pitchFamily="49" charset="-122"/>
              </a:rPr>
              <a:t>二次三项式  </a:t>
            </a:r>
            <a:r>
              <a:rPr lang="en-US" altLang="zh-CN" sz="2800" dirty="0" smtClean="0">
                <a:solidFill>
                  <a:srgbClr val="FF0000"/>
                </a:solidFill>
                <a:ea typeface="隶书" panose="02010509060101010101" pitchFamily="49" charset="-122"/>
              </a:rPr>
              <a:t>ax</a:t>
            </a:r>
            <a:r>
              <a:rPr lang="en-US" altLang="zh-CN" sz="2800" baseline="30000" dirty="0" smtClean="0">
                <a:solidFill>
                  <a:srgbClr val="FF0000"/>
                </a:solidFill>
                <a:ea typeface="隶书" panose="020105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ea typeface="隶书" panose="02010509060101010101" pitchFamily="49" charset="-122"/>
              </a:rPr>
              <a:t>+bx+c</a:t>
            </a:r>
            <a:r>
              <a:rPr lang="zh-CN" altLang="en-US" sz="2800" dirty="0" smtClean="0">
                <a:solidFill>
                  <a:schemeClr val="tx1"/>
                </a:solidFill>
                <a:ea typeface="隶书" panose="020105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ea typeface="隶书" panose="02010509060101010101" pitchFamily="49" charset="-122"/>
              </a:rPr>
              <a:t>因式分解</a:t>
            </a:r>
          </a:p>
        </p:txBody>
      </p:sp>
      <p:graphicFrame>
        <p:nvGraphicFramePr>
          <p:cNvPr id="63524" name="Object 1060"/>
          <p:cNvGraphicFramePr>
            <a:graphicFrameLocks noChangeAspect="1"/>
          </p:cNvGraphicFramePr>
          <p:nvPr/>
        </p:nvGraphicFramePr>
        <p:xfrm>
          <a:off x="467544" y="3645024"/>
          <a:ext cx="1649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7" imgW="800100" imgH="304800" progId="Equation.3">
                  <p:embed/>
                </p:oleObj>
              </mc:Choice>
              <mc:Fallback>
                <p:oleObj name="Equation" r:id="rId17" imgW="800100" imgH="304800" progId="Equation.3">
                  <p:embed/>
                  <p:pic>
                    <p:nvPicPr>
                      <p:cNvPr id="0" name="图片 10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45024"/>
                        <a:ext cx="16494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5" name="Object 1061"/>
          <p:cNvGraphicFramePr>
            <a:graphicFrameLocks noChangeAspect="1"/>
          </p:cNvGraphicFramePr>
          <p:nvPr/>
        </p:nvGraphicFramePr>
        <p:xfrm>
          <a:off x="2911475" y="3670300"/>
          <a:ext cx="27384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9" imgW="1320800" imgH="304800" progId="Equation.3">
                  <p:embed/>
                </p:oleObj>
              </mc:Choice>
              <mc:Fallback>
                <p:oleObj name="Equation" r:id="rId19" imgW="1320800" imgH="304800" progId="Equation.3">
                  <p:embed/>
                  <p:pic>
                    <p:nvPicPr>
                      <p:cNvPr id="0" name="图片 10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670300"/>
                        <a:ext cx="27384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324024"/>
            <a:ext cx="4724400" cy="685800"/>
          </a:xfrm>
          <a:noFill/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  <a:ea typeface="隶书" panose="02010509060101010101" pitchFamily="49" charset="-122"/>
              </a:rPr>
              <a:t>回味无穷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20644"/>
            <a:ext cx="9144000" cy="5867400"/>
          </a:xfrm>
          <a:noFill/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当一元二次方程的一边是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0,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而另一边易于分解成两个一次因式的乘积时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我们就可以用分解因式的方法求解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这种用分解因式解一元二次方程的方法称为</a:t>
            </a:r>
            <a:r>
              <a:rPr lang="zh-CN" altLang="en-US" sz="2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分解因式法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200" b="1" dirty="0"/>
          </a:p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分解因式法的</a:t>
            </a:r>
            <a:r>
              <a:rPr lang="zh-CN" altLang="en-US" sz="2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条件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是方程左边易于分解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而右边等于零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关键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是熟练掌握因式分解的知识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理论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依旧是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“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如果两个因式的积等于零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那么至少有一个因式等于零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en-US" altLang="zh-CN" sz="2200" b="1" dirty="0">
                <a:latin typeface="Arial" panose="020B0604020202020204"/>
                <a:ea typeface="隶书" panose="02010509060101010101" pitchFamily="49" charset="-122"/>
              </a:rPr>
              <a:t>”</a:t>
            </a:r>
            <a:endParaRPr lang="en-US" altLang="zh-CN" sz="2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因式分解法解一元二次方程的步骤是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(1)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化方程为一般形式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(2)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将方程左边因式分解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altLang="zh-CN" sz="2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3)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根据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“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至少有一个因式为零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”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得到两个一元一次方程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4)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两个一元一次方程的根就是原方程的根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因式分解的方法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突出了转化的思想方法</a:t>
            </a:r>
            <a:r>
              <a:rPr lang="en-US" altLang="zh-CN" sz="2200" b="1" dirty="0">
                <a:latin typeface="Arial" panose="020B0604020202020204"/>
                <a:ea typeface="隶书" panose="02010509060101010101" pitchFamily="49" charset="-122"/>
              </a:rPr>
              <a:t>——“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降次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”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鲜明地显示了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“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二次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”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转化为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“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一次</a:t>
            </a:r>
            <a:r>
              <a:rPr lang="zh-CN" altLang="en-US" sz="2200" b="1" dirty="0">
                <a:latin typeface="Arial" panose="020B0604020202020204"/>
                <a:ea typeface="隶书" panose="02010509060101010101" pitchFamily="49" charset="-122"/>
              </a:rPr>
              <a:t>”</a:t>
            </a:r>
            <a:r>
              <a:rPr lang="zh-CN" altLang="en-US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的过程</a:t>
            </a:r>
            <a:r>
              <a:rPr lang="en-US" altLang="zh-CN" sz="22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</p:txBody>
      </p:sp>
      <p:grpSp>
        <p:nvGrpSpPr>
          <p:cNvPr id="12293" name="Group 5"/>
          <p:cNvGrpSpPr/>
          <p:nvPr/>
        </p:nvGrpSpPr>
        <p:grpSpPr bwMode="auto">
          <a:xfrm>
            <a:off x="381000" y="0"/>
            <a:ext cx="2819400" cy="930275"/>
            <a:chOff x="480" y="2592"/>
            <a:chExt cx="1776" cy="586"/>
          </a:xfrm>
        </p:grpSpPr>
        <p:grpSp>
          <p:nvGrpSpPr>
            <p:cNvPr id="12294" name="Group 6"/>
            <p:cNvGrpSpPr/>
            <p:nvPr/>
          </p:nvGrpSpPr>
          <p:grpSpPr bwMode="auto">
            <a:xfrm>
              <a:off x="480" y="2592"/>
              <a:ext cx="1680" cy="586"/>
              <a:chOff x="672" y="3439"/>
              <a:chExt cx="4176" cy="593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719" y="3439"/>
                <a:ext cx="4129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2297" name="Picture 9" descr="打开书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2736"/>
              <a:ext cx="39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528" y="2736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3200" dirty="0">
                  <a:solidFill>
                    <a:srgbClr val="FF0000"/>
                  </a:solidFill>
                  <a:ea typeface="隶书" panose="02010509060101010101" pitchFamily="49" charset="-122"/>
                </a:rPr>
                <a:t>小结       拓展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304800"/>
            <a:ext cx="4419600" cy="685800"/>
          </a:xfrm>
          <a:noFill/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隶书" panose="02010509060101010101" pitchFamily="49" charset="-122"/>
              </a:rPr>
              <a:t>解下列方程</a:t>
            </a:r>
          </a:p>
        </p:txBody>
      </p:sp>
      <p:grpSp>
        <p:nvGrpSpPr>
          <p:cNvPr id="52227" name="Group 3"/>
          <p:cNvGrpSpPr/>
          <p:nvPr/>
        </p:nvGrpSpPr>
        <p:grpSpPr bwMode="auto">
          <a:xfrm>
            <a:off x="1295400" y="0"/>
            <a:ext cx="3009900" cy="1524000"/>
            <a:chOff x="816" y="2880"/>
            <a:chExt cx="1896" cy="960"/>
          </a:xfrm>
        </p:grpSpPr>
        <p:pic>
          <p:nvPicPr>
            <p:cNvPr id="52228" name="Picture 4" descr="AG00029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2935"/>
              <a:ext cx="1080" cy="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229" name="Group 5"/>
            <p:cNvGrpSpPr/>
            <p:nvPr/>
          </p:nvGrpSpPr>
          <p:grpSpPr bwMode="auto">
            <a:xfrm>
              <a:off x="816" y="2880"/>
              <a:ext cx="816" cy="960"/>
              <a:chOff x="672" y="3504"/>
              <a:chExt cx="4176" cy="528"/>
            </a:xfrm>
          </p:grpSpPr>
          <p:sp>
            <p:nvSpPr>
              <p:cNvPr id="52230" name="AutoShape 6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31" name="Text Box 7"/>
              <p:cNvSpPr txBox="1">
                <a:spLocks noChangeArrowheads="1"/>
              </p:cNvSpPr>
              <p:nvPr/>
            </p:nvSpPr>
            <p:spPr bwMode="auto">
              <a:xfrm>
                <a:off x="718" y="3524"/>
                <a:ext cx="4130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912" y="2995"/>
              <a:ext cx="67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FF0000"/>
                  </a:solidFill>
                  <a:ea typeface="隶书" panose="02010509060101010101" pitchFamily="49" charset="-122"/>
                </a:rPr>
                <a:t>补充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FF0000"/>
                  </a:solidFill>
                  <a:ea typeface="隶书" panose="02010509060101010101" pitchFamily="49" charset="-122"/>
                </a:rPr>
                <a:t>作业</a:t>
              </a:r>
            </a:p>
          </p:txBody>
        </p:sp>
      </p:grpSp>
      <p:sp>
        <p:nvSpPr>
          <p:cNvPr id="52279" name="Rectangle 55"/>
          <p:cNvSpPr>
            <a:spLocks noGrp="1" noChangeArrowheads="1"/>
          </p:cNvSpPr>
          <p:nvPr/>
        </p:nvSpPr>
        <p:spPr bwMode="auto">
          <a:xfrm>
            <a:off x="5105400" y="990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en-GB" altLang="zh-CN" sz="2800" b="1">
                <a:solidFill>
                  <a:prstClr val="black"/>
                </a:solidFill>
              </a:rPr>
              <a:t>  </a:t>
            </a:r>
            <a:r>
              <a:rPr lang="zh-CN" altLang="en-GB" sz="2800" b="1">
                <a:solidFill>
                  <a:prstClr val="black"/>
                </a:solidFill>
              </a:rPr>
              <a:t>参考答案：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None/>
            </a:pPr>
            <a:endParaRPr lang="en-US" altLang="zh-CN" sz="3200">
              <a:solidFill>
                <a:prstClr val="black"/>
              </a:solidFill>
            </a:endParaRPr>
          </a:p>
        </p:txBody>
      </p:sp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4827588" y="1371600"/>
          <a:ext cx="24114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7" imgW="1587500" imgH="520700" progId="Equation.3">
                  <p:embed/>
                </p:oleObj>
              </mc:Choice>
              <mc:Fallback>
                <p:oleObj name="Equation" r:id="rId7" imgW="1587500" imgH="520700" progId="Equation.3">
                  <p:embed/>
                  <p:pic>
                    <p:nvPicPr>
                      <p:cNvPr id="0" name="图片 11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371600"/>
                        <a:ext cx="241141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4800600" y="1981200"/>
          <a:ext cx="2362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9" imgW="1562100" imgH="520700" progId="Equation.3">
                  <p:embed/>
                </p:oleObj>
              </mc:Choice>
              <mc:Fallback>
                <p:oleObj name="Equation" r:id="rId9" imgW="1562100" imgH="520700" progId="Equation.3">
                  <p:embed/>
                  <p:pic>
                    <p:nvPicPr>
                      <p:cNvPr id="0" name="图片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2362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4800600" y="2744788"/>
          <a:ext cx="2438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1" imgW="1612900" imgH="520700" progId="Equation.3">
                  <p:embed/>
                </p:oleObj>
              </mc:Choice>
              <mc:Fallback>
                <p:oleObj name="Equation" r:id="rId11" imgW="1612900" imgH="520700" progId="Equation.3">
                  <p:embed/>
                  <p:pic>
                    <p:nvPicPr>
                      <p:cNvPr id="0" name="图片 11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44788"/>
                        <a:ext cx="24384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800600" y="3429000"/>
          <a:ext cx="20796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3" imgW="1371600" imgH="292100" progId="Equation.3">
                  <p:embed/>
                </p:oleObj>
              </mc:Choice>
              <mc:Fallback>
                <p:oleObj name="Equation" r:id="rId13" imgW="1371600" imgH="292100" progId="Equation.3">
                  <p:embed/>
                  <p:pic>
                    <p:nvPicPr>
                      <p:cNvPr id="0" name="图片 11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20796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4800600" y="3960813"/>
          <a:ext cx="20780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5" imgW="1371600" imgH="292100" progId="Equation.3">
                  <p:embed/>
                </p:oleObj>
              </mc:Choice>
              <mc:Fallback>
                <p:oleObj name="Equation" r:id="rId15" imgW="1371600" imgH="292100" progId="Equation.3">
                  <p:embed/>
                  <p:pic>
                    <p:nvPicPr>
                      <p:cNvPr id="0" name="图片 11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60813"/>
                        <a:ext cx="20780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4800600" y="4344988"/>
          <a:ext cx="25177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17" imgW="1663700" imgH="520700" progId="Equation.3">
                  <p:embed/>
                </p:oleObj>
              </mc:Choice>
              <mc:Fallback>
                <p:oleObj name="Equation" r:id="rId17" imgW="1663700" imgH="520700" progId="Equation.3">
                  <p:embed/>
                  <p:pic>
                    <p:nvPicPr>
                      <p:cNvPr id="0" name="图片 11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4988"/>
                        <a:ext cx="25177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4800600" y="5180013"/>
          <a:ext cx="2233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19" imgW="1473200" imgH="292100" progId="Equation.3">
                  <p:embed/>
                </p:oleObj>
              </mc:Choice>
              <mc:Fallback>
                <p:oleObj name="Equation" r:id="rId19" imgW="1473200" imgH="292100" progId="Equation.3">
                  <p:embed/>
                  <p:pic>
                    <p:nvPicPr>
                      <p:cNvPr id="0" name="图片 11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0013"/>
                        <a:ext cx="22336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4860925" y="5735638"/>
          <a:ext cx="26924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21" imgW="1778000" imgH="317500" progId="Equation.3">
                  <p:embed/>
                </p:oleObj>
              </mc:Choice>
              <mc:Fallback>
                <p:oleObj name="Equation" r:id="rId21" imgW="1778000" imgH="317500" progId="Equation.3">
                  <p:embed/>
                  <p:pic>
                    <p:nvPicPr>
                      <p:cNvPr id="0" name="图片 11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5735638"/>
                        <a:ext cx="26924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80963" y="3863975"/>
          <a:ext cx="41497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23" imgW="1422400" imgH="228600" progId="Equation.3">
                  <p:embed/>
                </p:oleObj>
              </mc:Choice>
              <mc:Fallback>
                <p:oleObj name="Equation" r:id="rId23" imgW="1422400" imgH="228600" progId="Equation.3">
                  <p:embed/>
                  <p:pic>
                    <p:nvPicPr>
                      <p:cNvPr id="0" name="图片 11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863975"/>
                        <a:ext cx="41497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77788" y="4438650"/>
          <a:ext cx="38084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25" imgW="1320165" imgH="241300" progId="Equation.3">
                  <p:embed/>
                </p:oleObj>
              </mc:Choice>
              <mc:Fallback>
                <p:oleObj name="Equation" r:id="rId25" imgW="1320165" imgH="241300" progId="Equation.3">
                  <p:embed/>
                  <p:pic>
                    <p:nvPicPr>
                      <p:cNvPr id="0" name="图片 11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438650"/>
                        <a:ext cx="38084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2" name="Object 68"/>
          <p:cNvGraphicFramePr>
            <a:graphicFrameLocks noChangeAspect="1"/>
          </p:cNvGraphicFramePr>
          <p:nvPr/>
        </p:nvGraphicFramePr>
        <p:xfrm>
          <a:off x="228600" y="1482725"/>
          <a:ext cx="3505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27" imgW="1294765" imgH="215900" progId="Equation.3">
                  <p:embed/>
                </p:oleObj>
              </mc:Choice>
              <mc:Fallback>
                <p:oleObj name="Equation" r:id="rId27" imgW="1294765" imgH="215900" progId="Equation.3">
                  <p:embed/>
                  <p:pic>
                    <p:nvPicPr>
                      <p:cNvPr id="0" name="图片 11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82725"/>
                        <a:ext cx="35052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6" name="Object 72"/>
          <p:cNvGraphicFramePr>
            <a:graphicFrameLocks noChangeAspect="1"/>
          </p:cNvGraphicFramePr>
          <p:nvPr/>
        </p:nvGraphicFramePr>
        <p:xfrm>
          <a:off x="152400" y="2108200"/>
          <a:ext cx="33528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29" imgW="1218565" imgH="215900" progId="Equation.3">
                  <p:embed/>
                </p:oleObj>
              </mc:Choice>
              <mc:Fallback>
                <p:oleObj name="Equation" r:id="rId29" imgW="1218565" imgH="215900" progId="Equation.3">
                  <p:embed/>
                  <p:pic>
                    <p:nvPicPr>
                      <p:cNvPr id="0" name="图片 11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08200"/>
                        <a:ext cx="33528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7" name="Object 73"/>
          <p:cNvGraphicFramePr>
            <a:graphicFrameLocks noChangeAspect="1"/>
          </p:cNvGraphicFramePr>
          <p:nvPr/>
        </p:nvGraphicFramePr>
        <p:xfrm>
          <a:off x="152400" y="2736850"/>
          <a:ext cx="3581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31" imgW="1422400" imgH="228600" progId="Equation.3">
                  <p:embed/>
                </p:oleObj>
              </mc:Choice>
              <mc:Fallback>
                <p:oleObj name="Equation" r:id="rId31" imgW="1422400" imgH="228600" progId="Equation.3">
                  <p:embed/>
                  <p:pic>
                    <p:nvPicPr>
                      <p:cNvPr id="0" name="图片 11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36850"/>
                        <a:ext cx="35814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0" name="Object 76"/>
          <p:cNvGraphicFramePr>
            <a:graphicFrameLocks noChangeAspect="1"/>
          </p:cNvGraphicFramePr>
          <p:nvPr/>
        </p:nvGraphicFramePr>
        <p:xfrm>
          <a:off x="152400" y="3324225"/>
          <a:ext cx="2741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33" imgW="1231265" imgH="228600" progId="Equation.3">
                  <p:embed/>
                </p:oleObj>
              </mc:Choice>
              <mc:Fallback>
                <p:oleObj name="Equation" r:id="rId33" imgW="1231265" imgH="228600" progId="Equation.3">
                  <p:embed/>
                  <p:pic>
                    <p:nvPicPr>
                      <p:cNvPr id="0" name="图片 11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24225"/>
                        <a:ext cx="27416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1" name="Object 77"/>
          <p:cNvGraphicFramePr>
            <a:graphicFrameLocks noChangeAspect="1"/>
          </p:cNvGraphicFramePr>
          <p:nvPr/>
        </p:nvGraphicFramePr>
        <p:xfrm>
          <a:off x="76200" y="5118100"/>
          <a:ext cx="3587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35" imgW="1243965" imgH="215900" progId="Equation.3">
                  <p:embed/>
                </p:oleObj>
              </mc:Choice>
              <mc:Fallback>
                <p:oleObj name="Equation" r:id="rId35" imgW="1243965" imgH="215900" progId="Equation.3">
                  <p:embed/>
                  <p:pic>
                    <p:nvPicPr>
                      <p:cNvPr id="0" name="图片 11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18100"/>
                        <a:ext cx="35877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2" name="Object 78"/>
          <p:cNvGraphicFramePr>
            <a:graphicFrameLocks noChangeAspect="1"/>
          </p:cNvGraphicFramePr>
          <p:nvPr/>
        </p:nvGraphicFramePr>
        <p:xfrm>
          <a:off x="76200" y="5651500"/>
          <a:ext cx="32242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37" imgW="1218565" imgH="215900" progId="Equation.3">
                  <p:embed/>
                </p:oleObj>
              </mc:Choice>
              <mc:Fallback>
                <p:oleObj name="Equation" r:id="rId37" imgW="1218565" imgH="215900" progId="Equation.3">
                  <p:embed/>
                  <p:pic>
                    <p:nvPicPr>
                      <p:cNvPr id="0" name="图片 11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651500"/>
                        <a:ext cx="322421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760335"/>
            <a:ext cx="5029200" cy="685800"/>
          </a:xfrm>
          <a:noFill/>
        </p:spPr>
        <p:txBody>
          <a:bodyPr>
            <a:normAutofit fontScale="90000"/>
          </a:bodyPr>
          <a:lstStyle/>
          <a:p>
            <a:r>
              <a:rPr lang="zh-CN" altLang="en-US" sz="5100" dirty="0">
                <a:solidFill>
                  <a:srgbClr val="C00000"/>
                </a:solidFill>
                <a:ea typeface="隶书" panose="02010509060101010101" pitchFamily="49" charset="-122"/>
              </a:rPr>
              <a:t>结束寄语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640763" cy="3200400"/>
          </a:xfrm>
          <a:noFill/>
        </p:spPr>
        <p:txBody>
          <a:bodyPr>
            <a:normAutofit lnSpcReduction="10000"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配方法和公式法是解一元二次方程重要方法</a:t>
            </a:r>
            <a:r>
              <a:rPr lang="en-US" altLang="zh-CN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要作为一种基本技能来掌握</a:t>
            </a:r>
            <a:r>
              <a:rPr lang="en-US" altLang="zh-CN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而某些方程可以用分解因式法简便快捷地求解</a:t>
            </a:r>
            <a:r>
              <a:rPr lang="en-US" altLang="zh-CN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,.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一元二次方程也是刻画现实世界的有效数学模型</a:t>
            </a:r>
            <a:r>
              <a:rPr lang="en-US" altLang="zh-CN" sz="40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 </a:t>
            </a:r>
            <a:endParaRPr lang="en-US" altLang="zh-CN" sz="4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4340" name="Group 4"/>
          <p:cNvGrpSpPr/>
          <p:nvPr/>
        </p:nvGrpSpPr>
        <p:grpSpPr bwMode="auto">
          <a:xfrm>
            <a:off x="1239838" y="0"/>
            <a:ext cx="2646362" cy="1547813"/>
            <a:chOff x="288" y="1872"/>
            <a:chExt cx="1667" cy="975"/>
          </a:xfrm>
        </p:grpSpPr>
        <p:pic>
          <p:nvPicPr>
            <p:cNvPr id="14341" name="Picture 5" descr="gif145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0" y="1872"/>
              <a:ext cx="755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42" name="Group 6"/>
            <p:cNvGrpSpPr/>
            <p:nvPr/>
          </p:nvGrpSpPr>
          <p:grpSpPr bwMode="auto">
            <a:xfrm>
              <a:off x="288" y="1899"/>
              <a:ext cx="1056" cy="751"/>
              <a:chOff x="672" y="3493"/>
              <a:chExt cx="4176" cy="539"/>
            </a:xfrm>
          </p:grpSpPr>
          <p:sp>
            <p:nvSpPr>
              <p:cNvPr id="14343" name="AutoShape 7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719" y="3493"/>
                <a:ext cx="4129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84" y="2112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下课了</a:t>
              </a:r>
              <a:r>
                <a:rPr lang="en-US" altLang="zh-CN" sz="280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5181600" cy="914400"/>
          </a:xfrm>
          <a:noFill/>
        </p:spPr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  <a:ea typeface="隶书" panose="02010509060101010101" pitchFamily="49" charset="-122"/>
              </a:rPr>
              <a:t>配方法</a:t>
            </a:r>
            <a:endParaRPr lang="zh-CN" altLang="en-US" sz="3600" dirty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56324" name="Rectangle 1028"/>
          <p:cNvSpPr>
            <a:spLocks noGrp="1" noChangeArrowheads="1"/>
          </p:cNvSpPr>
          <p:nvPr/>
        </p:nvSpPr>
        <p:spPr bwMode="auto">
          <a:xfrm>
            <a:off x="609600" y="1295400"/>
            <a:ext cx="853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我们通过配成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完全平方式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的方法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得到了一元二次方程的根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这种解一元二次方程的方法称为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配方法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(solving by completing the square)</a:t>
            </a:r>
          </a:p>
        </p:txBody>
      </p:sp>
      <p:pic>
        <p:nvPicPr>
          <p:cNvPr id="56328" name="Picture 1032" descr="Q_01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5200" y="457200"/>
            <a:ext cx="5222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351" name="Group 1055"/>
          <p:cNvGrpSpPr/>
          <p:nvPr/>
        </p:nvGrpSpPr>
        <p:grpSpPr bwMode="auto">
          <a:xfrm>
            <a:off x="533400" y="533400"/>
            <a:ext cx="3581400" cy="685800"/>
            <a:chOff x="768" y="336"/>
            <a:chExt cx="2256" cy="432"/>
          </a:xfrm>
        </p:grpSpPr>
        <p:grpSp>
          <p:nvGrpSpPr>
            <p:cNvPr id="56352" name="Group 1056"/>
            <p:cNvGrpSpPr/>
            <p:nvPr/>
          </p:nvGrpSpPr>
          <p:grpSpPr bwMode="auto">
            <a:xfrm>
              <a:off x="768" y="348"/>
              <a:ext cx="1488" cy="330"/>
              <a:chOff x="1920" y="45"/>
              <a:chExt cx="2112" cy="236"/>
            </a:xfrm>
          </p:grpSpPr>
          <p:sp>
            <p:nvSpPr>
              <p:cNvPr id="56353" name="Rectangle 1057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22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dirty="0">
                    <a:solidFill>
                      <a:srgbClr val="FF0000"/>
                    </a:solidFill>
                    <a:ea typeface="隶书" panose="02010509060101010101" pitchFamily="49" charset="-122"/>
                  </a:rPr>
                  <a:t>回顾与复习</a:t>
                </a:r>
                <a:endParaRPr lang="zh-CN" altLang="en-US" sz="2400" b="1" baseline="-25000" dirty="0">
                  <a:solidFill>
                    <a:srgbClr val="FF0000"/>
                  </a:solidFill>
                  <a:ea typeface="隶书" panose="02010509060101010101" pitchFamily="49" charset="-122"/>
                </a:endParaRPr>
              </a:p>
            </p:txBody>
          </p:sp>
          <p:sp>
            <p:nvSpPr>
              <p:cNvPr id="56354" name="Rectangle 1058" descr="PE03255_"/>
              <p:cNvSpPr>
                <a:spLocks noChangeArrowheads="1"/>
              </p:cNvSpPr>
              <p:nvPr/>
            </p:nvSpPr>
            <p:spPr bwMode="auto">
              <a:xfrm>
                <a:off x="3601" y="45"/>
                <a:ext cx="342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7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itchFamily="49" charset="-127"/>
                  </a:rPr>
                  <a:t>1</a:t>
                </a:r>
              </a:p>
            </p:txBody>
          </p:sp>
        </p:grpSp>
        <p:pic>
          <p:nvPicPr>
            <p:cNvPr id="56355" name="Picture 1059" descr="678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336"/>
              <a:ext cx="768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56" name="Picture 1060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68" y="432"/>
              <a:ext cx="33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358" name="Rectangle 1062"/>
          <p:cNvSpPr>
            <a:spLocks noGrp="1"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平方根的意义</a:t>
            </a:r>
            <a:r>
              <a:rPr kumimoji="1"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</p:txBody>
      </p:sp>
      <p:sp>
        <p:nvSpPr>
          <p:cNvPr id="56415" name="Rectangle 1119"/>
          <p:cNvSpPr>
            <a:spLocks noGrp="1" noChangeArrowheads="1"/>
          </p:cNvSpPr>
          <p:nvPr/>
        </p:nvSpPr>
        <p:spPr bwMode="auto">
          <a:xfrm>
            <a:off x="533400" y="4648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完全平方式</a:t>
            </a:r>
            <a:r>
              <a:rPr kumimoji="1"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式子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±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2ab+b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叫完全平方式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且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±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2ab+b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=(</a:t>
            </a:r>
            <a:r>
              <a:rPr kumimoji="1" lang="en-US" altLang="zh-CN" sz="2800" dirty="0" err="1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kumimoji="1" lang="en-US" altLang="zh-CN" sz="2800" dirty="0" err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±</a:t>
            </a:r>
            <a:r>
              <a:rPr kumimoji="1" lang="en-US" altLang="zh-CN" sz="2800" dirty="0" err="1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</p:txBody>
      </p:sp>
      <p:grpSp>
        <p:nvGrpSpPr>
          <p:cNvPr id="56417" name="Group 1121"/>
          <p:cNvGrpSpPr/>
          <p:nvPr/>
        </p:nvGrpSpPr>
        <p:grpSpPr bwMode="auto">
          <a:xfrm>
            <a:off x="2895600" y="3863975"/>
            <a:ext cx="3657600" cy="479425"/>
            <a:chOff x="1872" y="720"/>
            <a:chExt cx="2304" cy="302"/>
          </a:xfrm>
        </p:grpSpPr>
        <p:sp>
          <p:nvSpPr>
            <p:cNvPr id="56418" name="Text Box 1122"/>
            <p:cNvSpPr txBox="1">
              <a:spLocks noChangeArrowheads="1"/>
            </p:cNvSpPr>
            <p:nvPr/>
          </p:nvSpPr>
          <p:spPr bwMode="auto">
            <a:xfrm>
              <a:off x="1872" y="720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/>
                  </a:solidFill>
                </a:rPr>
                <a:t>      </a:t>
              </a:r>
              <a:r>
                <a:rPr lang="zh-CN" altLang="en-US" sz="2400" dirty="0">
                  <a:solidFill>
                    <a:prstClr val="black"/>
                  </a:solidFill>
                </a:rPr>
                <a:t>如果</a:t>
              </a:r>
              <a:r>
                <a:rPr lang="en-US" altLang="zh-CN" sz="2400" dirty="0">
                  <a:solidFill>
                    <a:prstClr val="black"/>
                  </a:solidFill>
                </a:rPr>
                <a:t>x</a:t>
              </a:r>
              <a:r>
                <a:rPr lang="en-US" altLang="zh-CN" sz="2400" baseline="30000" dirty="0">
                  <a:solidFill>
                    <a:prstClr val="black"/>
                  </a:solidFill>
                </a:rPr>
                <a:t>2</a:t>
              </a:r>
              <a:r>
                <a:rPr lang="en-US" altLang="zh-CN" sz="2400" dirty="0">
                  <a:solidFill>
                    <a:prstClr val="black"/>
                  </a:solidFill>
                </a:rPr>
                <a:t>=a,</a:t>
              </a:r>
              <a:r>
                <a:rPr lang="zh-CN" altLang="en-US" sz="2400" dirty="0">
                  <a:solidFill>
                    <a:prstClr val="black"/>
                  </a:solidFill>
                </a:rPr>
                <a:t>那么</a:t>
              </a:r>
              <a:r>
                <a:rPr lang="en-US" altLang="zh-CN" sz="2400" dirty="0">
                  <a:solidFill>
                    <a:prstClr val="black"/>
                  </a:solidFill>
                </a:rPr>
                <a:t>x=</a:t>
              </a:r>
            </a:p>
          </p:txBody>
        </p:sp>
        <p:graphicFrame>
          <p:nvGraphicFramePr>
            <p:cNvPr id="56419" name="Object 1123"/>
            <p:cNvGraphicFramePr>
              <a:graphicFrameLocks noChangeAspect="1"/>
            </p:cNvGraphicFramePr>
            <p:nvPr/>
          </p:nvGraphicFramePr>
          <p:xfrm>
            <a:off x="3624" y="720"/>
            <a:ext cx="504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0" imgW="381000" imgH="228600" progId="Equation.3">
                    <p:embed/>
                  </p:oleObj>
                </mc:Choice>
                <mc:Fallback>
                  <p:oleObj name="Equation" r:id="rId10" imgW="381000" imgH="228600" progId="Equation.3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" y="720"/>
                          <a:ext cx="504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420" name="Rectangle 1124"/>
          <p:cNvSpPr>
            <a:spLocks noGrp="1" noChangeArrowheads="1"/>
          </p:cNvSpPr>
          <p:nvPr/>
        </p:nvSpPr>
        <p:spPr bwMode="auto">
          <a:xfrm>
            <a:off x="533400" y="2667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SzPts val="28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用配方法解一元二次方程的方法的</a:t>
            </a:r>
            <a:r>
              <a:rPr lang="zh-CN" altLang="en-US" sz="48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助手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58" grpId="0" autoUpdateAnimBg="0"/>
      <p:bldP spid="56415" grpId="0" autoUpdateAnimBg="0"/>
      <p:bldP spid="564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5181600" cy="914400"/>
          </a:xfrm>
          <a:noFill/>
        </p:spPr>
        <p:txBody>
          <a:bodyPr/>
          <a:lstStyle/>
          <a:p>
            <a:r>
              <a:rPr lang="zh-CN" altLang="en-US" sz="3600">
                <a:solidFill>
                  <a:schemeClr val="tx1"/>
                </a:solidFill>
                <a:ea typeface="隶书" panose="02010509060101010101" pitchFamily="49" charset="-122"/>
              </a:rPr>
              <a:t>配方法</a:t>
            </a:r>
            <a:endParaRPr lang="zh-CN" altLang="en-US" sz="36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pic>
        <p:nvPicPr>
          <p:cNvPr id="60423" name="Picture 7" descr="Q_0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457200"/>
            <a:ext cx="5222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24" name="Group 8"/>
          <p:cNvGrpSpPr/>
          <p:nvPr/>
        </p:nvGrpSpPr>
        <p:grpSpPr bwMode="auto">
          <a:xfrm>
            <a:off x="533400" y="533400"/>
            <a:ext cx="3581400" cy="685800"/>
            <a:chOff x="768" y="336"/>
            <a:chExt cx="2256" cy="432"/>
          </a:xfrm>
        </p:grpSpPr>
        <p:grpSp>
          <p:nvGrpSpPr>
            <p:cNvPr id="60425" name="Group 9"/>
            <p:cNvGrpSpPr/>
            <p:nvPr/>
          </p:nvGrpSpPr>
          <p:grpSpPr bwMode="auto">
            <a:xfrm>
              <a:off x="768" y="348"/>
              <a:ext cx="1488" cy="330"/>
              <a:chOff x="1920" y="45"/>
              <a:chExt cx="2112" cy="236"/>
            </a:xfrm>
          </p:grpSpPr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22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>
                    <a:solidFill>
                      <a:srgbClr val="FF0000"/>
                    </a:solidFill>
                    <a:ea typeface="隶书" panose="02010509060101010101" pitchFamily="49" charset="-122"/>
                  </a:rPr>
                  <a:t>回顾与复习</a:t>
                </a:r>
                <a:endParaRPr lang="zh-CN" altLang="en-US" sz="2400" b="1" baseline="-25000">
                  <a:solidFill>
                    <a:srgbClr val="FF0000"/>
                  </a:solidFill>
                  <a:ea typeface="隶书" panose="02010509060101010101" pitchFamily="49" charset="-122"/>
                </a:endParaRPr>
              </a:p>
            </p:txBody>
          </p:sp>
          <p:sp>
            <p:nvSpPr>
              <p:cNvPr id="60427" name="Rectangle 11" descr="PE03255_"/>
              <p:cNvSpPr>
                <a:spLocks noChangeArrowheads="1"/>
              </p:cNvSpPr>
              <p:nvPr/>
            </p:nvSpPr>
            <p:spPr bwMode="auto">
              <a:xfrm>
                <a:off x="3601" y="45"/>
                <a:ext cx="342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itchFamily="49" charset="-127"/>
                  </a:rPr>
                  <a:t>2</a:t>
                </a:r>
              </a:p>
            </p:txBody>
          </p:sp>
        </p:grpSp>
        <p:pic>
          <p:nvPicPr>
            <p:cNvPr id="60428" name="Picture 12" descr="678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336"/>
              <a:ext cx="768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9" name="Picture 13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8" y="432"/>
              <a:ext cx="33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431" name="Rectangle 15"/>
          <p:cNvSpPr>
            <a:spLocks noGrp="1" noChangeArrowheads="1"/>
          </p:cNvSpPr>
          <p:nvPr/>
        </p:nvSpPr>
        <p:spPr bwMode="auto">
          <a:xfrm>
            <a:off x="533400" y="990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SzPts val="28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用配方法解一元二次方程的</a:t>
            </a:r>
            <a:r>
              <a:rPr lang="zh-CN" altLang="en-US" sz="44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步骤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</p:txBody>
      </p:sp>
      <p:sp>
        <p:nvSpPr>
          <p:cNvPr id="60432" name="Rectangle 16"/>
          <p:cNvSpPr>
            <a:spLocks noGrp="1" noChangeArrowheads="1"/>
          </p:cNvSpPr>
          <p:nvPr/>
        </p:nvSpPr>
        <p:spPr bwMode="auto">
          <a:xfrm>
            <a:off x="533400" y="2438400"/>
            <a:ext cx="8318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化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把二次项系数化为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1(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方程两边都除以二次项系数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移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项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把常数项移到方程的右边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配方</a:t>
            </a:r>
            <a:r>
              <a:rPr kumimoji="1" lang="en-US" altLang="zh-CN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方程两边都加上一次项系数</a:t>
            </a:r>
            <a:r>
              <a:rPr kumimoji="1" lang="zh-CN" altLang="en-US" sz="280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绝对值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一半的平方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变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方程左分解因式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右边合并同类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开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根据平方根意义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方程两边开平方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6.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求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解一元一次方程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7.</a:t>
            </a:r>
            <a:r>
              <a:rPr kumimoji="1"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定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写出原方程的解</a:t>
            </a:r>
            <a:r>
              <a:rPr kumimoji="1" lang="en-US" altLang="zh-CN" sz="280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 autoUpdateAnimBg="0"/>
      <p:bldP spid="604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76056" y="303213"/>
            <a:ext cx="2520280" cy="838200"/>
          </a:xfrm>
          <a:noFill/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  <a:ea typeface="隶书" panose="02010509060101010101" pitchFamily="49" charset="-122"/>
              </a:rPr>
              <a:t>公式法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/>
        </p:nvSpPr>
        <p:spPr bwMode="auto">
          <a:xfrm>
            <a:off x="0" y="12192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800" dirty="0">
                <a:solidFill>
                  <a:prstClr val="black"/>
                </a:solidFill>
                <a:latin typeface="宋体" panose="02010600030101010101" pitchFamily="2" charset="-122"/>
              </a:rPr>
              <a:t>一般地,对于一元二次方程 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ax</a:t>
            </a:r>
            <a:r>
              <a:rPr lang="en-US" altLang="zh-CN" sz="2800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+bx+c=0(a≠0)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endParaRPr lang="zh-CN" altLang="en-GB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70663" name="Group 1031"/>
          <p:cNvGrpSpPr/>
          <p:nvPr/>
        </p:nvGrpSpPr>
        <p:grpSpPr bwMode="auto">
          <a:xfrm>
            <a:off x="971550" y="188913"/>
            <a:ext cx="3995738" cy="990600"/>
            <a:chOff x="1920" y="2372"/>
            <a:chExt cx="2832" cy="910"/>
          </a:xfrm>
        </p:grpSpPr>
        <p:grpSp>
          <p:nvGrpSpPr>
            <p:cNvPr id="70664" name="Group 1032"/>
            <p:cNvGrpSpPr/>
            <p:nvPr/>
          </p:nvGrpSpPr>
          <p:grpSpPr bwMode="auto">
            <a:xfrm>
              <a:off x="1920" y="2372"/>
              <a:ext cx="2784" cy="910"/>
              <a:chOff x="672" y="3456"/>
              <a:chExt cx="4176" cy="576"/>
            </a:xfrm>
          </p:grpSpPr>
          <p:sp>
            <p:nvSpPr>
              <p:cNvPr id="70665" name="AutoShape 1033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666" name="Text Box 1034"/>
              <p:cNvSpPr txBox="1">
                <a:spLocks noChangeArrowheads="1"/>
              </p:cNvSpPr>
              <p:nvPr/>
            </p:nvSpPr>
            <p:spPr bwMode="auto">
              <a:xfrm>
                <a:off x="719" y="3456"/>
                <a:ext cx="412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70667" name="Picture 1035" descr="慢跑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8" y="2592"/>
              <a:ext cx="72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68" name="Picture 1036" descr="跳动的心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9" name="Text Box 1037"/>
            <p:cNvSpPr txBox="1">
              <a:spLocks noChangeArrowheads="1"/>
            </p:cNvSpPr>
            <p:nvPr/>
          </p:nvSpPr>
          <p:spPr bwMode="auto">
            <a:xfrm>
              <a:off x="2016" y="2668"/>
              <a:ext cx="2736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FF0000"/>
                  </a:solidFill>
                  <a:ea typeface="隶书" panose="02010509060101010101" pitchFamily="49" charset="-122"/>
                </a:rPr>
                <a:t>心动     不如行动</a:t>
              </a:r>
            </a:p>
          </p:txBody>
        </p:sp>
      </p:grpSp>
      <p:graphicFrame>
        <p:nvGraphicFramePr>
          <p:cNvPr id="70674" name="Object 1042"/>
          <p:cNvGraphicFramePr>
            <a:graphicFrameLocks noChangeAspect="1"/>
          </p:cNvGraphicFramePr>
          <p:nvPr/>
        </p:nvGraphicFramePr>
        <p:xfrm>
          <a:off x="2362200" y="2362200"/>
          <a:ext cx="45148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2984500" imgH="596900" progId="Equation.3">
                  <p:embed/>
                </p:oleObj>
              </mc:Choice>
              <mc:Fallback>
                <p:oleObj name="Equation" r:id="rId8" imgW="2984500" imgH="596900" progId="Equation.3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51485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1" name="Rectangle 1049"/>
          <p:cNvSpPr>
            <a:spLocks noGrp="1" noChangeArrowheads="1"/>
          </p:cNvSpPr>
          <p:nvPr/>
        </p:nvSpPr>
        <p:spPr bwMode="auto">
          <a:xfrm>
            <a:off x="76200" y="3352800"/>
            <a:ext cx="883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上面这个式子称为一元二次方程的求根公式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用求根公式解一元二次方程的方法称为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公式法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(solving by </a:t>
            </a:r>
            <a:r>
              <a:rPr kumimoji="1" lang="en-US" altLang="zh-CN" sz="2800" dirty="0" err="1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formular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).</a:t>
            </a:r>
          </a:p>
        </p:txBody>
      </p:sp>
      <p:graphicFrame>
        <p:nvGraphicFramePr>
          <p:cNvPr id="70683" name="Object 1051"/>
          <p:cNvGraphicFramePr>
            <a:graphicFrameLocks noChangeAspect="1"/>
          </p:cNvGraphicFramePr>
          <p:nvPr/>
        </p:nvGraphicFramePr>
        <p:xfrm>
          <a:off x="596900" y="1828800"/>
          <a:ext cx="3570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0" imgW="2349500" imgH="304800" progId="Equation.3">
                  <p:embed/>
                </p:oleObj>
              </mc:Choice>
              <mc:Fallback>
                <p:oleObj name="Equation" r:id="rId10" imgW="2349500" imgH="304800" progId="Equation.3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828800"/>
                        <a:ext cx="3570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4" name="Rectangle 1052"/>
          <p:cNvSpPr>
            <a:spLocks noGrp="1" noChangeArrowheads="1"/>
          </p:cNvSpPr>
          <p:nvPr/>
        </p:nvSpPr>
        <p:spPr bwMode="auto">
          <a:xfrm>
            <a:off x="76200" y="4648200"/>
            <a:ext cx="906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老师提示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公式法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解一元二次方程的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前提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必需是一般形式的一元二次方程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ax</a:t>
            </a:r>
            <a:r>
              <a:rPr lang="en-US" altLang="zh-CN" sz="2800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+bx+c=0(a≠0).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endParaRPr lang="zh-CN" altLang="en-GB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2.b</a:t>
            </a:r>
            <a:r>
              <a:rPr kumimoji="1"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-4ac≥0.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81" grpId="0" autoUpdateAnimBg="0"/>
      <p:bldP spid="706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55" name="Group 119"/>
          <p:cNvGrpSpPr/>
          <p:nvPr/>
        </p:nvGrpSpPr>
        <p:grpSpPr bwMode="auto">
          <a:xfrm>
            <a:off x="457200" y="2420938"/>
            <a:ext cx="4114800" cy="4589462"/>
            <a:chOff x="288" y="1488"/>
            <a:chExt cx="2592" cy="3120"/>
          </a:xfrm>
        </p:grpSpPr>
        <p:grpSp>
          <p:nvGrpSpPr>
            <p:cNvPr id="40042" name="Group 106"/>
            <p:cNvGrpSpPr/>
            <p:nvPr/>
          </p:nvGrpSpPr>
          <p:grpSpPr bwMode="auto">
            <a:xfrm>
              <a:off x="288" y="1488"/>
              <a:ext cx="2592" cy="3120"/>
              <a:chOff x="718" y="3457"/>
              <a:chExt cx="4130" cy="528"/>
            </a:xfrm>
          </p:grpSpPr>
          <p:sp>
            <p:nvSpPr>
              <p:cNvPr id="40043" name="AutoShape 107"/>
              <p:cNvSpPr>
                <a:spLocks noChangeArrowheads="1"/>
              </p:cNvSpPr>
              <p:nvPr/>
            </p:nvSpPr>
            <p:spPr bwMode="auto">
              <a:xfrm>
                <a:off x="719" y="3457"/>
                <a:ext cx="4080" cy="528"/>
              </a:xfrm>
              <a:prstGeom prst="horizontalScroll">
                <a:avLst>
                  <a:gd name="adj" fmla="val 12500"/>
                </a:avLst>
              </a:prstGeom>
              <a:noFill/>
              <a:ln w="9525">
                <a:solidFill>
                  <a:srgbClr val="0000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044" name="Text Box 108"/>
              <p:cNvSpPr txBox="1">
                <a:spLocks noChangeArrowheads="1"/>
              </p:cNvSpPr>
              <p:nvPr/>
            </p:nvSpPr>
            <p:spPr bwMode="auto">
              <a:xfrm>
                <a:off x="718" y="3591"/>
                <a:ext cx="4130" cy="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graphicFrame>
          <p:nvGraphicFramePr>
            <p:cNvPr id="40027" name="Object 91"/>
            <p:cNvGraphicFramePr>
              <a:graphicFrameLocks noChangeAspect="1"/>
            </p:cNvGraphicFramePr>
            <p:nvPr/>
          </p:nvGraphicFramePr>
          <p:xfrm>
            <a:off x="928" y="2688"/>
            <a:ext cx="1083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6" imgW="1130300" imgH="571500" progId="Equation.3">
                    <p:embed/>
                  </p:oleObj>
                </mc:Choice>
                <mc:Fallback>
                  <p:oleObj name="Equation" r:id="rId6" imgW="1130300" imgH="571500" progId="Equation.3">
                    <p:embed/>
                    <p:pic>
                      <p:nvPicPr>
                        <p:cNvPr id="0" name="图片 30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" y="2688"/>
                          <a:ext cx="1083" cy="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7" name="Object 101"/>
            <p:cNvGraphicFramePr>
              <a:graphicFrameLocks noChangeAspect="1"/>
            </p:cNvGraphicFramePr>
            <p:nvPr/>
          </p:nvGraphicFramePr>
          <p:xfrm>
            <a:off x="679" y="3368"/>
            <a:ext cx="167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8" imgW="1473200" imgH="266700" progId="Equation.3">
                    <p:embed/>
                  </p:oleObj>
                </mc:Choice>
                <mc:Fallback>
                  <p:oleObj name="Equation" r:id="rId8" imgW="1473200" imgH="266700" progId="Equation.3">
                    <p:embed/>
                    <p:pic>
                      <p:nvPicPr>
                        <p:cNvPr id="0" name="图片 30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" y="3368"/>
                          <a:ext cx="167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8" name="Object 102"/>
            <p:cNvGraphicFramePr>
              <a:graphicFrameLocks noChangeAspect="1"/>
            </p:cNvGraphicFramePr>
            <p:nvPr/>
          </p:nvGraphicFramePr>
          <p:xfrm>
            <a:off x="721" y="1903"/>
            <a:ext cx="163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10" imgW="1536700" imgH="266700" progId="Equation.3">
                    <p:embed/>
                  </p:oleObj>
                </mc:Choice>
                <mc:Fallback>
                  <p:oleObj name="Equation" r:id="rId10" imgW="1536700" imgH="266700" progId="Equation.3">
                    <p:embed/>
                    <p:pic>
                      <p:nvPicPr>
                        <p:cNvPr id="0" name="图片 30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" y="1903"/>
                          <a:ext cx="163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45" name="Object 109"/>
            <p:cNvGraphicFramePr>
              <a:graphicFrameLocks noChangeAspect="1"/>
            </p:cNvGraphicFramePr>
            <p:nvPr/>
          </p:nvGraphicFramePr>
          <p:xfrm>
            <a:off x="681" y="2327"/>
            <a:ext cx="122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12" imgW="1282700" imgH="292100" progId="Equation.3">
                    <p:embed/>
                  </p:oleObj>
                </mc:Choice>
                <mc:Fallback>
                  <p:oleObj name="Equation" r:id="rId12" imgW="1282700" imgH="292100" progId="Equation.3">
                    <p:embed/>
                    <p:pic>
                      <p:nvPicPr>
                        <p:cNvPr id="0" name="图片 30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2327"/>
                          <a:ext cx="122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056" name="Group 120"/>
          <p:cNvGrpSpPr/>
          <p:nvPr/>
        </p:nvGrpSpPr>
        <p:grpSpPr bwMode="auto">
          <a:xfrm>
            <a:off x="4953000" y="2276475"/>
            <a:ext cx="4114800" cy="4513263"/>
            <a:chOff x="3120" y="1440"/>
            <a:chExt cx="2592" cy="3120"/>
          </a:xfrm>
        </p:grpSpPr>
        <p:grpSp>
          <p:nvGrpSpPr>
            <p:cNvPr id="40048" name="Group 112"/>
            <p:cNvGrpSpPr/>
            <p:nvPr/>
          </p:nvGrpSpPr>
          <p:grpSpPr bwMode="auto">
            <a:xfrm>
              <a:off x="3120" y="1440"/>
              <a:ext cx="2592" cy="3120"/>
              <a:chOff x="718" y="3457"/>
              <a:chExt cx="4130" cy="528"/>
            </a:xfrm>
          </p:grpSpPr>
          <p:sp>
            <p:nvSpPr>
              <p:cNvPr id="40049" name="AutoShape 113"/>
              <p:cNvSpPr>
                <a:spLocks noChangeArrowheads="1"/>
              </p:cNvSpPr>
              <p:nvPr/>
            </p:nvSpPr>
            <p:spPr bwMode="auto">
              <a:xfrm>
                <a:off x="719" y="3457"/>
                <a:ext cx="4080" cy="528"/>
              </a:xfrm>
              <a:prstGeom prst="horizontalScroll">
                <a:avLst>
                  <a:gd name="adj" fmla="val 12500"/>
                </a:avLst>
              </a:prstGeom>
              <a:noFill/>
              <a:ln w="9525">
                <a:solidFill>
                  <a:srgbClr val="0000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050" name="Text Box 114"/>
              <p:cNvSpPr txBox="1">
                <a:spLocks noChangeArrowheads="1"/>
              </p:cNvSpPr>
              <p:nvPr/>
            </p:nvSpPr>
            <p:spPr bwMode="auto">
              <a:xfrm>
                <a:off x="718" y="3591"/>
                <a:ext cx="4130" cy="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graphicFrame>
          <p:nvGraphicFramePr>
            <p:cNvPr id="40051" name="Object 115"/>
            <p:cNvGraphicFramePr>
              <a:graphicFrameLocks noChangeAspect="1"/>
            </p:cNvGraphicFramePr>
            <p:nvPr/>
          </p:nvGraphicFramePr>
          <p:xfrm>
            <a:off x="3978" y="2978"/>
            <a:ext cx="64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Equation" r:id="rId14" imgW="673100" imgH="241300" progId="Equation.3">
                    <p:embed/>
                  </p:oleObj>
                </mc:Choice>
                <mc:Fallback>
                  <p:oleObj name="Equation" r:id="rId14" imgW="673100" imgH="241300" progId="Equation.3">
                    <p:embed/>
                    <p:pic>
                      <p:nvPicPr>
                        <p:cNvPr id="0" name="图片 30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2978"/>
                          <a:ext cx="646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52" name="Object 116"/>
            <p:cNvGraphicFramePr>
              <a:graphicFrameLocks noChangeAspect="1"/>
            </p:cNvGraphicFramePr>
            <p:nvPr/>
          </p:nvGraphicFramePr>
          <p:xfrm>
            <a:off x="3656" y="3320"/>
            <a:ext cx="124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Equation" r:id="rId16" imgW="1168400" imgH="266700" progId="Equation.3">
                    <p:embed/>
                  </p:oleObj>
                </mc:Choice>
                <mc:Fallback>
                  <p:oleObj name="Equation" r:id="rId16" imgW="1168400" imgH="266700" progId="Equation.3">
                    <p:embed/>
                    <p:pic>
                      <p:nvPicPr>
                        <p:cNvPr id="0" name="图片 30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" y="3320"/>
                          <a:ext cx="124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53" name="Object 117"/>
            <p:cNvGraphicFramePr>
              <a:graphicFrameLocks noChangeAspect="1"/>
            </p:cNvGraphicFramePr>
            <p:nvPr/>
          </p:nvGraphicFramePr>
          <p:xfrm>
            <a:off x="3553" y="1855"/>
            <a:ext cx="163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Equation" r:id="rId18" imgW="1536700" imgH="266700" progId="Equation.3">
                    <p:embed/>
                  </p:oleObj>
                </mc:Choice>
                <mc:Fallback>
                  <p:oleObj name="Equation" r:id="rId18" imgW="1536700" imgH="266700" progId="Equation.3">
                    <p:embed/>
                    <p:pic>
                      <p:nvPicPr>
                        <p:cNvPr id="0" name="图片 3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1855"/>
                          <a:ext cx="163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54" name="Object 118"/>
            <p:cNvGraphicFramePr>
              <a:graphicFrameLocks noChangeAspect="1"/>
            </p:cNvGraphicFramePr>
            <p:nvPr/>
          </p:nvGraphicFramePr>
          <p:xfrm>
            <a:off x="3488" y="2316"/>
            <a:ext cx="1600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20" imgW="1676400" imgH="609600" progId="Equation.3">
                    <p:embed/>
                  </p:oleObj>
                </mc:Choice>
                <mc:Fallback>
                  <p:oleObj name="Equation" r:id="rId20" imgW="1676400" imgH="609600" progId="Equation.3">
                    <p:embed/>
                    <p:pic>
                      <p:nvPicPr>
                        <p:cNvPr id="0" name="图片 30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" y="2316"/>
                          <a:ext cx="1600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838200"/>
          </a:xfrm>
          <a:noFill/>
        </p:spPr>
        <p:txBody>
          <a:bodyPr/>
          <a:lstStyle/>
          <a:p>
            <a:r>
              <a:rPr lang="zh-CN" altLang="en-US" sz="4000">
                <a:solidFill>
                  <a:schemeClr val="tx1"/>
                </a:solidFill>
                <a:ea typeface="隶书" panose="02010509060101010101" pitchFamily="49" charset="-122"/>
              </a:rPr>
              <a:t>你能解决这个问题吗</a:t>
            </a:r>
            <a:endParaRPr lang="zh-CN" altLang="en-US" sz="40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/>
        </p:nvSpPr>
        <p:spPr bwMode="auto">
          <a:xfrm>
            <a:off x="0" y="10668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一个数的平方与这个数的3倍有可能相等吗？如果相等，这个数是几？你是怎样求出来的？</a:t>
            </a:r>
          </a:p>
        </p:txBody>
      </p:sp>
      <p:grpSp>
        <p:nvGrpSpPr>
          <p:cNvPr id="40001" name="Group 65"/>
          <p:cNvGrpSpPr/>
          <p:nvPr/>
        </p:nvGrpSpPr>
        <p:grpSpPr bwMode="auto">
          <a:xfrm>
            <a:off x="250825" y="188913"/>
            <a:ext cx="4067175" cy="958850"/>
            <a:chOff x="1920" y="2339"/>
            <a:chExt cx="2832" cy="992"/>
          </a:xfrm>
        </p:grpSpPr>
        <p:grpSp>
          <p:nvGrpSpPr>
            <p:cNvPr id="40002" name="Group 66"/>
            <p:cNvGrpSpPr/>
            <p:nvPr/>
          </p:nvGrpSpPr>
          <p:grpSpPr bwMode="auto">
            <a:xfrm>
              <a:off x="1920" y="2339"/>
              <a:ext cx="2784" cy="943"/>
              <a:chOff x="672" y="3435"/>
              <a:chExt cx="4176" cy="597"/>
            </a:xfrm>
          </p:grpSpPr>
          <p:sp>
            <p:nvSpPr>
              <p:cNvPr id="40003" name="AutoShape 67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004" name="Text Box 68"/>
              <p:cNvSpPr txBox="1">
                <a:spLocks noChangeArrowheads="1"/>
              </p:cNvSpPr>
              <p:nvPr/>
            </p:nvSpPr>
            <p:spPr bwMode="auto">
              <a:xfrm>
                <a:off x="718" y="3435"/>
                <a:ext cx="4130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40005" name="Picture 69" descr="慢跑"/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888" y="2592"/>
              <a:ext cx="72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06" name="Picture 70" descr="跳动的心"/>
            <p:cNvPicPr>
              <a:picLocks noChangeAspect="1" noChangeArrowheads="1" noCrop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007" name="Text Box 71"/>
            <p:cNvSpPr txBox="1">
              <a:spLocks noChangeArrowheads="1"/>
            </p:cNvSpPr>
            <p:nvPr/>
          </p:nvSpPr>
          <p:spPr bwMode="auto">
            <a:xfrm>
              <a:off x="2016" y="2668"/>
              <a:ext cx="2736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FF0000"/>
                  </a:solidFill>
                  <a:ea typeface="隶书" panose="02010509060101010101" pitchFamily="49" charset="-122"/>
                </a:rPr>
                <a:t>心动   不如行动</a:t>
              </a:r>
            </a:p>
          </p:txBody>
        </p:sp>
      </p:grpSp>
      <p:graphicFrame>
        <p:nvGraphicFramePr>
          <p:cNvPr id="40020" name="Object 84"/>
          <p:cNvGraphicFramePr>
            <a:graphicFrameLocks noChangeAspect="1"/>
          </p:cNvGraphicFramePr>
          <p:nvPr/>
        </p:nvGraphicFramePr>
        <p:xfrm>
          <a:off x="7391400" y="2057400"/>
          <a:ext cx="1052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4" imgW="698500" imgH="266700" progId="Equation.3">
                  <p:embed/>
                </p:oleObj>
              </mc:Choice>
              <mc:Fallback>
                <p:oleObj name="Equation" r:id="rId24" imgW="698500" imgH="266700" progId="Equation.3">
                  <p:embed/>
                  <p:pic>
                    <p:nvPicPr>
                      <p:cNvPr id="0" name="图片 3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057400"/>
                        <a:ext cx="10525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57" name="Rectangle 121"/>
          <p:cNvSpPr>
            <a:spLocks noGrp="1" noChangeArrowheads="1"/>
          </p:cNvSpPr>
          <p:nvPr/>
        </p:nvSpPr>
        <p:spPr bwMode="auto">
          <a:xfrm>
            <a:off x="0" y="19812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800" b="1">
                <a:solidFill>
                  <a:prstClr val="black"/>
                </a:solidFill>
                <a:latin typeface="宋体" panose="02010600030101010101" pitchFamily="2" charset="-122"/>
              </a:rPr>
              <a:t>小颖,小明,小亮都设这个数为</a:t>
            </a: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x,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根据题意得</a:t>
            </a:r>
            <a:endParaRPr lang="zh-CN" altLang="en-GB" sz="2800" b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40058" name="Text Box 122"/>
          <p:cNvSpPr txBox="1">
            <a:spLocks noChangeArrowheads="1"/>
          </p:cNvSpPr>
          <p:nvPr/>
        </p:nvSpPr>
        <p:spPr bwMode="auto">
          <a:xfrm>
            <a:off x="1143000" y="571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33CC"/>
                </a:solidFill>
              </a:rPr>
              <a:t>小颖做得对吗</a:t>
            </a:r>
            <a:r>
              <a:rPr kumimoji="1" lang="en-US" altLang="zh-CN" sz="240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40059" name="Text Box 123"/>
          <p:cNvSpPr txBox="1">
            <a:spLocks noChangeArrowheads="1"/>
          </p:cNvSpPr>
          <p:nvPr/>
        </p:nvSpPr>
        <p:spPr bwMode="auto">
          <a:xfrm>
            <a:off x="5867400" y="571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33CC"/>
                </a:solidFill>
              </a:rPr>
              <a:t>小明做得对吗</a:t>
            </a:r>
            <a:r>
              <a:rPr kumimoji="1" lang="en-US" altLang="zh-CN" sz="2400">
                <a:solidFill>
                  <a:srgbClr val="0033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40057" grpId="0" autoUpdateAnimBg="0"/>
      <p:bldP spid="40058" grpId="0" autoUpdateAnimBg="0"/>
      <p:bldP spid="400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Rectangle 104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838200"/>
          </a:xfrm>
          <a:noFill/>
        </p:spPr>
        <p:txBody>
          <a:bodyPr/>
          <a:lstStyle/>
          <a:p>
            <a:r>
              <a:rPr lang="zh-CN" altLang="en-US" sz="4000">
                <a:solidFill>
                  <a:schemeClr val="tx1"/>
                </a:solidFill>
                <a:ea typeface="隶书" panose="02010509060101010101" pitchFamily="49" charset="-122"/>
              </a:rPr>
              <a:t>你能解决这个问题吗</a:t>
            </a:r>
            <a:endParaRPr lang="zh-CN" altLang="en-US" sz="40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75795" name="Rectangle 1043"/>
          <p:cNvSpPr>
            <a:spLocks noGrp="1" noChangeArrowheads="1"/>
          </p:cNvSpPr>
          <p:nvPr/>
        </p:nvSpPr>
        <p:spPr bwMode="auto">
          <a:xfrm>
            <a:off x="0" y="10668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800" b="1">
                <a:solidFill>
                  <a:prstClr val="black"/>
                </a:solidFill>
                <a:latin typeface="宋体" panose="02010600030101010101" pitchFamily="2" charset="-122"/>
              </a:rPr>
              <a:t>一个数的平方与这个数的3倍有可能相等吗？如果相等，这个数是几？你是怎样求出来的？</a:t>
            </a:r>
          </a:p>
        </p:txBody>
      </p:sp>
      <p:grpSp>
        <p:nvGrpSpPr>
          <p:cNvPr id="75796" name="Group 1044"/>
          <p:cNvGrpSpPr/>
          <p:nvPr/>
        </p:nvGrpSpPr>
        <p:grpSpPr bwMode="auto">
          <a:xfrm>
            <a:off x="0" y="0"/>
            <a:ext cx="4495800" cy="1323975"/>
            <a:chOff x="1920" y="2448"/>
            <a:chExt cx="2832" cy="834"/>
          </a:xfrm>
        </p:grpSpPr>
        <p:grpSp>
          <p:nvGrpSpPr>
            <p:cNvPr id="75797" name="Group 1045"/>
            <p:cNvGrpSpPr/>
            <p:nvPr/>
          </p:nvGrpSpPr>
          <p:grpSpPr bwMode="auto">
            <a:xfrm>
              <a:off x="1920" y="2448"/>
              <a:ext cx="2784" cy="834"/>
              <a:chOff x="672" y="3504"/>
              <a:chExt cx="4176" cy="528"/>
            </a:xfrm>
          </p:grpSpPr>
          <p:sp>
            <p:nvSpPr>
              <p:cNvPr id="75798" name="AutoShape 1046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799" name="Text Box 1047"/>
              <p:cNvSpPr txBox="1">
                <a:spLocks noChangeArrowheads="1"/>
              </p:cNvSpPr>
              <p:nvPr/>
            </p:nvSpPr>
            <p:spPr bwMode="auto">
              <a:xfrm>
                <a:off x="719" y="3508"/>
                <a:ext cx="4129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75800" name="Picture 1048" descr="慢跑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2592"/>
              <a:ext cx="72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01" name="Picture 1049" descr="跳动的心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802" name="Text Box 1050"/>
            <p:cNvSpPr txBox="1">
              <a:spLocks noChangeArrowheads="1"/>
            </p:cNvSpPr>
            <p:nvPr/>
          </p:nvSpPr>
          <p:spPr bwMode="auto">
            <a:xfrm>
              <a:off x="2016" y="2668"/>
              <a:ext cx="27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FF0000"/>
                  </a:solidFill>
                  <a:ea typeface="隶书" panose="02010509060101010101" pitchFamily="49" charset="-122"/>
                </a:rPr>
                <a:t>心动     不如行动</a:t>
              </a:r>
            </a:p>
          </p:txBody>
        </p:sp>
      </p:grpSp>
      <p:graphicFrame>
        <p:nvGraphicFramePr>
          <p:cNvPr id="75803" name="Object 1051"/>
          <p:cNvGraphicFramePr>
            <a:graphicFrameLocks noChangeAspect="1"/>
          </p:cNvGraphicFramePr>
          <p:nvPr/>
        </p:nvGraphicFramePr>
        <p:xfrm>
          <a:off x="7391400" y="2057400"/>
          <a:ext cx="1052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7" imgW="698500" imgH="266700" progId="Equation.3">
                  <p:embed/>
                </p:oleObj>
              </mc:Choice>
              <mc:Fallback>
                <p:oleObj name="Equation" r:id="rId7" imgW="698500" imgH="266700" progId="Equation.3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057400"/>
                        <a:ext cx="10525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4" name="Rectangle 1052"/>
          <p:cNvSpPr>
            <a:spLocks noGrp="1" noChangeArrowheads="1"/>
          </p:cNvSpPr>
          <p:nvPr/>
        </p:nvSpPr>
        <p:spPr bwMode="auto">
          <a:xfrm>
            <a:off x="0" y="19812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lang="zh-CN" altLang="en-GB" sz="2800" b="1">
                <a:solidFill>
                  <a:prstClr val="black"/>
                </a:solidFill>
                <a:latin typeface="宋体" panose="02010600030101010101" pitchFamily="2" charset="-122"/>
              </a:rPr>
              <a:t>小颖,小明,小亮都设这个数为</a:t>
            </a: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x,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根据题意得</a:t>
            </a:r>
            <a:endParaRPr lang="zh-CN" altLang="en-GB" sz="2800" b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75811" name="Group 1059"/>
          <p:cNvGrpSpPr/>
          <p:nvPr/>
        </p:nvGrpSpPr>
        <p:grpSpPr bwMode="auto">
          <a:xfrm>
            <a:off x="4876800" y="2205038"/>
            <a:ext cx="4114800" cy="4657725"/>
            <a:chOff x="288" y="1296"/>
            <a:chExt cx="2592" cy="3120"/>
          </a:xfrm>
        </p:grpSpPr>
        <p:grpSp>
          <p:nvGrpSpPr>
            <p:cNvPr id="75812" name="Group 1060"/>
            <p:cNvGrpSpPr/>
            <p:nvPr/>
          </p:nvGrpSpPr>
          <p:grpSpPr bwMode="auto">
            <a:xfrm>
              <a:off x="288" y="1296"/>
              <a:ext cx="2592" cy="3120"/>
              <a:chOff x="718" y="3457"/>
              <a:chExt cx="4130" cy="528"/>
            </a:xfrm>
          </p:grpSpPr>
          <p:sp>
            <p:nvSpPr>
              <p:cNvPr id="75813" name="AutoShape 1061"/>
              <p:cNvSpPr>
                <a:spLocks noChangeArrowheads="1"/>
              </p:cNvSpPr>
              <p:nvPr/>
            </p:nvSpPr>
            <p:spPr bwMode="auto">
              <a:xfrm>
                <a:off x="719" y="3457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4" name="Text Box 1062"/>
              <p:cNvSpPr txBox="1">
                <a:spLocks noChangeArrowheads="1"/>
              </p:cNvSpPr>
              <p:nvPr/>
            </p:nvSpPr>
            <p:spPr bwMode="auto">
              <a:xfrm>
                <a:off x="718" y="3591"/>
                <a:ext cx="4130" cy="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graphicFrame>
          <p:nvGraphicFramePr>
            <p:cNvPr id="75815" name="Object 1063"/>
            <p:cNvGraphicFramePr>
              <a:graphicFrameLocks noChangeAspect="1"/>
            </p:cNvGraphicFramePr>
            <p:nvPr/>
          </p:nvGraphicFramePr>
          <p:xfrm>
            <a:off x="1045" y="2592"/>
            <a:ext cx="1115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" name="Equation" r:id="rId9" imgW="1168400" imgH="292100" progId="Equation.3">
                    <p:embed/>
                  </p:oleObj>
                </mc:Choice>
                <mc:Fallback>
                  <p:oleObj name="Equation" r:id="rId9" imgW="1168400" imgH="292100" progId="Equation.3">
                    <p:embed/>
                    <p:pic>
                      <p:nvPicPr>
                        <p:cNvPr id="0" name="图片 4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5" y="2592"/>
                          <a:ext cx="1115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16" name="Object 1064"/>
            <p:cNvGraphicFramePr>
              <a:graphicFrameLocks noChangeAspect="1"/>
            </p:cNvGraphicFramePr>
            <p:nvPr/>
          </p:nvGraphicFramePr>
          <p:xfrm>
            <a:off x="823" y="3408"/>
            <a:ext cx="167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Equation" r:id="rId11" imgW="1473200" imgH="266700" progId="Equation.3">
                    <p:embed/>
                  </p:oleObj>
                </mc:Choice>
                <mc:Fallback>
                  <p:oleObj name="Equation" r:id="rId11" imgW="1473200" imgH="266700" progId="Equation.3">
                    <p:embed/>
                    <p:pic>
                      <p:nvPicPr>
                        <p:cNvPr id="0" name="图片 40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" y="3408"/>
                          <a:ext cx="167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17" name="Object 1065"/>
            <p:cNvGraphicFramePr>
              <a:graphicFrameLocks noChangeAspect="1"/>
            </p:cNvGraphicFramePr>
            <p:nvPr/>
          </p:nvGraphicFramePr>
          <p:xfrm>
            <a:off x="721" y="1711"/>
            <a:ext cx="163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13" imgW="1536700" imgH="266700" progId="Equation.3">
                    <p:embed/>
                  </p:oleObj>
                </mc:Choice>
                <mc:Fallback>
                  <p:oleObj name="Equation" r:id="rId13" imgW="1536700" imgH="266700" progId="Equation.3">
                    <p:embed/>
                    <p:pic>
                      <p:nvPicPr>
                        <p:cNvPr id="0" name="图片 4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" y="1711"/>
                          <a:ext cx="163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18" name="Object 1066"/>
            <p:cNvGraphicFramePr>
              <a:graphicFrameLocks noChangeAspect="1"/>
            </p:cNvGraphicFramePr>
            <p:nvPr/>
          </p:nvGraphicFramePr>
          <p:xfrm>
            <a:off x="623" y="2016"/>
            <a:ext cx="2017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Equation" r:id="rId15" imgW="1816100" imgH="304800" progId="Equation.3">
                    <p:embed/>
                  </p:oleObj>
                </mc:Choice>
                <mc:Fallback>
                  <p:oleObj name="Equation" r:id="rId15" imgW="1816100" imgH="304800" progId="Equation.3">
                    <p:embed/>
                    <p:pic>
                      <p:nvPicPr>
                        <p:cNvPr id="0" name="图片 4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" y="2016"/>
                          <a:ext cx="2017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19" name="Object 1067"/>
            <p:cNvGraphicFramePr>
              <a:graphicFrameLocks noChangeAspect="1"/>
            </p:cNvGraphicFramePr>
            <p:nvPr/>
          </p:nvGraphicFramePr>
          <p:xfrm>
            <a:off x="1056" y="2304"/>
            <a:ext cx="109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Equation" r:id="rId17" imgW="977900" imgH="266700" progId="Equation.3">
                    <p:embed/>
                  </p:oleObj>
                </mc:Choice>
                <mc:Fallback>
                  <p:oleObj name="Equation" r:id="rId17" imgW="977900" imgH="266700" progId="Equation.3">
                    <p:embed/>
                    <p:pic>
                      <p:nvPicPr>
                        <p:cNvPr id="0" name="图片 4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304"/>
                          <a:ext cx="109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20" name="Object 1068"/>
            <p:cNvGraphicFramePr>
              <a:graphicFrameLocks noChangeAspect="1"/>
            </p:cNvGraphicFramePr>
            <p:nvPr/>
          </p:nvGraphicFramePr>
          <p:xfrm>
            <a:off x="931" y="2879"/>
            <a:ext cx="1535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Equation" r:id="rId19" imgW="1612900" imgH="292100" progId="Equation.3">
                    <p:embed/>
                  </p:oleObj>
                </mc:Choice>
                <mc:Fallback>
                  <p:oleObj name="Equation" r:id="rId19" imgW="1612900" imgH="292100" progId="Equation.3">
                    <p:embed/>
                    <p:pic>
                      <p:nvPicPr>
                        <p:cNvPr id="0" name="图片 4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" y="2879"/>
                          <a:ext cx="1535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21" name="Object 1069"/>
            <p:cNvGraphicFramePr>
              <a:graphicFrameLocks noChangeAspect="1"/>
            </p:cNvGraphicFramePr>
            <p:nvPr/>
          </p:nvGraphicFramePr>
          <p:xfrm>
            <a:off x="960" y="3120"/>
            <a:ext cx="122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Equation" r:id="rId21" imgW="1282700" imgH="292100" progId="Equation.3">
                    <p:embed/>
                  </p:oleObj>
                </mc:Choice>
                <mc:Fallback>
                  <p:oleObj name="Equation" r:id="rId21" imgW="1282700" imgH="292100" progId="Equation.3">
                    <p:embed/>
                    <p:pic>
                      <p:nvPicPr>
                        <p:cNvPr id="0" name="图片 4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120"/>
                          <a:ext cx="122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810" name="Text Box 1058"/>
          <p:cNvSpPr txBox="1">
            <a:spLocks noChangeArrowheads="1"/>
          </p:cNvSpPr>
          <p:nvPr/>
        </p:nvSpPr>
        <p:spPr bwMode="auto">
          <a:xfrm>
            <a:off x="5791200" y="5867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33CC"/>
                </a:solidFill>
              </a:rPr>
              <a:t>小亮做得对吗</a:t>
            </a:r>
            <a:r>
              <a:rPr lang="en-US" altLang="zh-CN" sz="2400">
                <a:solidFill>
                  <a:srgbClr val="0033CC"/>
                </a:solidFill>
              </a:rPr>
              <a:t>?</a:t>
            </a:r>
          </a:p>
        </p:txBody>
      </p:sp>
      <p:grpSp>
        <p:nvGrpSpPr>
          <p:cNvPr id="75826" name="Group 1074"/>
          <p:cNvGrpSpPr/>
          <p:nvPr/>
        </p:nvGrpSpPr>
        <p:grpSpPr bwMode="auto">
          <a:xfrm>
            <a:off x="684213" y="2420938"/>
            <a:ext cx="3887787" cy="4660900"/>
            <a:chOff x="288" y="1296"/>
            <a:chExt cx="2736" cy="3120"/>
          </a:xfrm>
        </p:grpSpPr>
        <p:grpSp>
          <p:nvGrpSpPr>
            <p:cNvPr id="75779" name="Group 1027"/>
            <p:cNvGrpSpPr/>
            <p:nvPr/>
          </p:nvGrpSpPr>
          <p:grpSpPr bwMode="auto">
            <a:xfrm>
              <a:off x="288" y="1296"/>
              <a:ext cx="2592" cy="3120"/>
              <a:chOff x="718" y="3457"/>
              <a:chExt cx="4130" cy="528"/>
            </a:xfrm>
          </p:grpSpPr>
          <p:sp>
            <p:nvSpPr>
              <p:cNvPr id="75780" name="AutoShape 1028"/>
              <p:cNvSpPr>
                <a:spLocks noChangeArrowheads="1"/>
              </p:cNvSpPr>
              <p:nvPr/>
            </p:nvSpPr>
            <p:spPr bwMode="auto">
              <a:xfrm>
                <a:off x="719" y="3457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781" name="Text Box 1029"/>
              <p:cNvSpPr txBox="1">
                <a:spLocks noChangeArrowheads="1"/>
              </p:cNvSpPr>
              <p:nvPr/>
            </p:nvSpPr>
            <p:spPr bwMode="auto">
              <a:xfrm>
                <a:off x="718" y="3591"/>
                <a:ext cx="4130" cy="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graphicFrame>
          <p:nvGraphicFramePr>
            <p:cNvPr id="75783" name="Object 1031"/>
            <p:cNvGraphicFramePr>
              <a:graphicFrameLocks noChangeAspect="1"/>
            </p:cNvGraphicFramePr>
            <p:nvPr/>
          </p:nvGraphicFramePr>
          <p:xfrm>
            <a:off x="313" y="3408"/>
            <a:ext cx="2711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" name="Equation" r:id="rId23" imgW="2628900" imgH="571500" progId="Equation.DSMT4">
                    <p:embed/>
                  </p:oleObj>
                </mc:Choice>
                <mc:Fallback>
                  <p:oleObj name="Equation" r:id="rId23" imgW="2628900" imgH="571500" progId="Equation.DSMT4">
                    <p:embed/>
                    <p:pic>
                      <p:nvPicPr>
                        <p:cNvPr id="0" name="图片 4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" y="3408"/>
                          <a:ext cx="2711" cy="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4" name="Object 1032"/>
            <p:cNvGraphicFramePr>
              <a:graphicFrameLocks noChangeAspect="1"/>
            </p:cNvGraphicFramePr>
            <p:nvPr/>
          </p:nvGraphicFramePr>
          <p:xfrm>
            <a:off x="721" y="1711"/>
            <a:ext cx="1535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25" imgW="1536700" imgH="266700" progId="Equation.3">
                    <p:embed/>
                  </p:oleObj>
                </mc:Choice>
                <mc:Fallback>
                  <p:oleObj name="Equation" r:id="rId25" imgW="1536700" imgH="266700" progId="Equation.3">
                    <p:embed/>
                    <p:pic>
                      <p:nvPicPr>
                        <p:cNvPr id="0" name="图片 4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" y="1711"/>
                          <a:ext cx="153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5" name="Object 1033"/>
            <p:cNvGraphicFramePr>
              <a:graphicFrameLocks noChangeAspect="1"/>
            </p:cNvGraphicFramePr>
            <p:nvPr/>
          </p:nvGraphicFramePr>
          <p:xfrm>
            <a:off x="603" y="1952"/>
            <a:ext cx="2054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27" imgW="1841500" imgH="546100" progId="Equation.3">
                    <p:embed/>
                  </p:oleObj>
                </mc:Choice>
                <mc:Fallback>
                  <p:oleObj name="Equation" r:id="rId27" imgW="1841500" imgH="546100" progId="Equation.3">
                    <p:embed/>
                    <p:pic>
                      <p:nvPicPr>
                        <p:cNvPr id="0" name="图片 4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" y="1952"/>
                          <a:ext cx="2054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05" name="Object 1053"/>
            <p:cNvGraphicFramePr>
              <a:graphicFrameLocks noChangeAspect="1"/>
            </p:cNvGraphicFramePr>
            <p:nvPr/>
          </p:nvGraphicFramePr>
          <p:xfrm>
            <a:off x="857" y="2782"/>
            <a:ext cx="1639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29" imgW="1473200" imgH="571500" progId="Equation.3">
                    <p:embed/>
                  </p:oleObj>
                </mc:Choice>
                <mc:Fallback>
                  <p:oleObj name="Equation" r:id="rId29" imgW="1473200" imgH="571500" progId="Equation.3">
                    <p:embed/>
                    <p:pic>
                      <p:nvPicPr>
                        <p:cNvPr id="0" name="图片 4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" y="2782"/>
                          <a:ext cx="1639" cy="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25" name="Object 1073"/>
            <p:cNvGraphicFramePr>
              <a:graphicFrameLocks noChangeAspect="1"/>
            </p:cNvGraphicFramePr>
            <p:nvPr/>
          </p:nvGraphicFramePr>
          <p:xfrm>
            <a:off x="661" y="2495"/>
            <a:ext cx="1979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31" imgW="1778000" imgH="292100" progId="Equation.3">
                    <p:embed/>
                  </p:oleObj>
                </mc:Choice>
                <mc:Fallback>
                  <p:oleObj name="Equation" r:id="rId31" imgW="1778000" imgH="292100" progId="Equation.3">
                    <p:embed/>
                    <p:pic>
                      <p:nvPicPr>
                        <p:cNvPr id="0" name="图片 4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" y="2495"/>
                          <a:ext cx="1979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838200"/>
          </a:xfrm>
          <a:noFill/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  <a:ea typeface="隶书" panose="02010509060101010101" pitchFamily="49" charset="-122"/>
              </a:rPr>
              <a:t>分解因式法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/>
        </p:nvSpPr>
        <p:spPr bwMode="auto">
          <a:xfrm>
            <a:off x="179388" y="1628775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当一元二次方程的一边是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而另一边易于分解成两个一次因式的乘积时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我们就可以用分解因式的方法求解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这种用分解因式解一元二次方程的方法你为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分解因式法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kumimoji="1" lang="zh-CN" altLang="en-GB" sz="28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9639" name="Group 7"/>
          <p:cNvGrpSpPr/>
          <p:nvPr/>
        </p:nvGrpSpPr>
        <p:grpSpPr bwMode="auto">
          <a:xfrm>
            <a:off x="971550" y="166688"/>
            <a:ext cx="3995738" cy="1101725"/>
            <a:chOff x="1920" y="2409"/>
            <a:chExt cx="2832" cy="873"/>
          </a:xfrm>
        </p:grpSpPr>
        <p:grpSp>
          <p:nvGrpSpPr>
            <p:cNvPr id="69640" name="Group 8"/>
            <p:cNvGrpSpPr/>
            <p:nvPr/>
          </p:nvGrpSpPr>
          <p:grpSpPr bwMode="auto">
            <a:xfrm>
              <a:off x="1920" y="2409"/>
              <a:ext cx="2784" cy="873"/>
              <a:chOff x="672" y="3479"/>
              <a:chExt cx="4176" cy="553"/>
            </a:xfrm>
          </p:grpSpPr>
          <p:sp>
            <p:nvSpPr>
              <p:cNvPr id="69641" name="AutoShape 9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719" y="3479"/>
                <a:ext cx="4129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69643" name="Picture 11" descr="慢跑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2592"/>
              <a:ext cx="72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4" name="Picture 12" descr="跳动的心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2016" y="2668"/>
              <a:ext cx="273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dirty="0">
                  <a:solidFill>
                    <a:srgbClr val="FF0000"/>
                  </a:solidFill>
                  <a:ea typeface="隶书" panose="02010509060101010101" pitchFamily="49" charset="-122"/>
                </a:rPr>
                <a:t>我思      我进步</a:t>
              </a:r>
            </a:p>
          </p:txBody>
        </p:sp>
      </p:grpSp>
      <p:sp>
        <p:nvSpPr>
          <p:cNvPr id="69657" name="Rectangle 25"/>
          <p:cNvSpPr>
            <a:spLocks noGrp="1" noChangeArrowheads="1"/>
          </p:cNvSpPr>
          <p:nvPr/>
        </p:nvSpPr>
        <p:spPr bwMode="auto">
          <a:xfrm>
            <a:off x="457200" y="3505200"/>
            <a:ext cx="8534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4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老师提示</a:t>
            </a:r>
            <a:r>
              <a:rPr kumimoji="1" lang="en-US" altLang="zh-CN" sz="4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</a:t>
            </a:r>
            <a:r>
              <a:rPr kumimoji="1"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分解因式法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kumimoji="1" lang="zh-CN" altLang="en-US" sz="2800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条件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方程左边易于分解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而右边等于零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 </a:t>
            </a:r>
            <a:r>
              <a:rPr kumimoji="1" lang="zh-CN" altLang="en-US" sz="2800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关键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是熟练掌握因式分解的知识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kumimoji="1" lang="zh-CN" altLang="en-US" sz="2800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理论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依旧是</a:t>
            </a:r>
            <a:r>
              <a:rPr kumimoji="1" lang="zh-CN" altLang="en-US" sz="2800" dirty="0">
                <a:solidFill>
                  <a:prstClr val="black"/>
                </a:solidFill>
                <a:ea typeface="隶书" panose="02010509060101010101" pitchFamily="49" charset="-122"/>
              </a:rPr>
              <a:t>“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如果两个因式的积等于零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kumimoji="1"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那么至少有一个因式等于零</a:t>
            </a:r>
            <a:r>
              <a:rPr kumimoji="1"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kumimoji="1" lang="en-US" altLang="zh-CN" sz="2800" dirty="0">
                <a:solidFill>
                  <a:prstClr val="black"/>
                </a:solidFill>
                <a:ea typeface="隶书" panose="02010509060101010101" pitchFamily="49" charset="-122"/>
              </a:rPr>
              <a:t>”</a:t>
            </a:r>
            <a:endParaRPr kumimoji="1" lang="en-US" altLang="zh-CN" sz="28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  <p:bldP spid="696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838200"/>
          </a:xfrm>
          <a:noFill/>
        </p:spPr>
        <p:txBody>
          <a:bodyPr/>
          <a:lstStyle/>
          <a:p>
            <a:r>
              <a:rPr lang="zh-CN" altLang="en-US" sz="4000">
                <a:solidFill>
                  <a:schemeClr val="tx1"/>
                </a:solidFill>
                <a:ea typeface="隶书" panose="02010509060101010101" pitchFamily="49" charset="-122"/>
              </a:rPr>
              <a:t>分解因式法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/>
        </p:nvSpPr>
        <p:spPr bwMode="auto">
          <a:xfrm>
            <a:off x="0" y="1052513"/>
            <a:ext cx="8964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None/>
            </a:pPr>
            <a:r>
              <a:rPr lang="zh-CN" altLang="en-GB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例</a:t>
            </a:r>
            <a:r>
              <a:rPr lang="en-GB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</a:t>
            </a:r>
            <a:r>
              <a:rPr lang="zh-CN" altLang="en-GB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、解方程:</a:t>
            </a:r>
            <a:r>
              <a:rPr lang="zh-CN" altLang="en-GB" sz="2800" dirty="0">
                <a:solidFill>
                  <a:prstClr val="black"/>
                </a:solidFill>
                <a:latin typeface="宋体" panose="02010600030101010101" pitchFamily="2" charset="-122"/>
              </a:rPr>
              <a:t>   </a:t>
            </a:r>
            <a:r>
              <a:rPr lang="zh-CN" altLang="en-GB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(1)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15x</a:t>
            </a:r>
            <a:r>
              <a:rPr lang="en-US" altLang="zh-CN" sz="2800" b="1" baseline="30000" dirty="0">
                <a:solidFill>
                  <a:prstClr val="black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+6x=0;    (2) 4x</a:t>
            </a:r>
            <a:r>
              <a:rPr lang="en-US" altLang="zh-CN" sz="2800" b="1" baseline="30000" dirty="0">
                <a:solidFill>
                  <a:prstClr val="black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-9=0.</a:t>
            </a:r>
            <a:endParaRPr lang="zh-CN" altLang="en-GB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0" y="1700213"/>
          <a:ext cx="34131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1790700" imgH="342900" progId="Equation.DSMT4">
                  <p:embed/>
                </p:oleObj>
              </mc:Choice>
              <mc:Fallback>
                <p:oleObj name="Equation" r:id="rId6" imgW="1790700" imgH="342900" progId="Equation.DSMT4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34131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8" name="Object 18"/>
          <p:cNvGraphicFramePr>
            <a:graphicFrameLocks noChangeAspect="1"/>
          </p:cNvGraphicFramePr>
          <p:nvPr/>
        </p:nvGraphicFramePr>
        <p:xfrm>
          <a:off x="587375" y="2825750"/>
          <a:ext cx="2616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8" imgW="1727200" imgH="292100" progId="Equation.DSMT4">
                  <p:embed/>
                </p:oleObj>
              </mc:Choice>
              <mc:Fallback>
                <p:oleObj name="Equation" r:id="rId8" imgW="1727200" imgH="292100" progId="Equation.DSMT4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825750"/>
                        <a:ext cx="2616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0" name="Rectangle 20"/>
          <p:cNvSpPr>
            <a:spLocks noGrp="1" noChangeArrowheads="1"/>
          </p:cNvSpPr>
          <p:nvPr/>
        </p:nvSpPr>
        <p:spPr bwMode="auto">
          <a:xfrm>
            <a:off x="3429000" y="19812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 dirty="0">
                <a:solidFill>
                  <a:prstClr val="black"/>
                </a:solidFill>
              </a:rPr>
              <a:t>分解因式法解一元二次方程的步骤是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1701" name="Rectangle 21"/>
          <p:cNvSpPr>
            <a:spLocks noGrp="1" noChangeArrowheads="1"/>
          </p:cNvSpPr>
          <p:nvPr/>
        </p:nvSpPr>
        <p:spPr bwMode="auto">
          <a:xfrm>
            <a:off x="4572000" y="3068638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400" b="1" dirty="0">
                <a:solidFill>
                  <a:prstClr val="black"/>
                </a:solidFill>
              </a:rPr>
              <a:t>2. 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将方程左边因式分解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71702" name="Rectangle 22"/>
          <p:cNvSpPr>
            <a:spLocks noGrp="1" noChangeArrowheads="1"/>
          </p:cNvSpPr>
          <p:nvPr/>
        </p:nvSpPr>
        <p:spPr bwMode="auto">
          <a:xfrm>
            <a:off x="4552950" y="36449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400" b="1" dirty="0">
                <a:solidFill>
                  <a:prstClr val="black"/>
                </a:solidFill>
              </a:rPr>
              <a:t>3. 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根据“至少有一个因式为零”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,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转化为两个一元一次方程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1705" name="Rectangle 25"/>
          <p:cNvSpPr>
            <a:spLocks noGrp="1" noChangeArrowheads="1"/>
          </p:cNvSpPr>
          <p:nvPr/>
        </p:nvSpPr>
        <p:spPr bwMode="auto">
          <a:xfrm>
            <a:off x="4572000" y="4508500"/>
            <a:ext cx="365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400" b="1" dirty="0">
                <a:solidFill>
                  <a:prstClr val="black"/>
                </a:solidFill>
              </a:rPr>
              <a:t>4. 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分别解两个一元一次方程，它们的根就是原方程的根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1706" name="Rectangle 26"/>
          <p:cNvSpPr>
            <a:spLocks noGrp="1" noChangeArrowheads="1"/>
          </p:cNvSpPr>
          <p:nvPr/>
        </p:nvSpPr>
        <p:spPr bwMode="auto">
          <a:xfrm>
            <a:off x="4572000" y="2565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03030"/>
              </a:buClr>
              <a:buFont typeface="Wingdings" panose="05000000000000000000" pitchFamily="2" charset="2"/>
              <a:buChar char="w"/>
            </a:pPr>
            <a:r>
              <a:rPr kumimoji="1" lang="en-US" altLang="zh-CN" sz="2400" b="1" dirty="0">
                <a:solidFill>
                  <a:prstClr val="black"/>
                </a:solidFill>
              </a:rPr>
              <a:t>1.</a:t>
            </a:r>
            <a:r>
              <a:rPr kumimoji="1" lang="zh-CN" altLang="en-US" sz="2400" b="1" dirty="0">
                <a:solidFill>
                  <a:prstClr val="black"/>
                </a:solidFill>
              </a:rPr>
              <a:t>化方程为一般形式</a:t>
            </a:r>
            <a:r>
              <a:rPr kumimoji="1" lang="en-US" altLang="zh-CN" sz="2400" b="1" dirty="0">
                <a:solidFill>
                  <a:prstClr val="black"/>
                </a:solidFill>
              </a:rPr>
              <a:t>;</a:t>
            </a:r>
          </a:p>
        </p:txBody>
      </p:sp>
      <p:graphicFrame>
        <p:nvGraphicFramePr>
          <p:cNvPr id="71707" name="Object 27"/>
          <p:cNvGraphicFramePr>
            <a:graphicFrameLocks noChangeAspect="1"/>
          </p:cNvGraphicFramePr>
          <p:nvPr/>
        </p:nvGraphicFramePr>
        <p:xfrm>
          <a:off x="1274763" y="2276475"/>
          <a:ext cx="19288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0" imgW="1270000" imgH="342900" progId="Equation.DSMT4">
                  <p:embed/>
                </p:oleObj>
              </mc:Choice>
              <mc:Fallback>
                <p:oleObj name="Equation" r:id="rId10" imgW="1270000" imgH="342900" progId="Equation.DSMT4">
                  <p:embed/>
                  <p:pic>
                    <p:nvPicPr>
                      <p:cNvPr id="0" name="图片 5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276475"/>
                        <a:ext cx="19288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898525" y="3284538"/>
          <a:ext cx="22336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2" imgW="1473200" imgH="520700" progId="Equation.DSMT4">
                  <p:embed/>
                </p:oleObj>
              </mc:Choice>
              <mc:Fallback>
                <p:oleObj name="Equation" r:id="rId12" imgW="1473200" imgH="520700" progId="Equation.DSMT4">
                  <p:embed/>
                  <p:pic>
                    <p:nvPicPr>
                      <p:cNvPr id="0" name="图片 5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284538"/>
                        <a:ext cx="223361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1" name="Group 31"/>
          <p:cNvGrpSpPr/>
          <p:nvPr/>
        </p:nvGrpSpPr>
        <p:grpSpPr bwMode="auto">
          <a:xfrm>
            <a:off x="1116013" y="404813"/>
            <a:ext cx="3419475" cy="762000"/>
            <a:chOff x="2160" y="2064"/>
            <a:chExt cx="2736" cy="1782"/>
          </a:xfrm>
        </p:grpSpPr>
        <p:grpSp>
          <p:nvGrpSpPr>
            <p:cNvPr id="71712" name="Group 32"/>
            <p:cNvGrpSpPr/>
            <p:nvPr/>
          </p:nvGrpSpPr>
          <p:grpSpPr bwMode="auto">
            <a:xfrm>
              <a:off x="2160" y="2064"/>
              <a:ext cx="2351" cy="1782"/>
              <a:chOff x="1920" y="-32"/>
              <a:chExt cx="2249" cy="1273"/>
            </a:xfrm>
          </p:grpSpPr>
          <p:sp>
            <p:nvSpPr>
              <p:cNvPr id="71713" name="Rectangle 33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032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3200" b="1" dirty="0">
                    <a:solidFill>
                      <a:prstClr val="black"/>
                    </a:solidFill>
                    <a:ea typeface="隶书" panose="02010509060101010101" pitchFamily="49" charset="-122"/>
                  </a:rPr>
                  <a:t>    </a:t>
                </a:r>
                <a:r>
                  <a:rPr kumimoji="1" lang="zh-CN" altLang="en-US" sz="3200" b="1" dirty="0">
                    <a:solidFill>
                      <a:prstClr val="black"/>
                    </a:solidFill>
                    <a:ea typeface="隶书" panose="02010509060101010101" pitchFamily="49" charset="-122"/>
                  </a:rPr>
                  <a:t>例题欣赏</a:t>
                </a:r>
              </a:p>
            </p:txBody>
          </p:sp>
          <p:sp>
            <p:nvSpPr>
              <p:cNvPr id="71714" name="Rectangle 34" descr="PE03255_"/>
              <p:cNvSpPr>
                <a:spLocks noChangeArrowheads="1"/>
              </p:cNvSpPr>
              <p:nvPr/>
            </p:nvSpPr>
            <p:spPr bwMode="auto">
              <a:xfrm>
                <a:off x="3602" y="-32"/>
                <a:ext cx="567" cy="1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4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itchFamily="49" charset="-127"/>
                  </a:rPr>
                  <a:t>☞</a:t>
                </a:r>
              </a:p>
            </p:txBody>
          </p:sp>
        </p:grpSp>
        <p:pic>
          <p:nvPicPr>
            <p:cNvPr id="71715" name="Picture 35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2160" y="2256"/>
              <a:ext cx="33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6" name="Picture 36" descr="打开书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416" y="2135"/>
              <a:ext cx="480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1717" name="Object 37"/>
          <p:cNvGraphicFramePr>
            <a:graphicFrameLocks noChangeAspect="1"/>
          </p:cNvGraphicFramePr>
          <p:nvPr/>
        </p:nvGraphicFramePr>
        <p:xfrm>
          <a:off x="265113" y="4073525"/>
          <a:ext cx="3894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7" imgW="2044700" imgH="342900" progId="Equation.DSMT4">
                  <p:embed/>
                </p:oleObj>
              </mc:Choice>
              <mc:Fallback>
                <p:oleObj name="Equation" r:id="rId17" imgW="2044700" imgH="342900" progId="Equation.DSMT4">
                  <p:embed/>
                  <p:pic>
                    <p:nvPicPr>
                      <p:cNvPr id="0" name="图片 5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4073525"/>
                        <a:ext cx="38941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8" name="Object 38"/>
          <p:cNvGraphicFramePr>
            <a:graphicFrameLocks noChangeAspect="1"/>
          </p:cNvGraphicFramePr>
          <p:nvPr/>
        </p:nvGraphicFramePr>
        <p:xfrm>
          <a:off x="409575" y="4868863"/>
          <a:ext cx="38354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9" imgW="2082800" imgH="292100" progId="Equation.DSMT4">
                  <p:embed/>
                </p:oleObj>
              </mc:Choice>
              <mc:Fallback>
                <p:oleObj name="Equation" r:id="rId19" imgW="2082800" imgH="292100" progId="Equation.DSMT4">
                  <p:embed/>
                  <p:pic>
                    <p:nvPicPr>
                      <p:cNvPr id="0" name="图片 5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4868863"/>
                        <a:ext cx="38354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0" name="Object 40"/>
          <p:cNvGraphicFramePr>
            <a:graphicFrameLocks noChangeAspect="1"/>
          </p:cNvGraphicFramePr>
          <p:nvPr/>
        </p:nvGraphicFramePr>
        <p:xfrm>
          <a:off x="788988" y="5472113"/>
          <a:ext cx="23098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1" imgW="1524000" imgH="520700" progId="Equation.DSMT4">
                  <p:embed/>
                </p:oleObj>
              </mc:Choice>
              <mc:Fallback>
                <p:oleObj name="Equation" r:id="rId21" imgW="1524000" imgH="520700" progId="Equation.DSMT4">
                  <p:embed/>
                  <p:pic>
                    <p:nvPicPr>
                      <p:cNvPr id="0" name="图片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72113"/>
                        <a:ext cx="230981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700" grpId="0" autoUpdateAnimBg="0"/>
      <p:bldP spid="71701" grpId="0" autoUpdateAnimBg="0"/>
      <p:bldP spid="71702" grpId="0" autoUpdateAnimBg="0"/>
      <p:bldP spid="71705" grpId="0" autoUpdateAnimBg="0"/>
      <p:bldP spid="7170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1027"/>
          <p:cNvSpPr txBox="1">
            <a:spLocks noChangeArrowheads="1"/>
          </p:cNvSpPr>
          <p:nvPr/>
        </p:nvSpPr>
        <p:spPr bwMode="auto">
          <a:xfrm>
            <a:off x="1116013" y="1830388"/>
            <a:ext cx="7056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 .x</a:t>
            </a:r>
            <a:r>
              <a:rPr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-4=0;            2.(x+1)</a:t>
            </a:r>
            <a:r>
              <a:rPr lang="en-US" altLang="zh-CN" sz="2800" baseline="30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-25=0.</a:t>
            </a:r>
          </a:p>
        </p:txBody>
      </p:sp>
      <p:sp>
        <p:nvSpPr>
          <p:cNvPr id="74756" name="Text Box 1028"/>
          <p:cNvSpPr txBox="1">
            <a:spLocks noChangeArrowheads="1"/>
          </p:cNvSpPr>
          <p:nvPr/>
        </p:nvSpPr>
        <p:spPr bwMode="auto">
          <a:xfrm>
            <a:off x="152400" y="2392363"/>
            <a:ext cx="356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解：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1.(x+2)(x-2)=0,</a:t>
            </a:r>
          </a:p>
        </p:txBody>
      </p:sp>
      <p:sp>
        <p:nvSpPr>
          <p:cNvPr id="74757" name="Text Box 1029"/>
          <p:cNvSpPr txBox="1">
            <a:spLocks noChangeArrowheads="1"/>
          </p:cNvSpPr>
          <p:nvPr/>
        </p:nvSpPr>
        <p:spPr bwMode="auto">
          <a:xfrm>
            <a:off x="900113" y="3128963"/>
            <a:ext cx="302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∴x+2=0,</a:t>
            </a: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或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x-2=0.</a:t>
            </a:r>
          </a:p>
        </p:txBody>
      </p:sp>
      <p:sp>
        <p:nvSpPr>
          <p:cNvPr id="74759" name="Text Box 1031"/>
          <p:cNvSpPr txBox="1">
            <a:spLocks noChangeArrowheads="1"/>
          </p:cNvSpPr>
          <p:nvPr/>
        </p:nvSpPr>
        <p:spPr bwMode="auto">
          <a:xfrm>
            <a:off x="904875" y="3733800"/>
            <a:ext cx="3090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∴x</a:t>
            </a:r>
            <a:r>
              <a:rPr lang="en-US" altLang="zh-CN" sz="2800" baseline="-25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=-2, x</a:t>
            </a:r>
            <a:r>
              <a:rPr lang="en-US" altLang="zh-CN" sz="2800" baseline="-25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=2.</a:t>
            </a:r>
          </a:p>
        </p:txBody>
      </p:sp>
      <p:grpSp>
        <p:nvGrpSpPr>
          <p:cNvPr id="74760" name="Group 1032"/>
          <p:cNvGrpSpPr/>
          <p:nvPr/>
        </p:nvGrpSpPr>
        <p:grpSpPr bwMode="auto">
          <a:xfrm>
            <a:off x="395288" y="188913"/>
            <a:ext cx="4932362" cy="893762"/>
            <a:chOff x="0" y="1570"/>
            <a:chExt cx="3024" cy="696"/>
          </a:xfrm>
        </p:grpSpPr>
        <p:grpSp>
          <p:nvGrpSpPr>
            <p:cNvPr id="74761" name="Group 1033"/>
            <p:cNvGrpSpPr/>
            <p:nvPr/>
          </p:nvGrpSpPr>
          <p:grpSpPr bwMode="auto">
            <a:xfrm>
              <a:off x="0" y="1570"/>
              <a:ext cx="3024" cy="696"/>
              <a:chOff x="672" y="3427"/>
              <a:chExt cx="4176" cy="605"/>
            </a:xfrm>
          </p:grpSpPr>
          <p:sp>
            <p:nvSpPr>
              <p:cNvPr id="74762" name="AutoShape 1034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63" name="Text Box 1035"/>
              <p:cNvSpPr txBox="1">
                <a:spLocks noChangeArrowheads="1"/>
              </p:cNvSpPr>
              <p:nvPr/>
            </p:nvSpPr>
            <p:spPr bwMode="auto">
              <a:xfrm>
                <a:off x="719" y="3427"/>
                <a:ext cx="4129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74764" name="Picture 1036" descr="打开书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1776"/>
              <a:ext cx="360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65" name="Text Box 1037"/>
            <p:cNvSpPr txBox="1">
              <a:spLocks noChangeArrowheads="1"/>
            </p:cNvSpPr>
            <p:nvPr/>
          </p:nvSpPr>
          <p:spPr bwMode="auto">
            <a:xfrm>
              <a:off x="48" y="1776"/>
              <a:ext cx="2496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>
                  <a:solidFill>
                    <a:srgbClr val="FF0000"/>
                  </a:solidFill>
                  <a:ea typeface="隶书" panose="02010509060101010101" pitchFamily="49" charset="-122"/>
                </a:rPr>
                <a:t>学习是件很愉快的事</a:t>
              </a:r>
            </a:p>
          </p:txBody>
        </p:sp>
      </p:grpSp>
      <p:sp>
        <p:nvSpPr>
          <p:cNvPr id="74766" name="Rectangle 1038"/>
          <p:cNvSpPr>
            <a:spLocks noGrp="1" noChangeArrowheads="1"/>
          </p:cNvSpPr>
          <p:nvPr>
            <p:ph type="title"/>
          </p:nvPr>
        </p:nvSpPr>
        <p:spPr>
          <a:xfrm>
            <a:off x="5327650" y="438862"/>
            <a:ext cx="3886200" cy="609600"/>
          </a:xfrm>
          <a:noFill/>
        </p:spPr>
        <p:txBody>
          <a:bodyPr>
            <a:normAutofit fontScale="90000"/>
          </a:bodyPr>
          <a:lstStyle/>
          <a:p>
            <a:r>
              <a:rPr lang="zh-CN" altLang="en-US" b="1" dirty="0"/>
              <a:t>淘金者</a:t>
            </a:r>
          </a:p>
        </p:txBody>
      </p:sp>
      <p:sp>
        <p:nvSpPr>
          <p:cNvPr id="74767" name="Rectangle 1039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641350"/>
          </a:xfrm>
          <a:noFill/>
        </p:spPr>
        <p:txBody>
          <a:bodyPr/>
          <a:lstStyle/>
          <a:p>
            <a:r>
              <a:rPr lang="zh-CN" altLang="en-US" b="1" dirty="0"/>
              <a:t>你能用</a:t>
            </a:r>
            <a:r>
              <a:rPr lang="zh-CN" altLang="en-US" b="1" dirty="0">
                <a:solidFill>
                  <a:srgbClr val="FF0000"/>
                </a:solidFill>
              </a:rPr>
              <a:t>分解因式法</a:t>
            </a:r>
            <a:r>
              <a:rPr lang="zh-CN" altLang="en-US" b="1" dirty="0"/>
              <a:t>解下列方程吗？</a:t>
            </a:r>
          </a:p>
        </p:txBody>
      </p:sp>
      <p:sp>
        <p:nvSpPr>
          <p:cNvPr id="74769" name="Text Box 1041"/>
          <p:cNvSpPr txBox="1">
            <a:spLocks noChangeArrowheads="1"/>
          </p:cNvSpPr>
          <p:nvPr/>
        </p:nvSpPr>
        <p:spPr bwMode="auto">
          <a:xfrm>
            <a:off x="4565650" y="2362200"/>
            <a:ext cx="427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2.[(x+1)+5][(x+1)-5]=0,</a:t>
            </a:r>
          </a:p>
        </p:txBody>
      </p:sp>
      <p:sp>
        <p:nvSpPr>
          <p:cNvPr id="74770" name="Text Box 1042"/>
          <p:cNvSpPr txBox="1">
            <a:spLocks noChangeArrowheads="1"/>
          </p:cNvSpPr>
          <p:nvPr/>
        </p:nvSpPr>
        <p:spPr bwMode="auto">
          <a:xfrm>
            <a:off x="4906963" y="30988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∴x+6=0,</a:t>
            </a: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或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x-4=0.</a:t>
            </a:r>
          </a:p>
        </p:txBody>
      </p:sp>
      <p:sp>
        <p:nvSpPr>
          <p:cNvPr id="74771" name="Text Box 1043"/>
          <p:cNvSpPr txBox="1">
            <a:spLocks noChangeArrowheads="1"/>
          </p:cNvSpPr>
          <p:nvPr/>
        </p:nvSpPr>
        <p:spPr bwMode="auto">
          <a:xfrm>
            <a:off x="4911725" y="3703638"/>
            <a:ext cx="3090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∴x</a:t>
            </a:r>
            <a:r>
              <a:rPr lang="en-US" altLang="zh-CN" sz="2800" baseline="-25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=-6, x</a:t>
            </a:r>
            <a:r>
              <a:rPr lang="en-US" altLang="zh-CN" sz="2800" baseline="-25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=4.</a:t>
            </a:r>
          </a:p>
        </p:txBody>
      </p:sp>
      <p:sp>
        <p:nvSpPr>
          <p:cNvPr id="74772" name="Text Box 1044"/>
          <p:cNvSpPr txBox="1">
            <a:spLocks noChangeArrowheads="1"/>
          </p:cNvSpPr>
          <p:nvPr/>
        </p:nvSpPr>
        <p:spPr bwMode="auto">
          <a:xfrm>
            <a:off x="457200" y="4724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这种解法是不是解这两个方程的最好方法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你是否还有其它方法来解</a:t>
            </a:r>
            <a:r>
              <a:rPr lang="en-US" altLang="zh-CN" sz="28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</p:txBody>
      </p:sp>
      <p:pic>
        <p:nvPicPr>
          <p:cNvPr id="74773" name="Picture 1045" descr="Q_01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3513" y="152400"/>
            <a:ext cx="5222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6" grpId="0" autoUpdateAnimBg="0"/>
      <p:bldP spid="74757" grpId="0" autoUpdateAnimBg="0"/>
      <p:bldP spid="74759" grpId="0" autoUpdateAnimBg="0"/>
      <p:bldP spid="74769" grpId="0" autoUpdateAnimBg="0"/>
      <p:bldP spid="74770" grpId="0" autoUpdateAnimBg="0"/>
      <p:bldP spid="74771" grpId="0" autoUpdateAnimBg="0"/>
      <p:bldP spid="7477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全屏显示(4:3)</PresentationFormat>
  <Paragraphs>126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BatangChe</vt:lpstr>
      <vt:lpstr>华文新魏</vt:lpstr>
      <vt:lpstr>华文中宋</vt:lpstr>
      <vt:lpstr>隶书</vt:lpstr>
      <vt:lpstr>宋体</vt:lpstr>
      <vt:lpstr>微软雅黑</vt:lpstr>
      <vt:lpstr>幼圆</vt:lpstr>
      <vt:lpstr>Arial</vt:lpstr>
      <vt:lpstr>Calibri</vt:lpstr>
      <vt:lpstr>Impact</vt:lpstr>
      <vt:lpstr>Times New Roman</vt:lpstr>
      <vt:lpstr>Wingdings</vt:lpstr>
      <vt:lpstr>WWW.2PPT.COM
</vt:lpstr>
      <vt:lpstr>Equation</vt:lpstr>
      <vt:lpstr>PowerPoint 演示文稿</vt:lpstr>
      <vt:lpstr>配方法</vt:lpstr>
      <vt:lpstr>配方法</vt:lpstr>
      <vt:lpstr>公式法</vt:lpstr>
      <vt:lpstr>你能解决这个问题吗</vt:lpstr>
      <vt:lpstr>你能解决这个问题吗</vt:lpstr>
      <vt:lpstr>分解因式法</vt:lpstr>
      <vt:lpstr>分解因式法</vt:lpstr>
      <vt:lpstr>淘金者</vt:lpstr>
      <vt:lpstr>分解因式法</vt:lpstr>
      <vt:lpstr>争先赛</vt:lpstr>
      <vt:lpstr>  我最棒               ,用分解因式法解下列方程</vt:lpstr>
      <vt:lpstr>二次三项式  ax2+bx+c的因式分解</vt:lpstr>
      <vt:lpstr>二次三项式  ax2+bx+c的因式分解</vt:lpstr>
      <vt:lpstr>回味无穷</vt:lpstr>
      <vt:lpstr>解下列方程</vt:lpstr>
      <vt:lpstr>结束寄语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2017-08-27T08:44:00Z</dcterms:created>
  <dcterms:modified xsi:type="dcterms:W3CDTF">2023-01-16T14:12:53Z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B597CCDDF52A404E9CEFE284C1DF1E6E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