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3" r:id="rId3"/>
    <p:sldId id="264" r:id="rId4"/>
    <p:sldId id="315" r:id="rId5"/>
    <p:sldId id="302" r:id="rId6"/>
    <p:sldId id="306" r:id="rId7"/>
    <p:sldId id="307" r:id="rId8"/>
    <p:sldId id="305" r:id="rId9"/>
    <p:sldId id="313" r:id="rId10"/>
    <p:sldId id="303" r:id="rId11"/>
    <p:sldId id="304" r:id="rId12"/>
    <p:sldId id="309" r:id="rId13"/>
    <p:sldId id="310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FF0066"/>
    <a:srgbClr val="99FF33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27F09B-6CA1-4F84-9AFB-DD6DDA3AA04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304384-3618-4A07-8A27-11BCB9B293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04384-3618-4A07-8A27-11BCB9B2930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9A5666A-964D-46E7-9515-A54828335123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1160;&#30011;&#20987;&#40723;&#20256;&#33457;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HowAreYou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2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1.mp3" TargetMode="External"/><Relationship Id="rId1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1.mp3" TargetMode="Externa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2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4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3.mp3" TargetMode="External"/><Relationship Id="rId1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3.mp3" TargetMode="External"/><Relationship Id="rId6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5.mp3" TargetMode="External"/><Relationship Id="rId5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5.mp3" TargetMode="External"/><Relationship Id="rId4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1&#35838;&#26102;&#21442;&#32771;&#35838;&#20214;\&#21477;4.mp3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6" y="692696"/>
            <a:ext cx="9144000" cy="3144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60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Unit2 How Are You?</a:t>
            </a:r>
            <a: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96050" y="5295875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63713" y="404813"/>
            <a:ext cx="561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Let’s play---</a:t>
            </a:r>
            <a:r>
              <a:rPr lang="zh-CN" altLang="en-US" sz="3600">
                <a:solidFill>
                  <a:srgbClr val="FF0000"/>
                </a:solidFill>
              </a:rPr>
              <a:t>击鼓传花</a:t>
            </a:r>
          </a:p>
        </p:txBody>
      </p:sp>
      <p:pic>
        <p:nvPicPr>
          <p:cNvPr id="11267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17663"/>
            <a:ext cx="7559675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835150" y="1052513"/>
            <a:ext cx="4681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游戏规则（观看视频）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979613" y="0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Listen and  number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696913"/>
            <a:ext cx="5545138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806825"/>
            <a:ext cx="532923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1050" y="692150"/>
            <a:ext cx="433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3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3800" y="3789363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4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4075" y="3789363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2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363" y="692150"/>
            <a:ext cx="43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1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297" name="爆炸形 1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5825" y="5373688"/>
            <a:ext cx="1908175" cy="1201737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7596188" y="5805488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</a:rPr>
              <a:t>录音内容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836613"/>
            <a:ext cx="6913562" cy="4647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4000" dirty="0">
                <a:latin typeface="+mn-lt"/>
                <a:ea typeface="宋体" panose="02010600030101010101" pitchFamily="2" charset="-122"/>
              </a:rPr>
              <a:t>录音内容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：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1. 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—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Hello, Colin! How are you?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   —Very well, thank you.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2. 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—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How are you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，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Kevin?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   —I’m fine. Thank you.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3. —Hi, Miss White! How are you?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   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—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I’m very well, thank you.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4. 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—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Hello, Su Nan! Nice to meet you!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   </a:t>
            </a:r>
            <a:r>
              <a:rPr lang="zh-CN" altLang="zh-CN" sz="3200" dirty="0">
                <a:latin typeface="+mn-lt"/>
                <a:ea typeface="宋体" panose="02010600030101010101" pitchFamily="2" charset="-122"/>
              </a:rPr>
              <a:t>—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Nice to meet you, too</a:t>
            </a:r>
            <a:r>
              <a:rPr lang="en-US" altLang="zh-CN" sz="3200" dirty="0" smtClean="0">
                <a:latin typeface="+mn-lt"/>
                <a:ea typeface="宋体" panose="02010600030101010101" pitchFamily="2" charset="-122"/>
              </a:rPr>
              <a:t>.</a:t>
            </a:r>
            <a:endParaRPr lang="zh-CN" altLang="zh-CN" sz="32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95513" y="404813"/>
            <a:ext cx="4248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rgbClr val="00B050"/>
                </a:solidFill>
              </a:rPr>
              <a:t>小结</a:t>
            </a:r>
            <a:r>
              <a:rPr lang="en-US" altLang="zh-CN" sz="4400" b="1" dirty="0">
                <a:solidFill>
                  <a:srgbClr val="00B050"/>
                </a:solidFill>
              </a:rPr>
              <a:t>Let’s 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talk</a:t>
            </a:r>
            <a:endParaRPr lang="en-US" altLang="zh-CN" sz="4400" b="1" dirty="0">
              <a:solidFill>
                <a:srgbClr val="00B05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2988" y="1772816"/>
            <a:ext cx="7777162" cy="3672309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zh-CN" altLang="en-US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朋友见面打招呼：</a:t>
            </a:r>
            <a:endParaRPr lang="en-US" altLang="zh-CN" sz="2800" b="1" kern="0" dirty="0">
              <a:solidFill>
                <a:srgbClr val="FF0066"/>
              </a:solidFill>
              <a:latin typeface="+mn-lt"/>
              <a:ea typeface="经典趣体简" pitchFamily="49" charset="-122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zh-CN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—Hello</a:t>
            </a:r>
            <a:r>
              <a:rPr lang="zh-CN" altLang="en-US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！ </a:t>
            </a:r>
            <a:r>
              <a:rPr lang="en-US" altLang="zh-CN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/ Hi</a:t>
            </a:r>
            <a:r>
              <a:rPr lang="zh-CN" altLang="en-US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！</a:t>
            </a:r>
            <a:r>
              <a:rPr lang="en-US" altLang="zh-CN" sz="2800" b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 Nice to meet you.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—Me, too.</a:t>
            </a:r>
            <a:endParaRPr lang="en-US" altLang="zh-CN" sz="2800" b="1" kern="0" dirty="0">
              <a:solidFill>
                <a:srgbClr val="FF0066"/>
              </a:solidFill>
              <a:latin typeface="+mn-lt"/>
              <a:ea typeface="经典趣体简" pitchFamily="49" charset="-122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—How are you? </a:t>
            </a:r>
            <a:endParaRPr lang="zh-CN" altLang="en-US" sz="2800" b="1" kern="0" dirty="0">
              <a:solidFill>
                <a:srgbClr val="FF0066"/>
              </a:solidFill>
              <a:latin typeface="+mn-lt"/>
              <a:ea typeface="经典趣体简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—</a:t>
            </a:r>
            <a:r>
              <a:rPr lang="en-US" altLang="zh-CN" sz="2800" b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I’m fine. Thank you.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CN" altLang="en-US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向别人介绍他人用：</a:t>
            </a:r>
            <a:r>
              <a:rPr lang="en-US" altLang="zh-CN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This is…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CN" altLang="en-US" sz="2800" b="1" kern="0" dirty="0" smtClean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如</a:t>
            </a:r>
            <a:r>
              <a:rPr lang="zh-CN" altLang="en-US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：</a:t>
            </a:r>
            <a:r>
              <a:rPr lang="en-US" altLang="zh-CN" sz="2800" b="1" kern="0" dirty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This is Lin </a:t>
            </a:r>
            <a:r>
              <a:rPr lang="en-US" altLang="zh-CN" sz="2800" b="1" kern="0" dirty="0" err="1">
                <a:solidFill>
                  <a:srgbClr val="FF0066"/>
                </a:solidFill>
                <a:latin typeface="+mn-lt"/>
                <a:ea typeface="经典趣体简" pitchFamily="49" charset="-122"/>
              </a:rPr>
              <a:t>Lin</a:t>
            </a:r>
            <a:r>
              <a:rPr lang="en-US" altLang="zh-CN" sz="2800" b="1" kern="0" dirty="0" smtClean="0">
                <a:solidFill>
                  <a:srgbClr val="FF0066"/>
                </a:solidFill>
                <a:latin typeface="+mn-lt"/>
                <a:ea typeface="经典趣体简" pitchFamily="49" charset="-122"/>
              </a:rPr>
              <a:t>.</a:t>
            </a:r>
            <a:endParaRPr lang="en-US" altLang="zh-CN" sz="2800" b="1" kern="0" dirty="0">
              <a:solidFill>
                <a:srgbClr val="FF0066"/>
              </a:solidFill>
              <a:latin typeface="+mn-lt"/>
              <a:ea typeface="经典趣体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476250"/>
            <a:ext cx="7921625" cy="5202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教学目标</a:t>
            </a: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1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．能听懂、会说</a:t>
            </a:r>
            <a:r>
              <a:rPr lang="zh-CN" altLang="en-US" sz="3600" dirty="0">
                <a:latin typeface="+mn-lt"/>
                <a:ea typeface="楷体_GB2312" pitchFamily="49" charset="-122"/>
              </a:rPr>
              <a:t>：</a:t>
            </a:r>
            <a:endParaRPr lang="en-US" altLang="zh-CN" sz="3600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Hello!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Hi! 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How are you? 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I’m fine. Thank you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．／</a:t>
            </a:r>
            <a:endParaRPr lang="en-US" altLang="zh-CN" sz="3600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This is…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Nice to meet you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</a:t>
            </a:r>
            <a:endParaRPr lang="en-US" altLang="zh-CN" sz="3600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Me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too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．并能在日常生活中灵活运用。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2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．要求学生积极参与课堂活动，并能在活动中灵活运用所学词汇和句型。</a:t>
            </a: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13" y="188913"/>
            <a:ext cx="43195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Warming up</a:t>
            </a:r>
            <a:endParaRPr lang="zh-CN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116013" y="105251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sing---How are you?</a:t>
            </a:r>
            <a:endParaRPr lang="zh-CN" altLang="en-US" sz="4000" dirty="0"/>
          </a:p>
        </p:txBody>
      </p:sp>
      <p:pic>
        <p:nvPicPr>
          <p:cNvPr id="4100" name="Picture 4" descr="图片小喇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1675" y="188913"/>
            <a:ext cx="20923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1925638"/>
            <a:ext cx="50403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29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620713"/>
            <a:ext cx="67675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小朋友们在见面时是怎么打招呼的？</a:t>
            </a:r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3200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初次见面怎么说？</a:t>
            </a:r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         </a:t>
            </a:r>
            <a:r>
              <a:rPr lang="zh-CN" altLang="en-US" sz="3200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介绍别人怎么说？</a:t>
            </a:r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3200" dirty="0">
              <a:solidFill>
                <a:srgbClr val="0033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275" y="1268413"/>
            <a:ext cx="4464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Hello/ Hi! How are you?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71550" y="3284538"/>
            <a:ext cx="4537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Nice to meet you.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4724400"/>
            <a:ext cx="2663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This is…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米老鼠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0F6"/>
              </a:clrFrom>
              <a:clrTo>
                <a:srgbClr val="FDF0F6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684213" y="2420938"/>
            <a:ext cx="2159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唐老鸭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6948488" y="2708275"/>
            <a:ext cx="19304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508625" y="1700213"/>
            <a:ext cx="3132138" cy="1143000"/>
          </a:xfrm>
          <a:prstGeom prst="wedgeEllipseCallout">
            <a:avLst>
              <a:gd name="adj1" fmla="val 31141"/>
              <a:gd name="adj2" fmla="val 57715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kumimoji="1" lang="en-US" altLang="zh-CN" sz="2400" dirty="0">
                <a:latin typeface="+mn-lt"/>
                <a:ea typeface="宋体" panose="02010600030101010101" pitchFamily="2" charset="-122"/>
              </a:rPr>
              <a:t>Hi. Mickey,</a:t>
            </a: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 I’m Donald Duck.</a:t>
            </a:r>
            <a:endParaRPr lang="zh-CN" altLang="zh-CN" sz="2400" dirty="0">
              <a:latin typeface="+mn-lt"/>
              <a:ea typeface="宋体" panose="02010600030101010101" pitchFamily="2" charset="-122"/>
            </a:endParaRPr>
          </a:p>
          <a:p>
            <a:pPr algn="ctr">
              <a:defRPr/>
            </a:pPr>
            <a:endParaRPr kumimoji="1" lang="en-US" altLang="zh-CN" sz="2800" dirty="0"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0" y="1557338"/>
            <a:ext cx="2339975" cy="858837"/>
          </a:xfrm>
          <a:prstGeom prst="wedgeEllipseCallout">
            <a:avLst>
              <a:gd name="adj1" fmla="val 31444"/>
              <a:gd name="adj2" fmla="val 8072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/>
              <a:t>Hi, Donald Duck.</a:t>
            </a:r>
            <a:endParaRPr kumimoji="1" lang="en-US" altLang="zh-CN" sz="2400">
              <a:latin typeface="Times New Roman" panose="0202060305040502030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5013325"/>
            <a:ext cx="2736850" cy="1368425"/>
          </a:xfrm>
          <a:prstGeom prst="wedgeEllipseCallout">
            <a:avLst>
              <a:gd name="adj1" fmla="val 11495"/>
              <a:gd name="adj2" fmla="val -78338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/>
              <a:t>I’m fine. Thank you. And you?</a:t>
            </a:r>
            <a:endParaRPr kumimoji="1" lang="en-US" altLang="zh-CN" sz="2400">
              <a:latin typeface="Times New Roman" panose="0202060305040502030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572000" y="4076700"/>
            <a:ext cx="1871663" cy="865188"/>
          </a:xfrm>
          <a:prstGeom prst="wedgeEllipseCallout">
            <a:avLst>
              <a:gd name="adj1" fmla="val 72954"/>
              <a:gd name="adj2" fmla="val -2659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How are you?</a:t>
            </a:r>
            <a:endParaRPr kumimoji="1" lang="en-US" altLang="zh-CN" sz="2400">
              <a:latin typeface="Trebuchet MS" panose="020B0603020202020204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572000" y="5732463"/>
            <a:ext cx="2663825" cy="720725"/>
          </a:xfrm>
          <a:prstGeom prst="wedgeEllipseCallout">
            <a:avLst>
              <a:gd name="adj1" fmla="val 50231"/>
              <a:gd name="adj2" fmla="val -88194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I’m fine, too.</a:t>
            </a:r>
            <a:endParaRPr kumimoji="1" lang="en-US" altLang="zh-CN" sz="240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638" y="0"/>
            <a:ext cx="7345362" cy="1570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n-lt"/>
                <a:ea typeface="楷体_GB2312" pitchFamily="49" charset="-122"/>
              </a:rPr>
              <a:t>下面我们观看一段</a:t>
            </a:r>
            <a:r>
              <a:rPr lang="en-US" altLang="zh-CN" sz="3200" dirty="0">
                <a:latin typeface="+mn-lt"/>
                <a:ea typeface="楷体_GB2312" pitchFamily="49" charset="-122"/>
              </a:rPr>
              <a:t>Donald Duck</a:t>
            </a:r>
            <a:r>
              <a:rPr lang="zh-CN" altLang="en-US" sz="3200" dirty="0">
                <a:latin typeface="+mn-lt"/>
                <a:ea typeface="楷体_GB2312" pitchFamily="49" charset="-122"/>
              </a:rPr>
              <a:t>和</a:t>
            </a:r>
            <a:r>
              <a:rPr lang="en-US" altLang="zh-CN" sz="3200" dirty="0">
                <a:latin typeface="+mn-lt"/>
                <a:ea typeface="楷体_GB2312" pitchFamily="49" charset="-122"/>
              </a:rPr>
              <a:t>Mickey Mouse</a:t>
            </a:r>
            <a:r>
              <a:rPr lang="zh-CN" altLang="en-US" sz="3200" dirty="0">
                <a:latin typeface="+mn-lt"/>
                <a:ea typeface="楷体_GB2312" pitchFamily="49" charset="-122"/>
              </a:rPr>
              <a:t>的一段对话，看看他们第一次见面是怎么打招呼的？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 descr="2013031809343522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0954" y="1557338"/>
            <a:ext cx="64801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908175" y="620713"/>
            <a:ext cx="295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talk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0"/>
            <a:ext cx="261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4932363" y="1557338"/>
            <a:ext cx="2484437" cy="431800"/>
          </a:xfrm>
          <a:prstGeom prst="wedgeRoundRectCallout">
            <a:avLst>
              <a:gd name="adj1" fmla="val 11056"/>
              <a:gd name="adj2" fmla="val 1462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I’m fine. Thank you.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23850" y="1268413"/>
            <a:ext cx="2698750" cy="792162"/>
          </a:xfrm>
          <a:prstGeom prst="wedgeRoundRectCallout">
            <a:avLst>
              <a:gd name="adj1" fmla="val 37362"/>
              <a:gd name="adj2" fmla="val 1065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Hello, Liu </a:t>
            </a:r>
            <a:r>
              <a:rPr lang="en-US" altLang="zh-CN" sz="2000" dirty="0" err="1">
                <a:solidFill>
                  <a:schemeClr val="tx1"/>
                </a:solidFill>
                <a:cs typeface="Arial" panose="020B0604020202020204" pitchFamily="34" charset="0"/>
              </a:rPr>
              <a:t>Zhaoyang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! How are you?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57338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2013031809343650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6375" y="1196975"/>
            <a:ext cx="69675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 bwMode="auto">
          <a:xfrm>
            <a:off x="5003800" y="549275"/>
            <a:ext cx="2520950" cy="790575"/>
          </a:xfrm>
          <a:prstGeom prst="wedgeRoundRectCallout">
            <a:avLst>
              <a:gd name="adj1" fmla="val -16679"/>
              <a:gd name="adj2" fmla="val 1059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Kitty, this is Lin </a:t>
            </a:r>
            <a:r>
              <a:rPr lang="en-US" altLang="zh-CN" sz="2000" dirty="0" err="1">
                <a:solidFill>
                  <a:schemeClr val="tx1"/>
                </a:solidFill>
                <a:cs typeface="Arial" panose="020B0604020202020204" pitchFamily="34" charset="0"/>
              </a:rPr>
              <a:t>Lin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. Lin </a:t>
            </a:r>
            <a:r>
              <a:rPr lang="en-US" altLang="zh-CN" sz="2000" dirty="0" err="1">
                <a:solidFill>
                  <a:schemeClr val="tx1"/>
                </a:solidFill>
                <a:cs typeface="Arial" panose="020B0604020202020204" pitchFamily="34" charset="0"/>
              </a:rPr>
              <a:t>Lin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, this is Kitty.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7308850" y="4076700"/>
            <a:ext cx="1368425" cy="431800"/>
          </a:xfrm>
          <a:prstGeom prst="wedgeRoundRectCallout">
            <a:avLst>
              <a:gd name="adj1" fmla="val -31562"/>
              <a:gd name="adj2" fmla="val -1582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Me, too!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827088" y="765175"/>
            <a:ext cx="2376487" cy="792163"/>
          </a:xfrm>
          <a:prstGeom prst="wedgeRoundRectCallout">
            <a:avLst>
              <a:gd name="adj1" fmla="val 37362"/>
              <a:gd name="adj2" fmla="val 1065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Hello, Lin </a:t>
            </a:r>
            <a:r>
              <a:rPr lang="en-US" altLang="zh-CN" sz="2000" dirty="0" err="1">
                <a:solidFill>
                  <a:schemeClr val="tx1"/>
                </a:solidFill>
                <a:cs typeface="Arial" panose="020B0604020202020204" pitchFamily="34" charset="0"/>
              </a:rPr>
              <a:t>Lin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. Nice to meet you.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92150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0805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05765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051050" y="333375"/>
            <a:ext cx="59055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Role play</a:t>
            </a:r>
          </a:p>
          <a:p>
            <a:pPr eaLnBrk="1" hangingPunct="1"/>
            <a:r>
              <a:rPr lang="zh-CN" altLang="en-US" sz="3600"/>
              <a:t>三人一组，分角色扮演</a:t>
            </a:r>
            <a:endParaRPr lang="en-US" altLang="zh-CN" sz="3600"/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Kitty</a:t>
            </a:r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Lin Lin</a:t>
            </a:r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endParaRPr lang="en-US" altLang="zh-CN" sz="360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Liu Zhaoyang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00213"/>
            <a:ext cx="10080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4935538"/>
            <a:ext cx="143986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3213100"/>
            <a:ext cx="10080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908175" y="476250"/>
            <a:ext cx="2303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say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25" y="3397638"/>
            <a:ext cx="5477495" cy="34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0"/>
            <a:ext cx="261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052513"/>
            <a:ext cx="8675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66"/>
                </a:solidFill>
              </a:rPr>
              <a:t>同学们五人为一组，围成一个圈，依次介绍一位同学。如：</a:t>
            </a:r>
            <a:r>
              <a:rPr lang="en-US" altLang="zh-CN" sz="2800" dirty="0">
                <a:solidFill>
                  <a:srgbClr val="FF0066"/>
                </a:solidFill>
              </a:rPr>
              <a:t>S1: This is… </a:t>
            </a:r>
          </a:p>
          <a:p>
            <a:pPr eaLnBrk="1" hangingPunct="1"/>
            <a:r>
              <a:rPr lang="en-US" altLang="zh-CN" sz="2800" dirty="0">
                <a:solidFill>
                  <a:srgbClr val="FF0066"/>
                </a:solidFill>
              </a:rPr>
              <a:t>S2: Hi,…Nice to meet you!</a:t>
            </a:r>
          </a:p>
          <a:p>
            <a:pPr eaLnBrk="1" hangingPunct="1"/>
            <a:r>
              <a:rPr lang="en-US" altLang="zh-CN" sz="2800" dirty="0">
                <a:solidFill>
                  <a:srgbClr val="FF0066"/>
                </a:solidFill>
              </a:rPr>
              <a:t>S3: Me, too!</a:t>
            </a:r>
          </a:p>
          <a:p>
            <a:pPr eaLnBrk="1" hangingPunct="1"/>
            <a:r>
              <a:rPr lang="zh-CN" altLang="en-US" sz="2800" dirty="0">
                <a:solidFill>
                  <a:srgbClr val="FF0066"/>
                </a:solidFill>
              </a:rPr>
              <a:t>然后</a:t>
            </a:r>
            <a:r>
              <a:rPr lang="en-US" altLang="zh-CN" sz="2800" dirty="0">
                <a:solidFill>
                  <a:srgbClr val="FF0066"/>
                </a:solidFill>
              </a:rPr>
              <a:t>S2</a:t>
            </a:r>
            <a:r>
              <a:rPr lang="zh-CN" altLang="en-US" sz="2800" dirty="0">
                <a:solidFill>
                  <a:srgbClr val="FF0066"/>
                </a:solidFill>
              </a:rPr>
              <a:t>说：</a:t>
            </a:r>
            <a:r>
              <a:rPr lang="en-US" altLang="zh-CN" sz="2800" dirty="0">
                <a:solidFill>
                  <a:srgbClr val="FF0066"/>
                </a:solidFill>
              </a:rPr>
              <a:t> This is… </a:t>
            </a:r>
            <a:r>
              <a:rPr lang="zh-CN" altLang="en-US" sz="2800" dirty="0">
                <a:solidFill>
                  <a:srgbClr val="FF0066"/>
                </a:solidFill>
              </a:rPr>
              <a:t>依次介绍下一位同学。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448</Words>
  <Application>Microsoft Office PowerPoint</Application>
  <PresentationFormat>全屏显示(4:3)</PresentationFormat>
  <Paragraphs>79</Paragraphs>
  <Slides>13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经典趣体简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Trebuchet MS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565EAA17C04C408389DE5B7F8DC5A2FD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