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257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演示斜黑体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黑体" panose="02010609060101010101" pitchFamily="49" charset="-122"/>
      <p:regular r:id="rId29"/>
    </p:embeddedFont>
    <p:embeddedFont>
      <p:font typeface="方正舒体" panose="02010601030101010101" pitchFamily="2" charset="-122"/>
      <p:regular r:id="rId30"/>
    </p:embeddedFont>
    <p:embeddedFont>
      <p:font typeface="楷体" panose="020106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2FC16FD-BF77-4394-8D69-3A871C8CC9B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65EAE1D-216E-496A-86A3-2C33B1964D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E1D-216E-496A-86A3-2C33B1964DA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19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3" r="22144" b="186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038108" y="1497506"/>
            <a:ext cx="45208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花之歌</a:t>
            </a:r>
            <a:endParaRPr lang="en-US" altLang="zh-CN" sz="9600" dirty="0">
              <a:solidFill>
                <a:schemeClr val="bg1"/>
              </a:solidFill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0" name="直接连接符 9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727852" y="2305692"/>
            <a:ext cx="493649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我在原野上摇曳，使原野风光更加旖旎；我在清风中呼吸，使清风芬芳馥郁。我微睡时，黑夜星空的千万颗亮晶晶的眼睛对我察看；我醒来时，白昼的那只硕大无朋的独眼向我凝视。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496050" y="1880696"/>
            <a:ext cx="4589620" cy="3463255"/>
            <a:chOff x="10325" y="3610"/>
            <a:chExt cx="6769" cy="4396"/>
          </a:xfrm>
        </p:grpSpPr>
        <p:sp>
          <p:nvSpPr>
            <p:cNvPr id="5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10325" y="3610"/>
              <a:ext cx="6769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908" y="4166"/>
              <a:ext cx="5602" cy="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“千万颗亮晶晶的眼睛”指的是星星；“硕大无朋的独眼”指的是太阳 。用字生动形象地表现了花儿向往光明、追求光明的精神。</a:t>
              </a:r>
            </a:p>
          </p:txBody>
        </p:sp>
      </p:grpSp>
      <p:sp>
        <p:nvSpPr>
          <p:cNvPr id="7" name="圆角矩形 27"/>
          <p:cNvSpPr/>
          <p:nvPr/>
        </p:nvSpPr>
        <p:spPr>
          <a:xfrm>
            <a:off x="1133462" y="4105690"/>
            <a:ext cx="2752738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29"/>
          <p:cNvSpPr/>
          <p:nvPr/>
        </p:nvSpPr>
        <p:spPr>
          <a:xfrm>
            <a:off x="3863840" y="4672169"/>
            <a:ext cx="1577475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30"/>
          <p:cNvSpPr/>
          <p:nvPr/>
        </p:nvSpPr>
        <p:spPr>
          <a:xfrm>
            <a:off x="735902" y="5175368"/>
            <a:ext cx="683324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文本框 12"/>
          <p:cNvSpPr txBox="1"/>
          <p:nvPr/>
        </p:nvSpPr>
        <p:spPr>
          <a:xfrm>
            <a:off x="3068955" y="1580769"/>
            <a:ext cx="767334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我饮着朝露酿成的琼浆，听着小鸟的鸣啭、歌唱；我婆娑起舞，芳草为我鼓掌。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73157" y="3159337"/>
            <a:ext cx="4554220" cy="2776220"/>
            <a:chOff x="10431" y="2303"/>
            <a:chExt cx="6150" cy="1888"/>
          </a:xfrm>
        </p:grpSpPr>
        <p:sp>
          <p:nvSpPr>
            <p:cNvPr id="12" name="任意多边形 13"/>
            <p:cNvSpPr/>
            <p:nvPr>
              <p:custDataLst>
                <p:tags r:id="rId2"/>
              </p:custDataLst>
            </p:nvPr>
          </p:nvSpPr>
          <p:spPr>
            <a:xfrm>
              <a:off x="10431" y="2303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0519" y="2395"/>
              <a:ext cx="5975" cy="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这句话用了比喻和拟人的修辞手法，生动形象地写出了花儿尽情享受生活的美好，无忧无虑、快活成长的情景。表现了花儿乐观向上、积极进取的精神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3705071"/>
            <a:ext cx="2705787" cy="1803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633594" y="1431925"/>
            <a:ext cx="6891655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lvl="0" indent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/>
            </a:lvl2pPr>
            <a:lvl3pPr marL="1143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4pPr>
            <a:lvl5pPr marL="20574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仰望高空，对光明心驰神往；我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顾影自怜，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孤芳自赏。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28345" y="2607309"/>
            <a:ext cx="3905250" cy="2777690"/>
            <a:chOff x="10431" y="2303"/>
            <a:chExt cx="6150" cy="1889"/>
          </a:xfrm>
        </p:grpSpPr>
        <p:sp>
          <p:nvSpPr>
            <p:cNvPr id="5" name="任意多边形 13"/>
            <p:cNvSpPr/>
            <p:nvPr>
              <p:custDataLst>
                <p:tags r:id="rId2"/>
              </p:custDataLst>
            </p:nvPr>
          </p:nvSpPr>
          <p:spPr>
            <a:xfrm>
              <a:off x="10431" y="2303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606" y="2371"/>
              <a:ext cx="5975" cy="1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“总是”一词，表现了花儿对光明的无限向往与执着追求。“从不、也不”两个词语，表现了花儿毫不吝惜和乐于奉献的精神。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02" y="2950590"/>
            <a:ext cx="4312014" cy="2878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1358554" y="2068097"/>
            <a:ext cx="7223125" cy="67159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而这些哲理，人类尚未完全领悟。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07803" y="3429000"/>
            <a:ext cx="6297295" cy="1424695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这句话拿“花儿”与人类作对比，委婉地批评了人类不思进取、自私自利等丑恶现象。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48" y="2919708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4408975" y="2150557"/>
            <a:ext cx="6598549" cy="2607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花之歌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这首诗，诗人用花的语言来叙述大自然的话语，通过花语的清新流露，表达了诗人对人生、对人类的思考，赞美了花儿乐于奉献、追求光明的精神品质。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08902" y="2273430"/>
            <a:ext cx="2673818" cy="2400782"/>
            <a:chOff x="7861363" y="1365506"/>
            <a:chExt cx="2673818" cy="240078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63" y="1365506"/>
              <a:ext cx="2673818" cy="2400782"/>
            </a:xfrm>
            <a:prstGeom prst="rect">
              <a:avLst/>
            </a:prstGeom>
          </p:spPr>
        </p:pic>
        <p:sp>
          <p:nvSpPr>
            <p:cNvPr id="6" name="矩形: 圆角 5"/>
            <p:cNvSpPr/>
            <p:nvPr/>
          </p:nvSpPr>
          <p:spPr>
            <a:xfrm rot="21247853">
              <a:off x="8206585" y="2174296"/>
              <a:ext cx="1980695" cy="6908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主题思想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2"/>
          <p:cNvSpPr/>
          <p:nvPr/>
        </p:nvSpPr>
        <p:spPr>
          <a:xfrm>
            <a:off x="1327024" y="1978295"/>
            <a:ext cx="6237758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在正确的读音下面画“√” 。</a:t>
            </a:r>
          </a:p>
        </p:txBody>
      </p:sp>
      <p:sp>
        <p:nvSpPr>
          <p:cNvPr id="4" name="圆角矩形 27"/>
          <p:cNvSpPr/>
          <p:nvPr/>
        </p:nvSpPr>
        <p:spPr>
          <a:xfrm>
            <a:off x="835052" y="1889945"/>
            <a:ext cx="7561580" cy="2652395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19"/>
          <p:cNvSpPr/>
          <p:nvPr/>
        </p:nvSpPr>
        <p:spPr>
          <a:xfrm>
            <a:off x="1327024" y="2626434"/>
            <a:ext cx="7338061" cy="14596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冕（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guàn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guān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    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xíng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háng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露（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zhāo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cháo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    琼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jiàng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jiāng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93772" y="3037949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60223" y="3037949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13147" y="3803430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85986" y="3776774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48" y="2919708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1340547" y="1953675"/>
            <a:ext cx="3895618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把下面的成语补充完整。</a:t>
            </a:r>
          </a:p>
        </p:txBody>
      </p:sp>
      <p:sp>
        <p:nvSpPr>
          <p:cNvPr id="4" name="Rectangle 2"/>
          <p:cNvSpPr/>
          <p:nvPr/>
        </p:nvSpPr>
        <p:spPr>
          <a:xfrm>
            <a:off x="1397062" y="2512711"/>
            <a:ext cx="6750685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芬芳（      ）郁           （        ）大无朋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婆（      ）起舞            心（        ）神往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顾影自（        ）          （     ）芳自赏</a:t>
            </a:r>
          </a:p>
        </p:txBody>
      </p:sp>
      <p:sp>
        <p:nvSpPr>
          <p:cNvPr id="5" name="圆角矩形 8"/>
          <p:cNvSpPr/>
          <p:nvPr/>
        </p:nvSpPr>
        <p:spPr>
          <a:xfrm>
            <a:off x="1066227" y="1755096"/>
            <a:ext cx="6567170" cy="2556510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27984" y="2642353"/>
            <a:ext cx="4603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馥</a:t>
            </a:r>
          </a:p>
        </p:txBody>
      </p:sp>
      <p:sp>
        <p:nvSpPr>
          <p:cNvPr id="7" name="矩形 6"/>
          <p:cNvSpPr/>
          <p:nvPr/>
        </p:nvSpPr>
        <p:spPr>
          <a:xfrm>
            <a:off x="2108896" y="3190177"/>
            <a:ext cx="5492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娑 </a:t>
            </a:r>
          </a:p>
        </p:txBody>
      </p:sp>
      <p:sp>
        <p:nvSpPr>
          <p:cNvPr id="8" name="矩形 7"/>
          <p:cNvSpPr/>
          <p:nvPr/>
        </p:nvSpPr>
        <p:spPr>
          <a:xfrm>
            <a:off x="4804682" y="2634677"/>
            <a:ext cx="9232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硕</a:t>
            </a:r>
          </a:p>
        </p:txBody>
      </p:sp>
      <p:sp>
        <p:nvSpPr>
          <p:cNvPr id="9" name="矩形 8"/>
          <p:cNvSpPr/>
          <p:nvPr/>
        </p:nvSpPr>
        <p:spPr>
          <a:xfrm>
            <a:off x="5236165" y="3187239"/>
            <a:ext cx="9836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驰</a:t>
            </a:r>
          </a:p>
        </p:txBody>
      </p:sp>
      <p:sp>
        <p:nvSpPr>
          <p:cNvPr id="10" name="矩形 9"/>
          <p:cNvSpPr/>
          <p:nvPr/>
        </p:nvSpPr>
        <p:spPr>
          <a:xfrm>
            <a:off x="2792284" y="3718390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怜</a:t>
            </a:r>
          </a:p>
        </p:txBody>
      </p:sp>
      <p:sp>
        <p:nvSpPr>
          <p:cNvPr id="11" name="矩形 10"/>
          <p:cNvSpPr/>
          <p:nvPr/>
        </p:nvSpPr>
        <p:spPr>
          <a:xfrm>
            <a:off x="4823395" y="3729707"/>
            <a:ext cx="11722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孤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48" y="2919708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1163982" y="2021812"/>
            <a:ext cx="6594475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读句子，注意红色的词语，仿写排比句。</a:t>
            </a:r>
          </a:p>
        </p:txBody>
      </p:sp>
      <p:sp>
        <p:nvSpPr>
          <p:cNvPr id="4" name="矩形 8"/>
          <p:cNvSpPr/>
          <p:nvPr/>
        </p:nvSpPr>
        <p:spPr>
          <a:xfrm>
            <a:off x="1081153" y="2519216"/>
            <a:ext cx="8144232" cy="168507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我是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亲友之间的礼品，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我是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婚礼的冠冕，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我是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生者赠予死者最后的祭献。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835052" y="1926287"/>
            <a:ext cx="8585835" cy="4207813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3981" y="3660065"/>
            <a:ext cx="825690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我是一只蜜蜂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在祖国的花园里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飞来飞去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为人民酿制甘甜的蜂蜜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我是一滴雨点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在广阔的原野上，从天而降，滋润干渴的禾苗；我是一株青松，在祖国的边疆，傲然屹立，显示出庄严的身姿。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48" y="2919708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3" r="22144" b="186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038108" y="1497506"/>
            <a:ext cx="505789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9600" dirty="0">
              <a:solidFill>
                <a:schemeClr val="bg1"/>
              </a:solidFill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0" name="直接连接符 9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课前导入</a:t>
            </a:r>
          </a:p>
        </p:txBody>
      </p:sp>
      <p:pic>
        <p:nvPicPr>
          <p:cNvPr id="8" name="花仙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85228" y="1851949"/>
            <a:ext cx="7285578" cy="40013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64327" y="2574599"/>
            <a:ext cx="5475098" cy="22621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纪伯伦：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原黎巴嫩诗人、小说家。其主要作品有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泪与笑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先知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等，蕴含了丰富的社会性和东方精神，不以情节为重，旨在抒发丰富的情感。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5"/>
          <a:stretch>
            <a:fillRect/>
          </a:stretch>
        </p:blipFill>
        <p:spPr>
          <a:xfrm>
            <a:off x="1491607" y="2348874"/>
            <a:ext cx="2906941" cy="3188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197955" y="2047492"/>
            <a:ext cx="7799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苍穹      孕育     冠冕      赠予  </a:t>
            </a:r>
          </a:p>
        </p:txBody>
      </p:sp>
      <p:sp>
        <p:nvSpPr>
          <p:cNvPr id="7" name="矩形 6"/>
          <p:cNvSpPr/>
          <p:nvPr/>
        </p:nvSpPr>
        <p:spPr>
          <a:xfrm>
            <a:off x="1286855" y="1587117"/>
            <a:ext cx="88487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qióng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yùn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miǎn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yǔ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6855" y="3429000"/>
            <a:ext cx="8505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摇曳    馥郁    琼浆     鸣啭    婆娑</a:t>
            </a:r>
          </a:p>
        </p:txBody>
      </p:sp>
      <p:sp>
        <p:nvSpPr>
          <p:cNvPr id="9" name="矩形 8"/>
          <p:cNvSpPr/>
          <p:nvPr/>
        </p:nvSpPr>
        <p:spPr>
          <a:xfrm>
            <a:off x="835052" y="2919708"/>
            <a:ext cx="9271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fù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jiāng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zhuàn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suō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48" y="2919708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981361" y="2182813"/>
            <a:ext cx="1612340" cy="775335"/>
            <a:chOff x="11338" y="3255"/>
            <a:chExt cx="2316" cy="1221"/>
          </a:xfrm>
        </p:grpSpPr>
        <p:grpSp>
          <p:nvGrpSpPr>
            <p:cNvPr id="6" name="组合 5"/>
            <p:cNvGrpSpPr/>
            <p:nvPr/>
          </p:nvGrpSpPr>
          <p:grpSpPr>
            <a:xfrm>
              <a:off x="12481" y="3255"/>
              <a:ext cx="1173" cy="1221"/>
              <a:chOff x="8219" y="2269"/>
              <a:chExt cx="1255" cy="128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219" y="2269"/>
                <a:ext cx="1255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2" name="直接连接符 11"/>
              <p:cNvCxnSpPr>
                <a:stCxn id="11" idx="1"/>
                <a:endCxn id="11" idx="3"/>
              </p:cNvCxnSpPr>
              <p:nvPr/>
            </p:nvCxnSpPr>
            <p:spPr>
              <a:xfrm>
                <a:off x="8219" y="2913"/>
                <a:ext cx="1255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>
                <a:off x="884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1338" y="3255"/>
              <a:ext cx="1143" cy="1221"/>
              <a:chOff x="8365" y="2269"/>
              <a:chExt cx="1223" cy="128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365" y="2269"/>
                <a:ext cx="1223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9" name="直接连接符 8"/>
              <p:cNvCxnSpPr>
                <a:stCxn id="8" idx="1"/>
                <a:endCxn id="8" idx="3"/>
              </p:cNvCxnSpPr>
              <p:nvPr/>
            </p:nvCxnSpPr>
            <p:spPr>
              <a:xfrm>
                <a:off x="8365" y="2914"/>
                <a:ext cx="1223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>
                <a:stCxn id="8" idx="0"/>
                <a:endCxn id="8" idx="2"/>
              </p:cNvCxnSpPr>
              <p:nvPr/>
            </p:nvCxnSpPr>
            <p:spPr>
              <a:xfrm>
                <a:off x="897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矩形 10"/>
          <p:cNvSpPr/>
          <p:nvPr/>
        </p:nvSpPr>
        <p:spPr>
          <a:xfrm flipH="1">
            <a:off x="4551045" y="3429000"/>
            <a:ext cx="3089910" cy="1898650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6155" y="3582035"/>
            <a:ext cx="3296285" cy="174625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42566" y="2287359"/>
            <a:ext cx="795020" cy="775335"/>
            <a:chOff x="8365" y="2269"/>
            <a:chExt cx="1340" cy="1288"/>
          </a:xfrm>
        </p:grpSpPr>
        <p:sp>
          <p:nvSpPr>
            <p:cNvPr id="18" name="矩形 17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直接连接符 18"/>
            <p:cNvCxnSpPr>
              <a:stCxn id="18" idx="1"/>
              <a:endCxn id="18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18" idx="0"/>
              <a:endCxn id="18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5002530" y="2021840"/>
            <a:ext cx="244729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旖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旎</a:t>
            </a:r>
          </a:p>
        </p:txBody>
      </p:sp>
      <p:sp>
        <p:nvSpPr>
          <p:cNvPr id="22" name="矩形 21"/>
          <p:cNvSpPr/>
          <p:nvPr/>
        </p:nvSpPr>
        <p:spPr>
          <a:xfrm>
            <a:off x="1550352" y="2121406"/>
            <a:ext cx="216789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摇 曳</a:t>
            </a:r>
          </a:p>
        </p:txBody>
      </p:sp>
      <p:sp>
        <p:nvSpPr>
          <p:cNvPr id="23" name="矩形 22"/>
          <p:cNvSpPr/>
          <p:nvPr/>
        </p:nvSpPr>
        <p:spPr>
          <a:xfrm>
            <a:off x="1455102" y="4069145"/>
            <a:ext cx="2987675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晃荡；飘荡。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257800" y="4018728"/>
            <a:ext cx="2651760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柔美的样子。</a:t>
            </a:r>
          </a:p>
        </p:txBody>
      </p:sp>
      <p:sp>
        <p:nvSpPr>
          <p:cNvPr id="25" name="矩形 24"/>
          <p:cNvSpPr/>
          <p:nvPr/>
        </p:nvSpPr>
        <p:spPr>
          <a:xfrm flipH="1">
            <a:off x="5206546" y="1634912"/>
            <a:ext cx="22777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nǐ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16355" y="1710055"/>
            <a:ext cx="20707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337876" y="2286953"/>
            <a:ext cx="795020" cy="775335"/>
            <a:chOff x="8365" y="2269"/>
            <a:chExt cx="1340" cy="1288"/>
          </a:xfrm>
        </p:grpSpPr>
        <p:sp>
          <p:nvSpPr>
            <p:cNvPr id="29" name="矩形 28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0" name="直接连接符 29"/>
            <p:cNvCxnSpPr>
              <a:stCxn id="29" idx="1"/>
              <a:endCxn id="29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9" idx="0"/>
              <a:endCxn id="29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48" y="2919708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862859" y="1774655"/>
            <a:ext cx="9304726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芬芳馥郁：形容盛开的花朵美丽芳香、香气浓厚。</a:t>
            </a:r>
          </a:p>
        </p:txBody>
      </p:sp>
      <p:sp>
        <p:nvSpPr>
          <p:cNvPr id="4" name="矩形 3"/>
          <p:cNvSpPr/>
          <p:nvPr/>
        </p:nvSpPr>
        <p:spPr>
          <a:xfrm>
            <a:off x="862859" y="2452225"/>
            <a:ext cx="9304726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硕大无朋：大的没有可以与之相比的。形容极大。</a:t>
            </a:r>
          </a:p>
        </p:txBody>
      </p:sp>
      <p:sp>
        <p:nvSpPr>
          <p:cNvPr id="5" name="矩形 4"/>
          <p:cNvSpPr/>
          <p:nvPr/>
        </p:nvSpPr>
        <p:spPr>
          <a:xfrm>
            <a:off x="862859" y="3052133"/>
            <a:ext cx="9304726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婆娑起舞：形容盘旋舞动的优美姿态。</a:t>
            </a:r>
          </a:p>
        </p:txBody>
      </p:sp>
      <p:sp>
        <p:nvSpPr>
          <p:cNvPr id="6" name="矩形 5"/>
          <p:cNvSpPr/>
          <p:nvPr/>
        </p:nvSpPr>
        <p:spPr>
          <a:xfrm>
            <a:off x="801926" y="3648355"/>
            <a:ext cx="9304726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心驰神往：整个心思都奔向那里。</a:t>
            </a:r>
          </a:p>
        </p:txBody>
      </p:sp>
      <p:sp>
        <p:nvSpPr>
          <p:cNvPr id="7" name="矩形 6"/>
          <p:cNvSpPr/>
          <p:nvPr/>
        </p:nvSpPr>
        <p:spPr>
          <a:xfrm>
            <a:off x="813553" y="4320180"/>
            <a:ext cx="9304726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顾影自怜：望着自己的影子，自己怜惜自己。</a:t>
            </a:r>
          </a:p>
        </p:txBody>
      </p:sp>
      <p:sp>
        <p:nvSpPr>
          <p:cNvPr id="8" name="矩形 7"/>
          <p:cNvSpPr/>
          <p:nvPr/>
        </p:nvSpPr>
        <p:spPr>
          <a:xfrm>
            <a:off x="835052" y="4928834"/>
            <a:ext cx="9304726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孤芳自赏：指自命清高，自我欣赏。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48" y="2919708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48" y="2919708"/>
            <a:ext cx="2667000" cy="3581400"/>
          </a:xfrm>
          <a:prstGeom prst="rect">
            <a:avLst/>
          </a:prstGeom>
        </p:spPr>
      </p:pic>
      <p:sp>
        <p:nvSpPr>
          <p:cNvPr id="11" name="文本框 12"/>
          <p:cNvSpPr txBox="1"/>
          <p:nvPr/>
        </p:nvSpPr>
        <p:spPr>
          <a:xfrm>
            <a:off x="601674" y="2019564"/>
            <a:ext cx="6891081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我是大自然的话语，大自然说出来，又收回去，藏在心间，然后又说一遍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我是星星，从苍穹坠落在绿茵中。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我是诸元素之女：动将我孕育，春使我开放，夏让我成长，秋令我昏昏睡去。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我是亲友之间的礼品，我是婚礼的冠冕，我是生者赠予死者最后的祭献。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070964" y="1386418"/>
            <a:ext cx="3429000" cy="1179195"/>
            <a:chOff x="12417" y="5790"/>
            <a:chExt cx="5400" cy="1857"/>
          </a:xfrm>
        </p:grpSpPr>
        <p:sp>
          <p:nvSpPr>
            <p:cNvPr id="13" name="云形标注 8"/>
            <p:cNvSpPr/>
            <p:nvPr/>
          </p:nvSpPr>
          <p:spPr>
            <a:xfrm>
              <a:off x="12417" y="5790"/>
              <a:ext cx="5400" cy="1857"/>
            </a:xfrm>
            <a:prstGeom prst="cloudCallout">
              <a:avLst>
                <a:gd name="adj1" fmla="val -65325"/>
                <a:gd name="adj2" fmla="val 5652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2"/>
            <p:cNvSpPr txBox="1"/>
            <p:nvPr/>
          </p:nvSpPr>
          <p:spPr>
            <a:xfrm>
              <a:off x="13574" y="6139"/>
              <a:ext cx="3387" cy="1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课文把花分别</a:t>
              </a:r>
              <a:endPara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比作什么呢？</a:t>
              </a:r>
            </a:p>
          </p:txBody>
        </p:sp>
      </p:grpSp>
      <p:sp>
        <p:nvSpPr>
          <p:cNvPr id="15" name="圆角矩形 12"/>
          <p:cNvSpPr/>
          <p:nvPr/>
        </p:nvSpPr>
        <p:spPr>
          <a:xfrm>
            <a:off x="1679440" y="2162590"/>
            <a:ext cx="1819923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31"/>
          <p:cNvSpPr/>
          <p:nvPr/>
        </p:nvSpPr>
        <p:spPr>
          <a:xfrm>
            <a:off x="1679439" y="3241640"/>
            <a:ext cx="611001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圆角矩形 32"/>
          <p:cNvSpPr/>
          <p:nvPr/>
        </p:nvSpPr>
        <p:spPr>
          <a:xfrm>
            <a:off x="1679439" y="3779485"/>
            <a:ext cx="1489891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33"/>
          <p:cNvSpPr/>
          <p:nvPr/>
        </p:nvSpPr>
        <p:spPr>
          <a:xfrm>
            <a:off x="1679438" y="4905158"/>
            <a:ext cx="2146839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34"/>
          <p:cNvSpPr/>
          <p:nvPr/>
        </p:nvSpPr>
        <p:spPr>
          <a:xfrm>
            <a:off x="4707809" y="4905158"/>
            <a:ext cx="1520731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35"/>
          <p:cNvSpPr/>
          <p:nvPr/>
        </p:nvSpPr>
        <p:spPr>
          <a:xfrm>
            <a:off x="642218" y="5443180"/>
            <a:ext cx="3389255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1" name="文本框 12"/>
          <p:cNvSpPr txBox="1"/>
          <p:nvPr/>
        </p:nvSpPr>
        <p:spPr>
          <a:xfrm>
            <a:off x="605628" y="2020787"/>
            <a:ext cx="709485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我是大自然的话语，大自然说出来，又收回去，藏在心间，然后又说一遍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我是星星，从苍穹坠落在绿茵中。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我是诸元素之女：冬将我孕育，春使我开放，夏让我成长，秋令我昏昏睡去。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我是亲友之间的礼品，我是婚礼的冠冕，我是生者赠予死者最后的祭献。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854429" y="1220682"/>
            <a:ext cx="3985260" cy="1910329"/>
            <a:chOff x="12076" y="5529"/>
            <a:chExt cx="6276" cy="2384"/>
          </a:xfrm>
        </p:grpSpPr>
        <p:sp>
          <p:nvSpPr>
            <p:cNvPr id="23" name="云形标注 8"/>
            <p:cNvSpPr/>
            <p:nvPr/>
          </p:nvSpPr>
          <p:spPr>
            <a:xfrm>
              <a:off x="12076" y="5529"/>
              <a:ext cx="6276" cy="2384"/>
            </a:xfrm>
            <a:prstGeom prst="cloudCallout">
              <a:avLst>
                <a:gd name="adj1" fmla="val -59979"/>
                <a:gd name="adj2" fmla="val 2680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12"/>
            <p:cNvSpPr txBox="1"/>
            <p:nvPr/>
          </p:nvSpPr>
          <p:spPr>
            <a:xfrm>
              <a:off x="12390" y="5754"/>
              <a:ext cx="5647" cy="18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用丰富的想象，借大自然之口，写出了花儿一年四季由盛开到凋零的周而复始的轮回生长过程。</a:t>
              </a:r>
            </a:p>
          </p:txBody>
        </p:sp>
      </p:grpSp>
      <p:sp>
        <p:nvSpPr>
          <p:cNvPr id="25" name="文本框 12"/>
          <p:cNvSpPr txBox="1"/>
          <p:nvPr/>
        </p:nvSpPr>
        <p:spPr>
          <a:xfrm>
            <a:off x="604679" y="2019052"/>
            <a:ext cx="7094855" cy="1685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我是大自然的话语，大自然说出来，又收回去，藏在心间，然后又说一遍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12"/>
          <p:cNvSpPr txBox="1"/>
          <p:nvPr/>
        </p:nvSpPr>
        <p:spPr>
          <a:xfrm>
            <a:off x="607938" y="3668243"/>
            <a:ext cx="7094855" cy="1685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我是诸元素之女：冬将我孕育，春使我开放，夏让我成长，秋令我昏昏睡去。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12"/>
          <p:cNvSpPr txBox="1"/>
          <p:nvPr/>
        </p:nvSpPr>
        <p:spPr>
          <a:xfrm>
            <a:off x="7987982" y="3383669"/>
            <a:ext cx="3384314" cy="1563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与第一自然段前后照应，都写出了花儿一年四季轮回生长的过程。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任意多边形 33"/>
          <p:cNvSpPr/>
          <p:nvPr>
            <p:custDataLst>
              <p:tags r:id="rId2"/>
            </p:custDataLst>
          </p:nvPr>
        </p:nvSpPr>
        <p:spPr>
          <a:xfrm>
            <a:off x="7978295" y="1249695"/>
            <a:ext cx="3736920" cy="4109916"/>
          </a:xfrm>
          <a:custGeom>
            <a:avLst/>
            <a:gdLst>
              <a:gd name="connsiteX0" fmla="*/ 5955922 w 5955922"/>
              <a:gd name="connsiteY0" fmla="*/ 0 h 699160"/>
              <a:gd name="connsiteX1" fmla="*/ 5762221 w 5955922"/>
              <a:gd name="connsiteY1" fmla="*/ 671470 h 699160"/>
              <a:gd name="connsiteX2" fmla="*/ 0 w 5955922"/>
              <a:gd name="connsiteY2" fmla="*/ 699160 h 699160"/>
              <a:gd name="connsiteX3" fmla="*/ 176842 w 5955922"/>
              <a:gd name="connsiteY3" fmla="*/ 45351 h 6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922" h="699160">
                <a:moveTo>
                  <a:pt x="5955922" y="0"/>
                </a:moveTo>
                <a:lnTo>
                  <a:pt x="5762221" y="671470"/>
                </a:lnTo>
                <a:lnTo>
                  <a:pt x="0" y="699160"/>
                </a:lnTo>
                <a:lnTo>
                  <a:pt x="176842" y="4535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12"/>
          <p:cNvSpPr txBox="1"/>
          <p:nvPr/>
        </p:nvSpPr>
        <p:spPr>
          <a:xfrm>
            <a:off x="605628" y="2020787"/>
            <a:ext cx="709485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我是大自然的话语，大自然说出来，又收回去，藏在心间，然后又说一遍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我是星星，从苍穹坠落在绿茵中。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我是诸元素之女：冬将我孕育，春使我开放，夏让我成长，秋令我昏昏睡去。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我是亲友之间的礼品，我是婚礼的冠冕，我是生者赠予死者最后的祭献。</a:t>
            </a:r>
          </a:p>
        </p:txBody>
      </p:sp>
      <p:sp>
        <p:nvSpPr>
          <p:cNvPr id="5" name="文本框 12"/>
          <p:cNvSpPr txBox="1"/>
          <p:nvPr/>
        </p:nvSpPr>
        <p:spPr>
          <a:xfrm>
            <a:off x="604679" y="2019052"/>
            <a:ext cx="7094855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我是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12"/>
          <p:cNvSpPr txBox="1"/>
          <p:nvPr/>
        </p:nvSpPr>
        <p:spPr>
          <a:xfrm>
            <a:off x="607938" y="3668243"/>
            <a:ext cx="7094855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我是</a:t>
            </a:r>
          </a:p>
        </p:txBody>
      </p:sp>
      <p:sp>
        <p:nvSpPr>
          <p:cNvPr id="7" name="文本框 12"/>
          <p:cNvSpPr txBox="1"/>
          <p:nvPr/>
        </p:nvSpPr>
        <p:spPr>
          <a:xfrm>
            <a:off x="8170629" y="1582713"/>
            <a:ext cx="3384314" cy="3647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每一句话都以“我是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”的形式开头，形成了并列式的结构，主要写了花儿的成长过程以及它发挥的作用，体现了花儿对大自然的感恩和对人类的奉献。</a:t>
            </a:r>
          </a:p>
        </p:txBody>
      </p:sp>
      <p:sp>
        <p:nvSpPr>
          <p:cNvPr id="8" name="文本框 12"/>
          <p:cNvSpPr txBox="1"/>
          <p:nvPr/>
        </p:nvSpPr>
        <p:spPr>
          <a:xfrm>
            <a:off x="945629" y="3115761"/>
            <a:ext cx="7094855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我是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604680" y="4768824"/>
            <a:ext cx="1271746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我是</a:t>
            </a:r>
          </a:p>
        </p:txBody>
      </p:sp>
      <p:sp>
        <p:nvSpPr>
          <p:cNvPr id="10" name="文本框 12"/>
          <p:cNvSpPr txBox="1"/>
          <p:nvPr/>
        </p:nvSpPr>
        <p:spPr>
          <a:xfrm>
            <a:off x="3657124" y="4767364"/>
            <a:ext cx="1271746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我是</a:t>
            </a:r>
          </a:p>
        </p:txBody>
      </p:sp>
      <p:sp>
        <p:nvSpPr>
          <p:cNvPr id="11" name="文本框 12"/>
          <p:cNvSpPr txBox="1"/>
          <p:nvPr/>
        </p:nvSpPr>
        <p:spPr>
          <a:xfrm>
            <a:off x="6096000" y="4767364"/>
            <a:ext cx="1271746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我是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1168</Words>
  <Application>Microsoft Office PowerPoint</Application>
  <PresentationFormat>宽屏</PresentationFormat>
  <Paragraphs>117</Paragraphs>
  <Slides>18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微软雅黑</vt:lpstr>
      <vt:lpstr>演示斜黑体</vt:lpstr>
      <vt:lpstr>Times New Roman</vt:lpstr>
      <vt:lpstr>思源黑体 CN Regular</vt:lpstr>
      <vt:lpstr>Calibri</vt:lpstr>
      <vt:lpstr>黑体</vt:lpstr>
      <vt:lpstr>FandolFang R</vt:lpstr>
      <vt:lpstr>方正舒体</vt:lpstr>
      <vt:lpstr>楷体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23</cp:revision>
  <dcterms:created xsi:type="dcterms:W3CDTF">2020-09-28T00:38:00Z</dcterms:created>
  <dcterms:modified xsi:type="dcterms:W3CDTF">2023-01-10T09:55:14Z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C515AEAAB7934B8D9B0ACC97A6FD57C6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