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6973C-22C9-4595-B97F-F1D4A48B91B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E956-C69E-4677-B965-7A6D056518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E956-C69E-4677-B965-7A6D056518A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C:\Users\Administrator\Desktop\L43\L43-No.2.mp3" TargetMode="External"/><Relationship Id="rId1" Type="http://schemas.microsoft.com/office/2007/relationships/media" Target="file:///C:\Users\Administrator\Desktop\L43\L43-No.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L43\L43&#35838;&#25991;&#26391;&#35835;.mp3" TargetMode="External"/><Relationship Id="rId1" Type="http://schemas.microsoft.com/office/2007/relationships/media" Target="file:///C:\Users\Administrator\Desktop\L43\L43&#35838;&#25991;&#26391;&#35835;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3"/>
          <p:cNvSpPr txBox="1">
            <a:spLocks noChangeArrowheads="1"/>
          </p:cNvSpPr>
          <p:nvPr/>
        </p:nvSpPr>
        <p:spPr bwMode="auto">
          <a:xfrm>
            <a:off x="4495799" y="914400"/>
            <a:ext cx="4648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七年级英语（</a:t>
            </a:r>
            <a:r>
              <a:rPr lang="en-US" altLang="zh-CN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JJ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下</a:t>
            </a:r>
            <a:r>
              <a:rPr lang="zh-CN" altLang="en-US" sz="2400" b="1" dirty="0" smtClean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）教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学课件</a:t>
            </a:r>
          </a:p>
        </p:txBody>
      </p:sp>
      <p:sp>
        <p:nvSpPr>
          <p:cNvPr id="2" name="Text Box 11"/>
          <p:cNvSpPr txBox="1"/>
          <p:nvPr/>
        </p:nvSpPr>
        <p:spPr>
          <a:xfrm>
            <a:off x="0" y="2600323"/>
            <a:ext cx="9144000" cy="830997"/>
          </a:xfrm>
          <a:prstGeom prst="rect">
            <a:avLst/>
          </a:prstGeom>
          <a:solidFill>
            <a:srgbClr val="BBE0E3">
              <a:alpha val="39999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4800" b="1" noProof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800" b="1" noProof="1">
                <a:solidFill>
                  <a:srgbClr val="0000CC"/>
                </a:solidFill>
                <a:latin typeface="Times New Roman" panose="02020603050405020304" pitchFamily="18" charset="0"/>
              </a:rPr>
              <a:t>Have a Good Summer!</a:t>
            </a:r>
          </a:p>
        </p:txBody>
      </p:sp>
      <p:sp>
        <p:nvSpPr>
          <p:cNvPr id="6" name="矩形 5"/>
          <p:cNvSpPr/>
          <p:nvPr/>
        </p:nvSpPr>
        <p:spPr>
          <a:xfrm>
            <a:off x="2924754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5838" y="4300538"/>
            <a:ext cx="45577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39738" y="771525"/>
            <a:ext cx="81899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What will the boy and his family do for 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the summer? Listen to the passage and 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tick the correct pictures.</a:t>
            </a:r>
          </a:p>
        </p:txBody>
      </p:sp>
      <p:pic>
        <p:nvPicPr>
          <p:cNvPr id="12292" name="Picture 11" descr="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750" y="2189163"/>
            <a:ext cx="688657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43-No.2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1318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87663" y="3854450"/>
            <a:ext cx="466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44950" y="5967413"/>
            <a:ext cx="466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45238" y="5967413"/>
            <a:ext cx="4683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00100" y="1836738"/>
            <a:ext cx="80105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She has a new toy car.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→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She is going to have a new toy car tomorrow.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→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She will have a new toy car tomorrow.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2.	Jane sings a folk song at the school party.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→__________________________________________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________________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→__________________________________________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________________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250950" y="4000500"/>
            <a:ext cx="74041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Jane is going to sing a folk song at the school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party tomorrow.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50950" y="5168900"/>
            <a:ext cx="75596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Jane will sing a folk song at the school party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tomorrow.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41325" y="644525"/>
            <a:ext cx="8458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Rewrite the sentences using “will” or  “be 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going to”.</a:t>
            </a: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3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5613" y="611188"/>
            <a:ext cx="89630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3. Sometimes I walk to school.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     →_______________________________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     →_______________________________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4. They listen to the radio every morning.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>
                <a:latin typeface="Times New Roman" panose="02020603050405020304" pitchFamily="18" charset="0"/>
                <a:sym typeface="+mn-ea"/>
              </a:rPr>
              <a:t>     →</a:t>
            </a: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_______________________________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     →_______________________________</a:t>
            </a:r>
          </a:p>
          <a:p>
            <a:pPr marL="609600" indent="-609600" eaLnBrk="0" hangingPunct="0">
              <a:lnSpc>
                <a:spcPct val="110000"/>
              </a:lnSpc>
              <a:spcBef>
                <a:spcPct val="20000"/>
              </a:spcBef>
            </a:pP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33500" y="1168400"/>
            <a:ext cx="5370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I’m going to walk to school.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9850" y="1728788"/>
            <a:ext cx="30146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I’ll walk to school.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3650" y="2822575"/>
            <a:ext cx="6873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They are going to listen to the radio.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63650" y="3454400"/>
            <a:ext cx="6873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They will listen to the radio.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366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6950" y="3975100"/>
            <a:ext cx="48720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2"/>
          <p:cNvPicPr>
            <a:picLocks noChangeAspect="1" noChangeArrowheads="1"/>
          </p:cNvPicPr>
          <p:nvPr/>
        </p:nvPicPr>
        <p:blipFill>
          <a:blip r:embed="rId3" cstate="email"/>
          <a:srcRect t="4521" r="31554"/>
          <a:stretch>
            <a:fillRect/>
          </a:stretch>
        </p:blipFill>
        <p:spPr bwMode="auto">
          <a:xfrm>
            <a:off x="6111875" y="3917950"/>
            <a:ext cx="238601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45325" y="419100"/>
            <a:ext cx="17732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3"/>
          <p:cNvSpPr txBox="1">
            <a:spLocks noChangeArrowheads="1"/>
          </p:cNvSpPr>
          <p:nvPr/>
        </p:nvSpPr>
        <p:spPr bwMode="auto">
          <a:xfrm>
            <a:off x="334963" y="1724025"/>
            <a:ext cx="8529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4. Work in pairs. Make a plan for your summer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holiday and then talk about it.</a:t>
            </a:r>
          </a:p>
        </p:txBody>
      </p:sp>
      <p:pic>
        <p:nvPicPr>
          <p:cNvPr id="15363" name="Picture 4" descr="20060624215812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763" y="4243388"/>
            <a:ext cx="35083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云形标注 1"/>
          <p:cNvSpPr>
            <a:spLocks noChangeArrowheads="1"/>
          </p:cNvSpPr>
          <p:nvPr/>
        </p:nvSpPr>
        <p:spPr bwMode="auto">
          <a:xfrm>
            <a:off x="334963" y="2800350"/>
            <a:ext cx="3413125" cy="1955800"/>
          </a:xfrm>
          <a:prstGeom prst="cloudCallout">
            <a:avLst>
              <a:gd name="adj1" fmla="val 16398"/>
              <a:gd name="adj2" fmla="val 79241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Times New Roman" panose="02020603050405020304" pitchFamily="18" charset="0"/>
              </a:rPr>
              <a:t>  Where will you go?</a:t>
            </a:r>
          </a:p>
        </p:txBody>
      </p:sp>
      <p:sp>
        <p:nvSpPr>
          <p:cNvPr id="15365" name="云形标注 9"/>
          <p:cNvSpPr>
            <a:spLocks noChangeArrowheads="1"/>
          </p:cNvSpPr>
          <p:nvPr/>
        </p:nvSpPr>
        <p:spPr bwMode="auto">
          <a:xfrm>
            <a:off x="5784850" y="2728913"/>
            <a:ext cx="3149600" cy="1931987"/>
          </a:xfrm>
          <a:prstGeom prst="cloudCallout">
            <a:avLst>
              <a:gd name="adj1" fmla="val -62856"/>
              <a:gd name="adj2" fmla="val 26435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Times New Roman" panose="02020603050405020304" pitchFamily="18" charset="0"/>
              </a:rPr>
              <a:t>  What will you do?</a:t>
            </a:r>
          </a:p>
        </p:txBody>
      </p:sp>
      <p:sp>
        <p:nvSpPr>
          <p:cNvPr id="15366" name="Rectangle 2"/>
          <p:cNvSpPr>
            <a:spLocks noChangeArrowheads="1" noChangeShapeType="1" noTextEdit="1"/>
          </p:cNvSpPr>
          <p:nvPr/>
        </p:nvSpPr>
        <p:spPr bwMode="auto">
          <a:xfrm>
            <a:off x="1503363" y="504825"/>
            <a:ext cx="6264275" cy="12192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sz="6600" b="1" kern="10" spc="-660">
                <a:ln w="12700">
                  <a:solidFill>
                    <a:srgbClr val="000099"/>
                  </a:solidFill>
                  <a:rou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Work in groups</a:t>
            </a:r>
            <a:endParaRPr lang="zh-CN" altLang="en-US" sz="6600" b="1" kern="10" spc="-660">
              <a:ln w="12700">
                <a:solidFill>
                  <a:srgbClr val="000099"/>
                </a:solidFill>
                <a:rou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788" y="4397375"/>
            <a:ext cx="2065337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6700" y="1409700"/>
            <a:ext cx="86106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Jenny and Danny took their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final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exams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today.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(1)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final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形容词，意为“最后的，最终的”，其副词 </a:t>
            </a:r>
            <a:r>
              <a:rPr lang="zh-CN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为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finally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，相当于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at last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in the end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例：This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is the final lesson of this term.  I hope you all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这是这学期的最后一节课。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Finally/At last/In the end, we won the game.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最后，我们赢得了比赛。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751965" y="534670"/>
            <a:ext cx="5562600" cy="769437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Language points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233363" y="3810000"/>
            <a:ext cx="8677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exam</a:t>
            </a:r>
            <a:r>
              <a:rPr lang="zh-CN" altLang="en-US" sz="2800" b="1" dirty="0">
                <a:latin typeface="Times New Roman" panose="02020603050405020304" pitchFamily="18" charset="0"/>
              </a:rPr>
              <a:t>是名词，意为“考试，检查”。常用短语：take exams/an exam 参加考试。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例：They are taking an English exam.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他们正在进行英语考试。</a:t>
            </a:r>
          </a:p>
        </p:txBody>
      </p:sp>
      <p:sp>
        <p:nvSpPr>
          <p:cNvPr id="17411" name="文本框 3"/>
          <p:cNvSpPr txBox="1">
            <a:spLocks noChangeArrowheads="1"/>
          </p:cNvSpPr>
          <p:nvPr/>
        </p:nvSpPr>
        <p:spPr bwMode="auto">
          <a:xfrm>
            <a:off x="268288" y="658813"/>
            <a:ext cx="831373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【辨析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】</a:t>
            </a:r>
            <a:r>
              <a:rPr lang="zh-CN" altLang="en-US" sz="2800" b="1" dirty="0">
                <a:latin typeface="Times New Roman" panose="02020603050405020304" pitchFamily="18" charset="0"/>
              </a:rPr>
              <a:t>final与last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       二者都可意为“最后的”，有时可以互换使用。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区别如下：</a:t>
            </a:r>
          </a:p>
        </p:txBody>
      </p:sp>
      <p:graphicFrame>
        <p:nvGraphicFramePr>
          <p:cNvPr id="8" name="表格 7"/>
          <p:cNvGraphicFramePr/>
          <p:nvPr/>
        </p:nvGraphicFramePr>
        <p:xfrm>
          <a:off x="268288" y="2041525"/>
          <a:ext cx="8675687" cy="176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</a:t>
                      </a:r>
                    </a:p>
                  </a:txBody>
                  <a:tcPr marL="91437" marR="91437" marT="45736" marB="4573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该词侧重强调结果，表示以此作为结束或到达终点，不表示顺序上的最后。</a:t>
                      </a:r>
                    </a:p>
                  </a:txBody>
                  <a:tcPr marL="91437" marR="91437" marT="45736" marB="4573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2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</a:t>
                      </a:r>
                    </a:p>
                  </a:txBody>
                  <a:tcPr marL="91437" marR="91437" marT="45736" marB="4573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该词主要指顺序、时间、位置等的最后，暗示其后没有其他的人或物。</a:t>
                      </a:r>
                    </a:p>
                  </a:txBody>
                  <a:tcPr marL="91437" marR="91437" marT="45736" marB="457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30188" y="611188"/>
            <a:ext cx="868362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2.   I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am sure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you did well. 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be sure 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确定，确信。 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be sure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后面跟 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that 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从句做宾语，其中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that 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可省略。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    例：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She is sure she can pass the exam. 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她确信她能通过这场考试。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sure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的其他用法：</a:t>
            </a:r>
            <a:endParaRPr lang="zh-CN" altLang="en-US" sz="2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    (1)be sure to do </a:t>
            </a: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一定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肯定做某事。sure后接不定式往往表示说话人的推测、评论，主语不一定是人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。(2)be sure of/</a:t>
            </a: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about＋名词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代词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动名词，意为“确信，对</a:t>
            </a:r>
            <a:r>
              <a:rPr lang="en-US" altLang="zh-CN" sz="2800" b="1" dirty="0">
                <a:cs typeface="Times New Roman" panose="02020603050405020304" pitchFamily="18" charset="0"/>
                <a:sym typeface="Wingdings" panose="05000000000000000000" pitchFamily="2" charset="2"/>
              </a:rPr>
              <a:t>……</a:t>
            </a: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有把握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”，</a:t>
            </a:r>
            <a:r>
              <a:rPr lang="en-US" altLang="zh-CN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表示对客观事物有肯定的认识和判断，主语必须是人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228600" y="452438"/>
            <a:ext cx="868521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</a:rPr>
              <a:t>Do you have any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plans</a:t>
            </a:r>
            <a:r>
              <a:rPr lang="zh-CN" altLang="en-US" sz="2800" b="1" dirty="0">
                <a:latin typeface="Times New Roman" panose="02020603050405020304" pitchFamily="18" charset="0"/>
              </a:rPr>
              <a:t>？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plan</a:t>
            </a:r>
            <a:r>
              <a:rPr lang="zh-CN" altLang="en-US" sz="2800" b="1" dirty="0">
                <a:latin typeface="Times New Roman" panose="02020603050405020304" pitchFamily="18" charset="0"/>
              </a:rPr>
              <a:t>作名词，意为“计划”。它为可数名词，其复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数形式为plans。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例：What plans do you have for the holiday？对于假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期你有什么计划？</a:t>
            </a:r>
          </a:p>
        </p:txBody>
      </p:sp>
      <p:sp>
        <p:nvSpPr>
          <p:cNvPr id="19459" name="文本框 2"/>
          <p:cNvSpPr txBox="1">
            <a:spLocks noChangeArrowheads="1"/>
          </p:cNvSpPr>
          <p:nvPr/>
        </p:nvSpPr>
        <p:spPr bwMode="auto">
          <a:xfrm>
            <a:off x="180975" y="3694113"/>
            <a:ext cx="87344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【拓展】</a:t>
            </a:r>
            <a:r>
              <a:rPr lang="zh-CN" altLang="en-US" sz="2800" b="1" dirty="0">
                <a:latin typeface="Times New Roman" panose="02020603050405020304" pitchFamily="18" charset="0"/>
              </a:rPr>
              <a:t>plan 还可以作动词，意为“计划”。常用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短语：plan to do sth. 计划做某事。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例：He planned to go to Paris for his holiday. 他计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划去巴黎度假。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950913" y="2152650"/>
            <a:ext cx="8193087" cy="437197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</a:rPr>
              <a:t>这两个句子的共同点是</a:t>
            </a:r>
            <a:r>
              <a:rPr lang="en-US" altLang="zh-CN" b="1" dirty="0" smtClean="0">
                <a:latin typeface="Times New Roman" panose="02020603050405020304" pitchFamily="18" charset="0"/>
              </a:rPr>
              <a:t>_____________________.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【拓展】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</a:rPr>
              <a:t>定义</a:t>
            </a:r>
            <a:r>
              <a:rPr lang="en-US" altLang="zh-CN" b="1" dirty="0" smtClean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</a:rPr>
              <a:t>结构</a:t>
            </a:r>
            <a:r>
              <a:rPr lang="en-US" altLang="zh-CN" b="1" dirty="0" smtClean="0"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</a:rPr>
              <a:t>时间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</a:rPr>
              <a:t>状语</a:t>
            </a:r>
            <a:r>
              <a:rPr lang="en-US" altLang="zh-CN" b="1" dirty="0" smtClean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311150" y="676275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4. (1) I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am going to stay </a:t>
            </a:r>
            <a:r>
              <a:rPr lang="en-US" altLang="zh-CN" sz="2800" b="1">
                <a:latin typeface="Times New Roman" panose="02020603050405020304" pitchFamily="18" charset="0"/>
              </a:rPr>
              <a:t>with his family for one month.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(2) We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will do</a:t>
            </a:r>
            <a:r>
              <a:rPr lang="en-US" altLang="zh-CN" sz="2800" b="1">
                <a:latin typeface="Times New Roman" panose="02020603050405020304" pitchFamily="18" charset="0"/>
              </a:rPr>
              <a:t> so many things.</a:t>
            </a:r>
          </a:p>
        </p:txBody>
      </p:sp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4286250" y="2281238"/>
            <a:ext cx="3527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都使用了一般将来时</a:t>
            </a:r>
          </a:p>
        </p:txBody>
      </p:sp>
      <p:sp>
        <p:nvSpPr>
          <p:cNvPr id="15366" name="矩形 5"/>
          <p:cNvSpPr>
            <a:spLocks noChangeArrowheads="1"/>
          </p:cNvSpPr>
          <p:nvPr/>
        </p:nvSpPr>
        <p:spPr bwMode="auto">
          <a:xfrm>
            <a:off x="1584325" y="5373688"/>
            <a:ext cx="7156450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tomorrow, the day after tomorrow tonight, </a:t>
            </a:r>
          </a:p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next week, in three days, in the future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5369" name="矩形 9"/>
          <p:cNvSpPr>
            <a:spLocks noChangeArrowheads="1"/>
          </p:cNvSpPr>
          <p:nvPr/>
        </p:nvSpPr>
        <p:spPr bwMode="auto">
          <a:xfrm>
            <a:off x="1676400" y="3790950"/>
            <a:ext cx="7064375" cy="522288"/>
          </a:xfrm>
          <a:prstGeom prst="rect">
            <a:avLst/>
          </a:prstGeom>
          <a:solidFill>
            <a:srgbClr val="FF33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一般将来时 表示将来某一时刻要发生的动作</a:t>
            </a:r>
          </a:p>
        </p:txBody>
      </p:sp>
      <p:sp>
        <p:nvSpPr>
          <p:cNvPr id="15370" name="矩形 10"/>
          <p:cNvSpPr>
            <a:spLocks noChangeArrowheads="1"/>
          </p:cNvSpPr>
          <p:nvPr/>
        </p:nvSpPr>
        <p:spPr bwMode="auto">
          <a:xfrm>
            <a:off x="1676400" y="4481513"/>
            <a:ext cx="7064375" cy="522287"/>
          </a:xfrm>
          <a:prstGeom prst="rect">
            <a:avLst/>
          </a:prstGeom>
          <a:solidFill>
            <a:srgbClr val="CC0099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主语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+ will + 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或 主语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+ be going to + 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v.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3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charRg st="35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8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5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38">
                                            <p:txEl>
                                              <p:charRg st="45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51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38">
                                            <p:txEl>
                                              <p:charRg st="51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 bldLvl="0" animBg="1"/>
      <p:bldP spid="15369" grpId="0" bldLvl="0" animBg="1"/>
      <p:bldP spid="1537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duotone>
              <a:srgbClr val="3333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932962" y="1731718"/>
            <a:ext cx="1928806" cy="22043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2575" y="574675"/>
            <a:ext cx="8578850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5.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I’m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looking forward to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it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.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   (1)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look forward to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doing) sth.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期待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……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，盼望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……</a:t>
            </a:r>
            <a:endParaRPr 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后面接名词或者动名词。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例：I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am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look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ing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forward to your good news.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我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期待着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你的好消息。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I' m looking forward to meeting you soon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.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期待着尽早与你见面。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 marL="514350" indent="-514350"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  (2)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it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在此处为代词，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指代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上文提到过的事物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。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 marL="514350" indent="-514350"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例：I have a new bike. It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a present 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from my mother. </a:t>
            </a:r>
          </a:p>
          <a:p>
            <a:pPr marL="514350" indent="-514350"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我有一辆新自行车。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它是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妈妈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送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给我的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礼物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94563" y="317500"/>
            <a:ext cx="1616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7444" y="578649"/>
            <a:ext cx="5508612" cy="769439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Learning targets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409575" y="1158875"/>
            <a:ext cx="8501063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</a:t>
            </a:r>
            <a:r>
              <a:rPr lang="en-US" altLang="zh-CN" sz="3200" b="1" dirty="0">
                <a:solidFill>
                  <a:srgbClr val="0070C0"/>
                </a:solidFill>
              </a:rPr>
              <a:t>Key words &amp; phrases: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final, exam, tennis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</a:t>
            </a:r>
            <a:r>
              <a:rPr lang="en-US" altLang="zh-CN" sz="3200" b="1" dirty="0">
                <a:solidFill>
                  <a:srgbClr val="0070C0"/>
                </a:solidFill>
              </a:rPr>
              <a:t>Key sentences: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1. What are you going to do for the summer?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2. We will do so many things.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3. I’m looking forward to it. </a:t>
            </a:r>
          </a:p>
          <a:p>
            <a:pPr>
              <a:lnSpc>
                <a:spcPct val="135000"/>
              </a:lnSpc>
            </a:pPr>
            <a:r>
              <a:rPr lang="en-US" altLang="zh-CN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Write sentences using “will” or “be </a:t>
            </a:r>
          </a:p>
          <a:p>
            <a:pPr>
              <a:lnSpc>
                <a:spcPct val="135000"/>
              </a:lnSpc>
            </a:pPr>
            <a:r>
              <a:rPr lang="en-US" altLang="zh-CN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   going to”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1"/>
          <p:cNvSpPr txBox="1">
            <a:spLocks noChangeArrowheads="1"/>
          </p:cNvSpPr>
          <p:nvPr/>
        </p:nvSpPr>
        <p:spPr bwMode="auto">
          <a:xfrm>
            <a:off x="381000" y="1066800"/>
            <a:ext cx="8694737" cy="5008230"/>
          </a:xfrm>
          <a:prstGeom prst="rect">
            <a:avLst/>
          </a:prstGeom>
          <a:noFill/>
          <a:ln w="28575" cmpd="dbl">
            <a:solidFill>
              <a:srgbClr val="00B05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辨析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one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与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it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(1) one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意为“一个”，表示泛指，用来代替上文中提 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到过的同类人和事物。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例：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My bike is broken,  I need to buy a new one. 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我的自行车坏了，我需要买辆新的。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(2)it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意为“它”， 用来代替上文中提到过的同一事物。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it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既可替代单数可数名词，也可替代不可数名词或前 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面提到的事情或情况。例：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I lost my pen. I’m looking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for it.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我的钢笔丢了，我正在找它。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15925" y="358775"/>
            <a:ext cx="831215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1. I'm looking forward to _________ (see) Frank   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again. 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2. — Mom, I’m hungry. Is there any food at home?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— Only one cake left. You can eat </a:t>
            </a:r>
            <a:r>
              <a:rPr lang="en-US" altLang="zh-C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A． one           B． it                C． this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3.—Do you need to buy a new English-Chinese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dictionary,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WangHua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?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—No, Mum. Uncle Jim bought  me</a:t>
            </a:r>
            <a:r>
              <a:rPr lang="en-US" altLang="zh-C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yesterday.</a:t>
            </a: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A. one         B. it         C. that            D. another 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606925" y="1127125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seeing</a:t>
            </a:r>
          </a:p>
        </p:txBody>
      </p:sp>
      <p:sp>
        <p:nvSpPr>
          <p:cNvPr id="23556" name="矩形 1"/>
          <p:cNvSpPr>
            <a:spLocks noChangeArrowheads="1"/>
          </p:cNvSpPr>
          <p:nvPr/>
        </p:nvSpPr>
        <p:spPr bwMode="auto">
          <a:xfrm>
            <a:off x="1862138" y="358775"/>
            <a:ext cx="533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4400" b="1" dirty="0">
                <a:solidFill>
                  <a:srgbClr val="CC0066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Wingdings" panose="05000000000000000000" pitchFamily="2" charset="2"/>
              </a:rPr>
              <a:t>学以致用</a:t>
            </a:r>
          </a:p>
        </p:txBody>
      </p:sp>
      <p:pic>
        <p:nvPicPr>
          <p:cNvPr id="5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7488" y="3468688"/>
            <a:ext cx="6159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763" y="5792788"/>
            <a:ext cx="6159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57200" y="685800"/>
            <a:ext cx="838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6.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How about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 you, Jenny?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How about…？</a:t>
            </a:r>
            <a:r>
              <a:rPr lang="zh-CN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相当于 What about…？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常用来引起一个问句，表示提出建议和请求，征求意见或询问消息，意为“…… 好不好？”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  <a:r>
              <a:rPr lang="zh-CN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“…… 怎么样？”后可接名词、代词和动名词。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例：I’d like some rice. What/How about you?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我想吃点米饭，你呢？</a:t>
            </a:r>
            <a:br>
              <a:rPr lang="zh-CN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I did some shopping last weekend. How about you, Jenny? 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我上周末去购物了。你呢，珍妮？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08025" y="2232025"/>
            <a:ext cx="772795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 —Is this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iPad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yours?</a:t>
            </a:r>
          </a:p>
          <a:p>
            <a:pPr marL="514350" indent="-514350"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—Yes. My parents bought _______ for my    </a:t>
            </a:r>
          </a:p>
          <a:p>
            <a:pPr marL="514350" indent="-514350"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language learning.</a:t>
            </a:r>
          </a:p>
          <a:p>
            <a:pPr marL="514350" indent="-514350"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A. one          B. it          C. other         D. another</a:t>
            </a:r>
          </a:p>
          <a:p>
            <a:pPr marL="514350" indent="-514350"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—The picnic is only in t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wo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days. Have you    </a:t>
            </a:r>
          </a:p>
          <a:p>
            <a:pPr marL="514350" indent="-514350" eaLnBrk="0" hangingPunct="0">
              <a:lnSpc>
                <a:spcPct val="11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made any ________？</a:t>
            </a:r>
          </a:p>
          <a:p>
            <a:pPr marL="514350" indent="-514350" eaLnBrk="0" hangingPunct="0">
              <a:lnSpc>
                <a:spcPct val="11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—Not yet. So let's discuss what to prepare.</a:t>
            </a:r>
          </a:p>
          <a:p>
            <a:pPr marL="514350" indent="-514350" eaLnBrk="0" hangingPunct="0">
              <a:lnSpc>
                <a:spcPct val="11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A．wishes　　	            B．plans</a:t>
            </a:r>
          </a:p>
          <a:p>
            <a:pPr marL="514350" indent="-514350" eaLnBrk="0" hangingPunct="0">
              <a:lnSpc>
                <a:spcPct val="11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C．mistakes　	            D．friends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608330"/>
            <a:ext cx="5562600" cy="768346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Exercises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7488" y="3602038"/>
            <a:ext cx="6397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5638" y="5499100"/>
            <a:ext cx="6397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文本框 7"/>
          <p:cNvSpPr txBox="1">
            <a:spLocks noChangeArrowheads="1"/>
          </p:cNvSpPr>
          <p:nvPr/>
        </p:nvSpPr>
        <p:spPr bwMode="auto">
          <a:xfrm>
            <a:off x="317500" y="1565275"/>
            <a:ext cx="735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0000FF"/>
                </a:solidFill>
              </a:rPr>
              <a:t>一、单项选择。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5138" y="517525"/>
            <a:ext cx="84359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—Let’s some fruit for Linda’s birthday.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—OK. ______ some bananas and oranges?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A. Think about    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B. How about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C. What for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4. —There is still a copy of the book in the library,  will you go and borrow______?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—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No,I'd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rather buy______ in the bookstore.</a:t>
            </a:r>
          </a:p>
          <a:p>
            <a:pPr marL="514350" indent="-51435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A. it; one     B. one; one    C.one; it     D. it; it</a:t>
            </a:r>
          </a:p>
        </p:txBody>
      </p:sp>
      <p:pic>
        <p:nvPicPr>
          <p:cNvPr id="4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838" y="2457450"/>
            <a:ext cx="6397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Documents\Tencent Files\1902714519\Image\C2C\0H{XOGKJMY6R7LOOD1DP@G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138" y="5688013"/>
            <a:ext cx="6397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99"/>
          <p:cNvSpPr txBox="1">
            <a:spLocks noChangeArrowheads="1"/>
          </p:cNvSpPr>
          <p:nvPr/>
        </p:nvSpPr>
        <p:spPr bwMode="auto">
          <a:xfrm>
            <a:off x="728663" y="1193800"/>
            <a:ext cx="841533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 </a:t>
            </a:r>
            <a:r>
              <a:rPr lang="zh-CN" altLang="zh-CN" sz="2800" b="1">
                <a:latin typeface="Times New Roman" panose="02020603050405020304" pitchFamily="18" charset="0"/>
              </a:rPr>
              <a:t>努力学习，你一定会实现你的梦想。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Study hard, and you _________to make your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dream come true.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 期末考试过后，我父母和我</a:t>
            </a:r>
            <a:r>
              <a:rPr lang="zh-CN" altLang="en-US" sz="2800" b="1">
                <a:latin typeface="Times New Roman" panose="02020603050405020304" pitchFamily="18" charset="0"/>
              </a:rPr>
              <a:t>都</a:t>
            </a:r>
            <a:r>
              <a:rPr lang="en-US" altLang="zh-CN" sz="2800" b="1">
                <a:latin typeface="Times New Roman" panose="02020603050405020304" pitchFamily="18" charset="0"/>
              </a:rPr>
              <a:t>想去贵阳过暑假。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___________________，both my parents and I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want to spend the summer vacation in Guiyang.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3. 最终，他获得了一等奖。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，he got the first prize.</a:t>
            </a:r>
          </a:p>
        </p:txBody>
      </p:sp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400050" y="636588"/>
            <a:ext cx="7353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FF"/>
                </a:solidFill>
              </a:rPr>
              <a:t>二、根据汉语意思完成句子。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04900" y="5829300"/>
            <a:ext cx="1374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Finally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04900" y="3946525"/>
            <a:ext cx="375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After the final exam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83075" y="2063750"/>
            <a:ext cx="187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sure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496888" y="1412875"/>
            <a:ext cx="8537575" cy="4984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</a:rPr>
              <a:t>1. We learnt some new words and phrases: </a:t>
            </a:r>
          </a:p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</a:rPr>
              <a:t>     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final, exam, tennis, 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take an exam  / final exams ,</a:t>
            </a:r>
          </a:p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be sure, play tennis /basketball/volleyball/football</a:t>
            </a:r>
            <a:r>
              <a:rPr 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 forward to, wait for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zh-CN" sz="2800" b="1" noProof="1">
                <a:solidFill>
                  <a:srgbClr val="0000FF"/>
                </a:solidFill>
                <a:sym typeface="+mn-ea"/>
              </a:rPr>
              <a:t> </a:t>
            </a:r>
            <a:endParaRPr lang="en-US" altLang="zh-CN" sz="2800" b="1" noProof="1">
              <a:solidFill>
                <a:srgbClr val="0000FF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</a:rPr>
              <a:t>2. </a:t>
            </a:r>
            <a:r>
              <a:rPr lang="en-US" altLang="zh-CN" sz="3200" b="1" noProof="1">
                <a:latin typeface="Times New Roman" panose="02020603050405020304" pitchFamily="18" charset="0"/>
                <a:sym typeface="+mn-ea"/>
              </a:rPr>
              <a:t>We learnt some s</a:t>
            </a:r>
            <a:r>
              <a:rPr lang="en-US" altLang="zh-CN" sz="3200" b="1" noProof="1">
                <a:latin typeface="Times New Roman" panose="02020603050405020304" pitchFamily="18" charset="0"/>
              </a:rPr>
              <a:t>entences</a:t>
            </a:r>
            <a:r>
              <a:rPr lang="zh-CN" altLang="zh-CN" sz="3200" b="1" noProof="1">
                <a:latin typeface="Times New Roman" panose="02020603050405020304" pitchFamily="18" charset="0"/>
              </a:rPr>
              <a:t>：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</a:rPr>
              <a:t>   </a:t>
            </a:r>
            <a:r>
              <a:rPr lang="en-US" altLang="zh-CN" sz="2800" b="1" noProof="1">
                <a:latin typeface="Times New Roman" panose="02020603050405020304" pitchFamily="18" charset="0"/>
              </a:rPr>
              <a:t> 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What are you going to do for the summer?</a:t>
            </a:r>
            <a:endParaRPr lang="en-US" altLang="zh-CN" sz="2800" b="1" noProof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   We will do so many things...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25959"/>
            <a:ext cx="55626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Summary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063625" y="1752600"/>
            <a:ext cx="7924800" cy="4746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Preview the new words and phrases in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Lesson 44.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Choose one or two sentences you like in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the text to remember.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 Talk about what you want to do this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summer.  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517525"/>
            <a:ext cx="2054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762000"/>
            <a:ext cx="55626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Homework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/>
          <p:nvPr/>
        </p:nvSpPr>
        <p:spPr>
          <a:xfrm>
            <a:off x="596900" y="1666875"/>
            <a:ext cx="8102600" cy="2370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lnSpc>
                <a:spcPct val="160000"/>
              </a:lnSpc>
              <a:spcBef>
                <a:spcPct val="20000"/>
              </a:spcBef>
              <a:defRPr/>
            </a:pP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 What do you like to do in summer?</a:t>
            </a:r>
          </a:p>
          <a:p>
            <a:pPr eaLnBrk="0" hangingPunct="0">
              <a:lnSpc>
                <a:spcPct val="160000"/>
              </a:lnSpc>
              <a:spcBef>
                <a:spcPct val="20000"/>
              </a:spcBef>
              <a:defRPr/>
            </a:pP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2. Do you like to swim?</a:t>
            </a:r>
          </a:p>
          <a:p>
            <a:pPr eaLnBrk="0" hangingPunct="0">
              <a:lnSpc>
                <a:spcPct val="160000"/>
              </a:lnSpc>
              <a:spcBef>
                <a:spcPct val="20000"/>
              </a:spcBef>
              <a:defRPr/>
            </a:pP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3. When did you learn to swim?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1507577" y="632191"/>
            <a:ext cx="6611437" cy="903601"/>
          </a:xfrm>
          <a:prstGeom prst="rect">
            <a:avLst/>
          </a:prstGeom>
          <a:solidFill>
            <a:srgbClr val="4BACC6">
              <a:lumMod val="5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528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ea"/>
                <a:sym typeface="+mn-ea"/>
              </a:rPr>
              <a:t>Warming up</a:t>
            </a:r>
            <a:endParaRPr lang="zh-CN" altLang="en-US" sz="528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ea"/>
              <a:sym typeface="+mn-ea"/>
            </a:endParaRPr>
          </a:p>
        </p:txBody>
      </p:sp>
      <p:pic>
        <p:nvPicPr>
          <p:cNvPr id="5126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900" y="4206875"/>
            <a:ext cx="23685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61138" y="1724025"/>
            <a:ext cx="2138362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63875" y="4206875"/>
            <a:ext cx="56356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26075" y="1600200"/>
            <a:ext cx="371792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             </a:t>
            </a:r>
            <a:endParaRPr lang="en-US" altLang="zh-CN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135" y="831850"/>
            <a:ext cx="7322185" cy="76835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Words and expressions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71" name="文本框 2"/>
          <p:cNvSpPr txBox="1"/>
          <p:nvPr/>
        </p:nvSpPr>
        <p:spPr>
          <a:xfrm>
            <a:off x="752475" y="1763713"/>
            <a:ext cx="3622675" cy="2306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final  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  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tennis  </a:t>
            </a:r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Box 4"/>
          <p:cNvSpPr txBox="1"/>
          <p:nvPr/>
        </p:nvSpPr>
        <p:spPr>
          <a:xfrm>
            <a:off x="749300" y="4346575"/>
            <a:ext cx="7950200" cy="2028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final</a:t>
            </a:r>
            <a:r>
              <a:rPr lang="en-US" altLang="zh-CN" sz="28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 </a:t>
            </a:r>
            <a:r>
              <a:rPr lang="zh-CN" altLang="en-US" sz="2800" b="1" noProof="1">
                <a:solidFill>
                  <a:srgbClr val="0000CC"/>
                </a:solidFill>
                <a:latin typeface="Arial" panose="020B0604020202020204" pitchFamily="34" charset="0"/>
              </a:rPr>
              <a:t>副词为 </a:t>
            </a:r>
            <a:r>
              <a:rPr lang="en-US" altLang="zh-CN" sz="2800" b="1" noProof="1">
                <a:solidFill>
                  <a:srgbClr val="0000CC"/>
                </a:solidFill>
                <a:latin typeface="Arial" panose="020B0604020202020204" pitchFamily="34" charset="0"/>
              </a:rPr>
              <a:t>finally </a:t>
            </a:r>
            <a:r>
              <a:rPr lang="zh-CN" altLang="en-US" sz="2800" b="1" noProof="1">
                <a:solidFill>
                  <a:srgbClr val="0000CC"/>
                </a:solidFill>
                <a:latin typeface="Arial" panose="020B0604020202020204" pitchFamily="34" charset="0"/>
              </a:rPr>
              <a:t>（最后；最终）；</a:t>
            </a:r>
            <a:endParaRPr lang="en-US" altLang="zh-CN" sz="2800" b="1" noProof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b="1" noProof="1">
                <a:solidFill>
                  <a:srgbClr val="0000CC"/>
                </a:solidFill>
                <a:latin typeface="Arial" panose="020B0604020202020204" pitchFamily="34" charset="0"/>
              </a:rPr>
              <a:t>同义词组：</a:t>
            </a:r>
            <a:r>
              <a:rPr lang="en-US" altLang="zh-CN" sz="2800" b="1" noProof="1">
                <a:solidFill>
                  <a:srgbClr val="0000CC"/>
                </a:solidFill>
                <a:latin typeface="Arial" panose="020B0604020202020204" pitchFamily="34" charset="0"/>
              </a:rPr>
              <a:t>at  last /in the  end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b="1" noProof="1">
                <a:solidFill>
                  <a:srgbClr val="0000CC"/>
                </a:solidFill>
                <a:latin typeface="Arial" panose="020B0604020202020204" pitchFamily="34" charset="0"/>
              </a:rPr>
              <a:t>例：We are all satisfied with the </a:t>
            </a:r>
            <a:r>
              <a:rPr lang="zh-CN" altLang="en-US" sz="2800" b="1" noProof="1">
                <a:solidFill>
                  <a:srgbClr val="FF0000"/>
                </a:solidFill>
                <a:latin typeface="Arial" panose="020B0604020202020204" pitchFamily="34" charset="0"/>
              </a:rPr>
              <a:t>final</a:t>
            </a:r>
            <a:r>
              <a:rPr lang="zh-CN" altLang="en-US" sz="2800" b="1" noProof="1">
                <a:solidFill>
                  <a:srgbClr val="0000CC"/>
                </a:solidFill>
                <a:latin typeface="Arial" panose="020B0604020202020204" pitchFamily="34" charset="0"/>
              </a:rPr>
              <a:t> result. </a:t>
            </a:r>
          </a:p>
        </p:txBody>
      </p:sp>
      <p:sp>
        <p:nvSpPr>
          <p:cNvPr id="2" name="文本框 2"/>
          <p:cNvSpPr txBox="1"/>
          <p:nvPr/>
        </p:nvSpPr>
        <p:spPr>
          <a:xfrm>
            <a:off x="4506913" y="1763713"/>
            <a:ext cx="4113212" cy="2306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i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adj.</a:t>
            </a:r>
            <a:r>
              <a:rPr lang="en-US" altLang="zh-CN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最后的；最终的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i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altLang="zh-CN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考试</a:t>
            </a:r>
            <a:r>
              <a:rPr lang="en-US" altLang="zh-CN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r>
              <a:rPr lang="zh-CN" altLang="en-US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检查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i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en-US" altLang="zh-CN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3200" b="1" noProof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网球</a:t>
            </a:r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0" y="701675"/>
            <a:ext cx="4532313" cy="5715000"/>
          </a:xfrm>
        </p:spPr>
        <p:txBody>
          <a:bodyPr/>
          <a:lstStyle/>
          <a:p>
            <a:pPr marL="742950" indent="-74295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take an exam  / final exams </a:t>
            </a:r>
          </a:p>
          <a:p>
            <a:pPr marL="742950" indent="-74295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be sure </a:t>
            </a:r>
          </a:p>
          <a:p>
            <a:pPr marL="742950" indent="-74295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play tennis /basketball/</a:t>
            </a:r>
          </a:p>
          <a:p>
            <a:pPr marL="742950" indent="-74295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volleyball/football</a:t>
            </a:r>
            <a:endParaRPr lang="zh-CN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742950" indent="-74295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look forward to   </a:t>
            </a:r>
          </a:p>
          <a:p>
            <a:pPr marL="742950" indent="-74295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wait for</a:t>
            </a:r>
          </a:p>
          <a:p>
            <a:pPr marL="742950" indent="-74295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have to </a:t>
            </a:r>
          </a:p>
          <a:p>
            <a:pPr marL="742950" indent="-74295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make a list </a:t>
            </a:r>
            <a:endParaRPr lang="zh-CN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742950" indent="-742950">
              <a:buFont typeface="Arial" panose="020B0604020202020204" pitchFamily="34" charset="0"/>
              <a:buNone/>
            </a:pPr>
            <a:endParaRPr lang="en-US" altLang="zh-CN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4827588" y="3838575"/>
            <a:ext cx="216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CC0099"/>
                </a:solidFill>
              </a:rPr>
              <a:t>盼望 ，期盼</a:t>
            </a:r>
            <a:r>
              <a:rPr lang="en-US" altLang="zh-CN" sz="2800" b="1">
                <a:solidFill>
                  <a:srgbClr val="CC0099"/>
                </a:solidFill>
              </a:rPr>
              <a:t> </a:t>
            </a:r>
            <a:endParaRPr lang="zh-CN" altLang="en-US" sz="2800" b="1">
              <a:solidFill>
                <a:srgbClr val="CC0099"/>
              </a:solidFill>
            </a:endParaRPr>
          </a:p>
        </p:txBody>
      </p:sp>
      <p:sp>
        <p:nvSpPr>
          <p:cNvPr id="9223" name="矩形 6"/>
          <p:cNvSpPr>
            <a:spLocks noChangeArrowheads="1"/>
          </p:cNvSpPr>
          <p:nvPr/>
        </p:nvSpPr>
        <p:spPr bwMode="auto">
          <a:xfrm>
            <a:off x="4705350" y="2244725"/>
            <a:ext cx="4121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CC0099"/>
                </a:solidFill>
              </a:rPr>
              <a:t>打网球</a:t>
            </a:r>
            <a:r>
              <a:rPr lang="en-US" altLang="zh-CN" sz="2800" b="1">
                <a:solidFill>
                  <a:srgbClr val="CC0099"/>
                </a:solidFill>
              </a:rPr>
              <a:t>/</a:t>
            </a:r>
            <a:r>
              <a:rPr lang="zh-CN" altLang="en-US" sz="2800" b="1">
                <a:solidFill>
                  <a:srgbClr val="CC0099"/>
                </a:solidFill>
              </a:rPr>
              <a:t>篮球</a:t>
            </a:r>
            <a:r>
              <a:rPr lang="en-US" altLang="zh-CN" sz="2800" b="1">
                <a:solidFill>
                  <a:srgbClr val="CC0099"/>
                </a:solidFill>
              </a:rPr>
              <a:t>/</a:t>
            </a:r>
            <a:r>
              <a:rPr lang="zh-CN" altLang="en-US" sz="2800" b="1">
                <a:solidFill>
                  <a:srgbClr val="CC0099"/>
                </a:solidFill>
              </a:rPr>
              <a:t>排球</a:t>
            </a:r>
            <a:r>
              <a:rPr lang="en-US" altLang="zh-CN" sz="2800" b="1">
                <a:solidFill>
                  <a:srgbClr val="CC0099"/>
                </a:solidFill>
              </a:rPr>
              <a:t>/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CC0099"/>
                </a:solidFill>
              </a:rPr>
              <a:t>（踢）足球</a:t>
            </a:r>
            <a:r>
              <a:rPr lang="en-US" altLang="zh-CN" sz="2800" b="1">
                <a:solidFill>
                  <a:srgbClr val="CC0099"/>
                </a:solidFill>
              </a:rPr>
              <a:t> </a:t>
            </a:r>
            <a:endParaRPr lang="zh-CN" altLang="en-US" sz="2800" b="1">
              <a:solidFill>
                <a:srgbClr val="CC0099"/>
              </a:solidFill>
            </a:endParaRPr>
          </a:p>
        </p:txBody>
      </p:sp>
      <p:sp>
        <p:nvSpPr>
          <p:cNvPr id="9224" name="矩形 7"/>
          <p:cNvSpPr>
            <a:spLocks noChangeArrowheads="1"/>
          </p:cNvSpPr>
          <p:nvPr/>
        </p:nvSpPr>
        <p:spPr bwMode="auto">
          <a:xfrm>
            <a:off x="4705350" y="850900"/>
            <a:ext cx="4121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CC0099"/>
                </a:solidFill>
              </a:rPr>
              <a:t>参加考试</a:t>
            </a:r>
            <a:r>
              <a:rPr lang="en-US" altLang="zh-CN" sz="2800" b="1">
                <a:solidFill>
                  <a:srgbClr val="CC0099"/>
                </a:solidFill>
              </a:rPr>
              <a:t> /</a:t>
            </a:r>
            <a:r>
              <a:rPr lang="zh-CN" altLang="en-US" sz="2800" b="1">
                <a:solidFill>
                  <a:srgbClr val="CC0099"/>
                </a:solidFill>
              </a:rPr>
              <a:t>期末考试</a:t>
            </a:r>
          </a:p>
        </p:txBody>
      </p:sp>
      <p:sp>
        <p:nvSpPr>
          <p:cNvPr id="9226" name="矩形 9"/>
          <p:cNvSpPr>
            <a:spLocks noChangeArrowheads="1"/>
          </p:cNvSpPr>
          <p:nvPr/>
        </p:nvSpPr>
        <p:spPr bwMode="auto">
          <a:xfrm>
            <a:off x="4827588" y="1617663"/>
            <a:ext cx="896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CC0099"/>
                </a:solidFill>
              </a:rPr>
              <a:t>确信</a:t>
            </a:r>
          </a:p>
        </p:txBody>
      </p:sp>
      <p:sp>
        <p:nvSpPr>
          <p:cNvPr id="9227" name="矩形 10"/>
          <p:cNvSpPr>
            <a:spLocks noChangeArrowheads="1"/>
          </p:cNvSpPr>
          <p:nvPr/>
        </p:nvSpPr>
        <p:spPr bwMode="auto">
          <a:xfrm>
            <a:off x="4827588" y="4532313"/>
            <a:ext cx="898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CC0099"/>
                </a:solidFill>
              </a:rPr>
              <a:t>等待</a:t>
            </a:r>
          </a:p>
        </p:txBody>
      </p:sp>
      <p:sp>
        <p:nvSpPr>
          <p:cNvPr id="9228" name="矩形 11"/>
          <p:cNvSpPr>
            <a:spLocks noChangeArrowheads="1"/>
          </p:cNvSpPr>
          <p:nvPr/>
        </p:nvSpPr>
        <p:spPr bwMode="auto">
          <a:xfrm>
            <a:off x="4827588" y="5248275"/>
            <a:ext cx="12557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CC0099"/>
                </a:solidFill>
              </a:rPr>
              <a:t>不得不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903788" y="5969000"/>
            <a:ext cx="12557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CC0099"/>
                </a:solidFill>
              </a:rPr>
              <a:t>列清单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26" grpId="0"/>
      <p:bldP spid="9227" grpId="0"/>
      <p:bldP spid="922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5"/>
          <p:cNvSpPr txBox="1">
            <a:spLocks noChangeArrowheads="1"/>
          </p:cNvSpPr>
          <p:nvPr/>
        </p:nvSpPr>
        <p:spPr bwMode="auto">
          <a:xfrm>
            <a:off x="425450" y="3841750"/>
            <a:ext cx="85883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Jenny: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I'm sure you did well. What are you going to do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for the summer? Do you have any plans?            </a:t>
            </a:r>
          </a:p>
        </p:txBody>
      </p:sp>
      <p:sp>
        <p:nvSpPr>
          <p:cNvPr id="8195" name="Text Box 76"/>
          <p:cNvSpPr txBox="1">
            <a:spLocks noChangeArrowheads="1"/>
          </p:cNvSpPr>
          <p:nvPr/>
        </p:nvSpPr>
        <p:spPr bwMode="auto">
          <a:xfrm>
            <a:off x="460375" y="3154363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17375E"/>
                </a:solidFill>
                <a:latin typeface="Times New Roman" panose="02020603050405020304" pitchFamily="18" charset="0"/>
              </a:rPr>
              <a:t>Danny: </a:t>
            </a:r>
            <a:r>
              <a:rPr lang="en-US" altLang="zh-CN" sz="2800" b="1" dirty="0">
                <a:latin typeface="Times New Roman" panose="02020603050405020304" pitchFamily="18" charset="0"/>
              </a:rPr>
              <a:t>Good... I hope.</a:t>
            </a:r>
          </a:p>
        </p:txBody>
      </p:sp>
      <p:sp>
        <p:nvSpPr>
          <p:cNvPr id="8196" name="Text Box 79"/>
          <p:cNvSpPr txBox="1">
            <a:spLocks noChangeArrowheads="1"/>
          </p:cNvSpPr>
          <p:nvPr/>
        </p:nvSpPr>
        <p:spPr bwMode="auto">
          <a:xfrm>
            <a:off x="460375" y="2546350"/>
            <a:ext cx="87630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Jenny: </a:t>
            </a:r>
            <a:r>
              <a:rPr lang="en-US" altLang="zh-CN" sz="2800" b="1" dirty="0">
                <a:latin typeface="Times New Roman" panose="02020603050405020304" pitchFamily="18" charset="0"/>
              </a:rPr>
              <a:t>How did you do on the English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exam，Danny</a:t>
            </a:r>
            <a:r>
              <a:rPr lang="en-US" altLang="zh-CN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8003" y="548184"/>
            <a:ext cx="55626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44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Presentation</a:t>
            </a:r>
            <a:endParaRPr lang="zh-CN" altLang="en-US" sz="44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200" name="文本框 1"/>
          <p:cNvSpPr txBox="1">
            <a:spLocks noChangeArrowheads="1"/>
          </p:cNvSpPr>
          <p:nvPr/>
        </p:nvSpPr>
        <p:spPr bwMode="auto">
          <a:xfrm>
            <a:off x="425450" y="4967288"/>
            <a:ext cx="81629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Danny: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Yes，I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have big plans. My uncle has a house   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near the lake. I'm going to stay 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for one month.</a:t>
            </a:r>
          </a:p>
        </p:txBody>
      </p:sp>
      <p:pic>
        <p:nvPicPr>
          <p:cNvPr id="2" name="L43课文朗读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6748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79"/>
          <p:cNvSpPr txBox="1">
            <a:spLocks noChangeArrowheads="1"/>
          </p:cNvSpPr>
          <p:nvPr/>
        </p:nvSpPr>
        <p:spPr bwMode="auto">
          <a:xfrm>
            <a:off x="425450" y="1422400"/>
            <a:ext cx="75199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5307B2"/>
                </a:solidFill>
                <a:latin typeface="Times New Roman" panose="02020603050405020304" pitchFamily="18" charset="0"/>
              </a:rPr>
              <a:t> Jenny and Danny took their final exams today.</a:t>
            </a:r>
          </a:p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5307B2"/>
                </a:solidFill>
                <a:latin typeface="Times New Roman" panose="02020603050405020304" pitchFamily="18" charset="0"/>
              </a:rPr>
              <a:t> School is over. They are excited for the summer.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228600" y="1285875"/>
            <a:ext cx="8915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Danny：Yeah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We will do so many things. We made a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long list. We will go swimming and play in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the sun every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day！We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will eat ice cream and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enjoy the  hot weather. We will play basketball，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tennis，volleyball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and football. It's going to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be a great summer. I'm looking forward to it！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How about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you，Jenny？What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are you going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to do?</a:t>
            </a:r>
          </a:p>
        </p:txBody>
      </p:sp>
      <p:sp>
        <p:nvSpPr>
          <p:cNvPr id="9219" name="Text Box 76"/>
          <p:cNvSpPr txBox="1">
            <a:spLocks noChangeArrowheads="1"/>
          </p:cNvSpPr>
          <p:nvPr/>
        </p:nvSpPr>
        <p:spPr bwMode="auto">
          <a:xfrm>
            <a:off x="441325" y="720725"/>
            <a:ext cx="8458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Jenny：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Wow！That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will be so fun.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4325" y="3162300"/>
            <a:ext cx="5721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425450" y="692150"/>
            <a:ext cx="86820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Jenny：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Well，I'm going to...</a:t>
            </a:r>
          </a:p>
        </p:txBody>
      </p:sp>
      <p:sp>
        <p:nvSpPr>
          <p:cNvPr id="10244" name="文本框 3"/>
          <p:cNvSpPr txBox="1">
            <a:spLocks noChangeArrowheads="1"/>
          </p:cNvSpPr>
          <p:nvPr/>
        </p:nvSpPr>
        <p:spPr bwMode="auto">
          <a:xfrm>
            <a:off x="431800" y="1355725"/>
            <a:ext cx="8448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Danny：Sorry，Jenny. My mum is waiting for me. I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have to go. Have a good summer!</a:t>
            </a:r>
          </a:p>
        </p:txBody>
      </p:sp>
      <p:sp>
        <p:nvSpPr>
          <p:cNvPr id="10245" name="文本框 4"/>
          <p:cNvSpPr txBox="1">
            <a:spLocks noChangeArrowheads="1"/>
          </p:cNvSpPr>
          <p:nvPr/>
        </p:nvSpPr>
        <p:spPr bwMode="auto">
          <a:xfrm>
            <a:off x="477838" y="2738438"/>
            <a:ext cx="85772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Jenny：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OK，Danny. You too!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468438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Read the lesson and complete Danny's diary.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495300" y="615950"/>
            <a:ext cx="3733800" cy="7381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200" dirty="0">
                <a:solidFill>
                  <a:srgbClr val="FFFFFF"/>
                </a:solidFill>
                <a:latin typeface="Arial Black" panose="020B0A04020102020204" pitchFamily="34" charset="0"/>
              </a:rPr>
              <a:t>Let’s Do It!</a:t>
            </a:r>
            <a:endParaRPr lang="zh-CN" altLang="en-US" sz="4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7075" y="1839913"/>
            <a:ext cx="822801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lnSpc>
                <a:spcPct val="135000"/>
              </a:lnSpc>
              <a:spcBef>
                <a:spcPts val="25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Dear Diary,</a:t>
            </a:r>
          </a:p>
          <a:p>
            <a:pPr marL="609600" indent="-609600" eaLnBrk="0" hangingPunct="0">
              <a:lnSpc>
                <a:spcPct val="135000"/>
              </a:lnSpc>
              <a:spcBef>
                <a:spcPts val="25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I am so excited today. We wrote our final ______ </a:t>
            </a:r>
          </a:p>
          <a:p>
            <a:pPr marL="609600" indent="-609600" eaLnBrk="0" hangingPunct="0">
              <a:lnSpc>
                <a:spcPct val="135000"/>
              </a:lnSpc>
              <a:spcBef>
                <a:spcPts val="25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and school is ______. The day after tomorrow, I </a:t>
            </a:r>
          </a:p>
          <a:p>
            <a:pPr marL="609600" indent="-609600" eaLnBrk="0" hangingPunct="0">
              <a:lnSpc>
                <a:spcPct val="135000"/>
              </a:lnSpc>
              <a:spcBef>
                <a:spcPts val="25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will go to my uncle’s house. I’ll stay there for one </a:t>
            </a:r>
          </a:p>
          <a:p>
            <a:pPr marL="609600" indent="-609600" eaLnBrk="0" hangingPunct="0">
              <a:lnSpc>
                <a:spcPct val="135000"/>
              </a:lnSpc>
              <a:spcBef>
                <a:spcPts val="25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______. Debby and I will play basketball, ______, </a:t>
            </a:r>
          </a:p>
          <a:p>
            <a:pPr marL="609600" indent="-609600" eaLnBrk="0" hangingPunct="0">
              <a:lnSpc>
                <a:spcPct val="135000"/>
              </a:lnSpc>
              <a:spcBef>
                <a:spcPts val="25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volleyball and ________. We will swim and play in </a:t>
            </a:r>
          </a:p>
          <a:p>
            <a:pPr marL="609600" indent="-609600" eaLnBrk="0" hangingPunct="0">
              <a:lnSpc>
                <a:spcPct val="135000"/>
              </a:lnSpc>
              <a:spcBef>
                <a:spcPts val="25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the ______. It’s going to be a great summer. I’m </a:t>
            </a:r>
          </a:p>
          <a:p>
            <a:pPr marL="609600" indent="-609600" eaLnBrk="0" hangingPunct="0">
              <a:lnSpc>
                <a:spcPct val="135000"/>
              </a:lnSpc>
              <a:spcBef>
                <a:spcPts val="25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looking forward to it so much.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65963" y="2568575"/>
            <a:ext cx="1179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exams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27350" y="3092450"/>
            <a:ext cx="1019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over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77875" y="4308475"/>
            <a:ext cx="1968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month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156450" y="4227513"/>
            <a:ext cx="1438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tennis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038475" y="4832350"/>
            <a:ext cx="1892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football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50988" y="5480050"/>
            <a:ext cx="101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  <p:bldP spid="14" grpId="0"/>
      <p:bldP spid="15" grpId="0"/>
      <p:bldP spid="16" grpId="0"/>
      <p:bldP spid="1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1786</Words>
  <Application>Microsoft Office PowerPoint</Application>
  <PresentationFormat>全屏显示(4:3)</PresentationFormat>
  <Paragraphs>239</Paragraphs>
  <Slides>27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黑体</vt:lpstr>
      <vt:lpstr>华文行楷</vt:lpstr>
      <vt:lpstr>华文细黑</vt:lpstr>
      <vt:lpstr>宋体</vt:lpstr>
      <vt:lpstr>微软雅黑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2023-01-16T14:13:10Z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25992FE4375A4285946B15BA6A5C4C89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