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2" r:id="rId2"/>
    <p:sldId id="256" r:id="rId3"/>
    <p:sldId id="279" r:id="rId4"/>
    <p:sldId id="264" r:id="rId5"/>
    <p:sldId id="299" r:id="rId6"/>
    <p:sldId id="289" r:id="rId7"/>
    <p:sldId id="290" r:id="rId8"/>
    <p:sldId id="280" r:id="rId9"/>
    <p:sldId id="291" r:id="rId10"/>
    <p:sldId id="262" r:id="rId11"/>
    <p:sldId id="281" r:id="rId12"/>
    <p:sldId id="292" r:id="rId13"/>
    <p:sldId id="282" r:id="rId14"/>
    <p:sldId id="285" r:id="rId15"/>
    <p:sldId id="293" r:id="rId16"/>
    <p:sldId id="294" r:id="rId17"/>
    <p:sldId id="295" r:id="rId18"/>
    <p:sldId id="296" r:id="rId19"/>
    <p:sldId id="297" r:id="rId20"/>
    <p:sldId id="298" r:id="rId21"/>
    <p:sldId id="275" r:id="rId22"/>
    <p:sldId id="276" r:id="rId23"/>
    <p:sldId id="303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FFFFCC"/>
    <a:srgbClr val="CC0000"/>
    <a:srgbClr val="FF0000"/>
    <a:srgbClr val="FF00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5D7A-3C9E-48BC-8A1D-37E8462139C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0F359-BC4D-40E1-BD5B-31B40C715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F359-BC4D-40E1-BD5B-31B40C7152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5CB0-84E6-43D3-B419-5EE04561735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935A-5099-4323-981D-2515CACF17E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FE85-764D-4251-A874-C8506F38C3D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B738-CC90-44A3-81B5-DD02479688A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BC74-F46F-415C-87CF-B5F5094E08A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9691-9D4A-474F-8754-335ADA0E698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DB71-0B53-4EF2-B954-DE517AF18E5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0007-B10B-4552-BB9C-F4D3D220EEF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C0DC-779F-45C2-80E0-745D2C68B94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30B8-5DAD-4BD4-9DD7-C0964BA0F3A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C362-8BA7-4FEB-A457-67318EF4581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3"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101F3B-E886-4569-AF45-28B828A389B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  <p:sndAc>
      <p:stSnd>
        <p:snd r:embed="rId13" name="No New Messag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3T3B-3a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&#38142;&#25509;&#36164;&#28304;/U3T3B-3b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&#38142;&#25509;&#36164;&#28304;/p71-1a.swf" TargetMode="Externa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38142;&#25509;&#36164;&#28304;/73_1_1a.swf" TargetMode="External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3T3B-1a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p71-1a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229600" cy="387436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  Topic 3 </a:t>
            </a:r>
          </a:p>
          <a:p>
            <a:pPr algn="ctr">
              <a:buFontTx/>
              <a:buNone/>
            </a:pPr>
            <a:r>
              <a:rPr lang="en-US" altLang="zh-CN" sz="48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What were you doing at this </a:t>
            </a:r>
          </a:p>
          <a:p>
            <a:pPr algn="ctr">
              <a:buFontTx/>
              <a:buNone/>
            </a:pPr>
            <a:r>
              <a:rPr lang="en-US" altLang="zh-CN" sz="48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time yesterday?</a:t>
            </a:r>
          </a:p>
          <a:p>
            <a:pPr algn="ctr">
              <a:buFontTx/>
              <a:buNone/>
            </a:pPr>
            <a:endParaRPr lang="en-US" altLang="zh-CN" sz="2000" b="1" dirty="0" smtClean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Section B </a:t>
            </a:r>
          </a:p>
        </p:txBody>
      </p:sp>
      <p:sp>
        <p:nvSpPr>
          <p:cNvPr id="3" name="矩形 2"/>
          <p:cNvSpPr/>
          <p:nvPr/>
        </p:nvSpPr>
        <p:spPr>
          <a:xfrm>
            <a:off x="2959144" y="53012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5845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773238"/>
            <a:ext cx="42037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771775" y="3933825"/>
            <a:ext cx="2592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accent1"/>
                </a:solidFill>
              </a:rPr>
              <a:t>Red Cliff</a:t>
            </a:r>
          </a:p>
        </p:txBody>
      </p:sp>
      <p:pic>
        <p:nvPicPr>
          <p:cNvPr id="8202" name="Picture 10" descr="20080620_ca4c3aa5ef82221e1499vxpZ2eSPT3k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1773238"/>
            <a:ext cx="42084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771775" y="4005263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accent1"/>
                </a:solidFill>
              </a:rPr>
              <a:t>Kongfu Panda</a:t>
            </a:r>
          </a:p>
        </p:txBody>
      </p:sp>
      <p:sp>
        <p:nvSpPr>
          <p:cNvPr id="10246" name="AutoShape 12"/>
          <p:cNvSpPr>
            <a:spLocks noChangeArrowheads="1"/>
          </p:cNvSpPr>
          <p:nvPr/>
        </p:nvSpPr>
        <p:spPr bwMode="auto">
          <a:xfrm>
            <a:off x="2555875" y="260350"/>
            <a:ext cx="5040313" cy="1368425"/>
          </a:xfrm>
          <a:prstGeom prst="cloudCallout">
            <a:avLst>
              <a:gd name="adj1" fmla="val 65023"/>
              <a:gd name="adj2" fmla="val 274708"/>
            </a:avLst>
          </a:prstGeom>
          <a:solidFill>
            <a:srgbClr val="FFFF99">
              <a:alpha val="50195"/>
            </a:srgbClr>
          </a:solidFill>
          <a:ln w="28575">
            <a:solidFill>
              <a:srgbClr val="3333CC"/>
            </a:solidFill>
            <a:round/>
          </a:ln>
        </p:spPr>
        <p:txBody>
          <a:bodyPr/>
          <a:lstStyle/>
          <a:p>
            <a:r>
              <a:rPr lang="en-US" altLang="zh-CN" sz="2400" b="1"/>
              <a:t>Let’s talk about some other movies.</a:t>
            </a:r>
          </a:p>
          <a:p>
            <a:pPr algn="ctr"/>
            <a:endParaRPr lang="en-US" altLang="zh-CN" sz="2400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1403350" y="5445125"/>
            <a:ext cx="2808288" cy="792163"/>
          </a:xfrm>
          <a:prstGeom prst="cloudCallout">
            <a:avLst>
              <a:gd name="adj1" fmla="val 88102"/>
              <a:gd name="adj2" fmla="val -84671"/>
            </a:avLst>
          </a:prstGeom>
          <a:solidFill>
            <a:schemeClr val="bg1"/>
          </a:solidFill>
          <a:ln w="38100">
            <a:solidFill>
              <a:srgbClr val="3333CC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/>
              <a:t>OK!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3203575" y="188913"/>
            <a:ext cx="32400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Group Work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539750" y="1052513"/>
            <a:ext cx="7345363" cy="730250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FF00FF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/>
              <a:t>Do you agree or disagree with the following ideas? Make conversations in groups according to your own opinions.</a:t>
            </a:r>
          </a:p>
        </p:txBody>
      </p:sp>
      <p:sp>
        <p:nvSpPr>
          <p:cNvPr id="12295" name="Text Box 28"/>
          <p:cNvSpPr txBox="1">
            <a:spLocks noChangeArrowheads="1"/>
          </p:cNvSpPr>
          <p:nvPr/>
        </p:nvSpPr>
        <p:spPr bwMode="auto">
          <a:xfrm>
            <a:off x="5508625" y="5445125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3333FF"/>
                </a:solidFill>
                <a:latin typeface="Times New Roman" panose="02020603050405020304" pitchFamily="18" charset="0"/>
              </a:rPr>
              <a:t> collecting stamps/fun</a:t>
            </a:r>
          </a:p>
        </p:txBody>
      </p:sp>
      <p:sp>
        <p:nvSpPr>
          <p:cNvPr id="12296" name="Text Box 29"/>
          <p:cNvSpPr txBox="1">
            <a:spLocks noChangeArrowheads="1"/>
          </p:cNvSpPr>
          <p:nvPr/>
        </p:nvSpPr>
        <p:spPr bwMode="auto">
          <a:xfrm>
            <a:off x="971550" y="530066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3333FF"/>
                </a:solidFill>
                <a:latin typeface="Times New Roman" panose="02020603050405020304" pitchFamily="18" charset="0"/>
              </a:rPr>
              <a:t> classical music/pleasant</a:t>
            </a:r>
          </a:p>
        </p:txBody>
      </p:sp>
      <p:pic>
        <p:nvPicPr>
          <p:cNvPr id="12301" name="Picture 13" descr="p73-26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2636838"/>
            <a:ext cx="345598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p73-26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2205038"/>
            <a:ext cx="47879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5076825" y="5516563"/>
            <a:ext cx="21605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collecting stamps/ fun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p73-26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4076700"/>
            <a:ext cx="209708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p74-2b-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9810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23850" y="2636838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reading stories/interesting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476375" y="4941888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computer/useful</a:t>
            </a:r>
          </a:p>
        </p:txBody>
      </p:sp>
      <p:pic>
        <p:nvPicPr>
          <p:cNvPr id="13324" name="Picture 9" descr="chus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04813"/>
            <a:ext cx="23764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 Box 10"/>
          <p:cNvSpPr txBox="1">
            <a:spLocks noChangeArrowheads="1"/>
          </p:cNvSpPr>
          <p:nvPr/>
        </p:nvSpPr>
        <p:spPr bwMode="auto">
          <a:xfrm>
            <a:off x="5292725" y="2852738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cook / good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b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420938"/>
            <a:ext cx="50403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23850" y="3141663"/>
            <a:ext cx="2016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I think classical music is pleasant.</a:t>
            </a:r>
          </a:p>
        </p:txBody>
      </p:sp>
      <p:sp>
        <p:nvSpPr>
          <p:cNvPr id="14341" name="AutoShape 6"/>
          <p:cNvSpPr/>
          <p:nvPr/>
        </p:nvSpPr>
        <p:spPr bwMode="auto">
          <a:xfrm>
            <a:off x="2051050" y="2781300"/>
            <a:ext cx="431800" cy="2305050"/>
          </a:xfrm>
          <a:prstGeom prst="leftBrace">
            <a:avLst>
              <a:gd name="adj1" fmla="val 44485"/>
              <a:gd name="adj2" fmla="val 50968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14342" name="Picture 8" descr="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365625"/>
            <a:ext cx="68754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2916238" y="3141663"/>
            <a:ext cx="309721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2916238" y="5445125"/>
            <a:ext cx="39973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28684" name="Picture 12" descr="TIP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0"/>
            <a:ext cx="464343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076825" y="1052513"/>
            <a:ext cx="3025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It’s important to know the correct ways to agree and disagree when you talk.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843213" y="2708275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agree with you.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843213" y="4652963"/>
            <a:ext cx="518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No, I don’t think so . I think it is too serious.</a:t>
            </a:r>
          </a:p>
        </p:txBody>
      </p:sp>
      <p:sp>
        <p:nvSpPr>
          <p:cNvPr id="14349" name="Line 18"/>
          <p:cNvSpPr>
            <a:spLocks noChangeShapeType="1"/>
          </p:cNvSpPr>
          <p:nvPr/>
        </p:nvSpPr>
        <p:spPr bwMode="auto">
          <a:xfrm>
            <a:off x="2916238" y="5084763"/>
            <a:ext cx="4608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4354" name="Picture 18" descr="p73-26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549275"/>
            <a:ext cx="30956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  <p:bldP spid="28687" grpId="0"/>
      <p:bldP spid="286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50825" y="3284538"/>
            <a:ext cx="1871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 think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collecting stamps is fun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AutoShape 4"/>
          <p:cNvSpPr/>
          <p:nvPr/>
        </p:nvSpPr>
        <p:spPr bwMode="auto">
          <a:xfrm>
            <a:off x="2268538" y="2781300"/>
            <a:ext cx="431800" cy="2305050"/>
          </a:xfrm>
          <a:prstGeom prst="leftBrace">
            <a:avLst>
              <a:gd name="adj1" fmla="val 44485"/>
              <a:gd name="adj2" fmla="val 50968"/>
            </a:avLst>
          </a:prstGeom>
          <a:noFill/>
          <a:ln w="38100">
            <a:solidFill>
              <a:srgbClr val="3333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15364" name="Picture 5" descr="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565400"/>
            <a:ext cx="6480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508500"/>
            <a:ext cx="6875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3419475" y="3284538"/>
            <a:ext cx="39973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3419475" y="5229225"/>
            <a:ext cx="39973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3995738" y="765175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collecting stamps  / fun</a:t>
            </a:r>
          </a:p>
        </p:txBody>
      </p:sp>
      <p:pic>
        <p:nvPicPr>
          <p:cNvPr id="15375" name="Picture 15" descr="p73-26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88913"/>
            <a:ext cx="30956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3284538"/>
            <a:ext cx="1871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 think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he is a good cook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AutoShape 3"/>
          <p:cNvSpPr/>
          <p:nvPr/>
        </p:nvSpPr>
        <p:spPr bwMode="auto">
          <a:xfrm>
            <a:off x="2268538" y="2781300"/>
            <a:ext cx="431800" cy="2305050"/>
          </a:xfrm>
          <a:prstGeom prst="leftBrace">
            <a:avLst>
              <a:gd name="adj1" fmla="val 44485"/>
              <a:gd name="adj2" fmla="val 50968"/>
            </a:avLst>
          </a:prstGeom>
          <a:noFill/>
          <a:ln w="38100">
            <a:solidFill>
              <a:srgbClr val="3333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16388" name="Picture 4" descr="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565400"/>
            <a:ext cx="6480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508500"/>
            <a:ext cx="6875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419475" y="3284538"/>
            <a:ext cx="39973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419475" y="5229225"/>
            <a:ext cx="39973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6392" name="Picture 9" descr="chus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4813"/>
            <a:ext cx="23764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3492500" y="1125538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cook / good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3284538"/>
            <a:ext cx="2520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 think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reading stories is interesting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3"/>
          <p:cNvSpPr/>
          <p:nvPr/>
        </p:nvSpPr>
        <p:spPr bwMode="auto">
          <a:xfrm>
            <a:off x="2555875" y="2781300"/>
            <a:ext cx="431800" cy="2305050"/>
          </a:xfrm>
          <a:prstGeom prst="leftBrace">
            <a:avLst>
              <a:gd name="adj1" fmla="val 44485"/>
              <a:gd name="adj2" fmla="val 50968"/>
            </a:avLst>
          </a:prstGeom>
          <a:noFill/>
          <a:ln w="38100">
            <a:solidFill>
              <a:srgbClr val="3333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17412" name="Picture 4" descr="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565400"/>
            <a:ext cx="5832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365625"/>
            <a:ext cx="59039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419475" y="3284538"/>
            <a:ext cx="39973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635375" y="5157788"/>
            <a:ext cx="39973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7416" name="Picture 10" descr="p74-2b-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549275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2627313" y="1125538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reading stories / interesting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3500438"/>
            <a:ext cx="2520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think 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computer is useful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AutoShape 3"/>
          <p:cNvSpPr/>
          <p:nvPr/>
        </p:nvSpPr>
        <p:spPr bwMode="auto">
          <a:xfrm>
            <a:off x="2843213" y="2852738"/>
            <a:ext cx="431800" cy="2305050"/>
          </a:xfrm>
          <a:prstGeom prst="leftBrace">
            <a:avLst>
              <a:gd name="adj1" fmla="val 44485"/>
              <a:gd name="adj2" fmla="val 50968"/>
            </a:avLst>
          </a:prstGeom>
          <a:noFill/>
          <a:ln w="38100">
            <a:solidFill>
              <a:srgbClr val="3333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18436" name="Picture 4" descr="b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616200"/>
            <a:ext cx="56165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08500"/>
            <a:ext cx="5867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924300" y="3284538"/>
            <a:ext cx="39973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140200" y="5157788"/>
            <a:ext cx="39973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8440" name="Picture 10" descr="p73-26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76250"/>
            <a:ext cx="20970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3203575" y="1125538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computer / useful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6477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3a</a:t>
            </a:r>
            <a:endParaRPr lang="zh-CN" altLang="en-US" sz="4000" b="1" kern="10">
              <a:ln w="254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7993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3333FF"/>
                </a:solidFill>
                <a:latin typeface="Arial Black" panose="020B0A04020102020204" pitchFamily="34" charset="0"/>
              </a:rPr>
              <a:t>Read the pairs of the words and pay attention to the difference among / l /, / n / and  / </a:t>
            </a:r>
            <a:r>
              <a:rPr lang="en-US" altLang="zh-CN" sz="2000" b="1">
                <a:solidFill>
                  <a:srgbClr val="3333FF"/>
                </a:solidFill>
              </a:rPr>
              <a:t>ŋ / 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86407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/ l / - / n / : </a:t>
            </a:r>
            <a:r>
              <a:rPr lang="en-US" altLang="zh-CN" sz="2400" b="1" u="sng">
                <a:latin typeface="Times New Roman" panose="02020603050405020304" pitchFamily="18" charset="0"/>
              </a:rPr>
              <a:t>l</a:t>
            </a:r>
            <a:r>
              <a:rPr lang="en-US" altLang="zh-CN" sz="2400" b="1">
                <a:latin typeface="Times New Roman" panose="02020603050405020304" pitchFamily="18" charset="0"/>
              </a:rPr>
              <a:t>ine - 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ine      </a:t>
            </a:r>
            <a:r>
              <a:rPr lang="en-US" altLang="zh-CN" sz="2400" b="1" u="sng">
                <a:latin typeface="Times New Roman" panose="02020603050405020304" pitchFamily="18" charset="0"/>
              </a:rPr>
              <a:t>l</a:t>
            </a:r>
            <a:r>
              <a:rPr lang="en-US" altLang="zh-CN" sz="2400" b="1">
                <a:latin typeface="Times New Roman" panose="02020603050405020304" pitchFamily="18" charset="0"/>
              </a:rPr>
              <a:t>ight – 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ight       </a:t>
            </a:r>
            <a:r>
              <a:rPr lang="en-US" altLang="zh-CN" sz="2400" b="1" u="sng">
                <a:latin typeface="Times New Roman" panose="02020603050405020304" pitchFamily="18" charset="0"/>
              </a:rPr>
              <a:t>l</a:t>
            </a:r>
            <a:r>
              <a:rPr lang="en-US" altLang="zh-CN" sz="2400" b="1">
                <a:latin typeface="Times New Roman" panose="02020603050405020304" pitchFamily="18" charset="0"/>
              </a:rPr>
              <a:t>ow – 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o      s</a:t>
            </a:r>
            <a:r>
              <a:rPr lang="en-US" altLang="zh-CN" sz="2400" b="1" u="sng">
                <a:latin typeface="Times New Roman" panose="02020603050405020304" pitchFamily="18" charset="0"/>
              </a:rPr>
              <a:t>l</a:t>
            </a:r>
            <a:r>
              <a:rPr lang="en-US" altLang="zh-CN" sz="2400" b="1">
                <a:latin typeface="Times New Roman" panose="02020603050405020304" pitchFamily="18" charset="0"/>
              </a:rPr>
              <a:t>ow – s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ow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/ n / - / </a:t>
            </a:r>
            <a:r>
              <a:rPr lang="en-US" altLang="zh-CN" sz="2400" b="1"/>
              <a:t>ŋ / </a:t>
            </a:r>
            <a:r>
              <a:rPr lang="en-US" altLang="zh-CN" sz="2400" b="1">
                <a:latin typeface="Times New Roman" panose="02020603050405020304" pitchFamily="18" charset="0"/>
              </a:rPr>
              <a:t>: wi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 – wi</a:t>
            </a:r>
            <a:r>
              <a:rPr lang="en-US" altLang="zh-CN" sz="2400" b="1" u="sng">
                <a:latin typeface="Times New Roman" panose="02020603050405020304" pitchFamily="18" charset="0"/>
              </a:rPr>
              <a:t>ng</a:t>
            </a:r>
            <a:r>
              <a:rPr lang="en-US" altLang="zh-CN" sz="2400" b="1">
                <a:latin typeface="Times New Roman" panose="02020603050405020304" pitchFamily="18" charset="0"/>
              </a:rPr>
              <a:t>    thi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 – thi</a:t>
            </a:r>
            <a:r>
              <a:rPr lang="en-US" altLang="zh-CN" sz="2400" b="1" u="sng">
                <a:latin typeface="Times New Roman" panose="02020603050405020304" pitchFamily="18" charset="0"/>
              </a:rPr>
              <a:t>ng</a:t>
            </a:r>
            <a:r>
              <a:rPr lang="en-US" altLang="zh-CN" sz="2400" b="1">
                <a:latin typeface="Times New Roman" panose="02020603050405020304" pitchFamily="18" charset="0"/>
              </a:rPr>
              <a:t>       ha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d – ha</a:t>
            </a:r>
            <a:r>
              <a:rPr lang="en-US" altLang="zh-CN" sz="2400" b="1" u="sng">
                <a:latin typeface="Times New Roman" panose="02020603050405020304" pitchFamily="18" charset="0"/>
              </a:rPr>
              <a:t>ng</a:t>
            </a:r>
            <a:r>
              <a:rPr lang="en-US" altLang="zh-CN" sz="2400" b="1">
                <a:latin typeface="Times New Roman" panose="02020603050405020304" pitchFamily="18" charset="0"/>
              </a:rPr>
              <a:t>    i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 – i</a:t>
            </a:r>
            <a:r>
              <a:rPr lang="en-US" altLang="zh-CN" sz="2400" b="1" u="sng"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k </a:t>
            </a:r>
            <a:endParaRPr lang="en-US" altLang="zh-CN" sz="2400" b="1"/>
          </a:p>
        </p:txBody>
      </p:sp>
      <p:pic>
        <p:nvPicPr>
          <p:cNvPr id="19464" name="Picture 8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0525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连读符号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364490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连读符号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364490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连读符号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472440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连读符号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148431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连读符号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141287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2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6477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3b</a:t>
            </a:r>
            <a:endParaRPr lang="zh-CN" altLang="en-US" sz="4000" b="1" kern="10">
              <a:ln w="254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0488" name="Text Box 3"/>
          <p:cNvSpPr txBox="1">
            <a:spLocks noChangeArrowheads="1"/>
          </p:cNvSpPr>
          <p:nvPr/>
        </p:nvSpPr>
        <p:spPr bwMode="auto">
          <a:xfrm>
            <a:off x="900113" y="0"/>
            <a:ext cx="7993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3333FF"/>
                </a:solidFill>
                <a:latin typeface="Arial Black" panose="020B0A04020102020204" pitchFamily="34" charset="0"/>
              </a:rPr>
              <a:t>Listen and pay attention to assimilation, stress, liaison, weak form and incomplete plosion. Then read after the tape and imitate.</a:t>
            </a:r>
            <a:endParaRPr lang="en-US" altLang="zh-CN" sz="2000" b="1">
              <a:solidFill>
                <a:srgbClr val="3333FF"/>
              </a:solidFill>
            </a:endParaRPr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6423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400" b="1">
                <a:latin typeface="Comic Sans MS" panose="030F0702030302020204" pitchFamily="66" charset="0"/>
              </a:rPr>
              <a:t>A: ’Hello ! This is ’Maria speaking! May I ’spea(k)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      to ’Jane?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   B: ’Hol(d) the line, please.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2.A: I think ’collecting stamps mus(t) be ’fun.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   B: ’No .’I don’(t) think so. I think it is ’jus(t) ’so-so.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3.A:’What w</a:t>
            </a:r>
            <a:r>
              <a:rPr lang="en-US" altLang="zh-CN" sz="2400" b="1" u="sng">
                <a:latin typeface="Comic Sans MS" panose="030F0702030302020204" pitchFamily="66" charset="0"/>
              </a:rPr>
              <a:t>e</a:t>
            </a:r>
            <a:r>
              <a:rPr lang="en-US" altLang="zh-CN" sz="2400" b="1">
                <a:latin typeface="Comic Sans MS" panose="030F0702030302020204" pitchFamily="66" charset="0"/>
              </a:rPr>
              <a:t>re you ’doing </a:t>
            </a:r>
            <a:r>
              <a:rPr lang="en-US" altLang="zh-CN" sz="2400" b="1" u="sng">
                <a:latin typeface="Comic Sans MS" panose="030F0702030302020204" pitchFamily="66" charset="0"/>
              </a:rPr>
              <a:t>a</a:t>
            </a:r>
            <a:r>
              <a:rPr lang="en-US" altLang="zh-CN" sz="2400" b="1">
                <a:latin typeface="Comic Sans MS" panose="030F0702030302020204" pitchFamily="66" charset="0"/>
              </a:rPr>
              <a:t>(t) ’this time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      yesterday? I ’called you to ’go to the ’English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     Corner bu(t) ’no one answered.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   B: ’This time yesterday?’ Oh, I w</a:t>
            </a:r>
            <a:r>
              <a:rPr lang="en-US" altLang="zh-CN" sz="2400" b="1" u="sng">
                <a:latin typeface="Comic Sans MS" panose="030F0702030302020204" pitchFamily="66" charset="0"/>
              </a:rPr>
              <a:t>a</a:t>
            </a:r>
            <a:r>
              <a:rPr lang="en-US" altLang="zh-CN" sz="2400" b="1">
                <a:latin typeface="Comic Sans MS" panose="030F0702030302020204" pitchFamily="66" charset="0"/>
              </a:rPr>
              <a:t>s ’taking </a:t>
            </a:r>
            <a:r>
              <a:rPr lang="en-US" altLang="zh-CN" sz="2400" b="1" u="sng">
                <a:latin typeface="Comic Sans MS" panose="030F0702030302020204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      ‘shower.</a:t>
            </a:r>
          </a:p>
        </p:txBody>
      </p:sp>
      <p:pic>
        <p:nvPicPr>
          <p:cNvPr id="20493" name="Picture 13" descr="0013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549275"/>
            <a:ext cx="792163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2492375"/>
            <a:ext cx="8280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Did you see the movie — </a:t>
            </a:r>
            <a:r>
              <a:rPr lang="en-US" altLang="zh-CN" sz="3200" b="1" i="1" dirty="0">
                <a:latin typeface="Comic Sans MS" panose="030F0702030302020204" pitchFamily="66" charset="0"/>
              </a:rPr>
              <a:t>Harry Potter</a:t>
            </a:r>
            <a:r>
              <a:rPr lang="en-US" altLang="zh-CN" sz="3200" b="1" dirty="0">
                <a:latin typeface="Comic Sans MS" panose="030F0702030302020204" pitchFamily="66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Do you like it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How do you like it ?</a:t>
            </a:r>
          </a:p>
        </p:txBody>
      </p:sp>
      <p:pic>
        <p:nvPicPr>
          <p:cNvPr id="3075" name="Picture 5" descr="图片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1219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图片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76250"/>
            <a:ext cx="1219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3635375" y="692150"/>
            <a:ext cx="45370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58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4400" b="1" kern="10" dirty="0">
              <a:ln w="158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3078" name="Picture 8" descr="3-3-2-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3800" y="3644900"/>
            <a:ext cx="324008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6101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54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Do the exercises. </a:t>
            </a:r>
            <a:endParaRPr lang="zh-CN" altLang="en-US" sz="4000" b="1" kern="10" dirty="0">
              <a:ln w="254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849788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Choose the best answer.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</a:rPr>
              <a:t>—The environment is very important to us. So we mustn’t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throw litter about.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—I  ____  you.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A. agree on      B. agree with      C. agree to        D. agree in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2. —How beautiful ! I think folk music is pleasant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— _____ It’s too serious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A. I think  so.                             B. I don’t think so.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C. You’re right.                         D. It’s nothing.</a:t>
            </a:r>
          </a:p>
        </p:txBody>
      </p:sp>
      <p:pic>
        <p:nvPicPr>
          <p:cNvPr id="46086" name="Picture 6" descr="图片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3284538"/>
            <a:ext cx="485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图片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4941888"/>
            <a:ext cx="4905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6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3600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827088" y="1341438"/>
            <a:ext cx="831691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How to express agreement or disagreement.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 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I agree (with you).</a:t>
            </a:r>
            <a:r>
              <a:rPr lang="zh-CN" altLang="en-U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我同意（你的观点）。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I think so. </a:t>
            </a:r>
            <a:r>
              <a:rPr lang="zh-CN" altLang="en-U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我认为是这样。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I don’t think so.  </a:t>
            </a:r>
            <a:r>
              <a:rPr lang="zh-CN" altLang="en-U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我认为不是这样的。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You are quite right. </a:t>
            </a:r>
            <a:r>
              <a:rPr lang="zh-CN" altLang="en-US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你说得很对。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2.The difference between /l/, /n/ and </a:t>
            </a:r>
            <a:r>
              <a:rPr lang="en-US" altLang="zh-CN" sz="2800" b="1" dirty="0"/>
              <a:t>/ŋ/</a:t>
            </a:r>
            <a:r>
              <a:rPr lang="en-US" altLang="zh-CN" sz="2800" dirty="0"/>
              <a:t>.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124075" y="692150"/>
            <a:ext cx="3455988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835150" y="2852738"/>
            <a:ext cx="49688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Arial Black" panose="020B0A04020102020204" pitchFamily="34" charset="0"/>
              </a:rPr>
              <a:t> Recite 1a.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Arial Black" panose="020B0A04020102020204" pitchFamily="34" charset="0"/>
              </a:rPr>
              <a:t> Read 3a and 3b</a:t>
            </a:r>
            <a:r>
              <a:rPr lang="en-US" altLang="zh-CN" sz="2800" b="1" dirty="0" smtClean="0">
                <a:latin typeface="Arial Black" panose="020B0A04020102020204" pitchFamily="34" charset="0"/>
              </a:rPr>
              <a:t>. </a:t>
            </a:r>
            <a:endParaRPr lang="en-US" altLang="zh-CN" sz="28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41987" name="Picture 4" descr="j0222814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5" descr="SO01589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ecen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1773238"/>
            <a:ext cx="43195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051050" y="836613"/>
            <a:ext cx="576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Lucida Sans" panose="020B0602030504020204" pitchFamily="34" charset="0"/>
              </a:rPr>
              <a:t>scene</a:t>
            </a:r>
            <a:r>
              <a:rPr lang="en-US" altLang="zh-CN" sz="2800" b="1" dirty="0">
                <a:latin typeface="Lucida Sans" panose="020B0602030504020204" pitchFamily="34" charset="0"/>
              </a:rPr>
              <a:t> </a:t>
            </a:r>
            <a:r>
              <a:rPr lang="en-US" altLang="zh-CN" sz="2800" b="1" i="1" dirty="0">
                <a:latin typeface="Lucida Sans" panose="020B0602030504020204" pitchFamily="34" charset="0"/>
              </a:rPr>
              <a:t>n.</a:t>
            </a:r>
            <a:r>
              <a:rPr lang="en-US" altLang="zh-CN" sz="2800" b="1" dirty="0">
                <a:latin typeface="Lucida Sans" panose="020B0602030504020204" pitchFamily="34" charset="0"/>
              </a:rPr>
              <a:t> </a:t>
            </a:r>
            <a:r>
              <a:rPr lang="zh-CN" altLang="en-US" sz="2800" b="1" dirty="0">
                <a:latin typeface="Lucida Sans" panose="020B0602030504020204" pitchFamily="34" charset="0"/>
              </a:rPr>
              <a:t>风景，景色，自然景观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24075" y="4797425"/>
            <a:ext cx="525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Lucida Sans" panose="020B0602030504020204" pitchFamily="34" charset="0"/>
              </a:rPr>
              <a:t>Do you think the </a:t>
            </a:r>
            <a:r>
              <a:rPr lang="en-US" altLang="zh-CN" sz="2400" b="1" dirty="0">
                <a:solidFill>
                  <a:srgbClr val="FF0000"/>
                </a:solidFill>
                <a:latin typeface="Lucida Sans" panose="020B0602030504020204" pitchFamily="34" charset="0"/>
              </a:rPr>
              <a:t>scene </a:t>
            </a:r>
            <a:r>
              <a:rPr lang="en-US" altLang="zh-CN" sz="2400" b="1" dirty="0">
                <a:latin typeface="Lucida Sans" panose="020B0602030504020204" pitchFamily="34" charset="0"/>
              </a:rPr>
              <a:t>of </a:t>
            </a:r>
            <a:r>
              <a:rPr lang="en-US" altLang="zh-CN" sz="2400" b="1" i="1" dirty="0">
                <a:latin typeface="Lucida Sans" panose="020B0602030504020204" pitchFamily="34" charset="0"/>
              </a:rPr>
              <a:t>Harry Potter</a:t>
            </a:r>
            <a:r>
              <a:rPr lang="en-US" altLang="zh-CN" sz="2400" b="1" dirty="0">
                <a:latin typeface="Lucida Sans" panose="020B0602030504020204" pitchFamily="34" charset="0"/>
              </a:rPr>
              <a:t> is beautiful ?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24075" y="404813"/>
            <a:ext cx="68405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Arial Black" panose="020B0A04020102020204" pitchFamily="34" charset="0"/>
              </a:rPr>
              <a:t>Watch the flash of 1a and mark T (True) or F (False).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7488237" cy="4194175"/>
          </a:xfrm>
          <a:prstGeom prst="rect">
            <a:avLst/>
          </a:prstGeom>
          <a:solidFill>
            <a:srgbClr val="FFFFFF">
              <a:alpha val="70195"/>
            </a:srgbClr>
          </a:solidFill>
          <a:ln w="76200">
            <a:pattFill prst="sphere">
              <a:fgClr>
                <a:srgbClr val="CC00CC"/>
              </a:fgClr>
              <a:bgClr>
                <a:srgbClr val="FFFFFF"/>
              </a:bgClr>
            </a:patt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3333CC"/>
                </a:solidFill>
              </a:rPr>
              <a:t>(    )1. Michael thinks that the movie </a:t>
            </a:r>
            <a:r>
              <a:rPr lang="en-US" altLang="zh-CN" sz="2400" b="1" i="1" dirty="0">
                <a:solidFill>
                  <a:srgbClr val="3333CC"/>
                </a:solidFill>
              </a:rPr>
              <a:t>Harry  </a:t>
            </a:r>
          </a:p>
          <a:p>
            <a:pPr eaLnBrk="1" hangingPunct="1"/>
            <a:r>
              <a:rPr lang="en-US" altLang="zh-CN" sz="2400" b="1" i="1" dirty="0">
                <a:solidFill>
                  <a:srgbClr val="3333CC"/>
                </a:solidFill>
              </a:rPr>
              <a:t>           Potter</a:t>
            </a:r>
            <a:r>
              <a:rPr lang="en-US" altLang="zh-CN" sz="2400" b="1" dirty="0">
                <a:solidFill>
                  <a:srgbClr val="3333CC"/>
                </a:solidFill>
              </a:rPr>
              <a:t> is wonderful.</a:t>
            </a:r>
          </a:p>
          <a:p>
            <a:pPr eaLnBrk="1" hangingPunct="1">
              <a:lnSpc>
                <a:spcPct val="75000"/>
              </a:lnSpc>
            </a:pPr>
            <a:endParaRPr lang="en-US" altLang="zh-CN" sz="2400" b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zh-CN" sz="2400" b="1" dirty="0">
                <a:solidFill>
                  <a:srgbClr val="3333CC"/>
                </a:solidFill>
              </a:rPr>
              <a:t>(    )2. Jane liked the movie because it is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zh-CN" sz="2400" b="1" dirty="0">
                <a:solidFill>
                  <a:srgbClr val="3333CC"/>
                </a:solidFill>
              </a:rPr>
              <a:t>           interesting. </a:t>
            </a:r>
          </a:p>
          <a:p>
            <a:pPr eaLnBrk="1" hangingPunct="1">
              <a:lnSpc>
                <a:spcPct val="75000"/>
              </a:lnSpc>
            </a:pPr>
            <a:endParaRPr lang="en-US" altLang="zh-CN" sz="2400" b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zh-CN" sz="2400" b="1" dirty="0">
                <a:solidFill>
                  <a:srgbClr val="3333CC"/>
                </a:solidFill>
              </a:rPr>
              <a:t>(     )3. Michael enjoys the music of the movie. </a:t>
            </a:r>
          </a:p>
          <a:p>
            <a:pPr eaLnBrk="1" hangingPunct="1">
              <a:lnSpc>
                <a:spcPct val="75000"/>
              </a:lnSpc>
            </a:pPr>
            <a:endParaRPr lang="en-US" altLang="zh-CN" sz="2400" b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zh-CN" sz="2400" b="1" dirty="0">
                <a:solidFill>
                  <a:srgbClr val="3333CC"/>
                </a:solidFill>
              </a:rPr>
              <a:t>           </a:t>
            </a:r>
          </a:p>
          <a:p>
            <a:pPr eaLnBrk="1" hangingPunct="1">
              <a:lnSpc>
                <a:spcPct val="75000"/>
              </a:lnSpc>
            </a:pPr>
            <a:r>
              <a:rPr lang="en-US" altLang="zh-CN" sz="2400" b="1" dirty="0">
                <a:solidFill>
                  <a:srgbClr val="3333CC"/>
                </a:solidFill>
              </a:rPr>
              <a:t>(     )4. Michael thinks Harry Potter is very </a:t>
            </a:r>
          </a:p>
          <a:p>
            <a:pPr eaLnBrk="1" hangingPunct="1">
              <a:lnSpc>
                <a:spcPct val="75000"/>
              </a:lnSpc>
            </a:pPr>
            <a:r>
              <a:rPr lang="en-US" altLang="zh-CN" sz="2400" b="1" dirty="0">
                <a:solidFill>
                  <a:srgbClr val="3333CC"/>
                </a:solidFill>
              </a:rPr>
              <a:t>            brave.</a:t>
            </a:r>
          </a:p>
          <a:p>
            <a:pPr eaLnBrk="1" hangingPunct="1">
              <a:lnSpc>
                <a:spcPct val="75000"/>
              </a:lnSpc>
            </a:pPr>
            <a:endParaRPr lang="en-US" altLang="zh-CN" sz="2400" b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zh-CN" sz="2400" b="1" dirty="0">
                <a:solidFill>
                  <a:srgbClr val="3333CC"/>
                </a:solidFill>
              </a:rPr>
              <a:t>(     )5. Jane doesn’t agree that Harry Potter is </a:t>
            </a:r>
          </a:p>
          <a:p>
            <a:pPr eaLnBrk="1" hangingPunct="1">
              <a:lnSpc>
                <a:spcPct val="75000"/>
              </a:lnSpc>
            </a:pPr>
            <a:r>
              <a:rPr lang="en-US" altLang="zh-CN" sz="2400" b="1" dirty="0">
                <a:solidFill>
                  <a:srgbClr val="3333CC"/>
                </a:solidFill>
              </a:rPr>
              <a:t>            brave.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42988" y="1773238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42988" y="27082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42988" y="5157788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116013" y="436562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5128" name="Picture 12" descr="61897277gw1e0pm8y2o0m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603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116013" y="3500438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131" name="WordArt 1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7150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/>
              </a:rPr>
              <a:t>1b</a:t>
            </a:r>
            <a:endParaRPr lang="zh-CN" altLang="en-US" sz="4000" b="1" kern="10">
              <a:ln w="254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Unicode MS"/>
            </a:endParaRPr>
          </a:p>
        </p:txBody>
      </p:sp>
      <p:pic>
        <p:nvPicPr>
          <p:cNvPr id="5133" name="Picture 13" descr="视频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67625" y="836613"/>
            <a:ext cx="5905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  <p:sndAc>
      <p:stSnd>
        <p:snd r:embed="rId3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187450" y="1700213"/>
            <a:ext cx="6985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Listen and read 1a together, then try to recite it in pairs.</a:t>
            </a:r>
          </a:p>
        </p:txBody>
      </p:sp>
      <p:pic>
        <p:nvPicPr>
          <p:cNvPr id="6151" name="Picture 7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3500438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2638425" cy="735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Key points</a:t>
            </a:r>
            <a:endParaRPr lang="zh-CN" altLang="en-US" sz="4400" b="1" kern="10" dirty="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756126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don’t agree.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这是表明自己观点、态度的表达方式。此外还有：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 agree (with you) .</a:t>
            </a:r>
            <a:r>
              <a:rPr lang="zh-CN" altLang="en-US" sz="2800" b="1" dirty="0">
                <a:latin typeface="Times New Roman" panose="02020603050405020304" pitchFamily="18" charset="0"/>
              </a:rPr>
              <a:t>我同意（你的观点）。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 think so.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我认为是这样。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 don’t think so . 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我认为不是这样的。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</a:rPr>
              <a:t>You are quite right . </a:t>
            </a:r>
            <a:r>
              <a:rPr lang="zh-CN" altLang="en-US" sz="2800" b="1" dirty="0">
                <a:latin typeface="Times New Roman" panose="02020603050405020304" pitchFamily="18" charset="0"/>
              </a:rPr>
              <a:t>你说得很对。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419475" y="1412875"/>
            <a:ext cx="196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CC0000"/>
                </a:solidFill>
                <a:ea typeface="华文中宋" panose="02010600040101010101" pitchFamily="2" charset="-122"/>
              </a:rPr>
              <a:t>我不同意。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81375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Wasn’t it interesting ?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它没有趣吗？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此句为一般疑问句的否定式。这类疑问句常表示提问人的惊讶、赞叹、怀疑或责难等语气。回答时根据实际情况来判断，如果事实上是，用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yes;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如果事实上不是，用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Eg</a:t>
            </a:r>
            <a:r>
              <a:rPr lang="en-US" altLang="zh-CN" sz="2800" b="1" dirty="0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—— Don’t you play chess ?  </a:t>
            </a:r>
            <a:r>
              <a:rPr lang="zh-CN" altLang="en-US" sz="2800" b="1" dirty="0">
                <a:latin typeface="Times New Roman" panose="02020603050405020304" pitchFamily="18" charset="0"/>
              </a:rPr>
              <a:t>你不下棋吗？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—— Yes, I do. /    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不，我下棋。</a:t>
            </a:r>
            <a:r>
              <a:rPr lang="en-US" altLang="zh-CN" sz="2800" b="1" dirty="0">
                <a:latin typeface="Times New Roman" panose="02020603050405020304" pitchFamily="18" charset="0"/>
              </a:rPr>
              <a:t>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—— No, I don’t.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是的， 我不下棋。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Read 1a and practice</a:t>
            </a:r>
          </a:p>
        </p:txBody>
      </p:sp>
      <p:pic>
        <p:nvPicPr>
          <p:cNvPr id="9219" name="Picture 6" descr="3-3-2-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2276475"/>
            <a:ext cx="4968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7272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1c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  Read 1a together, then make up your own conversation in pairs.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079500" y="188913"/>
            <a:ext cx="806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 Black" panose="020B0A04020102020204" pitchFamily="34" charset="0"/>
              </a:rPr>
              <a:t>Find the expressions in 1a to show agreement and disagreement. Then complete the table.</a:t>
            </a:r>
          </a:p>
        </p:txBody>
      </p:sp>
      <p:graphicFrame>
        <p:nvGraphicFramePr>
          <p:cNvPr id="38942" name="Group 30"/>
          <p:cNvGraphicFramePr>
            <a:graphicFrameLocks noGrp="1"/>
          </p:cNvGraphicFramePr>
          <p:nvPr/>
        </p:nvGraphicFramePr>
        <p:xfrm>
          <a:off x="1403350" y="1844675"/>
          <a:ext cx="6096000" cy="398462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Agreement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Disagreement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agree  _______ you.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don’t ________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Yes, I think _______ 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No. I don’t  ______ so.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are quite ______ 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627313" y="2786063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with</a:t>
            </a: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5580063" y="2786063"/>
            <a:ext cx="100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agree</a:t>
            </a: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3203575" y="3794125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 so</a:t>
            </a: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6011863" y="37941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think</a:t>
            </a: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3348038" y="4802188"/>
            <a:ext cx="89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right</a:t>
            </a:r>
          </a:p>
        </p:txBody>
      </p:sp>
      <p:sp>
        <p:nvSpPr>
          <p:cNvPr id="11289" name="WordArt 31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5334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2a</a:t>
            </a:r>
            <a:endParaRPr lang="zh-CN" altLang="en-US" sz="4000" b="1" kern="10">
              <a:ln w="254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/>
      <p:bldP spid="38938" grpId="0"/>
      <p:bldP spid="38939" grpId="0"/>
      <p:bldP spid="38940" grpId="0"/>
      <p:bldP spid="38941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925</Words>
  <Application>Microsoft Office PowerPoint</Application>
  <PresentationFormat>全屏显示(4:3)</PresentationFormat>
  <Paragraphs>125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 Unicode MS</vt:lpstr>
      <vt:lpstr>华文中宋</vt:lpstr>
      <vt:lpstr>宋体</vt:lpstr>
      <vt:lpstr>微软雅黑</vt:lpstr>
      <vt:lpstr>Arial</vt:lpstr>
      <vt:lpstr>Arial Black</vt:lpstr>
      <vt:lpstr>Calibri</vt:lpstr>
      <vt:lpstr>Comic Sans MS</vt:lpstr>
      <vt:lpstr>Lucida Sans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2001-04-05T12:31:00Z</dcterms:created>
  <dcterms:modified xsi:type="dcterms:W3CDTF">2023-01-16T14:13:22Z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ADDEF4F159814682B0209B143FC6368E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