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344" r:id="rId3"/>
    <p:sldId id="343" r:id="rId4"/>
    <p:sldId id="294" r:id="rId5"/>
    <p:sldId id="295" r:id="rId6"/>
    <p:sldId id="315" r:id="rId7"/>
    <p:sldId id="274" r:id="rId8"/>
    <p:sldId id="345" r:id="rId9"/>
    <p:sldId id="284" r:id="rId10"/>
    <p:sldId id="282" r:id="rId11"/>
    <p:sldId id="283" r:id="rId12"/>
    <p:sldId id="285" r:id="rId13"/>
    <p:sldId id="286" r:id="rId14"/>
    <p:sldId id="287" r:id="rId15"/>
    <p:sldId id="289" r:id="rId16"/>
    <p:sldId id="290" r:id="rId17"/>
    <p:sldId id="339" r:id="rId18"/>
    <p:sldId id="297" r:id="rId19"/>
    <p:sldId id="299" r:id="rId20"/>
    <p:sldId id="346" r:id="rId21"/>
    <p:sldId id="273" r:id="rId22"/>
    <p:sldId id="292" r:id="rId23"/>
    <p:sldId id="347" r:id="rId24"/>
    <p:sldId id="317" r:id="rId25"/>
    <p:sldId id="341" r:id="rId26"/>
    <p:sldId id="348" r:id="rId27"/>
  </p:sldIdLst>
  <p:sldSz cx="12192000" cy="685800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001A"/>
    <a:srgbClr val="F39800"/>
    <a:srgbClr val="7E452D"/>
    <a:srgbClr val="543400"/>
    <a:srgbClr val="A50021"/>
    <a:srgbClr val="FF3300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2478" y="-1122"/>
      </p:cViewPr>
      <p:guideLst>
        <p:guide orient="horz" pos="2138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02A21EA3-10AA-4A53-82A1-4420928FF7ED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9BC51FB-0372-4EDF-9371-68A6D3CF637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23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C51FB-0372-4EDF-9371-68A6D3CF6375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8342"/>
            <a:ext cx="10363200" cy="20186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7032"/>
            <a:ext cx="9144000" cy="18722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单击以编辑母版副标题样式</a:t>
            </a:r>
            <a:endParaRPr lang="en-US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6D8A94-BE4A-45C1-9437-C41F959DF7E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711200"/>
            <a:ext cx="4262400" cy="16002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95F796-B562-4E5F-8EF1-906E809DAA5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577745-5DBF-4323-BA04-83805C6AA2E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838200" y="620716"/>
            <a:ext cx="10515600" cy="561657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577745-5DBF-4323-BA04-83805C6AA2E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20CD87F-68B0-4110-BECD-D60277677A46}" type="datetime1">
              <a:rPr lang="zh-CN" altLang="en-US"/>
              <a:t>2023-01-10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52DC125-3EDA-49C3-A86A-C7D282977483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7" name="Title 1"/>
          <p:cNvSpPr txBox="1"/>
          <p:nvPr userDrawn="1"/>
        </p:nvSpPr>
        <p:spPr bwMode="auto">
          <a:xfrm>
            <a:off x="838200" y="365128"/>
            <a:ext cx="105156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buFontTx/>
            </a:pPr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775520" y="2049882"/>
            <a:ext cx="9578280" cy="367240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algn="r" defTabSz="685800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600" kern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0615BAAF-D3D3-4486-8BD9-46313AD9B05A}" type="slidenum">
              <a:rPr lang="zh-CN" altLang="en-US" smtClean="0"/>
              <a:t>‹#›</a:t>
            </a:fld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"/>
            <a:ext cx="12192000" cy="6850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b="85322"/>
          <a:stretch>
            <a:fillRect/>
          </a:stretch>
        </p:blipFill>
        <p:spPr>
          <a:xfrm>
            <a:off x="8850231" y="0"/>
            <a:ext cx="3341769" cy="1873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b="85322"/>
          <a:stretch>
            <a:fillRect/>
          </a:stretch>
        </p:blipFill>
        <p:spPr>
          <a:xfrm flipH="1">
            <a:off x="-10525" y="-14016"/>
            <a:ext cx="3341769" cy="1873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2">
            <a:off x="5528056" y="676270"/>
            <a:ext cx="2279599" cy="14167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3809226" y="241355"/>
            <a:ext cx="1663641" cy="1703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2023-01-10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‹#›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20" y="2049882"/>
            <a:ext cx="9578280" cy="367240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15BAAF-D3D3-4486-8BD9-46313AD9B05A}" type="slidenum">
              <a:rPr lang="zh-CN" altLang="en-US" smtClean="0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0"/>
            <a:ext cx="12192000" cy="6850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b="85322"/>
          <a:stretch>
            <a:fillRect/>
          </a:stretch>
        </p:blipFill>
        <p:spPr>
          <a:xfrm>
            <a:off x="8850231" y="0"/>
            <a:ext cx="3341769" cy="18737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9" b="85322"/>
          <a:stretch>
            <a:fillRect/>
          </a:stretch>
        </p:blipFill>
        <p:spPr>
          <a:xfrm flipH="1">
            <a:off x="-10525" y="-14016"/>
            <a:ext cx="3341769" cy="1873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2">
            <a:off x="5528056" y="676270"/>
            <a:ext cx="2279599" cy="14167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3809226" y="241355"/>
            <a:ext cx="1663641" cy="1703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1904" y="2420888"/>
            <a:ext cx="6651344" cy="1656184"/>
          </a:xfr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zh-CN" altLang="en-US" noProof="1"/>
              <a:t>编辑标题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9672" y="42210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2EEC3-290F-4756-99F7-1084C923029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1904" y="2420888"/>
            <a:ext cx="6651344" cy="1656184"/>
          </a:xfrm>
        </p:spPr>
        <p:txBody>
          <a:bodyPr>
            <a:normAutofit/>
          </a:bodyPr>
          <a:lstStyle>
            <a:lvl1pPr algn="l">
              <a:defRPr sz="4800" b="1"/>
            </a:lvl1pPr>
          </a:lstStyle>
          <a:p>
            <a:r>
              <a:rPr lang="zh-CN" altLang="en-US" noProof="1"/>
              <a:t>编辑标题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9672" y="42210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2EEC3-290F-4756-99F7-1084C9230292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679509" y="1825625"/>
            <a:ext cx="9674291" cy="2019994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679509" y="4001294"/>
            <a:ext cx="9674291" cy="2019994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1B7939-3326-465D-A9AD-31DC7E73BA0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1603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AD76D8-A14C-4D75-9821-940ADA704611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16037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AD76D8-A14C-4D75-9821-940ADA704611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07703" y="672147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2792" y="2062530"/>
            <a:ext cx="10826419" cy="2144004"/>
          </a:xfrm>
        </p:spPr>
        <p:txBody>
          <a:bodyPr lIns="0" tIns="0" rIns="0" bIns="0">
            <a:normAutofit/>
          </a:bodyPr>
          <a:lstStyle>
            <a:lvl1pPr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编辑标题</a:t>
            </a:r>
            <a:endParaRPr lang="en-US" noProof="1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8B4FA8-85CE-4DDB-B544-0D56B66C0FE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86AAC-428A-4262-8B82-B0C2F5F779B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  <p:custDataLst>
              <p:tags r:id="rId15"/>
            </p:custDataLst>
          </p:nvPr>
        </p:nvSpPr>
        <p:spPr bwMode="auto">
          <a:xfrm>
            <a:off x="838200" y="365128"/>
            <a:ext cx="105156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9"/>
            <p:custDataLst>
              <p:tags r:id="rId16"/>
            </p:custDataLst>
          </p:nvPr>
        </p:nvSpPr>
        <p:spPr bwMode="auto">
          <a:xfrm>
            <a:off x="838200" y="1557340"/>
            <a:ext cx="10515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16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685800">
              <a:defRPr sz="16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7745-5DBF-4323-BA04-83805C6AA2E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508"/>
            <a:ext cx="12192000" cy="69065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3798" r="46655"/>
          <a:stretch>
            <a:fillRect/>
          </a:stretch>
        </p:blipFill>
        <p:spPr>
          <a:xfrm flipH="1">
            <a:off x="5269555" y="124136"/>
            <a:ext cx="5661188" cy="673386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88139">
            <a:off x="6032916" y="427953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爱心接力棒，温暖感恩节</a:t>
            </a:r>
            <a:endParaRPr lang="zh-CN" altLang="en-US" sz="2800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350760">
            <a:off x="6279823" y="4939030"/>
            <a:ext cx="3206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学</a:t>
            </a:r>
            <a:r>
              <a:rPr lang="zh-CN" altLang="en-US" sz="2400" dirty="0" smtClean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校感</a:t>
            </a:r>
            <a:r>
              <a:rPr lang="zh-CN" altLang="en-US" sz="24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恩节活动策划方案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2">
            <a:off x="6010174" y="1418066"/>
            <a:ext cx="4499884" cy="27966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2"/>
          <a:stretch>
            <a:fillRect/>
          </a:stretch>
        </p:blipFill>
        <p:spPr>
          <a:xfrm>
            <a:off x="-61546" y="-54353"/>
            <a:ext cx="12253543" cy="269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-70202" y="507827"/>
            <a:ext cx="5659694" cy="5793838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034462" y="3888304"/>
            <a:ext cx="26076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作为热身活动，外教或者工作人员带领小朋友跳兔子舞。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109367" y="2634809"/>
            <a:ext cx="3578931" cy="874885"/>
            <a:chOff x="912793" y="1850978"/>
            <a:chExt cx="3578931" cy="87488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开场舞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60416" y="2076278"/>
            <a:ext cx="4066951" cy="3962288"/>
            <a:chOff x="6360416" y="2076278"/>
            <a:chExt cx="4066951" cy="3962288"/>
          </a:xfrm>
        </p:grpSpPr>
        <p:grpSp>
          <p:nvGrpSpPr>
            <p:cNvPr id="10" name="组合 9"/>
            <p:cNvGrpSpPr/>
            <p:nvPr/>
          </p:nvGrpSpPr>
          <p:grpSpPr>
            <a:xfrm>
              <a:off x="6360416" y="2076278"/>
              <a:ext cx="4066951" cy="3962288"/>
              <a:chOff x="6360416" y="2076278"/>
              <a:chExt cx="4066951" cy="3962288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416" y="2076278"/>
                <a:ext cx="4066951" cy="3962288"/>
              </a:xfrm>
              <a:prstGeom prst="rect">
                <a:avLst/>
              </a:prstGeom>
            </p:spPr>
          </p:pic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Mark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65556">
                <a:off x="6991402" y="2761619"/>
                <a:ext cx="2676641" cy="2004741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矩形 15"/>
            <p:cNvSpPr/>
            <p:nvPr/>
          </p:nvSpPr>
          <p:spPr>
            <a:xfrm rot="21040936">
              <a:off x="8019477" y="4903385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兔子舞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37216" y="6687591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943226" y="3938434"/>
            <a:ext cx="33602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小朋友头戴火鸡面具，由工作人员当母鸡，外教或者工作人员当老鹰抓小朋友。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230124" y="2690670"/>
            <a:ext cx="3578931" cy="874885"/>
            <a:chOff x="912793" y="1850978"/>
            <a:chExt cx="3578931" cy="87488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游戏一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82947" y="2159486"/>
            <a:ext cx="4066951" cy="3962288"/>
            <a:chOff x="6360416" y="2076278"/>
            <a:chExt cx="4066951" cy="3962288"/>
          </a:xfrm>
        </p:grpSpPr>
        <p:grpSp>
          <p:nvGrpSpPr>
            <p:cNvPr id="20" name="组合 19"/>
            <p:cNvGrpSpPr/>
            <p:nvPr/>
          </p:nvGrpSpPr>
          <p:grpSpPr>
            <a:xfrm>
              <a:off x="6360416" y="2076278"/>
              <a:ext cx="4066951" cy="3962288"/>
              <a:chOff x="6360416" y="2076278"/>
              <a:chExt cx="4066951" cy="3962288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416" y="2076278"/>
                <a:ext cx="4066951" cy="3962288"/>
              </a:xfrm>
              <a:prstGeom prst="rect">
                <a:avLst/>
              </a:prstGeom>
            </p:spPr>
          </p:pic>
          <p:sp>
            <p:nvSpPr>
              <p:cNvPr id="22" name="矩形 21"/>
              <p:cNvSpPr/>
              <p:nvPr/>
            </p:nvSpPr>
            <p:spPr>
              <a:xfrm rot="21040936">
                <a:off x="7711700" y="4903385"/>
                <a:ext cx="1723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4E001A"/>
                    </a:solidFill>
                    <a:latin typeface="+mn-lt"/>
                    <a:ea typeface="+mn-ea"/>
                    <a:cs typeface="+mn-ea"/>
                    <a:sym typeface="+mn-lt"/>
                  </a:rPr>
                  <a:t>老鹰抓小鸡</a:t>
                </a: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9134">
              <a:off x="7113232" y="2797553"/>
              <a:ext cx="2504379" cy="191937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459874" y="3577224"/>
            <a:ext cx="831691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外教先教小朋友们11个单词，father、mother、grandfather、grandmother、friend、sister、bother、uncle、aunt 、classmate、teacher。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工作人员将11个英语单词贴在x展架上。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一轮11个小朋友参与，然后小朋友们轮流说thank my...，不能重复说。当所有小朋友都说完之后，外教抽点小朋友回答，可以说除了外教教的单词以外的单词。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948347" y="2076457"/>
            <a:ext cx="3578931" cy="874885"/>
            <a:chOff x="912793" y="1850978"/>
            <a:chExt cx="3578931" cy="87488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游戏二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581824" y="3049943"/>
            <a:ext cx="3887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Say：“THANK YOU！”</a:t>
            </a:r>
            <a:endParaRPr lang="zh-CN" altLang="en-US" sz="2400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188369" y="2878137"/>
            <a:ext cx="4799586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小朋友把报纸贴在胸前，借助风力向前跑，跑的过程中不能随便停下来，必须绕过中点的凳子，然后返回起点。如果中途停下来，报纸就会自己掉下来，如果纸掉下来了，必须拾起报纸，重新放到胸前，再继续游戏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按照现场小朋友数量，平均分组，共同开始比赛，按先后名称发sticker。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382360" y="1946121"/>
            <a:ext cx="3578931" cy="874885"/>
            <a:chOff x="912793" y="1850978"/>
            <a:chExt cx="3578931" cy="87488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游戏三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087291" y="2076457"/>
            <a:ext cx="4066951" cy="3962288"/>
            <a:chOff x="7087291" y="2076457"/>
            <a:chExt cx="4066951" cy="3962288"/>
          </a:xfrm>
        </p:grpSpPr>
        <p:grpSp>
          <p:nvGrpSpPr>
            <p:cNvPr id="18" name="组合 17"/>
            <p:cNvGrpSpPr/>
            <p:nvPr/>
          </p:nvGrpSpPr>
          <p:grpSpPr>
            <a:xfrm>
              <a:off x="7087291" y="2076457"/>
              <a:ext cx="4066951" cy="3962288"/>
              <a:chOff x="6360416" y="2076278"/>
              <a:chExt cx="4066951" cy="396228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416" y="2076278"/>
                <a:ext cx="4066951" cy="3962288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 rot="21040936">
                <a:off x="8019477" y="4903385"/>
                <a:ext cx="11079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4E001A"/>
                    </a:solidFill>
                    <a:latin typeface="+mn-lt"/>
                    <a:ea typeface="+mn-ea"/>
                    <a:cs typeface="+mn-ea"/>
                    <a:sym typeface="+mn-lt"/>
                  </a:rPr>
                  <a:t>吸纸跑</a:t>
                </a:r>
              </a:p>
            </p:txBody>
          </p:sp>
        </p:grpSp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5754">
              <a:off x="7773583" y="2819008"/>
              <a:ext cx="2521421" cy="195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37544" y="2951342"/>
            <a:ext cx="563432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准备好火鸡的图片，贴在小白板上，在各个身体部位空出颜色。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将现场小朋友分为两组，各组的小朋友根据提示合作为火鸡上颜色。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如head-red，neck-bule，foot-yellow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最快且最准确完成的算胜利，胜利队获得2个sticker，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另一对获得1个sticker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None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234162" y="2076457"/>
            <a:ext cx="4066951" cy="3962288"/>
            <a:chOff x="7087291" y="2076457"/>
            <a:chExt cx="4066951" cy="3962288"/>
          </a:xfrm>
        </p:grpSpPr>
        <p:grpSp>
          <p:nvGrpSpPr>
            <p:cNvPr id="14" name="组合 13"/>
            <p:cNvGrpSpPr/>
            <p:nvPr/>
          </p:nvGrpSpPr>
          <p:grpSpPr>
            <a:xfrm>
              <a:off x="7087291" y="2076457"/>
              <a:ext cx="4066951" cy="3962288"/>
              <a:chOff x="6360416" y="2076278"/>
              <a:chExt cx="4066951" cy="3962288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416" y="2076278"/>
                <a:ext cx="4066951" cy="3962288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 rot="21040936">
                <a:off x="7711701" y="4903385"/>
                <a:ext cx="1723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4E001A"/>
                    </a:solidFill>
                    <a:latin typeface="+mn-lt"/>
                    <a:ea typeface="+mn-ea"/>
                    <a:cs typeface="+mn-ea"/>
                    <a:sym typeface="+mn-lt"/>
                  </a:rPr>
                  <a:t>巧手画火鸡</a:t>
                </a:r>
              </a:p>
            </p:txBody>
          </p:sp>
        </p:grpSp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30575">
              <a:off x="7859508" y="2787047"/>
              <a:ext cx="2479635" cy="1982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1382360" y="1946121"/>
            <a:ext cx="3578931" cy="874885"/>
            <a:chOff x="912793" y="1850978"/>
            <a:chExt cx="3578931" cy="8748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游戏四</a:t>
              </a:r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904549" y="3417198"/>
            <a:ext cx="863333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倡导学校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</a:t>
            </a: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“爱心捐物，温暖过冬”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活动。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用图片展示的方式，由外教或者工作人员为小朋友讲解感恩节，并倡导小朋友们学会感恩。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宣传学校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培训机构正在与慈善机构合作，小朋友可以将自己不需要的衣服由家长的带领捐到学校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培训机构，由学校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培训机构统一捐到需要帮助的人手里。即可宣传学校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培训机构的公益形象，又可引导家长到学校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培训机构的校区。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382360" y="1946121"/>
            <a:ext cx="3578931" cy="874885"/>
            <a:chOff x="912793" y="1850978"/>
            <a:chExt cx="3578931" cy="87488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游戏五</a:t>
              </a: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54116" y="2944324"/>
            <a:ext cx="292914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爱心捐物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631847" y="3837364"/>
            <a:ext cx="3023747" cy="166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    给捐了物资的小朋友颁发一张“学校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培训机构小小慈善家”荣誉称号的奖状。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48326" y="2238508"/>
            <a:ext cx="3578931" cy="874885"/>
            <a:chOff x="912793" y="1850978"/>
            <a:chExt cx="3578931" cy="8748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游戏五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20082" y="3236711"/>
            <a:ext cx="292914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爱心捐物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36407" y="3125903"/>
            <a:ext cx="3425740" cy="2326040"/>
            <a:chOff x="6536407" y="3125903"/>
            <a:chExt cx="3425740" cy="2326040"/>
          </a:xfrm>
        </p:grpSpPr>
        <p:pic>
          <p:nvPicPr>
            <p:cNvPr id="16393" name="Picture 9" descr="u=580606574,273072052&amp;fm=23&amp;gp=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407" y="3125903"/>
              <a:ext cx="3425740" cy="232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7042774" y="4090767"/>
              <a:ext cx="26468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小小慈善家”</a:t>
              </a:r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3" name="Group 5"/>
          <p:cNvGraphicFramePr>
            <a:graphicFrameLocks noGrp="1"/>
          </p:cNvGraphicFramePr>
          <p:nvPr>
            <p:ph type="tbl" idx="1"/>
          </p:nvPr>
        </p:nvGraphicFramePr>
        <p:xfrm>
          <a:off x="2019081" y="2806286"/>
          <a:ext cx="8699270" cy="3444240"/>
        </p:xfrm>
        <a:graphic>
          <a:graphicData uri="http://schemas.openxmlformats.org/drawingml/2006/table">
            <a:tbl>
              <a:tblPr/>
              <a:tblGrid>
                <a:gridCol w="434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9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E001A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活动时间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98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E001A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活动内容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14:30-15:00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等候环节-纸杯DIY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15:00-15:10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开场舞-兔子舞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15:10-15:20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游戏一：老鹰捉小鸡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15:20-15:30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游戏二：Say：“THANK YOU！”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15:30-15:50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游戏三：吸纸跑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15:50-16:10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游戏五：巧手画火鸡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16:10-16:20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爱心捐物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16:20-16:30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颁发爱心奖状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1194347" y="1931401"/>
            <a:ext cx="3578931" cy="874885"/>
            <a:chOff x="912793" y="1850978"/>
            <a:chExt cx="3578931" cy="87488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活动流程</a:t>
              </a:r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7" name="Group 5"/>
          <p:cNvGraphicFramePr>
            <a:graphicFrameLocks noGrp="1"/>
          </p:cNvGraphicFramePr>
          <p:nvPr/>
        </p:nvGraphicFramePr>
        <p:xfrm>
          <a:off x="2181726" y="2999872"/>
          <a:ext cx="8534400" cy="2826586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E001A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名称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98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E001A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数量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9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纸杯DIY包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儿童火鸡面具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报纸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30张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勺子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6把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水彩笔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小白板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2个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1194347" y="1931401"/>
            <a:ext cx="3578931" cy="874885"/>
            <a:chOff x="912793" y="1850978"/>
            <a:chExt cx="3578931" cy="87488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物料清单</a:t>
              </a:r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508"/>
            <a:ext cx="12192000" cy="69065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3798" r="46655"/>
          <a:stretch>
            <a:fillRect/>
          </a:stretch>
        </p:blipFill>
        <p:spPr>
          <a:xfrm flipH="1">
            <a:off x="5269554" y="1294709"/>
            <a:ext cx="5661188" cy="48312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2"/>
          <a:stretch>
            <a:fillRect/>
          </a:stretch>
        </p:blipFill>
        <p:spPr>
          <a:xfrm>
            <a:off x="-61546" y="-54353"/>
            <a:ext cx="12253543" cy="26981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-70202" y="507827"/>
            <a:ext cx="5659694" cy="5793838"/>
          </a:xfrm>
          <a:prstGeom prst="rect">
            <a:avLst/>
          </a:prstGeom>
        </p:spPr>
      </p:pic>
      <p:sp>
        <p:nvSpPr>
          <p:cNvPr id="4105" name="TextBox 33"/>
          <p:cNvSpPr txBox="1">
            <a:spLocks noChangeArrowheads="1"/>
          </p:cNvSpPr>
          <p:nvPr/>
        </p:nvSpPr>
        <p:spPr bwMode="auto">
          <a:xfrm rot="254877">
            <a:off x="6143432" y="3339256"/>
            <a:ext cx="3858978" cy="138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72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校区装饰</a:t>
            </a:r>
          </a:p>
        </p:txBody>
      </p:sp>
      <p:sp>
        <p:nvSpPr>
          <p:cNvPr id="14" name="椭圆 13"/>
          <p:cNvSpPr/>
          <p:nvPr/>
        </p:nvSpPr>
        <p:spPr>
          <a:xfrm rot="447837">
            <a:off x="7703900" y="2460277"/>
            <a:ext cx="936000" cy="936000"/>
          </a:xfrm>
          <a:prstGeom prst="ellipse">
            <a:avLst/>
          </a:prstGeom>
          <a:solidFill>
            <a:srgbClr val="4E001A"/>
          </a:solidFill>
        </p:spPr>
        <p:txBody>
          <a:bodyPr wrap="none">
            <a:no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508"/>
            <a:ext cx="12192000" cy="69065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3798" r="46655"/>
          <a:stretch>
            <a:fillRect/>
          </a:stretch>
        </p:blipFill>
        <p:spPr>
          <a:xfrm>
            <a:off x="1647183" y="124136"/>
            <a:ext cx="5661188" cy="67338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2"/>
          <a:stretch>
            <a:fillRect/>
          </a:stretch>
        </p:blipFill>
        <p:spPr>
          <a:xfrm>
            <a:off x="-61546" y="-54353"/>
            <a:ext cx="12253543" cy="2698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>
            <a:off x="6995907" y="1166729"/>
            <a:ext cx="5032161" cy="51514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1302642">
            <a:off x="3498357" y="1601571"/>
            <a:ext cx="1415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sp>
        <p:nvSpPr>
          <p:cNvPr id="9" name="矩形 8"/>
          <p:cNvSpPr/>
          <p:nvPr/>
        </p:nvSpPr>
        <p:spPr>
          <a:xfrm rot="21247492">
            <a:off x="3002843" y="2289230"/>
            <a:ext cx="38890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活动概述</a:t>
            </a:r>
            <a:endParaRPr lang="en-US" altLang="zh-CN" sz="3200" b="1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活动安排</a:t>
            </a:r>
            <a:endParaRPr lang="en-US" altLang="zh-CN" sz="3200" b="1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校区装饰</a:t>
            </a:r>
            <a:endParaRPr lang="en-US" altLang="zh-CN" sz="3200" b="1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活动注意事项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01888" y="3815913"/>
            <a:ext cx="36941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SzPct val="100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1、火鸡KT板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401888" y="4682377"/>
            <a:ext cx="3694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00000"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2、感恩节主题三角旗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631448" y="2675843"/>
            <a:ext cx="3578931" cy="874885"/>
            <a:chOff x="912793" y="1850978"/>
            <a:chExt cx="3578931" cy="8748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装饰材料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0" y="2061737"/>
            <a:ext cx="4066951" cy="3962288"/>
            <a:chOff x="6268049" y="2338088"/>
            <a:chExt cx="4066951" cy="3962288"/>
          </a:xfrm>
        </p:grpSpPr>
        <p:grpSp>
          <p:nvGrpSpPr>
            <p:cNvPr id="18" name="组合 17"/>
            <p:cNvGrpSpPr/>
            <p:nvPr/>
          </p:nvGrpSpPr>
          <p:grpSpPr>
            <a:xfrm>
              <a:off x="6268049" y="2338088"/>
              <a:ext cx="4066951" cy="3962288"/>
              <a:chOff x="6360416" y="2076278"/>
              <a:chExt cx="4066951" cy="396228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416" y="2076278"/>
                <a:ext cx="4066951" cy="3962288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 rot="21040936">
                <a:off x="7789447" y="4903385"/>
                <a:ext cx="15680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4E001A"/>
                    </a:solidFill>
                    <a:latin typeface="+mn-lt"/>
                    <a:ea typeface="+mn-ea"/>
                    <a:cs typeface="+mn-ea"/>
                    <a:sym typeface="+mn-lt"/>
                  </a:rPr>
                  <a:t>火鸡</a:t>
                </a:r>
                <a:r>
                  <a:rPr lang="en-US" altLang="zh-CN" sz="2400" b="1" dirty="0">
                    <a:solidFill>
                      <a:srgbClr val="4E001A"/>
                    </a:solidFill>
                    <a:latin typeface="+mn-lt"/>
                    <a:ea typeface="+mn-ea"/>
                    <a:cs typeface="+mn-ea"/>
                    <a:sym typeface="+mn-lt"/>
                  </a:rPr>
                  <a:t>KT</a:t>
                </a:r>
                <a:r>
                  <a:rPr lang="zh-CN" altLang="en-US" sz="2400" b="1" dirty="0">
                    <a:solidFill>
                      <a:srgbClr val="4E001A"/>
                    </a:solidFill>
                    <a:latin typeface="+mn-lt"/>
                    <a:ea typeface="+mn-ea"/>
                    <a:cs typeface="+mn-ea"/>
                    <a:sym typeface="+mn-lt"/>
                  </a:rPr>
                  <a:t>板</a:t>
                </a: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1374">
              <a:off x="6949489" y="3123370"/>
              <a:ext cx="2590018" cy="192509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90" y="3429000"/>
            <a:ext cx="2589535" cy="2021305"/>
          </a:xfrm>
          <a:prstGeom prst="rect">
            <a:avLst/>
          </a:prstGeom>
          <a:ln w="88900" cap="sq" cmpd="thickThin">
            <a:solidFill>
              <a:srgbClr val="F39800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9" y="3429000"/>
            <a:ext cx="2454883" cy="2021305"/>
          </a:xfrm>
          <a:prstGeom prst="rect">
            <a:avLst/>
          </a:prstGeom>
          <a:ln w="88900" cap="sq" cmpd="thickThin">
            <a:solidFill>
              <a:srgbClr val="F39800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16" y="3429000"/>
            <a:ext cx="2562684" cy="2021305"/>
          </a:xfrm>
          <a:prstGeom prst="rect">
            <a:avLst/>
          </a:prstGeom>
          <a:ln w="88900" cap="sq" cmpd="thickThin">
            <a:solidFill>
              <a:srgbClr val="F39800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279171" y="2209069"/>
            <a:ext cx="3578931" cy="874885"/>
            <a:chOff x="912793" y="1850978"/>
            <a:chExt cx="3578931" cy="8748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感恩节门牌</a:t>
              </a:r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508"/>
            <a:ext cx="12192000" cy="69065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3798" r="46655"/>
          <a:stretch>
            <a:fillRect/>
          </a:stretch>
        </p:blipFill>
        <p:spPr>
          <a:xfrm flipH="1">
            <a:off x="5269554" y="1294709"/>
            <a:ext cx="5661188" cy="48312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2"/>
          <a:stretch>
            <a:fillRect/>
          </a:stretch>
        </p:blipFill>
        <p:spPr>
          <a:xfrm>
            <a:off x="-61546" y="-54353"/>
            <a:ext cx="12253543" cy="26981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-70202" y="507827"/>
            <a:ext cx="5659694" cy="5793838"/>
          </a:xfrm>
          <a:prstGeom prst="rect">
            <a:avLst/>
          </a:prstGeom>
        </p:spPr>
      </p:pic>
      <p:sp>
        <p:nvSpPr>
          <p:cNvPr id="4105" name="TextBox 33"/>
          <p:cNvSpPr txBox="1">
            <a:spLocks noChangeArrowheads="1"/>
          </p:cNvSpPr>
          <p:nvPr/>
        </p:nvSpPr>
        <p:spPr bwMode="auto">
          <a:xfrm rot="254877">
            <a:off x="6143432" y="3339256"/>
            <a:ext cx="3858978" cy="138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72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注意事项</a:t>
            </a:r>
          </a:p>
        </p:txBody>
      </p:sp>
      <p:sp>
        <p:nvSpPr>
          <p:cNvPr id="14" name="椭圆 13"/>
          <p:cNvSpPr/>
          <p:nvPr/>
        </p:nvSpPr>
        <p:spPr>
          <a:xfrm rot="447837">
            <a:off x="7703900" y="2460277"/>
            <a:ext cx="936000" cy="936000"/>
          </a:xfrm>
          <a:prstGeom prst="ellipse">
            <a:avLst/>
          </a:prstGeom>
          <a:solidFill>
            <a:srgbClr val="4E001A"/>
          </a:solidFill>
        </p:spPr>
        <p:txBody>
          <a:bodyPr wrap="none">
            <a:no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412878" y="3774047"/>
            <a:ext cx="3231287" cy="184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亲子活动， 学校老师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负责人要积极联系学生家长， 做好宣传组织工作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65234" y="2646511"/>
            <a:ext cx="3578931" cy="874885"/>
            <a:chOff x="912793" y="1850978"/>
            <a:chExt cx="3578931" cy="8748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注意事项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32" y="2814788"/>
            <a:ext cx="4286858" cy="2820753"/>
          </a:xfrm>
          <a:prstGeom prst="rect">
            <a:avLst/>
          </a:prstGeom>
          <a:ln w="88900" cap="sq" cmpd="thickThin">
            <a:solidFill>
              <a:srgbClr val="F398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17247" y="3361622"/>
            <a:ext cx="7541836" cy="12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  活动安排中有部分是户外活动， 如果当天天气原因不予许的情况下， 取消户外活动的环节， 各班老师可以增设其他的活动。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249238" y="2348226"/>
            <a:ext cx="3578931" cy="874885"/>
            <a:chOff x="912793" y="1850978"/>
            <a:chExt cx="3578931" cy="8748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注意事项</a:t>
              </a: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33242" y="4598435"/>
            <a:ext cx="7693523" cy="12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       家长和老师应该起到保护学生安全的作用， 活动中因注意安全。预防擦伤碰伤等问题。</a:t>
            </a: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508"/>
            <a:ext cx="12192000" cy="690650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3798" r="46655"/>
          <a:stretch>
            <a:fillRect/>
          </a:stretch>
        </p:blipFill>
        <p:spPr>
          <a:xfrm flipH="1">
            <a:off x="5269555" y="124136"/>
            <a:ext cx="5661188" cy="673386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88139">
            <a:off x="6032916" y="427953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爱心接力棒，温暖感恩节</a:t>
            </a:r>
            <a:endParaRPr lang="zh-CN" altLang="en-US" sz="2800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350760">
            <a:off x="6463279" y="4873110"/>
            <a:ext cx="2853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学校</a:t>
            </a:r>
            <a:r>
              <a:rPr lang="en-US" altLang="zh-CN" sz="24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4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培训机构感恩节活动策划方案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2">
            <a:off x="6010174" y="1418066"/>
            <a:ext cx="4499884" cy="279669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2"/>
          <a:stretch>
            <a:fillRect/>
          </a:stretch>
        </p:blipFill>
        <p:spPr>
          <a:xfrm>
            <a:off x="-61546" y="-54353"/>
            <a:ext cx="12253543" cy="269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-70202" y="507827"/>
            <a:ext cx="5659694" cy="5793838"/>
          </a:xfrm>
          <a:prstGeom prst="rect">
            <a:avLst/>
          </a:prstGeom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508"/>
            <a:ext cx="12192000" cy="69065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3798" r="46655"/>
          <a:stretch>
            <a:fillRect/>
          </a:stretch>
        </p:blipFill>
        <p:spPr>
          <a:xfrm flipH="1">
            <a:off x="5269554" y="1294709"/>
            <a:ext cx="5661188" cy="48312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2"/>
          <a:stretch>
            <a:fillRect/>
          </a:stretch>
        </p:blipFill>
        <p:spPr>
          <a:xfrm>
            <a:off x="-61546" y="-54353"/>
            <a:ext cx="12253543" cy="26981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-70202" y="507827"/>
            <a:ext cx="5659694" cy="5793838"/>
          </a:xfrm>
          <a:prstGeom prst="rect">
            <a:avLst/>
          </a:prstGeom>
        </p:spPr>
      </p:pic>
      <p:sp>
        <p:nvSpPr>
          <p:cNvPr id="4105" name="TextBox 33"/>
          <p:cNvSpPr txBox="1">
            <a:spLocks noChangeArrowheads="1"/>
          </p:cNvSpPr>
          <p:nvPr/>
        </p:nvSpPr>
        <p:spPr bwMode="auto">
          <a:xfrm rot="254877">
            <a:off x="6143432" y="3339256"/>
            <a:ext cx="3858978" cy="138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7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活动概述  </a:t>
            </a:r>
            <a:endParaRPr lang="zh-CN" altLang="en-US" sz="7200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447837">
            <a:off x="7703900" y="2460277"/>
            <a:ext cx="936000" cy="936000"/>
          </a:xfrm>
          <a:prstGeom prst="ellipse">
            <a:avLst/>
          </a:prstGeom>
          <a:solidFill>
            <a:srgbClr val="4E001A"/>
          </a:solidFill>
        </p:spPr>
        <p:txBody>
          <a:bodyPr wrap="none">
            <a:no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99938" y="2185782"/>
            <a:ext cx="9192126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11月主题案关键词：</a:t>
            </a:r>
            <a:r>
              <a:rPr lang="zh-CN" altLang="en-US" sz="24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感恩节、爱心接力棒、运动</a:t>
            </a:r>
            <a:r>
              <a:rPr lang="zh-CN" altLang="en-US" sz="20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关键词详解：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1、</a:t>
            </a: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感恩节</a:t>
            </a:r>
            <a:r>
              <a:rPr lang="zh-CN" altLang="en-US" sz="20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11月2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日是西方的感恩节，将感恩节的元素融入到校区装饰和社区活动中。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爱心接力棒</a:t>
            </a:r>
            <a:r>
              <a:rPr lang="zh-CN" altLang="en-US" sz="20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感恩节虽然是西方的节日，但是“感恩”是所有人类都有的情感，11月正值冬季，组织爱心捐物活动，帮助山区孩子过冬，联合慈善机构宣传学校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培训机构的公益形象。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3、</a:t>
            </a: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运动</a:t>
            </a:r>
            <a:r>
              <a:rPr lang="zh-CN" altLang="en-US" sz="2000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考虑到冬季到来，社区活动在室外进行，所以安排部分运动类的游戏，可以暖和身体。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95400" y="2417763"/>
            <a:ext cx="7285038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62998" y="2714416"/>
            <a:ext cx="831624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学校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培训机构致力于培养国际化复合型人才，除了注重对孩子综合能力的培养，也用心塑造孩子的品格。</a:t>
            </a:r>
          </a:p>
          <a:p>
            <a:pPr>
              <a:lnSpc>
                <a:spcPct val="150000"/>
              </a:lnSpc>
              <a:buSzPct val="100000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11月感恩节，学校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培训机构举行爱心接力棒活动，鼓励孩子感恩社会将自己不需要的东西捐给有需要的人。</a:t>
            </a:r>
          </a:p>
          <a:p>
            <a:pPr>
              <a:lnSpc>
                <a:spcPct val="150000"/>
              </a:lnSpc>
              <a:buSzPct val="100000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让孩子在游戏中收获快乐，从捐赠中学会感恩与助人为乐的精神。</a:t>
            </a:r>
          </a:p>
          <a:p>
            <a:pPr>
              <a:lnSpc>
                <a:spcPct val="150000"/>
              </a:lnSpc>
              <a:buSzPct val="100000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爱心行动以及感恩的思想将贯穿整个11月的活动，感恩节的元素将融入社区活动。便于市场宣传及品牌营销。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12793" y="1850978"/>
            <a:ext cx="3578931" cy="874885"/>
            <a:chOff x="912793" y="1850978"/>
            <a:chExt cx="3578931" cy="87488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562579" y="1981314"/>
              <a:ext cx="25523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活动目的：</a:t>
              </a:r>
            </a:p>
          </p:txBody>
        </p:sp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3390" y="2725863"/>
            <a:ext cx="533500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活动时间：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11月</a:t>
            </a: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活动地点：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各校区、肄业</a:t>
            </a: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活动对象：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家长、学生</a:t>
            </a: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活动人数：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每场30人</a:t>
            </a: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活动关键词：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感恩节、爱心接力棒、运动</a:t>
            </a: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Char char="n"/>
            </a:pP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12793" y="1850978"/>
            <a:ext cx="3578931" cy="874885"/>
            <a:chOff x="912793" y="1850978"/>
            <a:chExt cx="3578931" cy="87488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562579" y="1981314"/>
              <a:ext cx="25523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活动概述：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7771">
            <a:off x="7552455" y="2696936"/>
            <a:ext cx="2622901" cy="3213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8508"/>
            <a:ext cx="12192000" cy="69065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13798" r="46655"/>
          <a:stretch>
            <a:fillRect/>
          </a:stretch>
        </p:blipFill>
        <p:spPr>
          <a:xfrm flipH="1">
            <a:off x="5269554" y="1294709"/>
            <a:ext cx="5661188" cy="48312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2"/>
          <a:stretch>
            <a:fillRect/>
          </a:stretch>
        </p:blipFill>
        <p:spPr>
          <a:xfrm>
            <a:off x="-61546" y="-54353"/>
            <a:ext cx="12253543" cy="26981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/>
          <a:stretch>
            <a:fillRect/>
          </a:stretch>
        </p:blipFill>
        <p:spPr>
          <a:xfrm flipH="1">
            <a:off x="-70202" y="507827"/>
            <a:ext cx="5659694" cy="5793838"/>
          </a:xfrm>
          <a:prstGeom prst="rect">
            <a:avLst/>
          </a:prstGeom>
        </p:spPr>
      </p:pic>
      <p:sp>
        <p:nvSpPr>
          <p:cNvPr id="4105" name="TextBox 33"/>
          <p:cNvSpPr txBox="1">
            <a:spLocks noChangeArrowheads="1"/>
          </p:cNvSpPr>
          <p:nvPr/>
        </p:nvSpPr>
        <p:spPr bwMode="auto">
          <a:xfrm rot="254877">
            <a:off x="6143432" y="3339256"/>
            <a:ext cx="3858978" cy="138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72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活动安排  </a:t>
            </a:r>
            <a:endParaRPr lang="zh-CN" altLang="en-US" sz="7200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447837">
            <a:off x="7703900" y="2460277"/>
            <a:ext cx="936000" cy="936000"/>
          </a:xfrm>
          <a:prstGeom prst="ellipse">
            <a:avLst/>
          </a:prstGeom>
          <a:solidFill>
            <a:srgbClr val="4E001A"/>
          </a:solidFill>
        </p:spPr>
        <p:txBody>
          <a:bodyPr wrap="none">
            <a:no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9588" y="665163"/>
            <a:ext cx="855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469175" y="4132138"/>
            <a:ext cx="3081231" cy="9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为签到的小朋友派发火鸡面具，营造整场活动氛围。</a:t>
            </a:r>
          </a:p>
        </p:txBody>
      </p:sp>
      <p:sp>
        <p:nvSpPr>
          <p:cNvPr id="2" name="矩形 1"/>
          <p:cNvSpPr/>
          <p:nvPr/>
        </p:nvSpPr>
        <p:spPr>
          <a:xfrm>
            <a:off x="2469337" y="3070096"/>
            <a:ext cx="276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2400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83866" y="2863485"/>
            <a:ext cx="3578931" cy="874885"/>
            <a:chOff x="912793" y="1850978"/>
            <a:chExt cx="3578931" cy="87488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儿童火鸡面具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 rot="1184840">
            <a:off x="7945328" y="1742816"/>
            <a:ext cx="3168320" cy="3086783"/>
            <a:chOff x="6161777" y="3531761"/>
            <a:chExt cx="3168320" cy="308678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777" y="3531761"/>
              <a:ext cx="3168320" cy="308678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4080">
              <a:off x="6724404" y="4117692"/>
              <a:ext cx="1929117" cy="1540628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  <a:headEnd/>
              <a:tailEnd/>
            </a:ln>
            <a:effectLst/>
          </p:spPr>
        </p:pic>
      </p:grpSp>
      <p:grpSp>
        <p:nvGrpSpPr>
          <p:cNvPr id="13" name="组合 12"/>
          <p:cNvGrpSpPr/>
          <p:nvPr/>
        </p:nvGrpSpPr>
        <p:grpSpPr>
          <a:xfrm>
            <a:off x="6096000" y="3038175"/>
            <a:ext cx="3168320" cy="3086783"/>
            <a:chOff x="6096000" y="3038175"/>
            <a:chExt cx="3168320" cy="308678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38175"/>
              <a:ext cx="3168320" cy="3086783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73814">
              <a:off x="6639637" y="3625025"/>
              <a:ext cx="1986918" cy="1510058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49588" y="665163"/>
            <a:ext cx="855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buSzPct val="100000"/>
              <a:buFont typeface="Wingdings" panose="05000000000000000000" pitchFamily="2" charset="2"/>
              <a:buNone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846598" y="3252362"/>
            <a:ext cx="619487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根据我们提供的DIY贺卡材料，带领小朋友制作纸杯玩偶。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制作好纸杯玩偶之后，在外教或者工作人员的指导下，再用卡纸制作一张小贺卡，写”Thank you, dear mother and father”。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然后给小朋友们一人一个品牌口袋，将小贺卡以及纸杯玩偶装在品牌口袋里，让小朋友回去送给自己的父母。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840250" y="2269764"/>
            <a:ext cx="4026701" cy="3923073"/>
            <a:chOff x="7618221" y="2010366"/>
            <a:chExt cx="4026701" cy="392307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221" y="2010366"/>
              <a:ext cx="4026701" cy="3923073"/>
            </a:xfrm>
            <a:prstGeom prst="rect">
              <a:avLst/>
            </a:prstGeom>
          </p:spPr>
        </p:pic>
        <p:pic>
          <p:nvPicPr>
            <p:cNvPr id="9225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76057">
              <a:off x="8317503" y="2804715"/>
              <a:ext cx="2500133" cy="18360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542563" y="2076278"/>
            <a:ext cx="3578931" cy="874885"/>
            <a:chOff x="912793" y="1850978"/>
            <a:chExt cx="3578931" cy="87488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3798" r="46655"/>
            <a:stretch>
              <a:fillRect/>
            </a:stretch>
          </p:blipFill>
          <p:spPr>
            <a:xfrm>
              <a:off x="912793" y="1850978"/>
              <a:ext cx="3578931" cy="874885"/>
            </a:xfrm>
            <a:prstGeom prst="rect">
              <a:avLst/>
            </a:prstGeom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280802" y="1981314"/>
              <a:ext cx="29291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E001A"/>
                  </a:solidFill>
                  <a:latin typeface="+mn-lt"/>
                  <a:ea typeface="+mn-ea"/>
                  <a:cs typeface="+mn-ea"/>
                  <a:sym typeface="+mn-lt"/>
                </a:rPr>
                <a:t>候场时</a:t>
              </a:r>
            </a:p>
          </p:txBody>
        </p:sp>
      </p:grpSp>
      <p:sp>
        <p:nvSpPr>
          <p:cNvPr id="3" name="矩形 2"/>
          <p:cNvSpPr/>
          <p:nvPr/>
        </p:nvSpPr>
        <p:spPr>
          <a:xfrm rot="163348">
            <a:off x="5088021" y="2435345"/>
            <a:ext cx="154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纸杯</a:t>
            </a:r>
            <a:r>
              <a:rPr lang="en-US" altLang="zh-CN" sz="2800" b="1" dirty="0">
                <a:solidFill>
                  <a:srgbClr val="4E001A"/>
                </a:solidFill>
                <a:latin typeface="+mn-lt"/>
                <a:ea typeface="+mn-ea"/>
                <a:cs typeface="+mn-ea"/>
                <a:sym typeface="+mn-lt"/>
              </a:rPr>
              <a:t>DIY</a:t>
            </a:r>
            <a:endParaRPr lang="zh-CN" altLang="en-US" sz="2800" b="1" dirty="0">
              <a:solidFill>
                <a:srgbClr val="4E001A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5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504"/>
</p:tagLst>
</file>

<file path=ppt/theme/theme1.xml><?xml version="1.0" encoding="utf-8"?>
<a:theme xmlns:a="http://schemas.openxmlformats.org/drawingml/2006/main" name=" www.2ppt.com">
  <a:themeElements>
    <a:clrScheme name="504.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CD00"/>
      </a:accent1>
      <a:accent2>
        <a:srgbClr val="2FC1B4"/>
      </a:accent2>
      <a:accent3>
        <a:srgbClr val="FF013D"/>
      </a:accent3>
      <a:accent4>
        <a:srgbClr val="FFA202"/>
      </a:accent4>
      <a:accent5>
        <a:srgbClr val="295862"/>
      </a:accent5>
      <a:accent6>
        <a:srgbClr val="FF4747"/>
      </a:accent6>
      <a:hlink>
        <a:srgbClr val="0000FF"/>
      </a:hlink>
      <a:folHlink>
        <a:srgbClr val="800080"/>
      </a:folHlink>
    </a:clrScheme>
    <a:fontScheme name="cgpax23p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0</TotalTime>
  <Words>1072</Words>
  <Application>Microsoft Office PowerPoint</Application>
  <PresentationFormat>宽屏</PresentationFormat>
  <Paragraphs>146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方正卡通简体</vt:lpstr>
      <vt:lpstr>黑体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2022-03-10T06:20:33Z</dcterms:created>
  <dcterms:modified xsi:type="dcterms:W3CDTF">2023-01-10T09:55:29Z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F845C49C440E416292A970AA927E1D41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