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68" r:id="rId5"/>
    <p:sldId id="269" r:id="rId6"/>
    <p:sldId id="302" r:id="rId7"/>
    <p:sldId id="327" r:id="rId8"/>
    <p:sldId id="315" r:id="rId9"/>
    <p:sldId id="328" r:id="rId10"/>
    <p:sldId id="329" r:id="rId11"/>
    <p:sldId id="318" r:id="rId12"/>
    <p:sldId id="319" r:id="rId13"/>
    <p:sldId id="320" r:id="rId14"/>
    <p:sldId id="279" r:id="rId15"/>
    <p:sldId id="290" r:id="rId16"/>
    <p:sldId id="292" r:id="rId17"/>
    <p:sldId id="291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0">
          <p15:clr>
            <a:srgbClr val="A4A3A4"/>
          </p15:clr>
        </p15:guide>
        <p15:guide id="2" pos="28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9900"/>
    <a:srgbClr val="33CC33"/>
    <a:srgbClr val="00CC00"/>
    <a:srgbClr val="DDDDDD"/>
    <a:srgbClr val="FFFFCC"/>
    <a:srgbClr val="FAB3A5"/>
    <a:srgbClr val="F9A5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090"/>
        <p:guide pos="28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A3C01-7C87-41D4-8C78-C18F3BC44150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A4CE0-EC79-4701-900E-640F6F6560E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4CE0-EC79-4701-900E-640F6F6560EE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D76BF-4CF4-4699-93A7-8651B246AB72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3054B-628B-4A40-A922-454DA8F3204C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94525" y="274638"/>
            <a:ext cx="1693863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908175" y="274638"/>
            <a:ext cx="493395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E4F0B-059E-4748-977D-25392254B46B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49E46-6AF5-47AD-A63D-3FE1FCAF02BE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908175" y="1600200"/>
            <a:ext cx="33131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73688" y="1600200"/>
            <a:ext cx="33131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9AC1F-81F1-4229-853F-EF91B4D020C1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6BCEB-EBE6-4EB3-823D-1B8665420743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001F9-87CA-4C70-83E6-1E24AF9A2374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84C70-9460-4555-BE23-4DB46E7BEF36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83F6E-FA79-4FC5-964C-609A4A12B52B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E5CBC-4BFC-4896-9718-C7BA59B889DE}" type="slidenum">
              <a:rPr lang="zh-CN" alt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00200"/>
            <a:ext cx="6778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385361AC-BB74-4402-80B1-061CC8104347}" type="slidenum">
              <a:rPr lang="zh-CN" altLang="en-US"/>
              <a:t>‹#›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74638"/>
            <a:ext cx="67802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t>2023-01-16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11" Type="http://schemas.openxmlformats.org/officeDocument/2006/relationships/image" Target="../media/image26.jpe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9.wmf"/><Relationship Id="rId4" Type="http://schemas.openxmlformats.org/officeDocument/2006/relationships/slide" Target="slide2.xml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5.png"/><Relationship Id="rId3" Type="http://schemas.openxmlformats.org/officeDocument/2006/relationships/audio" Target="../media/audio2.wav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3.png"/><Relationship Id="rId5" Type="http://schemas.openxmlformats.org/officeDocument/2006/relationships/slide" Target="slide2.xml"/><Relationship Id="rId15" Type="http://schemas.openxmlformats.org/officeDocument/2006/relationships/image" Target="../media/image17.png"/><Relationship Id="rId10" Type="http://schemas.openxmlformats.org/officeDocument/2006/relationships/slide" Target="slide1.xml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1.png"/><Relationship Id="rId3" Type="http://schemas.openxmlformats.org/officeDocument/2006/relationships/audio" Target="../media/audio1.wav"/><Relationship Id="rId7" Type="http://schemas.openxmlformats.org/officeDocument/2006/relationships/image" Target="../media/image12.png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jpe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15" Type="http://schemas.openxmlformats.org/officeDocument/2006/relationships/image" Target="../media/image14.png"/><Relationship Id="rId10" Type="http://schemas.openxmlformats.org/officeDocument/2006/relationships/slide" Target="slide1.xml"/><Relationship Id="rId4" Type="http://schemas.openxmlformats.org/officeDocument/2006/relationships/audio" Target="../media/audio2.wav"/><Relationship Id="rId9" Type="http://schemas.openxmlformats.org/officeDocument/2006/relationships/image" Target="../media/image11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11365" y="4077072"/>
            <a:ext cx="5004048" cy="623887"/>
          </a:xfrm>
        </p:spPr>
        <p:txBody>
          <a:bodyPr/>
          <a:lstStyle/>
          <a:p>
            <a:r>
              <a:rPr lang="zh-CN" altLang="en-US" sz="3600" b="1" dirty="0">
                <a:solidFill>
                  <a:schemeClr val="tx1"/>
                </a:solidFill>
                <a:latin typeface="汉仪中宋简" pitchFamily="49" charset="-122"/>
                <a:ea typeface="汉仪中宋简" pitchFamily="49" charset="-122"/>
              </a:rPr>
              <a:t>分数与除法的关系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95738" y="928440"/>
            <a:ext cx="496887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FontTx/>
              <a:buNone/>
            </a:pPr>
            <a:r>
              <a:rPr lang="zh-CN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汉仪小隶书简" pitchFamily="49" charset="-122"/>
                <a:ea typeface="汉仪小隶书简" pitchFamily="49" charset="-122"/>
              </a:rPr>
              <a:t>青岛版数学五年级下册</a:t>
            </a:r>
            <a:endParaRPr lang="zh-CN" alt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汉仪小隶书简" pitchFamily="49" charset="-122"/>
              <a:ea typeface="汉仪小隶书简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95738" y="2345085"/>
            <a:ext cx="496887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方正粗倩简体" pitchFamily="65" charset="-122"/>
                <a:ea typeface="方正粗倩简体" pitchFamily="65" charset="-122"/>
              </a:rPr>
              <a:t>校园艺术节</a:t>
            </a:r>
          </a:p>
        </p:txBody>
      </p:sp>
      <p:sp>
        <p:nvSpPr>
          <p:cNvPr id="9" name="矩形 8"/>
          <p:cNvSpPr/>
          <p:nvPr/>
        </p:nvSpPr>
        <p:spPr>
          <a:xfrm>
            <a:off x="3089996" y="5877272"/>
            <a:ext cx="3554179" cy="5324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kern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600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619250" y="333375"/>
            <a:ext cx="774065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 sz="3200">
              <a:solidFill>
                <a:srgbClr val="FF6600"/>
              </a:solidFill>
              <a:latin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</a:rPr>
              <a:t>1</a:t>
            </a:r>
            <a:r>
              <a:rPr lang="zh-CN" altLang="en-US" sz="3200">
                <a:latin typeface="Times New Roman" panose="02020603050405020304" pitchFamily="18" charset="0"/>
              </a:rPr>
              <a:t>、</a:t>
            </a:r>
            <a:r>
              <a:rPr lang="zh-CN" altLang="en-US" sz="3200" b="1">
                <a:latin typeface="Times New Roman" panose="02020603050405020304" pitchFamily="18" charset="0"/>
              </a:rPr>
              <a:t>把</a:t>
            </a:r>
            <a:r>
              <a:rPr lang="en-US" sz="3200" b="1">
                <a:latin typeface="Times New Roman" panose="02020603050405020304" pitchFamily="18" charset="0"/>
              </a:rPr>
              <a:t>2</a:t>
            </a:r>
            <a:r>
              <a:rPr lang="zh-CN" altLang="en-US" sz="3200" b="1">
                <a:latin typeface="Times New Roman" panose="02020603050405020304" pitchFamily="18" charset="0"/>
              </a:rPr>
              <a:t>块蛋糕平均分给</a:t>
            </a:r>
            <a:r>
              <a:rPr lang="en-US" sz="3200" b="1">
                <a:latin typeface="Times New Roman" panose="02020603050405020304" pitchFamily="18" charset="0"/>
              </a:rPr>
              <a:t>3</a:t>
            </a:r>
            <a:r>
              <a:rPr lang="zh-CN" altLang="en-US" sz="3200" b="1">
                <a:latin typeface="Times New Roman" panose="02020603050405020304" pitchFamily="18" charset="0"/>
              </a:rPr>
              <a:t>人，每人分得多少块？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595563" y="1725613"/>
            <a:ext cx="4724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b="1">
                <a:latin typeface="Times New Roman" panose="02020603050405020304" pitchFamily="18" charset="0"/>
              </a:rPr>
              <a:t> </a:t>
            </a:r>
            <a:r>
              <a:rPr lang="en-US" sz="5400" b="1">
                <a:latin typeface="Times New Roman" panose="02020603050405020304" pitchFamily="18" charset="0"/>
              </a:rPr>
              <a:t>2÷3=</a:t>
            </a:r>
          </a:p>
        </p:txBody>
      </p:sp>
      <p:grpSp>
        <p:nvGrpSpPr>
          <p:cNvPr id="12293" name="Group 5"/>
          <p:cNvGrpSpPr/>
          <p:nvPr/>
        </p:nvGrpSpPr>
        <p:grpSpPr bwMode="auto">
          <a:xfrm>
            <a:off x="4805363" y="1573213"/>
            <a:ext cx="685800" cy="1430337"/>
            <a:chOff x="0" y="0"/>
            <a:chExt cx="432" cy="901"/>
          </a:xfrm>
        </p:grpSpPr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90" y="363"/>
              <a:ext cx="272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5000" b="1">
                  <a:latin typeface="Times New Roman" panose="02020603050405020304" pitchFamily="18" charset="0"/>
                </a:rPr>
                <a:t>3</a:t>
              </a:r>
            </a:p>
          </p:txBody>
        </p:sp>
        <p:grpSp>
          <p:nvGrpSpPr>
            <p:cNvPr id="12295" name="Group 7"/>
            <p:cNvGrpSpPr/>
            <p:nvPr/>
          </p:nvGrpSpPr>
          <p:grpSpPr bwMode="auto">
            <a:xfrm>
              <a:off x="0" y="0"/>
              <a:ext cx="432" cy="538"/>
              <a:chOff x="0" y="0"/>
              <a:chExt cx="432" cy="538"/>
            </a:xfrm>
          </p:grpSpPr>
          <p:sp>
            <p:nvSpPr>
              <p:cNvPr id="12296" name="Text Box 8"/>
              <p:cNvSpPr txBox="1">
                <a:spLocks noChangeArrowheads="1"/>
              </p:cNvSpPr>
              <p:nvPr/>
            </p:nvSpPr>
            <p:spPr bwMode="auto">
              <a:xfrm>
                <a:off x="91" y="0"/>
                <a:ext cx="316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5000" b="1"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2297" name="Line 9"/>
              <p:cNvSpPr>
                <a:spLocks noChangeShapeType="1"/>
              </p:cNvSpPr>
              <p:nvPr/>
            </p:nvSpPr>
            <p:spPr bwMode="auto">
              <a:xfrm>
                <a:off x="0" y="453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429125" y="1776413"/>
            <a:ext cx="38163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5400" b="1">
                <a:latin typeface="Times New Roman" panose="02020603050405020304" pitchFamily="18" charset="0"/>
              </a:rPr>
              <a:t>     （块）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187450" y="3068638"/>
            <a:ext cx="82089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 </a:t>
            </a:r>
            <a:r>
              <a:rPr lang="en-US" sz="3200" b="1">
                <a:latin typeface="Times New Roman" panose="02020603050405020304" pitchFamily="18" charset="0"/>
              </a:rPr>
              <a:t>2</a:t>
            </a:r>
            <a:r>
              <a:rPr lang="zh-CN" altLang="en-US" sz="3200" b="1">
                <a:latin typeface="Times New Roman" panose="02020603050405020304" pitchFamily="18" charset="0"/>
              </a:rPr>
              <a:t>、把</a:t>
            </a:r>
            <a:r>
              <a:rPr lang="en-US" sz="3200" b="1">
                <a:latin typeface="Times New Roman" panose="02020603050405020304" pitchFamily="18" charset="0"/>
              </a:rPr>
              <a:t>5</a:t>
            </a:r>
            <a:r>
              <a:rPr lang="zh-CN" altLang="en-US" sz="3200" b="1">
                <a:latin typeface="Times New Roman" panose="02020603050405020304" pitchFamily="18" charset="0"/>
              </a:rPr>
              <a:t>块蛋糕平均分给</a:t>
            </a:r>
            <a:r>
              <a:rPr lang="en-US" sz="3200" b="1">
                <a:latin typeface="Times New Roman" panose="02020603050405020304" pitchFamily="18" charset="0"/>
              </a:rPr>
              <a:t>8</a:t>
            </a:r>
            <a:r>
              <a:rPr lang="zh-CN" altLang="en-US" sz="3200" b="1">
                <a:latin typeface="Times New Roman" panose="02020603050405020304" pitchFamily="18" charset="0"/>
              </a:rPr>
              <a:t>人，每人分得多少块？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376488" y="4060825"/>
            <a:ext cx="4953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latin typeface="Times New Roman" panose="02020603050405020304" pitchFamily="18" charset="0"/>
              </a:rPr>
              <a:t>  </a:t>
            </a:r>
            <a:r>
              <a:rPr lang="en-US" sz="5400" b="1">
                <a:latin typeface="Times New Roman" panose="02020603050405020304" pitchFamily="18" charset="0"/>
              </a:rPr>
              <a:t>5÷8=</a:t>
            </a:r>
            <a:r>
              <a:rPr lang="en-US" sz="4400" b="1">
                <a:latin typeface="Times New Roman" panose="02020603050405020304" pitchFamily="18" charset="0"/>
              </a:rPr>
              <a:t>      </a:t>
            </a:r>
            <a:r>
              <a:rPr lang="zh-CN" altLang="en-US" sz="5400" b="1">
                <a:latin typeface="Times New Roman" panose="02020603050405020304" pitchFamily="18" charset="0"/>
              </a:rPr>
              <a:t>（块）</a:t>
            </a:r>
            <a:endParaRPr lang="zh-CN" altLang="en-US" sz="5400" b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2301" name="Group 13"/>
          <p:cNvGrpSpPr/>
          <p:nvPr/>
        </p:nvGrpSpPr>
        <p:grpSpPr bwMode="auto">
          <a:xfrm>
            <a:off x="4738688" y="3849688"/>
            <a:ext cx="685800" cy="1430337"/>
            <a:chOff x="0" y="0"/>
            <a:chExt cx="432" cy="901"/>
          </a:xfrm>
        </p:grpSpPr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90" y="363"/>
              <a:ext cx="272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5000" b="1">
                  <a:latin typeface="Times New Roman" panose="02020603050405020304" pitchFamily="18" charset="0"/>
                </a:rPr>
                <a:t>8</a:t>
              </a:r>
            </a:p>
          </p:txBody>
        </p:sp>
        <p:grpSp>
          <p:nvGrpSpPr>
            <p:cNvPr id="12303" name="Group 15"/>
            <p:cNvGrpSpPr/>
            <p:nvPr/>
          </p:nvGrpSpPr>
          <p:grpSpPr bwMode="auto">
            <a:xfrm>
              <a:off x="0" y="0"/>
              <a:ext cx="432" cy="538"/>
              <a:chOff x="0" y="0"/>
              <a:chExt cx="432" cy="538"/>
            </a:xfrm>
          </p:grpSpPr>
          <p:sp>
            <p:nvSpPr>
              <p:cNvPr id="12304" name="Text Box 16"/>
              <p:cNvSpPr txBox="1">
                <a:spLocks noChangeArrowheads="1"/>
              </p:cNvSpPr>
              <p:nvPr/>
            </p:nvSpPr>
            <p:spPr bwMode="auto">
              <a:xfrm>
                <a:off x="91" y="0"/>
                <a:ext cx="316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5000" b="1"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2305" name="Line 17"/>
              <p:cNvSpPr>
                <a:spLocks noChangeShapeType="1"/>
              </p:cNvSpPr>
              <p:nvPr/>
            </p:nvSpPr>
            <p:spPr bwMode="auto">
              <a:xfrm>
                <a:off x="0" y="453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12306" name="Picture 18" descr="0021-4220k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6513" y="2133600"/>
            <a:ext cx="1382713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07" name="WordArt 19"/>
          <p:cNvSpPr>
            <a:spLocks noChangeArrowheads="1" noChangeShapeType="1"/>
          </p:cNvSpPr>
          <p:nvPr/>
        </p:nvSpPr>
        <p:spPr bwMode="auto">
          <a:xfrm>
            <a:off x="1042988" y="333375"/>
            <a:ext cx="13684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合作探索</a:t>
            </a:r>
          </a:p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构建新知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2" grpId="0" autoUpdateAnimBg="0"/>
      <p:bldP spid="12298" grpId="0" autoUpdateAnimBg="0"/>
      <p:bldP spid="1230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hlinkClick r:id="rId5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7956550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844800" y="693738"/>
            <a:ext cx="49688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 b="1"/>
              <a:t>分数与除法的关系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197100" y="1198563"/>
            <a:ext cx="4968875" cy="21590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CN" alt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273300" y="1701800"/>
            <a:ext cx="4689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3600" b="1" dirty="0">
                <a:ea typeface="楷体_GB2312" pitchFamily="49" charset="-122"/>
              </a:rPr>
              <a:t>被除数</a:t>
            </a:r>
            <a:r>
              <a:rPr lang="en-US" sz="3600" b="1" dirty="0">
                <a:ea typeface="楷体_GB2312" pitchFamily="49" charset="-122"/>
              </a:rPr>
              <a:t>÷</a:t>
            </a:r>
            <a:r>
              <a:rPr lang="zh-CN" altLang="en-US" sz="3600" b="1" dirty="0">
                <a:ea typeface="楷体_GB2312" pitchFamily="49" charset="-122"/>
              </a:rPr>
              <a:t>除数</a:t>
            </a:r>
            <a:r>
              <a:rPr lang="en-US" sz="3600" b="1" dirty="0">
                <a:ea typeface="楷体_GB2312" pitchFamily="49" charset="-122"/>
              </a:rPr>
              <a:t>= ———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917825" y="2493963"/>
            <a:ext cx="2844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zh-CN" altLang="en-US" sz="3200" b="1">
                <a:solidFill>
                  <a:schemeClr val="accent2"/>
                </a:solidFill>
                <a:ea typeface="楷体_GB2312" pitchFamily="49" charset="-122"/>
              </a:rPr>
              <a:t>（除数不为</a:t>
            </a:r>
            <a:r>
              <a:rPr lang="en-US" sz="3200" b="1">
                <a:solidFill>
                  <a:schemeClr val="accent2"/>
                </a:solidFill>
                <a:ea typeface="楷体_GB2312" pitchFamily="49" charset="-122"/>
              </a:rPr>
              <a:t>0</a:t>
            </a:r>
            <a:r>
              <a:rPr lang="zh-CN" altLang="en-US" sz="3200" b="1">
                <a:solidFill>
                  <a:schemeClr val="accent2"/>
                </a:solidFill>
                <a:ea typeface="楷体_GB2312" pitchFamily="49" charset="-122"/>
              </a:rPr>
              <a:t>）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438775" y="1414463"/>
            <a:ext cx="1511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zh-CN" altLang="en-US" sz="3200" b="1">
                <a:ea typeface="楷体_GB2312" pitchFamily="49" charset="-122"/>
              </a:rPr>
              <a:t>被除数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654675" y="2133600"/>
            <a:ext cx="1222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zh-CN" altLang="en-US" sz="3200" b="1">
                <a:ea typeface="楷体_GB2312" pitchFamily="49" charset="-122"/>
              </a:rPr>
              <a:t>除数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054225" y="3575050"/>
            <a:ext cx="3457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sz="3600" b="1">
                <a:ea typeface="楷体_GB2312" pitchFamily="49" charset="-122"/>
              </a:rPr>
              <a:t>a ÷b=</a:t>
            </a:r>
          </a:p>
        </p:txBody>
      </p:sp>
      <p:grpSp>
        <p:nvGrpSpPr>
          <p:cNvPr id="13322" name="Group 10"/>
          <p:cNvGrpSpPr/>
          <p:nvPr/>
        </p:nvGrpSpPr>
        <p:grpSpPr bwMode="auto">
          <a:xfrm>
            <a:off x="4500563" y="3213100"/>
            <a:ext cx="792162" cy="1152525"/>
            <a:chOff x="0" y="0"/>
            <a:chExt cx="566" cy="994"/>
          </a:xfrm>
        </p:grpSpPr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84" y="0"/>
              <a:ext cx="2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sz="3600" b="1">
                  <a:ea typeface="楷体_GB2312" pitchFamily="49" charset="-122"/>
                </a:rPr>
                <a:t>a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85" y="590"/>
              <a:ext cx="30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ctr"/>
              <a:r>
                <a:rPr lang="en-US" sz="3600" b="1">
                  <a:ea typeface="楷体_GB2312" pitchFamily="49" charset="-122"/>
                </a:rPr>
                <a:t>b</a:t>
              </a:r>
            </a:p>
          </p:txBody>
        </p:sp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0" y="318"/>
              <a:ext cx="56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/>
              <a:r>
                <a:rPr lang="en-US" sz="3600" b="1">
                  <a:ea typeface="楷体_GB2312" pitchFamily="49" charset="-122"/>
                </a:rPr>
                <a:t>—</a:t>
              </a:r>
              <a:endParaRPr lang="en-US" sz="3600" b="1" u="sng">
                <a:ea typeface="楷体_GB2312" pitchFamily="49" charset="-122"/>
              </a:endParaRPr>
            </a:p>
          </p:txBody>
        </p:sp>
      </p:grp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6156325" y="3502025"/>
            <a:ext cx="2238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3600" b="1">
                <a:ea typeface="楷体_GB2312" pitchFamily="49" charset="-122"/>
              </a:rPr>
              <a:t>(b</a:t>
            </a:r>
            <a:r>
              <a:rPr lang="zh-CN" altLang="en-US" sz="3600" b="1">
                <a:ea typeface="楷体_GB2312" pitchFamily="49" charset="-122"/>
              </a:rPr>
              <a:t>不为</a:t>
            </a:r>
            <a:r>
              <a:rPr lang="en-US" sz="3600" b="1">
                <a:ea typeface="楷体_GB2312" pitchFamily="49" charset="-122"/>
              </a:rPr>
              <a:t>0</a:t>
            </a:r>
            <a:r>
              <a:rPr lang="zh-CN" altLang="en-US" sz="3600" b="1">
                <a:ea typeface="楷体_GB2312" pitchFamily="49" charset="-122"/>
              </a:rPr>
              <a:t>）</a:t>
            </a:r>
          </a:p>
        </p:txBody>
      </p:sp>
      <p:sp>
        <p:nvSpPr>
          <p:cNvPr id="13327" name="WordArt 15"/>
          <p:cNvSpPr>
            <a:spLocks noChangeArrowheads="1" noChangeShapeType="1"/>
          </p:cNvSpPr>
          <p:nvPr/>
        </p:nvSpPr>
        <p:spPr bwMode="auto">
          <a:xfrm>
            <a:off x="1403350" y="4581525"/>
            <a:ext cx="5616575" cy="11795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CN" altLang="en-US" sz="320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那分数的分母能为</a:t>
            </a:r>
            <a:r>
              <a:rPr lang="en-US" altLang="zh-CN" sz="320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320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吗？</a:t>
            </a:r>
          </a:p>
        </p:txBody>
      </p:sp>
      <p:sp>
        <p:nvSpPr>
          <p:cNvPr id="13328" name="WordArt 16"/>
          <p:cNvSpPr>
            <a:spLocks noChangeArrowheads="1" noChangeShapeType="1"/>
          </p:cNvSpPr>
          <p:nvPr/>
        </p:nvSpPr>
        <p:spPr bwMode="auto">
          <a:xfrm>
            <a:off x="971550" y="333375"/>
            <a:ext cx="11525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合作探索</a:t>
            </a:r>
          </a:p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构建新知</a:t>
            </a:r>
          </a:p>
        </p:txBody>
      </p:sp>
      <p:pic>
        <p:nvPicPr>
          <p:cNvPr id="13329" name="Picture 17" descr="0021-4220k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2060575"/>
            <a:ext cx="1382712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8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7" grpId="0" autoUpdateAnimBg="0"/>
      <p:bldP spid="13318" grpId="0" autoUpdateAnimBg="0"/>
      <p:bldP spid="13319" grpId="0" autoUpdateAnimBg="0"/>
      <p:bldP spid="13320" grpId="0" autoUpdateAnimBg="0"/>
      <p:bldP spid="13321" grpId="0" autoUpdateAnimBg="0"/>
      <p:bldP spid="13326" grpId="0" autoUpdateAnimBg="0"/>
      <p:bldP spid="133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pic>
        <p:nvPicPr>
          <p:cNvPr id="14339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420000">
            <a:off x="323850" y="981075"/>
            <a:ext cx="1346200" cy="165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4340" name="Group 4"/>
          <p:cNvGraphicFramePr>
            <a:graphicFrameLocks noGrp="1"/>
          </p:cNvGraphicFramePr>
          <p:nvPr/>
        </p:nvGraphicFramePr>
        <p:xfrm>
          <a:off x="1260475" y="2278063"/>
          <a:ext cx="7777163" cy="3351213"/>
        </p:xfrm>
        <a:graphic>
          <a:graphicData uri="http://schemas.openxmlformats.org/drawingml/2006/table">
            <a:tbl>
              <a:tblPr/>
              <a:tblGrid>
                <a:gridCol w="110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4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1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             联   系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     区  别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 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      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1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 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楷体_GB2312" pitchFamily="49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3390900" y="3300413"/>
            <a:ext cx="1588" cy="225425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533900" y="3300413"/>
            <a:ext cx="1588" cy="225425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350963" y="3492500"/>
            <a:ext cx="1020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>
                <a:latin typeface="Times New Roman" panose="02020603050405020304" pitchFamily="18" charset="0"/>
              </a:rPr>
              <a:t>分数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273175" y="4787900"/>
            <a:ext cx="955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400">
                <a:latin typeface="Times New Roman" panose="02020603050405020304" pitchFamily="18" charset="0"/>
              </a:rPr>
              <a:t>除法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6877050" y="3508375"/>
            <a:ext cx="2586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None/>
            </a:pPr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分数是一种数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6851650" y="4770438"/>
            <a:ext cx="2517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None/>
            </a:pPr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除法是一种运算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435225" y="3521075"/>
            <a:ext cx="7747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分子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274888" y="4683125"/>
            <a:ext cx="111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被除数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3402013" y="3562350"/>
            <a:ext cx="10429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分数线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506788" y="4737100"/>
            <a:ext cx="7747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除号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4365625" y="3552825"/>
            <a:ext cx="1293813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分母</a:t>
            </a:r>
          </a:p>
          <a:p>
            <a:pPr algn="ctr"/>
            <a:r>
              <a:rPr lang="en-US" sz="1600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1600">
                <a:latin typeface="楷体_GB2312" pitchFamily="49" charset="-122"/>
                <a:ea typeface="楷体_GB2312" pitchFamily="49" charset="-122"/>
              </a:rPr>
              <a:t>不能为</a:t>
            </a:r>
            <a:r>
              <a:rPr lang="en-US" sz="1600">
                <a:latin typeface="楷体_GB2312" pitchFamily="49" charset="-122"/>
                <a:ea typeface="楷体_GB2312" pitchFamily="49" charset="-122"/>
              </a:rPr>
              <a:t>0)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4416425" y="4724400"/>
            <a:ext cx="11557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除数</a:t>
            </a:r>
          </a:p>
          <a:p>
            <a:pPr algn="ctr"/>
            <a:r>
              <a:rPr lang="en-US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>
                <a:latin typeface="楷体_GB2312" pitchFamily="49" charset="-122"/>
                <a:ea typeface="楷体_GB2312" pitchFamily="49" charset="-122"/>
              </a:rPr>
              <a:t>不能为</a:t>
            </a:r>
            <a:r>
              <a:rPr lang="en-US">
                <a:latin typeface="楷体_GB2312" pitchFamily="49" charset="-122"/>
                <a:ea typeface="楷体_GB2312" pitchFamily="49" charset="-122"/>
              </a:rPr>
              <a:t>0)</a:t>
            </a:r>
            <a:endParaRPr lang="zh-CN" altLang="en-US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370" name="Line 34"/>
          <p:cNvSpPr>
            <a:spLocks noChangeShapeType="1"/>
          </p:cNvSpPr>
          <p:nvPr/>
        </p:nvSpPr>
        <p:spPr bwMode="auto">
          <a:xfrm>
            <a:off x="5524500" y="3298825"/>
            <a:ext cx="1588" cy="225425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5513388" y="3508375"/>
            <a:ext cx="1160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分数值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5822950" y="4694238"/>
            <a:ext cx="468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400">
                <a:latin typeface="楷体_GB2312" pitchFamily="49" charset="-122"/>
                <a:ea typeface="楷体_GB2312" pitchFamily="49" charset="-122"/>
              </a:rPr>
              <a:t>商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771775" y="981075"/>
            <a:ext cx="5505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latin typeface="Times New Roman" panose="02020603050405020304" pitchFamily="18" charset="0"/>
              </a:rPr>
              <a:t>分数与除法的关系</a:t>
            </a:r>
          </a:p>
        </p:txBody>
      </p:sp>
      <p:sp>
        <p:nvSpPr>
          <p:cNvPr id="14374" name="WordArt 38"/>
          <p:cNvSpPr>
            <a:spLocks noChangeArrowheads="1" noChangeShapeType="1"/>
          </p:cNvSpPr>
          <p:nvPr/>
        </p:nvSpPr>
        <p:spPr bwMode="auto">
          <a:xfrm>
            <a:off x="1042988" y="333375"/>
            <a:ext cx="122396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b="1" kern="10">
                <a:ln w="12700">
                  <a:solidFill>
                    <a:schemeClr val="tx1"/>
                  </a:solidFill>
                  <a:round/>
                </a:ln>
                <a:effectLst>
                  <a:outerShdw dist="53882" dir="2700000" algn="ctr" rotWithShape="0">
                    <a:srgbClr val="CBCBCB">
                      <a:alpha val="75000"/>
                    </a:srgbClr>
                  </a:outerShdw>
                </a:effectLst>
                <a:latin typeface="楷体_GB2312"/>
              </a:rPr>
              <a:t>教师精讲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2" grpId="0" autoUpdateAnimBg="0"/>
      <p:bldP spid="14363" grpId="0" autoUpdateAnimBg="0"/>
      <p:bldP spid="14364" grpId="0" autoUpdateAnimBg="0"/>
      <p:bldP spid="14365" grpId="0" autoUpdateAnimBg="0"/>
      <p:bldP spid="14366" grpId="0" autoUpdateAnimBg="0"/>
      <p:bldP spid="14367" grpId="0" autoUpdateAnimBg="0"/>
      <p:bldP spid="14368" grpId="0" autoUpdateAnimBg="0"/>
      <p:bldP spid="14369" grpId="0" autoUpdateAnimBg="0"/>
      <p:bldP spid="14371" grpId="0" autoUpdateAnimBg="0"/>
      <p:bldP spid="143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pic>
        <p:nvPicPr>
          <p:cNvPr id="15363" name="Picture 3" descr="53675e8da20d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1270000"/>
            <a:ext cx="12414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384300" y="2659063"/>
            <a:ext cx="7559675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</a:rPr>
              <a:t>如果用字母</a:t>
            </a:r>
            <a:r>
              <a:rPr lang="en-US" sz="2800" dirty="0">
                <a:latin typeface="Times New Roman" panose="02020603050405020304" pitchFamily="18" charset="0"/>
              </a:rPr>
              <a:t>a</a:t>
            </a:r>
            <a:r>
              <a:rPr lang="zh-CN" altLang="en-US" sz="2800" dirty="0">
                <a:latin typeface="Times New Roman" panose="02020603050405020304" pitchFamily="18" charset="0"/>
              </a:rPr>
              <a:t>表示被除数，</a:t>
            </a:r>
            <a:r>
              <a:rPr lang="en-US" sz="2800" dirty="0">
                <a:latin typeface="Times New Roman" panose="02020603050405020304" pitchFamily="18" charset="0"/>
              </a:rPr>
              <a:t>b</a:t>
            </a:r>
            <a:r>
              <a:rPr lang="zh-CN" altLang="en-US" sz="2800" dirty="0">
                <a:latin typeface="Times New Roman" panose="02020603050405020304" pitchFamily="18" charset="0"/>
              </a:rPr>
              <a:t>表示除数。</a:t>
            </a:r>
          </a:p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</a:rPr>
              <a:t>用字母表示分数与除法的关系：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714625" y="4267200"/>
            <a:ext cx="4968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anose="02020603050405020304" pitchFamily="18" charset="0"/>
              </a:rPr>
              <a:t>a÷b</a:t>
            </a:r>
            <a:r>
              <a:rPr lang="en-US" sz="3600" dirty="0"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5366" name="Group 6"/>
          <p:cNvGrpSpPr/>
          <p:nvPr/>
        </p:nvGrpSpPr>
        <p:grpSpPr bwMode="auto">
          <a:xfrm>
            <a:off x="4171950" y="3829050"/>
            <a:ext cx="1079500" cy="1465263"/>
            <a:chOff x="0" y="0"/>
            <a:chExt cx="680" cy="923"/>
          </a:xfrm>
        </p:grpSpPr>
        <p:sp>
          <p:nvSpPr>
            <p:cNvPr id="15367" name="Line 7"/>
            <p:cNvSpPr>
              <a:spLocks noChangeShapeType="1"/>
            </p:cNvSpPr>
            <p:nvPr/>
          </p:nvSpPr>
          <p:spPr bwMode="auto">
            <a:xfrm>
              <a:off x="0" y="498"/>
              <a:ext cx="5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136" y="0"/>
              <a:ext cx="544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latin typeface="Times New Roman" panose="02020603050405020304" pitchFamily="18" charset="0"/>
                </a:rPr>
                <a:t>a</a:t>
              </a:r>
            </a:p>
            <a:p>
              <a:pPr>
                <a:spcBef>
                  <a:spcPct val="50000"/>
                </a:spcBef>
              </a:pPr>
              <a:r>
                <a:rPr lang="en-US" sz="3600">
                  <a:latin typeface="Times New Roman" panose="02020603050405020304" pitchFamily="18" charset="0"/>
                </a:rPr>
                <a:t>b</a:t>
              </a:r>
            </a:p>
          </p:txBody>
        </p:sp>
      </p:grpSp>
      <p:grpSp>
        <p:nvGrpSpPr>
          <p:cNvPr id="15369" name="Group 9"/>
          <p:cNvGrpSpPr/>
          <p:nvPr/>
        </p:nvGrpSpPr>
        <p:grpSpPr bwMode="auto">
          <a:xfrm>
            <a:off x="1168400" y="1219200"/>
            <a:ext cx="9001125" cy="1527175"/>
            <a:chOff x="0" y="0"/>
            <a:chExt cx="5670" cy="962"/>
          </a:xfrm>
        </p:grpSpPr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0" y="0"/>
              <a:ext cx="539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dirty="0">
                  <a:latin typeface="楷体_GB2312" pitchFamily="49" charset="-122"/>
                  <a:ea typeface="楷体_GB2312" pitchFamily="49" charset="-122"/>
                </a:rPr>
                <a:t>被除数相当于分数的分子，除数相当于分数的分母。</a:t>
              </a:r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23" y="498"/>
              <a:ext cx="564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dirty="0">
                  <a:latin typeface="楷体_GB2312" pitchFamily="49" charset="-122"/>
                  <a:ea typeface="楷体_GB2312" pitchFamily="49" charset="-122"/>
                </a:rPr>
                <a:t>被除数</a:t>
              </a:r>
              <a:r>
                <a:rPr lang="en-US" sz="2800" dirty="0">
                  <a:latin typeface="楷体_GB2312" pitchFamily="49" charset="-122"/>
                  <a:ea typeface="楷体_GB2312" pitchFamily="49" charset="-122"/>
                </a:rPr>
                <a:t>÷</a:t>
              </a:r>
              <a:r>
                <a:rPr lang="zh-CN" altLang="en-US" sz="2800" dirty="0">
                  <a:latin typeface="楷体_GB2312" pitchFamily="49" charset="-122"/>
                  <a:ea typeface="楷体_GB2312" pitchFamily="49" charset="-122"/>
                </a:rPr>
                <a:t>除数</a:t>
              </a:r>
              <a:r>
                <a:rPr lang="en-US" sz="2800" dirty="0">
                  <a:latin typeface="楷体_GB2312" pitchFamily="49" charset="-122"/>
                  <a:ea typeface="楷体_GB2312" pitchFamily="49" charset="-122"/>
                </a:rPr>
                <a:t>=</a:t>
              </a:r>
            </a:p>
          </p:txBody>
        </p:sp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615" y="680"/>
              <a:ext cx="1015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73" name="Text Box 13"/>
            <p:cNvSpPr txBox="1">
              <a:spLocks noChangeArrowheads="1"/>
            </p:cNvSpPr>
            <p:nvPr/>
          </p:nvSpPr>
          <p:spPr bwMode="auto">
            <a:xfrm>
              <a:off x="1724" y="362"/>
              <a:ext cx="117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dirty="0">
                  <a:ea typeface="楷体_GB2312" pitchFamily="49" charset="-122"/>
                </a:rPr>
                <a:t>被除数</a:t>
              </a:r>
            </a:p>
          </p:txBody>
        </p:sp>
        <p:sp>
          <p:nvSpPr>
            <p:cNvPr id="15374" name="Text Box 14"/>
            <p:cNvSpPr txBox="1">
              <a:spLocks noChangeArrowheads="1"/>
            </p:cNvSpPr>
            <p:nvPr/>
          </p:nvSpPr>
          <p:spPr bwMode="auto">
            <a:xfrm>
              <a:off x="1814" y="635"/>
              <a:ext cx="86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dirty="0">
                  <a:ea typeface="楷体_GB2312" pitchFamily="49" charset="-122"/>
                </a:rPr>
                <a:t>除数</a:t>
              </a:r>
            </a:p>
          </p:txBody>
        </p:sp>
      </p:grp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6372225" y="3286125"/>
            <a:ext cx="2879725" cy="1079500"/>
          </a:xfrm>
          <a:prstGeom prst="cloudCallout">
            <a:avLst>
              <a:gd name="adj1" fmla="val -30208"/>
              <a:gd name="adj2" fmla="val 78088"/>
            </a:avLst>
          </a:prstGeom>
          <a:noFill/>
          <a:ln w="254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6732588" y="3502025"/>
            <a:ext cx="28813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2800">
                <a:latin typeface="楷体_GB2312" pitchFamily="49" charset="-122"/>
                <a:ea typeface="楷体_GB2312" pitchFamily="49" charset="-122"/>
              </a:rPr>
              <a:t>不可以是</a:t>
            </a:r>
            <a:r>
              <a:rPr lang="en-US" sz="2800">
                <a:latin typeface="楷体_GB2312" pitchFamily="49" charset="-122"/>
                <a:ea typeface="楷体_GB2312" pitchFamily="49" charset="-122"/>
              </a:rPr>
              <a:t>0</a:t>
            </a:r>
            <a:endParaRPr lang="zh-CN" altLang="en-US" sz="2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073650" y="4344988"/>
            <a:ext cx="1438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(b≠ 0)</a:t>
            </a:r>
          </a:p>
        </p:txBody>
      </p:sp>
      <p:pic>
        <p:nvPicPr>
          <p:cNvPr id="15378" name="Picture 18" descr="15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ECF1EB"/>
              </a:clrFrom>
              <a:clrTo>
                <a:srgbClr val="ECF1EB">
                  <a:alpha val="0"/>
                </a:srgbClr>
              </a:clrTo>
            </a:clrChange>
            <a:lum bright="-18000" contrast="30000"/>
          </a:blip>
          <a:srcRect/>
          <a:stretch>
            <a:fillRect/>
          </a:stretch>
        </p:blipFill>
        <p:spPr bwMode="auto">
          <a:xfrm>
            <a:off x="6289675" y="4638675"/>
            <a:ext cx="1635125" cy="115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79" name="WordArt 19"/>
          <p:cNvSpPr>
            <a:spLocks noChangeArrowheads="1" noChangeShapeType="1"/>
          </p:cNvSpPr>
          <p:nvPr/>
        </p:nvSpPr>
        <p:spPr bwMode="auto">
          <a:xfrm>
            <a:off x="1044575" y="333375"/>
            <a:ext cx="1150938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b="1" kern="10" dirty="0">
                <a:ln w="12700">
                  <a:solidFill>
                    <a:schemeClr val="tx1"/>
                  </a:solidFill>
                  <a:round/>
                </a:ln>
                <a:effectLst>
                  <a:outerShdw dist="53882" dir="2700000" algn="ctr" rotWithShape="0">
                    <a:srgbClr val="CBCBCB">
                      <a:alpha val="75000"/>
                    </a:srgbClr>
                  </a:outerShdw>
                </a:effectLst>
                <a:latin typeface="楷体_GB2312"/>
              </a:rPr>
              <a:t>教师精讲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  <p:bldP spid="15365" grpId="0" autoUpdateAnimBg="0"/>
      <p:bldP spid="15375" grpId="0" bldLvl="0" animBg="1" autoUpdateAnimBg="0"/>
      <p:bldP spid="15376" grpId="0" autoUpdateAnimBg="0"/>
      <p:bldP spid="1537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27088" y="693738"/>
            <a:ext cx="78851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 sz="4400" b="1" dirty="0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r>
              <a:rPr lang="zh-CN" altLang="en-US" sz="4400" b="1" dirty="0">
                <a:latin typeface="Times New Roman" panose="02020603050405020304" pitchFamily="18" charset="0"/>
              </a:rPr>
              <a:t>          填一填：</a:t>
            </a:r>
          </a:p>
          <a:p>
            <a:endParaRPr lang="zh-CN" altLang="en-US" sz="4400" b="1" dirty="0">
              <a:latin typeface="Times New Roman" panose="02020603050405020304" pitchFamily="18" charset="0"/>
            </a:endParaRPr>
          </a:p>
          <a:p>
            <a:r>
              <a:rPr lang="zh-CN" altLang="en-US" sz="4400" b="1" dirty="0">
                <a:latin typeface="Times New Roman" panose="02020603050405020304" pitchFamily="18" charset="0"/>
              </a:rPr>
              <a:t>分子相当于除法中的（　　），分母相当于除法中的（        ），分数线相当于除法中的（      ）。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372225" y="2781300"/>
            <a:ext cx="1584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FF3300"/>
                </a:solidFill>
                <a:latin typeface="Comic Sans MS" panose="030F0702030302020204" pitchFamily="66" charset="0"/>
              </a:rPr>
              <a:t>被除数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588125" y="3429000"/>
            <a:ext cx="1223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FF3300"/>
                </a:solidFill>
                <a:latin typeface="Comic Sans MS" panose="030F0702030302020204" pitchFamily="66" charset="0"/>
              </a:rPr>
              <a:t>除数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948488" y="4149725"/>
            <a:ext cx="12969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FF3300"/>
                </a:solidFill>
                <a:latin typeface="Comic Sans MS" panose="030F0702030302020204" pitchFamily="66" charset="0"/>
              </a:rPr>
              <a:t>除 号</a:t>
            </a:r>
          </a:p>
        </p:txBody>
      </p:sp>
      <p:pic>
        <p:nvPicPr>
          <p:cNvPr id="16391" name="Picture 7" descr="830895renwuhua2_021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765175"/>
            <a:ext cx="1728787" cy="172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92" name="WordArt 8"/>
          <p:cNvSpPr>
            <a:spLocks noChangeArrowheads="1" noChangeShapeType="1"/>
          </p:cNvSpPr>
          <p:nvPr/>
        </p:nvSpPr>
        <p:spPr bwMode="auto">
          <a:xfrm>
            <a:off x="1042988" y="333375"/>
            <a:ext cx="122396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b="1" kern="10">
                <a:ln w="12700">
                  <a:solidFill>
                    <a:schemeClr val="tx1"/>
                  </a:solidFill>
                  <a:round/>
                </a:ln>
                <a:effectLst>
                  <a:outerShdw dist="53882" dir="2700000" algn="ctr" rotWithShape="0">
                    <a:srgbClr val="CBCBCB">
                      <a:alpha val="75000"/>
                    </a:srgbClr>
                  </a:outerShdw>
                </a:effectLst>
                <a:latin typeface="楷体_GB2312"/>
              </a:rPr>
              <a:t>练习巩固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89" grpId="0" autoUpdateAnimBg="0"/>
      <p:bldP spid="1639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5800" y="1123950"/>
            <a:ext cx="883920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latin typeface="Times New Roman" panose="02020603050405020304" pitchFamily="18" charset="0"/>
              </a:rPr>
              <a:t>            判断对错</a:t>
            </a:r>
            <a:r>
              <a:rPr lang="en-US" sz="3200" dirty="0">
                <a:latin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</a:rPr>
              <a:t>    1.</a:t>
            </a:r>
            <a:r>
              <a:rPr lang="en-US" sz="2400" dirty="0">
                <a:latin typeface="Times New Roman" panose="02020603050405020304" pitchFamily="18" charset="0"/>
              </a:rPr>
              <a:t>    </a:t>
            </a:r>
            <a:r>
              <a:rPr lang="zh-CN" altLang="en-US" sz="2800" dirty="0">
                <a:latin typeface="Times New Roman" panose="02020603050405020304" pitchFamily="18" charset="0"/>
              </a:rPr>
              <a:t>把</a:t>
            </a:r>
            <a:r>
              <a:rPr lang="en-US" sz="2800" dirty="0">
                <a:latin typeface="Times New Roman" panose="02020603050405020304" pitchFamily="18" charset="0"/>
              </a:rPr>
              <a:t>3</a:t>
            </a:r>
            <a:r>
              <a:rPr lang="zh-CN" altLang="en-US" sz="2800" dirty="0">
                <a:latin typeface="Times New Roman" panose="02020603050405020304" pitchFamily="18" charset="0"/>
              </a:rPr>
              <a:t>米长的电线平均剪成</a:t>
            </a:r>
            <a:r>
              <a:rPr lang="en-US" sz="2800" dirty="0">
                <a:latin typeface="Times New Roman" panose="02020603050405020304" pitchFamily="18" charset="0"/>
              </a:rPr>
              <a:t>8</a:t>
            </a:r>
            <a:r>
              <a:rPr lang="zh-CN" altLang="en-US" sz="2800" dirty="0">
                <a:latin typeface="Times New Roman" panose="02020603050405020304" pitchFamily="18" charset="0"/>
              </a:rPr>
              <a:t>段</a:t>
            </a:r>
            <a:r>
              <a:rPr lang="en-US" sz="2800" dirty="0">
                <a:latin typeface="Times New Roman" panose="02020603050405020304" pitchFamily="18" charset="0"/>
              </a:rPr>
              <a:t>,</a:t>
            </a:r>
            <a:r>
              <a:rPr lang="zh-CN" altLang="en-US" sz="2800" dirty="0">
                <a:latin typeface="Times New Roman" panose="02020603050405020304" pitchFamily="18" charset="0"/>
              </a:rPr>
              <a:t>每段长       米</a:t>
            </a:r>
            <a:r>
              <a:rPr lang="en-US" sz="2800" dirty="0">
                <a:latin typeface="Times New Roman" panose="02020603050405020304" pitchFamily="18" charset="0"/>
              </a:rPr>
              <a:t>.         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</a:rPr>
              <a:t>    2.</a:t>
            </a:r>
            <a:r>
              <a:rPr lang="en-US" sz="2000" dirty="0">
                <a:latin typeface="Times New Roman" panose="02020603050405020304" pitchFamily="18" charset="0"/>
              </a:rPr>
              <a:t>      </a:t>
            </a:r>
            <a:r>
              <a:rPr lang="en-US" sz="2800" dirty="0">
                <a:latin typeface="Times New Roman" panose="02020603050405020304" pitchFamily="18" charset="0"/>
              </a:rPr>
              <a:t>7÷5=       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</a:rPr>
              <a:t>    3.     </a:t>
            </a:r>
            <a:r>
              <a:rPr lang="zh-CN" altLang="en-US" sz="2800" dirty="0">
                <a:latin typeface="Times New Roman" panose="02020603050405020304" pitchFamily="18" charset="0"/>
              </a:rPr>
              <a:t>把一个</a:t>
            </a:r>
            <a:r>
              <a:rPr lang="en-US" sz="2800" dirty="0">
                <a:latin typeface="Times New Roman" panose="02020603050405020304" pitchFamily="18" charset="0"/>
              </a:rPr>
              <a:t>4</a:t>
            </a:r>
            <a:r>
              <a:rPr lang="zh-CN" altLang="en-US" sz="2800" dirty="0">
                <a:latin typeface="Times New Roman" panose="02020603050405020304" pitchFamily="18" charset="0"/>
              </a:rPr>
              <a:t>平方米的圆形花坛分成大小相同的</a:t>
            </a:r>
            <a:r>
              <a:rPr lang="en-US" sz="2800" dirty="0"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</a:rPr>
              <a:t>            5</a:t>
            </a:r>
            <a:r>
              <a:rPr lang="zh-CN" altLang="en-US" sz="2800" dirty="0">
                <a:latin typeface="Times New Roman" panose="02020603050405020304" pitchFamily="18" charset="0"/>
              </a:rPr>
              <a:t>块</a:t>
            </a:r>
            <a:r>
              <a:rPr lang="en-US" sz="2800" dirty="0">
                <a:latin typeface="Times New Roman" panose="02020603050405020304" pitchFamily="18" charset="0"/>
              </a:rPr>
              <a:t>,</a:t>
            </a:r>
            <a:r>
              <a:rPr lang="zh-CN" altLang="en-US" sz="2800" dirty="0">
                <a:latin typeface="Times New Roman" panose="02020603050405020304" pitchFamily="18" charset="0"/>
              </a:rPr>
              <a:t>每块是       平方米</a:t>
            </a:r>
            <a:r>
              <a:rPr lang="en-US" sz="2800" dirty="0">
                <a:latin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zh-CN" altLang="en-US" sz="2000" dirty="0">
              <a:latin typeface="Times New Roman" panose="02020603050405020304" pitchFamily="18" charset="0"/>
            </a:endParaRPr>
          </a:p>
        </p:txBody>
      </p:sp>
      <p:grpSp>
        <p:nvGrpSpPr>
          <p:cNvPr id="17412" name="Group 4"/>
          <p:cNvGrpSpPr/>
          <p:nvPr/>
        </p:nvGrpSpPr>
        <p:grpSpPr bwMode="auto">
          <a:xfrm>
            <a:off x="7237413" y="2420938"/>
            <a:ext cx="304800" cy="669925"/>
            <a:chOff x="0" y="0"/>
            <a:chExt cx="192" cy="422"/>
          </a:xfrm>
        </p:grpSpPr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>
              <a:off x="0" y="230"/>
              <a:ext cx="19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14" name="WordArt 6"/>
            <p:cNvSpPr>
              <a:spLocks noChangeArrowheads="1" noChangeShapeType="1"/>
            </p:cNvSpPr>
            <p:nvPr/>
          </p:nvSpPr>
          <p:spPr bwMode="auto">
            <a:xfrm>
              <a:off x="46" y="0"/>
              <a:ext cx="96" cy="14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altLang="zh-CN" sz="3600" b="1">
                  <a:ln w="9525">
                    <a:solidFill>
                      <a:srgbClr val="3366FF"/>
                    </a:solidFill>
                    <a:round/>
                  </a:ln>
                  <a:solidFill>
                    <a:srgbClr val="3366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</a:t>
              </a:r>
              <a:endParaRPr lang="zh-CN" altLang="en-US" sz="3600" b="1">
                <a:ln w="9525">
                  <a:solidFill>
                    <a:srgbClr val="3366FF"/>
                  </a:solidFill>
                  <a:round/>
                </a:ln>
                <a:solidFill>
                  <a:srgbClr val="3366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7415" name="WordArt 7"/>
            <p:cNvSpPr>
              <a:spLocks noChangeArrowheads="1" noChangeShapeType="1"/>
            </p:cNvSpPr>
            <p:nvPr/>
          </p:nvSpPr>
          <p:spPr bwMode="auto">
            <a:xfrm>
              <a:off x="48" y="278"/>
              <a:ext cx="96" cy="14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altLang="zh-CN" sz="3600" b="1">
                  <a:ln w="9525">
                    <a:solidFill>
                      <a:srgbClr val="3366FF"/>
                    </a:solidFill>
                    <a:round/>
                  </a:ln>
                  <a:solidFill>
                    <a:srgbClr val="3366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8</a:t>
              </a:r>
              <a:endParaRPr lang="zh-CN" altLang="en-US" sz="3600" b="1">
                <a:ln w="9525">
                  <a:solidFill>
                    <a:srgbClr val="3366FF"/>
                  </a:solidFill>
                  <a:round/>
                </a:ln>
                <a:solidFill>
                  <a:srgbClr val="3366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7416" name="Group 8"/>
          <p:cNvGrpSpPr/>
          <p:nvPr/>
        </p:nvGrpSpPr>
        <p:grpSpPr bwMode="auto">
          <a:xfrm>
            <a:off x="2701925" y="3068638"/>
            <a:ext cx="304800" cy="669925"/>
            <a:chOff x="0" y="0"/>
            <a:chExt cx="192" cy="422"/>
          </a:xfrm>
        </p:grpSpPr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0" y="230"/>
              <a:ext cx="19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18" name="WordArt 10"/>
            <p:cNvSpPr>
              <a:spLocks noChangeArrowheads="1" noChangeShapeType="1"/>
            </p:cNvSpPr>
            <p:nvPr/>
          </p:nvSpPr>
          <p:spPr bwMode="auto">
            <a:xfrm>
              <a:off x="46" y="0"/>
              <a:ext cx="96" cy="14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altLang="zh-CN" sz="3600" b="1">
                  <a:ln w="9525">
                    <a:solidFill>
                      <a:srgbClr val="3366FF"/>
                    </a:solidFill>
                    <a:round/>
                  </a:ln>
                  <a:solidFill>
                    <a:srgbClr val="3366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endParaRPr lang="zh-CN" altLang="en-US" sz="3600" b="1">
                <a:ln w="9525">
                  <a:solidFill>
                    <a:srgbClr val="3366FF"/>
                  </a:solidFill>
                  <a:round/>
                </a:ln>
                <a:solidFill>
                  <a:srgbClr val="3366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7419" name="WordArt 11"/>
            <p:cNvSpPr>
              <a:spLocks noChangeArrowheads="1" noChangeShapeType="1"/>
            </p:cNvSpPr>
            <p:nvPr/>
          </p:nvSpPr>
          <p:spPr bwMode="auto">
            <a:xfrm>
              <a:off x="48" y="278"/>
              <a:ext cx="96" cy="14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altLang="zh-CN" sz="3600" b="1">
                  <a:ln w="9525">
                    <a:solidFill>
                      <a:srgbClr val="3366FF"/>
                    </a:solidFill>
                    <a:round/>
                  </a:ln>
                  <a:solidFill>
                    <a:srgbClr val="3366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7</a:t>
              </a:r>
              <a:endParaRPr lang="zh-CN" altLang="en-US" sz="3600" b="1">
                <a:ln w="9525">
                  <a:solidFill>
                    <a:srgbClr val="3366FF"/>
                  </a:solidFill>
                  <a:round/>
                </a:ln>
                <a:solidFill>
                  <a:srgbClr val="3366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7420" name="Group 12"/>
          <p:cNvGrpSpPr/>
          <p:nvPr/>
        </p:nvGrpSpPr>
        <p:grpSpPr bwMode="auto">
          <a:xfrm>
            <a:off x="3636963" y="4364038"/>
            <a:ext cx="304800" cy="669925"/>
            <a:chOff x="0" y="0"/>
            <a:chExt cx="192" cy="422"/>
          </a:xfrm>
        </p:grpSpPr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>
              <a:off x="0" y="230"/>
              <a:ext cx="19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22" name="WordArt 14"/>
            <p:cNvSpPr>
              <a:spLocks noChangeArrowheads="1" noChangeShapeType="1"/>
            </p:cNvSpPr>
            <p:nvPr/>
          </p:nvSpPr>
          <p:spPr bwMode="auto">
            <a:xfrm>
              <a:off x="46" y="0"/>
              <a:ext cx="96" cy="14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altLang="zh-CN" sz="3600" b="1">
                  <a:ln w="9525">
                    <a:solidFill>
                      <a:srgbClr val="3366FF"/>
                    </a:solidFill>
                    <a:round/>
                  </a:ln>
                  <a:solidFill>
                    <a:srgbClr val="3366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4</a:t>
              </a:r>
              <a:endParaRPr lang="zh-CN" altLang="en-US" sz="3600" b="1">
                <a:ln w="9525">
                  <a:solidFill>
                    <a:srgbClr val="3366FF"/>
                  </a:solidFill>
                  <a:round/>
                </a:ln>
                <a:solidFill>
                  <a:srgbClr val="3366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7423" name="WordArt 15"/>
            <p:cNvSpPr>
              <a:spLocks noChangeArrowheads="1" noChangeShapeType="1"/>
            </p:cNvSpPr>
            <p:nvPr/>
          </p:nvSpPr>
          <p:spPr bwMode="auto">
            <a:xfrm>
              <a:off x="48" y="278"/>
              <a:ext cx="96" cy="14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altLang="zh-CN" sz="3600" b="1">
                  <a:ln w="9525">
                    <a:solidFill>
                      <a:srgbClr val="3366FF"/>
                    </a:solidFill>
                    <a:round/>
                  </a:ln>
                  <a:solidFill>
                    <a:srgbClr val="3366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endParaRPr lang="zh-CN" altLang="en-US" sz="3600" b="1">
                <a:ln w="9525">
                  <a:solidFill>
                    <a:srgbClr val="3366FF"/>
                  </a:solidFill>
                  <a:round/>
                </a:ln>
                <a:solidFill>
                  <a:srgbClr val="3366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8029575" y="2420938"/>
            <a:ext cx="865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宋体" panose="02010600030101010101" pitchFamily="2" charset="-122"/>
              </a:rPr>
              <a:t>×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5292725" y="4364038"/>
            <a:ext cx="1152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3300"/>
                </a:solidFill>
                <a:latin typeface="Times New Roman" panose="02020603050405020304" pitchFamily="18" charset="0"/>
              </a:rPr>
              <a:t>√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3205163" y="3213100"/>
            <a:ext cx="8651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宋体" panose="02010600030101010101" pitchFamily="2" charset="-122"/>
              </a:rPr>
              <a:t>×</a:t>
            </a:r>
          </a:p>
        </p:txBody>
      </p:sp>
      <p:pic>
        <p:nvPicPr>
          <p:cNvPr id="17427" name="Picture 19" descr="830895renwuhua2_021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875" y="981075"/>
            <a:ext cx="1728788" cy="172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28" name="WordArt 20"/>
          <p:cNvSpPr>
            <a:spLocks noChangeArrowheads="1" noChangeShapeType="1"/>
          </p:cNvSpPr>
          <p:nvPr/>
        </p:nvSpPr>
        <p:spPr bwMode="auto">
          <a:xfrm>
            <a:off x="971550" y="333375"/>
            <a:ext cx="1152525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b="1" kern="10">
                <a:ln w="12700">
                  <a:solidFill>
                    <a:schemeClr val="tx1"/>
                  </a:solidFill>
                  <a:miter lim="800000"/>
                </a:ln>
                <a:effectLst>
                  <a:outerShdw dist="53882" dir="2700000" algn="ctr" rotWithShape="0">
                    <a:srgbClr val="CBCBCB">
                      <a:alpha val="75000"/>
                    </a:srgbClr>
                  </a:outerShdw>
                </a:effectLst>
                <a:latin typeface="楷体_GB2312"/>
              </a:rPr>
              <a:t>练习巩固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4" grpId="0" autoUpdateAnimBg="0"/>
      <p:bldP spid="17425" grpId="0" autoUpdateAnimBg="0"/>
      <p:bldP spid="1742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700338" y="909638"/>
            <a:ext cx="3306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600" dirty="0"/>
              <a:t>3</a:t>
            </a:r>
            <a:r>
              <a:rPr lang="zh-CN" altLang="en-US" sz="3600" dirty="0"/>
              <a:t>.拓展深化练习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79613" y="2060575"/>
            <a:ext cx="4070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13÷</a:t>
            </a:r>
            <a:r>
              <a:rPr lang="zh-CN" alt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（   ）</a:t>
            </a:r>
            <a:r>
              <a:rPr 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=</a:t>
            </a:r>
            <a:endParaRPr lang="en-US" sz="3600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6022975" y="1844675"/>
          <a:ext cx="9271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6" r:id="rId5" imgW="394970" imgH="421005" progId="Equation.3">
                  <p:embed/>
                </p:oleObj>
              </mc:Choice>
              <mc:Fallback>
                <p:oleObj r:id="rId5" imgW="394970" imgH="42100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2975" y="1844675"/>
                        <a:ext cx="92710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941513" y="3438525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米的</a:t>
            </a:r>
            <a:endParaRPr lang="zh-CN" altLang="en-US" sz="3600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4427538" y="3149600"/>
          <a:ext cx="46037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r:id="rId7" imgW="153035" imgH="395605" progId="Equation.3">
                  <p:embed/>
                </p:oleObj>
              </mc:Choice>
              <mc:Fallback>
                <p:oleObj r:id="rId7" imgW="153035" imgH="39560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149600"/>
                        <a:ext cx="460375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4930775" y="3438525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600">
                <a:latin typeface="宋体" panose="02010600030101010101" pitchFamily="2" charset="-122"/>
                <a:cs typeface="Times New Roman" panose="02020603050405020304" pitchFamily="18" charset="0"/>
              </a:rPr>
              <a:t>米的</a:t>
            </a:r>
            <a:endParaRPr lang="zh-CN" altLang="en-US" sz="3600"/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6948488" y="3149600"/>
          <a:ext cx="457200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r:id="rId9" imgW="140335" imgH="395605" progId="Equation.3">
                  <p:embed/>
                </p:oleObj>
              </mc:Choice>
              <mc:Fallback>
                <p:oleObj r:id="rId9" imgW="140335" imgH="39560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3149600"/>
                        <a:ext cx="457200" cy="124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132138" y="4444098"/>
            <a:ext cx="457048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3600" dirty="0">
                <a:latin typeface="宋体" panose="02010600030101010101" pitchFamily="2" charset="-122"/>
                <a:cs typeface="Times New Roman" panose="02020603050405020304" pitchFamily="18" charset="0"/>
              </a:rPr>
              <a:t>一样长吗？为什么</a:t>
            </a:r>
            <a:r>
              <a:rPr lang="zh-CN" altLang="en-US" sz="3600" dirty="0" smtClean="0">
                <a:latin typeface="宋体" panose="02010600030101010101" pitchFamily="2" charset="-122"/>
                <a:cs typeface="Times New Roman" panose="02020603050405020304" pitchFamily="18" charset="0"/>
              </a:rPr>
              <a:t>？ </a:t>
            </a:r>
            <a:endParaRPr lang="zh-CN" altLang="en-US" sz="3600" dirty="0"/>
          </a:p>
        </p:txBody>
      </p:sp>
      <p:pic>
        <p:nvPicPr>
          <p:cNvPr id="18443" name="Picture 11" descr="830895renwuhua2_021"/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6725" y="981075"/>
            <a:ext cx="172720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44" name="WordArt 12"/>
          <p:cNvSpPr>
            <a:spLocks noChangeArrowheads="1" noChangeShapeType="1"/>
          </p:cNvSpPr>
          <p:nvPr/>
        </p:nvSpPr>
        <p:spPr bwMode="auto">
          <a:xfrm>
            <a:off x="1044575" y="333375"/>
            <a:ext cx="1222375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b="1" kern="10">
                <a:ln w="12700">
                  <a:solidFill>
                    <a:schemeClr val="tx1"/>
                  </a:solidFill>
                  <a:miter lim="800000"/>
                </a:ln>
                <a:effectLst>
                  <a:outerShdw dist="53882" dir="2700000" algn="ctr" rotWithShape="0">
                    <a:srgbClr val="CBCBCB">
                      <a:alpha val="75000"/>
                    </a:srgbClr>
                  </a:outerShdw>
                </a:effectLst>
                <a:latin typeface="楷体_GB2312"/>
              </a:rPr>
              <a:t>练习巩固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1979613" y="1195388"/>
            <a:ext cx="5043487" cy="720725"/>
            <a:chOff x="0" y="0"/>
            <a:chExt cx="7942" cy="1135"/>
          </a:xfrm>
        </p:grpSpPr>
        <p:sp>
          <p:nvSpPr>
            <p:cNvPr id="4099" name="未知"/>
            <p:cNvSpPr/>
            <p:nvPr/>
          </p:nvSpPr>
          <p:spPr bwMode="auto">
            <a:xfrm>
              <a:off x="0" y="795"/>
              <a:ext cx="7942" cy="340"/>
            </a:xfrm>
            <a:custGeom>
              <a:avLst/>
              <a:gdLst>
                <a:gd name="T0" fmla="*/ 0 w 21600"/>
                <a:gd name="T1" fmla="*/ 0 h 21600"/>
                <a:gd name="T2" fmla="*/ 2461 w 21600"/>
                <a:gd name="T3" fmla="*/ 20165 h 21600"/>
                <a:gd name="T4" fmla="*/ 5583 w 21600"/>
                <a:gd name="T5" fmla="*/ 5302 h 21600"/>
                <a:gd name="T6" fmla="*/ 8442 w 21600"/>
                <a:gd name="T7" fmla="*/ 21252 h 21600"/>
                <a:gd name="T8" fmla="*/ 12029 w 21600"/>
                <a:gd name="T9" fmla="*/ 3172 h 21600"/>
                <a:gd name="T10" fmla="*/ 15551 w 21600"/>
                <a:gd name="T11" fmla="*/ 19122 h 21600"/>
                <a:gd name="T12" fmla="*/ 18341 w 21600"/>
                <a:gd name="T13" fmla="*/ 3172 h 21600"/>
                <a:gd name="T14" fmla="*/ 21599 w 21600"/>
                <a:gd name="T15" fmla="*/ 1807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410" y="3346"/>
                    <a:pt x="1531" y="19296"/>
                    <a:pt x="2461" y="20165"/>
                  </a:cubicBezTo>
                  <a:cubicBezTo>
                    <a:pt x="3391" y="21035"/>
                    <a:pt x="4585" y="5128"/>
                    <a:pt x="5583" y="5302"/>
                  </a:cubicBezTo>
                  <a:cubicBezTo>
                    <a:pt x="6581" y="5476"/>
                    <a:pt x="7367" y="21600"/>
                    <a:pt x="8442" y="21252"/>
                  </a:cubicBezTo>
                  <a:cubicBezTo>
                    <a:pt x="9516" y="20904"/>
                    <a:pt x="10843" y="3520"/>
                    <a:pt x="12029" y="3172"/>
                  </a:cubicBezTo>
                  <a:cubicBezTo>
                    <a:pt x="13215" y="2824"/>
                    <a:pt x="14498" y="19122"/>
                    <a:pt x="15551" y="19122"/>
                  </a:cubicBezTo>
                  <a:cubicBezTo>
                    <a:pt x="16603" y="19122"/>
                    <a:pt x="17332" y="3346"/>
                    <a:pt x="18341" y="3172"/>
                  </a:cubicBezTo>
                  <a:cubicBezTo>
                    <a:pt x="19350" y="2998"/>
                    <a:pt x="21056" y="15602"/>
                    <a:pt x="21599" y="18079"/>
                  </a:cubicBezTo>
                </a:path>
              </a:pathLst>
            </a:custGeom>
            <a:noFill/>
            <a:ln w="44450" cap="flat" cmpd="sng">
              <a:solidFill>
                <a:schemeClr val="fol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0" name="Rectangle 4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67" y="0"/>
              <a:ext cx="6918" cy="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en-US" sz="2800"/>
                <a:t> </a:t>
              </a:r>
            </a:p>
          </p:txBody>
        </p:sp>
      </p:grpSp>
      <p:grpSp>
        <p:nvGrpSpPr>
          <p:cNvPr id="4101" name="Group 5"/>
          <p:cNvGrpSpPr/>
          <p:nvPr/>
        </p:nvGrpSpPr>
        <p:grpSpPr bwMode="auto">
          <a:xfrm>
            <a:off x="1979613" y="1987550"/>
            <a:ext cx="5043487" cy="790575"/>
            <a:chOff x="0" y="0"/>
            <a:chExt cx="7942" cy="1245"/>
          </a:xfrm>
        </p:grpSpPr>
        <p:sp>
          <p:nvSpPr>
            <p:cNvPr id="4102" name="未知"/>
            <p:cNvSpPr/>
            <p:nvPr/>
          </p:nvSpPr>
          <p:spPr bwMode="auto">
            <a:xfrm>
              <a:off x="0" y="907"/>
              <a:ext cx="7942" cy="339"/>
            </a:xfrm>
            <a:custGeom>
              <a:avLst/>
              <a:gdLst>
                <a:gd name="T0" fmla="*/ 0 w 21600"/>
                <a:gd name="T1" fmla="*/ 0 h 21600"/>
                <a:gd name="T2" fmla="*/ 2461 w 21600"/>
                <a:gd name="T3" fmla="*/ 20165 h 21600"/>
                <a:gd name="T4" fmla="*/ 5583 w 21600"/>
                <a:gd name="T5" fmla="*/ 5302 h 21600"/>
                <a:gd name="T6" fmla="*/ 8442 w 21600"/>
                <a:gd name="T7" fmla="*/ 21252 h 21600"/>
                <a:gd name="T8" fmla="*/ 12029 w 21600"/>
                <a:gd name="T9" fmla="*/ 3172 h 21600"/>
                <a:gd name="T10" fmla="*/ 15551 w 21600"/>
                <a:gd name="T11" fmla="*/ 19122 h 21600"/>
                <a:gd name="T12" fmla="*/ 18341 w 21600"/>
                <a:gd name="T13" fmla="*/ 3172 h 21600"/>
                <a:gd name="T14" fmla="*/ 21599 w 21600"/>
                <a:gd name="T15" fmla="*/ 1807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410" y="3346"/>
                    <a:pt x="1531" y="19296"/>
                    <a:pt x="2461" y="20165"/>
                  </a:cubicBezTo>
                  <a:cubicBezTo>
                    <a:pt x="3391" y="21035"/>
                    <a:pt x="4585" y="5128"/>
                    <a:pt x="5583" y="5302"/>
                  </a:cubicBezTo>
                  <a:cubicBezTo>
                    <a:pt x="6581" y="5476"/>
                    <a:pt x="7367" y="21600"/>
                    <a:pt x="8442" y="21252"/>
                  </a:cubicBezTo>
                  <a:cubicBezTo>
                    <a:pt x="9516" y="20904"/>
                    <a:pt x="10843" y="3520"/>
                    <a:pt x="12029" y="3172"/>
                  </a:cubicBezTo>
                  <a:cubicBezTo>
                    <a:pt x="13215" y="2824"/>
                    <a:pt x="14498" y="19122"/>
                    <a:pt x="15551" y="19122"/>
                  </a:cubicBezTo>
                  <a:cubicBezTo>
                    <a:pt x="16603" y="19122"/>
                    <a:pt x="17332" y="3346"/>
                    <a:pt x="18341" y="3172"/>
                  </a:cubicBezTo>
                  <a:cubicBezTo>
                    <a:pt x="19350" y="2998"/>
                    <a:pt x="21056" y="15602"/>
                    <a:pt x="21599" y="18079"/>
                  </a:cubicBezTo>
                </a:path>
              </a:pathLst>
            </a:custGeom>
            <a:noFill/>
            <a:ln w="44450" cap="flat" cmpd="sng">
              <a:solidFill>
                <a:schemeClr val="fol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3" name="Rectangle 7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67" y="0"/>
              <a:ext cx="6918" cy="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en-US" sz="2800"/>
                <a:t>创设情境提出问题</a:t>
              </a:r>
            </a:p>
          </p:txBody>
        </p:sp>
      </p:grpSp>
      <p:grpSp>
        <p:nvGrpSpPr>
          <p:cNvPr id="4104" name="Group 8"/>
          <p:cNvGrpSpPr/>
          <p:nvPr/>
        </p:nvGrpSpPr>
        <p:grpSpPr bwMode="auto">
          <a:xfrm>
            <a:off x="1908175" y="2851150"/>
            <a:ext cx="5043488" cy="863600"/>
            <a:chOff x="0" y="0"/>
            <a:chExt cx="7942" cy="1361"/>
          </a:xfrm>
        </p:grpSpPr>
        <p:sp>
          <p:nvSpPr>
            <p:cNvPr id="4105" name="未知"/>
            <p:cNvSpPr/>
            <p:nvPr/>
          </p:nvSpPr>
          <p:spPr bwMode="auto">
            <a:xfrm>
              <a:off x="0" y="1021"/>
              <a:ext cx="7942" cy="340"/>
            </a:xfrm>
            <a:custGeom>
              <a:avLst/>
              <a:gdLst>
                <a:gd name="T0" fmla="*/ 0 w 21600"/>
                <a:gd name="T1" fmla="*/ 0 h 21600"/>
                <a:gd name="T2" fmla="*/ 2461 w 21600"/>
                <a:gd name="T3" fmla="*/ 20165 h 21600"/>
                <a:gd name="T4" fmla="*/ 5583 w 21600"/>
                <a:gd name="T5" fmla="*/ 5302 h 21600"/>
                <a:gd name="T6" fmla="*/ 8442 w 21600"/>
                <a:gd name="T7" fmla="*/ 21252 h 21600"/>
                <a:gd name="T8" fmla="*/ 12029 w 21600"/>
                <a:gd name="T9" fmla="*/ 3172 h 21600"/>
                <a:gd name="T10" fmla="*/ 15551 w 21600"/>
                <a:gd name="T11" fmla="*/ 19122 h 21600"/>
                <a:gd name="T12" fmla="*/ 18341 w 21600"/>
                <a:gd name="T13" fmla="*/ 3172 h 21600"/>
                <a:gd name="T14" fmla="*/ 21599 w 21600"/>
                <a:gd name="T15" fmla="*/ 1807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410" y="3346"/>
                    <a:pt x="1531" y="19296"/>
                    <a:pt x="2461" y="20165"/>
                  </a:cubicBezTo>
                  <a:cubicBezTo>
                    <a:pt x="3391" y="21035"/>
                    <a:pt x="4585" y="5128"/>
                    <a:pt x="5583" y="5302"/>
                  </a:cubicBezTo>
                  <a:cubicBezTo>
                    <a:pt x="6581" y="5476"/>
                    <a:pt x="7367" y="21600"/>
                    <a:pt x="8442" y="21252"/>
                  </a:cubicBezTo>
                  <a:cubicBezTo>
                    <a:pt x="9516" y="20904"/>
                    <a:pt x="10843" y="3520"/>
                    <a:pt x="12029" y="3172"/>
                  </a:cubicBezTo>
                  <a:cubicBezTo>
                    <a:pt x="13215" y="2824"/>
                    <a:pt x="14498" y="19122"/>
                    <a:pt x="15551" y="19122"/>
                  </a:cubicBezTo>
                  <a:cubicBezTo>
                    <a:pt x="16603" y="19122"/>
                    <a:pt x="17332" y="3346"/>
                    <a:pt x="18341" y="3172"/>
                  </a:cubicBezTo>
                  <a:cubicBezTo>
                    <a:pt x="19350" y="2998"/>
                    <a:pt x="21056" y="15602"/>
                    <a:pt x="21599" y="18079"/>
                  </a:cubicBezTo>
                </a:path>
              </a:pathLst>
            </a:custGeom>
            <a:noFill/>
            <a:ln w="44450" cap="flat" cmpd="sng">
              <a:solidFill>
                <a:schemeClr val="fol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567" y="0"/>
              <a:ext cx="6918" cy="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en-US" sz="2800"/>
                <a:t>合作探究构建新知</a:t>
              </a:r>
            </a:p>
          </p:txBody>
        </p:sp>
      </p:grpSp>
      <p:grpSp>
        <p:nvGrpSpPr>
          <p:cNvPr id="4107" name="Group 11"/>
          <p:cNvGrpSpPr/>
          <p:nvPr/>
        </p:nvGrpSpPr>
        <p:grpSpPr bwMode="auto">
          <a:xfrm>
            <a:off x="2106613" y="3697288"/>
            <a:ext cx="5043487" cy="863600"/>
            <a:chOff x="0" y="0"/>
            <a:chExt cx="7942" cy="1361"/>
          </a:xfrm>
        </p:grpSpPr>
        <p:sp>
          <p:nvSpPr>
            <p:cNvPr id="4108" name="未知"/>
            <p:cNvSpPr/>
            <p:nvPr/>
          </p:nvSpPr>
          <p:spPr bwMode="auto">
            <a:xfrm>
              <a:off x="0" y="1021"/>
              <a:ext cx="7942" cy="340"/>
            </a:xfrm>
            <a:custGeom>
              <a:avLst/>
              <a:gdLst>
                <a:gd name="T0" fmla="*/ 0 w 21600"/>
                <a:gd name="T1" fmla="*/ 0 h 21600"/>
                <a:gd name="T2" fmla="*/ 2461 w 21600"/>
                <a:gd name="T3" fmla="*/ 20165 h 21600"/>
                <a:gd name="T4" fmla="*/ 5583 w 21600"/>
                <a:gd name="T5" fmla="*/ 5302 h 21600"/>
                <a:gd name="T6" fmla="*/ 8442 w 21600"/>
                <a:gd name="T7" fmla="*/ 21252 h 21600"/>
                <a:gd name="T8" fmla="*/ 12029 w 21600"/>
                <a:gd name="T9" fmla="*/ 3172 h 21600"/>
                <a:gd name="T10" fmla="*/ 15551 w 21600"/>
                <a:gd name="T11" fmla="*/ 19122 h 21600"/>
                <a:gd name="T12" fmla="*/ 18341 w 21600"/>
                <a:gd name="T13" fmla="*/ 3172 h 21600"/>
                <a:gd name="T14" fmla="*/ 21599 w 21600"/>
                <a:gd name="T15" fmla="*/ 1807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410" y="3346"/>
                    <a:pt x="1531" y="19296"/>
                    <a:pt x="2461" y="20165"/>
                  </a:cubicBezTo>
                  <a:cubicBezTo>
                    <a:pt x="3391" y="21035"/>
                    <a:pt x="4585" y="5128"/>
                    <a:pt x="5583" y="5302"/>
                  </a:cubicBezTo>
                  <a:cubicBezTo>
                    <a:pt x="6581" y="5476"/>
                    <a:pt x="7367" y="21600"/>
                    <a:pt x="8442" y="21252"/>
                  </a:cubicBezTo>
                  <a:cubicBezTo>
                    <a:pt x="9516" y="20904"/>
                    <a:pt x="10843" y="3520"/>
                    <a:pt x="12029" y="3172"/>
                  </a:cubicBezTo>
                  <a:cubicBezTo>
                    <a:pt x="13215" y="2824"/>
                    <a:pt x="14498" y="19122"/>
                    <a:pt x="15551" y="19122"/>
                  </a:cubicBezTo>
                  <a:cubicBezTo>
                    <a:pt x="16603" y="19122"/>
                    <a:pt x="17332" y="3346"/>
                    <a:pt x="18341" y="3172"/>
                  </a:cubicBezTo>
                  <a:cubicBezTo>
                    <a:pt x="19350" y="2998"/>
                    <a:pt x="21056" y="15602"/>
                    <a:pt x="21599" y="18079"/>
                  </a:cubicBezTo>
                </a:path>
              </a:pathLst>
            </a:custGeom>
            <a:noFill/>
            <a:ln w="44450" cap="flat" cmpd="sng">
              <a:solidFill>
                <a:schemeClr val="fol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9" name="Rectangle 13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67" y="0"/>
              <a:ext cx="6918" cy="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en-US" sz="2800"/>
                <a:t>教师精讲</a:t>
              </a:r>
            </a:p>
          </p:txBody>
        </p:sp>
      </p:grpSp>
      <p:grpSp>
        <p:nvGrpSpPr>
          <p:cNvPr id="4110" name="Group 14"/>
          <p:cNvGrpSpPr/>
          <p:nvPr/>
        </p:nvGrpSpPr>
        <p:grpSpPr bwMode="auto">
          <a:xfrm>
            <a:off x="2090738" y="4613275"/>
            <a:ext cx="5043487" cy="863600"/>
            <a:chOff x="0" y="0"/>
            <a:chExt cx="7942" cy="1361"/>
          </a:xfrm>
        </p:grpSpPr>
        <p:sp>
          <p:nvSpPr>
            <p:cNvPr id="4111" name="未知"/>
            <p:cNvSpPr/>
            <p:nvPr/>
          </p:nvSpPr>
          <p:spPr bwMode="auto">
            <a:xfrm>
              <a:off x="0" y="1021"/>
              <a:ext cx="7942" cy="340"/>
            </a:xfrm>
            <a:custGeom>
              <a:avLst/>
              <a:gdLst>
                <a:gd name="T0" fmla="*/ 0 w 21600"/>
                <a:gd name="T1" fmla="*/ 0 h 21600"/>
                <a:gd name="T2" fmla="*/ 2461 w 21600"/>
                <a:gd name="T3" fmla="*/ 20165 h 21600"/>
                <a:gd name="T4" fmla="*/ 5583 w 21600"/>
                <a:gd name="T5" fmla="*/ 5302 h 21600"/>
                <a:gd name="T6" fmla="*/ 8442 w 21600"/>
                <a:gd name="T7" fmla="*/ 21252 h 21600"/>
                <a:gd name="T8" fmla="*/ 12029 w 21600"/>
                <a:gd name="T9" fmla="*/ 3172 h 21600"/>
                <a:gd name="T10" fmla="*/ 15551 w 21600"/>
                <a:gd name="T11" fmla="*/ 19122 h 21600"/>
                <a:gd name="T12" fmla="*/ 18341 w 21600"/>
                <a:gd name="T13" fmla="*/ 3172 h 21600"/>
                <a:gd name="T14" fmla="*/ 21599 w 21600"/>
                <a:gd name="T15" fmla="*/ 1807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410" y="3346"/>
                    <a:pt x="1531" y="19296"/>
                    <a:pt x="2461" y="20165"/>
                  </a:cubicBezTo>
                  <a:cubicBezTo>
                    <a:pt x="3391" y="21035"/>
                    <a:pt x="4585" y="5128"/>
                    <a:pt x="5583" y="5302"/>
                  </a:cubicBezTo>
                  <a:cubicBezTo>
                    <a:pt x="6581" y="5476"/>
                    <a:pt x="7367" y="21600"/>
                    <a:pt x="8442" y="21252"/>
                  </a:cubicBezTo>
                  <a:cubicBezTo>
                    <a:pt x="9516" y="20904"/>
                    <a:pt x="10843" y="3520"/>
                    <a:pt x="12029" y="3172"/>
                  </a:cubicBezTo>
                  <a:cubicBezTo>
                    <a:pt x="13215" y="2824"/>
                    <a:pt x="14498" y="19122"/>
                    <a:pt x="15551" y="19122"/>
                  </a:cubicBezTo>
                  <a:cubicBezTo>
                    <a:pt x="16603" y="19122"/>
                    <a:pt x="17332" y="3346"/>
                    <a:pt x="18341" y="3172"/>
                  </a:cubicBezTo>
                  <a:cubicBezTo>
                    <a:pt x="19350" y="2998"/>
                    <a:pt x="21056" y="15602"/>
                    <a:pt x="21599" y="18079"/>
                  </a:cubicBezTo>
                </a:path>
              </a:pathLst>
            </a:custGeom>
            <a:noFill/>
            <a:ln w="44450" cap="flat" cmpd="sng">
              <a:solidFill>
                <a:schemeClr val="folHlink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2" name="Rectangle 16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67" y="0"/>
              <a:ext cx="6918" cy="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CN" altLang="en-US" sz="2800"/>
                <a:t>巩固练习夯实基础</a:t>
              </a:r>
            </a:p>
          </p:txBody>
        </p:sp>
      </p:grpSp>
      <p:sp>
        <p:nvSpPr>
          <p:cNvPr id="4113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43663" y="2132013"/>
            <a:ext cx="649287" cy="358775"/>
          </a:xfrm>
          <a:prstGeom prst="actionButtonForwardNex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14" name="AutoShape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43663" y="2924175"/>
            <a:ext cx="649287" cy="358775"/>
          </a:xfrm>
          <a:prstGeom prst="actionButtonForwardNex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15" name="AutoShap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43663" y="3787775"/>
            <a:ext cx="649287" cy="360363"/>
          </a:xfrm>
          <a:prstGeom prst="actionButtonForwardNex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16" name="AutoShape 2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443663" y="4724400"/>
            <a:ext cx="649287" cy="358775"/>
          </a:xfrm>
          <a:prstGeom prst="actionButtonForwardNex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17" name="WordArt 21"/>
          <p:cNvSpPr>
            <a:spLocks noChangeArrowheads="1" noChangeShapeType="1"/>
          </p:cNvSpPr>
          <p:nvPr/>
        </p:nvSpPr>
        <p:spPr bwMode="auto">
          <a:xfrm>
            <a:off x="3348038" y="620713"/>
            <a:ext cx="20161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方正魏碑简体"/>
              </a:rPr>
              <a:t>目录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3" grpId="0" animBg="1"/>
      <p:bldP spid="4114" grpId="0" animBg="1"/>
      <p:bldP spid="4115" grpId="0" animBg="1"/>
      <p:bldP spid="41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pic>
        <p:nvPicPr>
          <p:cNvPr id="5123" name="Picture 3" descr="小恐龙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1917700"/>
            <a:ext cx="1657350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2197100" y="836613"/>
            <a:ext cx="6780213" cy="1143000"/>
          </a:xfrm>
        </p:spPr>
        <p:txBody>
          <a:bodyPr/>
          <a:lstStyle/>
          <a:p>
            <a:pPr algn="l"/>
            <a:r>
              <a:rPr lang="zh-CN" altLang="en-US" sz="2400" dirty="0"/>
              <a:t>      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在校园艺术节中，同学们做了很多粘贴画，你能找到那些有用的数学信息？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3205163" y="2565400"/>
            <a:ext cx="3097212" cy="1223963"/>
          </a:xfrm>
          <a:prstGeom prst="ellipse">
            <a:avLst/>
          </a:prstGeom>
          <a:solidFill>
            <a:srgbClr val="F7A7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dirty="0"/>
              <a:t>4张粘贴画用了1米长的毛线 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3132138" y="4221163"/>
            <a:ext cx="3098800" cy="1223962"/>
          </a:xfrm>
          <a:prstGeom prst="ellipse">
            <a:avLst/>
          </a:prstGeom>
          <a:solidFill>
            <a:srgbClr val="F7A7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 dirty="0"/>
              <a:t>4张粘贴画用了3个圆片</a:t>
            </a:r>
          </a:p>
        </p:txBody>
      </p:sp>
      <p:sp>
        <p:nvSpPr>
          <p:cNvPr id="5127" name="WordArt 7"/>
          <p:cNvSpPr>
            <a:spLocks noChangeArrowheads="1" noChangeShapeType="1"/>
          </p:cNvSpPr>
          <p:nvPr/>
        </p:nvSpPr>
        <p:spPr bwMode="auto">
          <a:xfrm>
            <a:off x="1044575" y="260350"/>
            <a:ext cx="15113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 dirty="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创设情境</a:t>
            </a:r>
          </a:p>
          <a:p>
            <a:pPr algn="ctr"/>
            <a:r>
              <a:rPr lang="zh-CN" altLang="en-US" sz="4400" dirty="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提出问题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ldLvl="0" autoUpdateAnimBg="0"/>
      <p:bldP spid="5125" grpId="0" bldLvl="0" animBg="1" autoUpdateAnimBg="0"/>
      <p:bldP spid="5126" grpId="0" bldLvl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6780212" cy="1143000"/>
          </a:xfrm>
        </p:spPr>
        <p:txBody>
          <a:bodyPr/>
          <a:lstStyle/>
          <a:p>
            <a:pPr algn="l"/>
            <a:r>
              <a:rPr lang="zh-CN" altLang="en-US" sz="2800" dirty="0"/>
              <a:t>       </a:t>
            </a:r>
            <a:r>
              <a:rPr lang="zh-CN" altLang="en-US" sz="3200" dirty="0"/>
              <a:t>  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   根据信息我提出的问题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08175" y="1844675"/>
            <a:ext cx="5616575" cy="4527550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问题一：  4张粘贴画用了1米长的毛线 ，平均每幅画用多少米毛线</a:t>
            </a:r>
          </a:p>
          <a:p>
            <a:endParaRPr lang="zh-CN" altLang="en-US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问题二：4张粘贴画用了3个圆片，平均每幅画用多少个圆片</a:t>
            </a:r>
            <a:r>
              <a:rPr lang="zh-CN" altLang="en-US" dirty="0" smtClean="0">
                <a:solidFill>
                  <a:schemeClr val="tx1"/>
                </a:solidFill>
              </a:rPr>
              <a:t>？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148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pic>
        <p:nvPicPr>
          <p:cNvPr id="6149" name="Picture 5" descr="小恐龙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412875"/>
            <a:ext cx="1493838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0" name="WordArt 6"/>
          <p:cNvSpPr>
            <a:spLocks noChangeArrowheads="1" noChangeShapeType="1"/>
          </p:cNvSpPr>
          <p:nvPr/>
        </p:nvSpPr>
        <p:spPr bwMode="auto">
          <a:xfrm>
            <a:off x="971550" y="260350"/>
            <a:ext cx="1439863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创设情境</a:t>
            </a:r>
          </a:p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提出问题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339975" y="836613"/>
            <a:ext cx="6265863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/>
              <a:t>问题一：4张粘贴画用了1米长的毛线 ，平均每幅画用多少米毛线</a:t>
            </a:r>
          </a:p>
        </p:txBody>
      </p:sp>
      <p:pic>
        <p:nvPicPr>
          <p:cNvPr id="7172" name="Picture 4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60000">
            <a:off x="755650" y="2060575"/>
            <a:ext cx="2185988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3419475" y="3070225"/>
            <a:ext cx="3744913" cy="1439863"/>
          </a:xfrm>
          <a:prstGeom prst="wedgeEllipseCallout">
            <a:avLst>
              <a:gd name="adj1" fmla="val -65032"/>
              <a:gd name="adj2" fmla="val -51583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170" tIns="46990" rIns="90170" bIns="46990" anchor="ctr"/>
          <a:lstStyle/>
          <a:p>
            <a:pPr algn="ctr"/>
            <a:r>
              <a:rPr lang="zh-CN" altLang="en-US" sz="2800" b="1"/>
              <a:t>请你列出算式并解答</a:t>
            </a:r>
          </a:p>
        </p:txBody>
      </p:sp>
      <p:sp>
        <p:nvSpPr>
          <p:cNvPr id="7174" name="WordArt 6"/>
          <p:cNvSpPr>
            <a:spLocks noChangeArrowheads="1" noChangeShapeType="1"/>
          </p:cNvSpPr>
          <p:nvPr/>
        </p:nvSpPr>
        <p:spPr bwMode="auto">
          <a:xfrm>
            <a:off x="971550" y="333375"/>
            <a:ext cx="1368425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合作探索</a:t>
            </a:r>
          </a:p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构建新知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ldLvl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hlinkClick r:id="rId4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266950" y="835025"/>
            <a:ext cx="62674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/>
              <a:t>问题一：4张粘贴画用了1米长的毛线 ，平均每幅画用多少米毛线</a:t>
            </a:r>
            <a:endParaRPr lang="zh-CN" altLang="en-US"/>
          </a:p>
        </p:txBody>
      </p:sp>
      <p:pic>
        <p:nvPicPr>
          <p:cNvPr id="8196" name="Picture 4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60000">
            <a:off x="252413" y="1557338"/>
            <a:ext cx="2339975" cy="233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8197" name="Group 5"/>
          <p:cNvGrpSpPr/>
          <p:nvPr/>
        </p:nvGrpSpPr>
        <p:grpSpPr bwMode="auto">
          <a:xfrm>
            <a:off x="3984625" y="2784475"/>
            <a:ext cx="2536825" cy="215900"/>
            <a:chOff x="0" y="0"/>
            <a:chExt cx="3992" cy="340"/>
          </a:xfrm>
        </p:grpSpPr>
        <p:sp>
          <p:nvSpPr>
            <p:cNvPr id="8198" name="Line 6"/>
            <p:cNvSpPr>
              <a:spLocks noChangeShapeType="1"/>
            </p:cNvSpPr>
            <p:nvPr/>
          </p:nvSpPr>
          <p:spPr bwMode="auto">
            <a:xfrm flipV="1">
              <a:off x="16" y="335"/>
              <a:ext cx="397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0" y="0"/>
              <a:ext cx="0" cy="34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1020" y="0"/>
              <a:ext cx="0" cy="34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2040" y="0"/>
              <a:ext cx="0" cy="34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3060" y="0"/>
              <a:ext cx="0" cy="34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3967" y="0"/>
              <a:ext cx="0" cy="34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204" name="Group 12"/>
          <p:cNvGrpSpPr/>
          <p:nvPr/>
        </p:nvGrpSpPr>
        <p:grpSpPr bwMode="auto">
          <a:xfrm>
            <a:off x="3695700" y="3216275"/>
            <a:ext cx="1974850" cy="1022350"/>
            <a:chOff x="0" y="0"/>
            <a:chExt cx="1243" cy="644"/>
          </a:xfrm>
        </p:grpSpPr>
        <p:grpSp>
          <p:nvGrpSpPr>
            <p:cNvPr id="8205" name="Group 13"/>
            <p:cNvGrpSpPr/>
            <p:nvPr/>
          </p:nvGrpSpPr>
          <p:grpSpPr bwMode="auto">
            <a:xfrm>
              <a:off x="0" y="0"/>
              <a:ext cx="1243" cy="644"/>
              <a:chOff x="0" y="0"/>
              <a:chExt cx="1243" cy="644"/>
            </a:xfrm>
          </p:grpSpPr>
          <p:sp>
            <p:nvSpPr>
              <p:cNvPr id="8206" name="Line 14"/>
              <p:cNvSpPr>
                <a:spLocks noChangeShapeType="1"/>
              </p:cNvSpPr>
              <p:nvPr/>
            </p:nvSpPr>
            <p:spPr bwMode="auto">
              <a:xfrm flipV="1">
                <a:off x="200" y="317"/>
                <a:ext cx="317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18" y="317"/>
                <a:ext cx="122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（  ）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22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（  ）</a:t>
                </a:r>
              </a:p>
            </p:txBody>
          </p:sp>
        </p:grp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545" y="89"/>
              <a:ext cx="36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/>
                <a:t>米</a:t>
              </a:r>
            </a:p>
          </p:txBody>
        </p:sp>
      </p:grpSp>
      <p:sp>
        <p:nvSpPr>
          <p:cNvPr id="8210" name="AutoShape 18"/>
          <p:cNvSpPr/>
          <p:nvPr/>
        </p:nvSpPr>
        <p:spPr bwMode="auto">
          <a:xfrm rot="5400000">
            <a:off x="4237037" y="2817813"/>
            <a:ext cx="142875" cy="647700"/>
          </a:xfrm>
          <a:prstGeom prst="rightBrace">
            <a:avLst>
              <a:gd name="adj1" fmla="val 37778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1" name="AutoShape 19"/>
          <p:cNvSpPr/>
          <p:nvPr/>
        </p:nvSpPr>
        <p:spPr bwMode="auto">
          <a:xfrm rot="16200000">
            <a:off x="5140325" y="1339850"/>
            <a:ext cx="215900" cy="2527300"/>
          </a:xfrm>
          <a:prstGeom prst="rightBrace">
            <a:avLst>
              <a:gd name="adj1" fmla="val 97549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860925" y="1771650"/>
            <a:ext cx="93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ea typeface="黑体" panose="02010609060101010101" pitchFamily="49" charset="-122"/>
              </a:rPr>
              <a:t>1</a:t>
            </a:r>
            <a:r>
              <a:rPr lang="zh-CN" altLang="en-US" sz="3600" b="1">
                <a:solidFill>
                  <a:srgbClr val="FF0000"/>
                </a:solidFill>
                <a:ea typeface="黑体" panose="02010609060101010101" pitchFamily="49" charset="-122"/>
              </a:rPr>
              <a:t>米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1835150" y="4508500"/>
            <a:ext cx="62674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/>
              <a:t>算式：1</a:t>
            </a:r>
            <a:r>
              <a:rPr lang="zh-CN" altLang="en-US" sz="2800">
                <a:sym typeface="Arial" panose="020B0604020202020204" pitchFamily="34" charset="0"/>
              </a:rPr>
              <a:t>÷4=       米    </a:t>
            </a:r>
          </a:p>
        </p:txBody>
      </p:sp>
      <p:graphicFrame>
        <p:nvGraphicFramePr>
          <p:cNvPr id="8214" name="Object 22"/>
          <p:cNvGraphicFramePr>
            <a:graphicFrameLocks noChangeAspect="1"/>
          </p:cNvGraphicFramePr>
          <p:nvPr/>
        </p:nvGraphicFramePr>
        <p:xfrm>
          <a:off x="3924300" y="4292600"/>
          <a:ext cx="5048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r:id="rId7" imgW="153035" imgH="394970" progId="Equation.3">
                  <p:embed/>
                </p:oleObj>
              </mc:Choice>
              <mc:Fallback>
                <p:oleObj r:id="rId7" imgW="153035" imgH="39497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292600"/>
                        <a:ext cx="504825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5" name="WordArt 23"/>
          <p:cNvSpPr>
            <a:spLocks noChangeArrowheads="1" noChangeShapeType="1"/>
          </p:cNvSpPr>
          <p:nvPr/>
        </p:nvSpPr>
        <p:spPr bwMode="auto">
          <a:xfrm>
            <a:off x="1042988" y="260350"/>
            <a:ext cx="12954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miter lim="800000"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合作探索</a:t>
            </a:r>
          </a:p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miter lim="800000"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构建新知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8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 animBg="1"/>
      <p:bldP spid="8211" grpId="0" animBg="1"/>
      <p:bldP spid="8212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8029575" y="6381750"/>
            <a:ext cx="863600" cy="287338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339975" y="693738"/>
            <a:ext cx="6265863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/>
              <a:t>问题二：4张粘贴画用了3个圆片，平均每幅画用多少个圆片？</a:t>
            </a:r>
          </a:p>
        </p:txBody>
      </p:sp>
      <p:pic>
        <p:nvPicPr>
          <p:cNvPr id="9220" name="Picture 4" descr="2007012611532143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57430">
            <a:off x="900113" y="1557338"/>
            <a:ext cx="14859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3349625" y="2349500"/>
            <a:ext cx="3959225" cy="2160588"/>
          </a:xfrm>
          <a:prstGeom prst="wedgeEllipseCallout">
            <a:avLst>
              <a:gd name="adj1" fmla="val -65032"/>
              <a:gd name="adj2" fmla="val -51583"/>
            </a:avLst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170" tIns="46990" rIns="90170" bIns="46990" anchor="ctr"/>
          <a:lstStyle/>
          <a:p>
            <a:pPr algn="ctr"/>
            <a:r>
              <a:rPr lang="zh-CN" altLang="en-US" sz="2800" b="1"/>
              <a:t>请同学们先利用学具</a:t>
            </a:r>
          </a:p>
          <a:p>
            <a:pPr algn="ctr"/>
            <a:r>
              <a:rPr lang="zh-CN" altLang="en-US" sz="2800" b="1"/>
              <a:t>动手操作后，再解答！</a:t>
            </a:r>
          </a:p>
        </p:txBody>
      </p:sp>
      <p:sp>
        <p:nvSpPr>
          <p:cNvPr id="9222" name="WordArt 6"/>
          <p:cNvSpPr>
            <a:spLocks noChangeArrowheads="1" noChangeShapeType="1"/>
          </p:cNvSpPr>
          <p:nvPr/>
        </p:nvSpPr>
        <p:spPr bwMode="auto">
          <a:xfrm>
            <a:off x="900113" y="333375"/>
            <a:ext cx="13684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miter lim="800000"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合作探索</a:t>
            </a:r>
          </a:p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miter lim="800000"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构建新知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ldLvl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>
            <a:hlinkClick r:id="rId5" action="ppaction://hlinksldjump"/>
          </p:cNvPr>
          <p:cNvSpPr>
            <a:spLocks noChangeArrowheads="1"/>
          </p:cNvSpPr>
          <p:nvPr/>
        </p:nvSpPr>
        <p:spPr bwMode="auto">
          <a:xfrm flipH="1" flipV="1">
            <a:off x="7956550" y="6570663"/>
            <a:ext cx="863600" cy="287337"/>
          </a:xfrm>
          <a:prstGeom prst="actionButtonBlank">
            <a:avLst/>
          </a:prstGeom>
          <a:gradFill rotWithShape="0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/>
            <a:r>
              <a:rPr lang="zh-CN" altLang="en-US">
                <a:latin typeface="Arial Black" panose="020B0A04020102020204" pitchFamily="34" charset="0"/>
              </a:rPr>
              <a:t>back</a:t>
            </a:r>
          </a:p>
        </p:txBody>
      </p:sp>
      <p:pic>
        <p:nvPicPr>
          <p:cNvPr id="10243" name="Picture 3" descr="20070126115321439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57430">
            <a:off x="-250825" y="1520825"/>
            <a:ext cx="1390650" cy="215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4" name="Picture 4" descr="0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5725" y="333375"/>
            <a:ext cx="1447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5" descr="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0775" y="476250"/>
            <a:ext cx="1447800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210050" y="549275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4000">
                <a:latin typeface="Times New Roman" panose="02020603050405020304" pitchFamily="18" charset="0"/>
              </a:rPr>
              <a:t>→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210050" y="1628775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>
                <a:latin typeface="Times New Roman" panose="02020603050405020304" pitchFamily="18" charset="0"/>
              </a:rPr>
              <a:t>→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210050" y="2852738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4000">
                <a:latin typeface="Times New Roman" panose="02020603050405020304" pitchFamily="18" charset="0"/>
              </a:rPr>
              <a:t>→</a:t>
            </a:r>
          </a:p>
        </p:txBody>
      </p:sp>
      <p:pic>
        <p:nvPicPr>
          <p:cNvPr id="10249" name="Picture 9" descr="1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6013" y="1485900"/>
            <a:ext cx="13716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50" name="Rectangle 10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7200900" y="6165850"/>
            <a:ext cx="7921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grpSp>
        <p:nvGrpSpPr>
          <p:cNvPr id="10251" name="Group 11"/>
          <p:cNvGrpSpPr/>
          <p:nvPr/>
        </p:nvGrpSpPr>
        <p:grpSpPr bwMode="auto">
          <a:xfrm>
            <a:off x="2635250" y="3429000"/>
            <a:ext cx="2667000" cy="1717675"/>
            <a:chOff x="0" y="0"/>
            <a:chExt cx="1679" cy="1082"/>
          </a:xfrm>
        </p:grpSpPr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0" y="227"/>
              <a:ext cx="1679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3</a:t>
              </a:r>
              <a:r>
                <a:rPr lang="zh-CN" altLang="en-US" sz="4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片</a:t>
              </a:r>
              <a:r>
                <a:rPr lang="zh-CN" altLang="en-US" sz="4400">
                  <a:solidFill>
                    <a:schemeClr val="tx2"/>
                  </a:solidFill>
                  <a:latin typeface="Times New Roman" panose="02020603050405020304" pitchFamily="18" charset="0"/>
                </a:rPr>
                <a:t>      </a:t>
              </a:r>
              <a:r>
                <a:rPr lang="zh-CN" altLang="en-US" sz="4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个</a:t>
              </a:r>
              <a:r>
                <a:rPr lang="zh-CN" altLang="en-US" sz="4400">
                  <a:solidFill>
                    <a:schemeClr val="tx2"/>
                  </a:solidFill>
                  <a:latin typeface="Times New Roman" panose="02020603050405020304" pitchFamily="18" charset="0"/>
                </a:rPr>
                <a:t> </a:t>
              </a:r>
            </a:p>
          </p:txBody>
        </p:sp>
        <p:grpSp>
          <p:nvGrpSpPr>
            <p:cNvPr id="10253" name="Group 13"/>
            <p:cNvGrpSpPr/>
            <p:nvPr/>
          </p:nvGrpSpPr>
          <p:grpSpPr bwMode="auto">
            <a:xfrm>
              <a:off x="680" y="0"/>
              <a:ext cx="432" cy="1082"/>
              <a:chOff x="0" y="0"/>
              <a:chExt cx="432" cy="1082"/>
            </a:xfrm>
          </p:grpSpPr>
          <p:sp>
            <p:nvSpPr>
              <p:cNvPr id="10254" name="Text Box 14"/>
              <p:cNvSpPr txBox="1">
                <a:spLocks noChangeArrowheads="1"/>
              </p:cNvSpPr>
              <p:nvPr/>
            </p:nvSpPr>
            <p:spPr bwMode="auto">
              <a:xfrm>
                <a:off x="91" y="544"/>
                <a:ext cx="272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5000" b="1">
                    <a:latin typeface="Times New Roman" panose="02020603050405020304" pitchFamily="18" charset="0"/>
                  </a:rPr>
                  <a:t>4</a:t>
                </a:r>
              </a:p>
            </p:txBody>
          </p:sp>
          <p:grpSp>
            <p:nvGrpSpPr>
              <p:cNvPr id="10255" name="Group 15"/>
              <p:cNvGrpSpPr/>
              <p:nvPr/>
            </p:nvGrpSpPr>
            <p:grpSpPr bwMode="auto">
              <a:xfrm>
                <a:off x="0" y="0"/>
                <a:ext cx="432" cy="538"/>
                <a:chOff x="0" y="0"/>
                <a:chExt cx="432" cy="538"/>
              </a:xfrm>
            </p:grpSpPr>
            <p:sp>
              <p:nvSpPr>
                <p:cNvPr id="1025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1" y="0"/>
                  <a:ext cx="316" cy="5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5000" b="1"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auto">
                <a:xfrm>
                  <a:off x="0" y="453"/>
                  <a:ext cx="432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997450" y="3733800"/>
            <a:ext cx="7207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>
                <a:latin typeface="Times New Roman" panose="02020603050405020304" pitchFamily="18" charset="0"/>
              </a:rPr>
              <a:t>＝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3781425" y="5878513"/>
            <a:ext cx="36004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pSp>
        <p:nvGrpSpPr>
          <p:cNvPr id="10260" name="Group 20"/>
          <p:cNvGrpSpPr/>
          <p:nvPr/>
        </p:nvGrpSpPr>
        <p:grpSpPr bwMode="auto">
          <a:xfrm>
            <a:off x="5683250" y="3276600"/>
            <a:ext cx="3524250" cy="1717675"/>
            <a:chOff x="0" y="0"/>
            <a:chExt cx="2219" cy="1082"/>
          </a:xfrm>
        </p:grpSpPr>
        <p:grpSp>
          <p:nvGrpSpPr>
            <p:cNvPr id="10261" name="Group 21"/>
            <p:cNvGrpSpPr/>
            <p:nvPr/>
          </p:nvGrpSpPr>
          <p:grpSpPr bwMode="auto">
            <a:xfrm>
              <a:off x="1176" y="0"/>
              <a:ext cx="1043" cy="1082"/>
              <a:chOff x="0" y="0"/>
              <a:chExt cx="1043" cy="1082"/>
            </a:xfrm>
          </p:grpSpPr>
          <p:sp>
            <p:nvSpPr>
              <p:cNvPr id="10262" name="Text Box 22"/>
              <p:cNvSpPr txBox="1">
                <a:spLocks noChangeArrowheads="1"/>
              </p:cNvSpPr>
              <p:nvPr/>
            </p:nvSpPr>
            <p:spPr bwMode="auto">
              <a:xfrm>
                <a:off x="0" y="272"/>
                <a:ext cx="1043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4400">
                    <a:solidFill>
                      <a:schemeClr val="tx2"/>
                    </a:solidFill>
                    <a:latin typeface="Times New Roman" panose="02020603050405020304" pitchFamily="18" charset="0"/>
                  </a:rPr>
                  <a:t>     </a:t>
                </a:r>
              </a:p>
            </p:txBody>
          </p:sp>
          <p:grpSp>
            <p:nvGrpSpPr>
              <p:cNvPr id="10263" name="Group 23"/>
              <p:cNvGrpSpPr/>
              <p:nvPr/>
            </p:nvGrpSpPr>
            <p:grpSpPr bwMode="auto">
              <a:xfrm>
                <a:off x="45" y="0"/>
                <a:ext cx="432" cy="1082"/>
                <a:chOff x="0" y="0"/>
                <a:chExt cx="432" cy="1082"/>
              </a:xfrm>
            </p:grpSpPr>
            <p:sp>
              <p:nvSpPr>
                <p:cNvPr id="1026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1" y="544"/>
                  <a:ext cx="272" cy="5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5000" b="1"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grpSp>
              <p:nvGrpSpPr>
                <p:cNvPr id="10265" name="Group 25"/>
                <p:cNvGrpSpPr/>
                <p:nvPr/>
              </p:nvGrpSpPr>
              <p:grpSpPr bwMode="auto">
                <a:xfrm>
                  <a:off x="0" y="0"/>
                  <a:ext cx="432" cy="538"/>
                  <a:chOff x="0" y="0"/>
                  <a:chExt cx="432" cy="538"/>
                </a:xfrm>
              </p:grpSpPr>
              <p:sp>
                <p:nvSpPr>
                  <p:cNvPr id="10266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1" y="0"/>
                    <a:ext cx="316" cy="5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5000" b="1">
                        <a:latin typeface="Times New Roman" panose="02020603050405020304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10267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0" y="453"/>
                    <a:ext cx="432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0" y="272"/>
              <a:ext cx="1080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4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1</a:t>
              </a:r>
              <a:r>
                <a:rPr lang="zh-CN" altLang="en-US" sz="4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片的</a:t>
              </a:r>
            </a:p>
          </p:txBody>
        </p:sp>
      </p:grpSp>
      <p:pic>
        <p:nvPicPr>
          <p:cNvPr id="10269" name="Picture 2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5" y="2852738"/>
            <a:ext cx="15113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70" name="Picture 30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025" y="1558925"/>
            <a:ext cx="2117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71" name="Picture 31"/>
          <p:cNvPicPr>
            <a:picLocks noChangeAspect="1" noChangeArrowheads="1"/>
          </p:cNvPicPr>
          <p:nvPr/>
        </p:nvPicPr>
        <p:blipFill>
          <a:blip r:embed="rId1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5725" y="1628775"/>
            <a:ext cx="15113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72" name="Picture 32"/>
          <p:cNvPicPr>
            <a:picLocks noChangeAspect="1" noChangeArrowheads="1"/>
          </p:cNvPicPr>
          <p:nvPr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5725" y="2852738"/>
            <a:ext cx="15843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73" name="Picture 33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1628775"/>
            <a:ext cx="17272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3514725" y="5038725"/>
            <a:ext cx="2374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9900"/>
                </a:solidFill>
                <a:latin typeface="Times New Roman" panose="02020603050405020304" pitchFamily="18" charset="0"/>
              </a:rPr>
              <a:t>3</a:t>
            </a:r>
            <a:r>
              <a:rPr lang="en-US" sz="4400" b="1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</a:rPr>
              <a:t>÷</a:t>
            </a:r>
            <a:r>
              <a:rPr lang="en-US" sz="4400" b="1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sz="4400" b="1">
                <a:latin typeface="Times New Roman" panose="02020603050405020304" pitchFamily="18" charset="0"/>
              </a:rPr>
              <a:t> </a:t>
            </a:r>
            <a:r>
              <a:rPr lang="zh-CN" altLang="en-US" sz="4400" b="1">
                <a:latin typeface="Times New Roman" panose="02020603050405020304" pitchFamily="18" charset="0"/>
              </a:rPr>
              <a:t>＝</a:t>
            </a:r>
          </a:p>
        </p:txBody>
      </p:sp>
      <p:grpSp>
        <p:nvGrpSpPr>
          <p:cNvPr id="10275" name="Group 35"/>
          <p:cNvGrpSpPr/>
          <p:nvPr/>
        </p:nvGrpSpPr>
        <p:grpSpPr bwMode="auto">
          <a:xfrm>
            <a:off x="5724525" y="4657725"/>
            <a:ext cx="2770188" cy="1717675"/>
            <a:chOff x="0" y="0"/>
            <a:chExt cx="1745" cy="1082"/>
          </a:xfrm>
        </p:grpSpPr>
        <p:grpSp>
          <p:nvGrpSpPr>
            <p:cNvPr id="10276" name="Group 36"/>
            <p:cNvGrpSpPr/>
            <p:nvPr/>
          </p:nvGrpSpPr>
          <p:grpSpPr bwMode="auto">
            <a:xfrm>
              <a:off x="0" y="0"/>
              <a:ext cx="442" cy="1082"/>
              <a:chOff x="0" y="0"/>
              <a:chExt cx="432" cy="1082"/>
            </a:xfrm>
          </p:grpSpPr>
          <p:sp>
            <p:nvSpPr>
              <p:cNvPr id="10277" name="Text Box 37"/>
              <p:cNvSpPr txBox="1">
                <a:spLocks noChangeArrowheads="1"/>
              </p:cNvSpPr>
              <p:nvPr/>
            </p:nvSpPr>
            <p:spPr bwMode="auto">
              <a:xfrm>
                <a:off x="91" y="544"/>
                <a:ext cx="272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50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grpSp>
            <p:nvGrpSpPr>
              <p:cNvPr id="10278" name="Group 38"/>
              <p:cNvGrpSpPr/>
              <p:nvPr/>
            </p:nvGrpSpPr>
            <p:grpSpPr bwMode="auto">
              <a:xfrm>
                <a:off x="0" y="0"/>
                <a:ext cx="432" cy="538"/>
                <a:chOff x="0" y="0"/>
                <a:chExt cx="432" cy="538"/>
              </a:xfrm>
            </p:grpSpPr>
            <p:sp>
              <p:nvSpPr>
                <p:cNvPr id="10279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91" y="0"/>
                  <a:ext cx="309" cy="5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5000" b="1">
                      <a:solidFill>
                        <a:srgbClr val="FF6600"/>
                      </a:solidFill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10280" name="Line 40"/>
                <p:cNvSpPr>
                  <a:spLocks noChangeShapeType="1"/>
                </p:cNvSpPr>
                <p:nvPr/>
              </p:nvSpPr>
              <p:spPr bwMode="auto">
                <a:xfrm>
                  <a:off x="0" y="453"/>
                  <a:ext cx="432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0281" name="Text Box 41"/>
            <p:cNvSpPr txBox="1">
              <a:spLocks noChangeArrowheads="1"/>
            </p:cNvSpPr>
            <p:nvPr/>
          </p:nvSpPr>
          <p:spPr bwMode="auto">
            <a:xfrm>
              <a:off x="226" y="181"/>
              <a:ext cx="1519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44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（片）</a:t>
              </a:r>
            </a:p>
          </p:txBody>
        </p:sp>
      </p:grpSp>
      <p:sp>
        <p:nvSpPr>
          <p:cNvPr id="10282" name="WordArt 42"/>
          <p:cNvSpPr>
            <a:spLocks noChangeArrowheads="1" noChangeShapeType="1"/>
          </p:cNvSpPr>
          <p:nvPr/>
        </p:nvSpPr>
        <p:spPr bwMode="auto">
          <a:xfrm>
            <a:off x="971550" y="260350"/>
            <a:ext cx="1298575" cy="57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miter lim="800000"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合作探索</a:t>
            </a:r>
          </a:p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miter lim="800000"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构建新知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8" grpId="0" autoUpdateAnimBg="0"/>
      <p:bldP spid="102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20070126115321439"/>
          <p:cNvPicPr>
            <a:picLocks noChangeAspect="1" noChangeArrowheads="1"/>
          </p:cNvPicPr>
          <p:nvPr/>
        </p:nvPicPr>
        <p:blipFill>
          <a:blip r:embed="rId6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57430">
            <a:off x="34925" y="1844675"/>
            <a:ext cx="1074738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781425" y="5878513"/>
            <a:ext cx="36004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1268" name="Picture 4" descr="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6375" y="1054100"/>
            <a:ext cx="190500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9" name="Picture 5" descr="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0763" y="1339850"/>
            <a:ext cx="12446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0" name="Picture 6" descr="6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1138" y="406400"/>
            <a:ext cx="10668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054600" y="2905125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2" name="Rectangle 8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7918450" y="6165850"/>
            <a:ext cx="7921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1273" name="Rectangle 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8926513" y="6165850"/>
            <a:ext cx="7921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918075" y="3514725"/>
            <a:ext cx="5746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5400" b="1"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1275" name="Group 11"/>
          <p:cNvGrpSpPr/>
          <p:nvPr/>
        </p:nvGrpSpPr>
        <p:grpSpPr bwMode="auto">
          <a:xfrm>
            <a:off x="2708275" y="3514725"/>
            <a:ext cx="2447925" cy="1223963"/>
            <a:chOff x="0" y="0"/>
            <a:chExt cx="1542" cy="771"/>
          </a:xfrm>
        </p:grpSpPr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0" y="91"/>
              <a:ext cx="1542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3</a:t>
              </a:r>
              <a:r>
                <a:rPr lang="zh-CN" altLang="en-US" sz="4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个的</a:t>
              </a:r>
              <a:r>
                <a:rPr lang="zh-CN" altLang="en-US" sz="4800">
                  <a:solidFill>
                    <a:schemeClr val="tx2"/>
                  </a:solidFill>
                  <a:latin typeface="Times New Roman" panose="02020603050405020304" pitchFamily="18" charset="0"/>
                </a:rPr>
                <a:t>  </a:t>
              </a:r>
            </a:p>
          </p:txBody>
        </p:sp>
        <p:graphicFrame>
          <p:nvGraphicFramePr>
            <p:cNvPr id="11277" name="Object 13"/>
            <p:cNvGraphicFramePr>
              <a:graphicFrameLocks noChangeAspect="1"/>
            </p:cNvGraphicFramePr>
            <p:nvPr/>
          </p:nvGraphicFramePr>
          <p:xfrm>
            <a:off x="998" y="0"/>
            <a:ext cx="298" cy="7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6" r:id="rId11" imgW="153035" imgH="396240" progId="Equation.3">
                    <p:embed/>
                  </p:oleObj>
                </mc:Choice>
                <mc:Fallback>
                  <p:oleObj r:id="rId11" imgW="153035" imgH="39624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8" y="0"/>
                          <a:ext cx="298" cy="7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370638" y="4725988"/>
            <a:ext cx="1296987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3394075" y="6022975"/>
            <a:ext cx="3455988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2554288" y="5014913"/>
            <a:ext cx="4967287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6594475" y="4962525"/>
            <a:ext cx="22225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zh-CN" altLang="en-US" sz="4400" b="1">
                <a:solidFill>
                  <a:schemeClr val="tx2"/>
                </a:solidFill>
                <a:latin typeface="Times New Roman" panose="02020603050405020304" pitchFamily="18" charset="0"/>
              </a:rPr>
              <a:t>（个）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4003675" y="4962525"/>
            <a:ext cx="2438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4800" b="1">
                <a:solidFill>
                  <a:srgbClr val="FF9900"/>
                </a:solidFill>
                <a:latin typeface="Times New Roman" panose="02020603050405020304" pitchFamily="18" charset="0"/>
              </a:rPr>
              <a:t>3</a:t>
            </a:r>
            <a:r>
              <a:rPr lang="en-US" sz="4800" b="1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sz="4800" b="1">
                <a:latin typeface="Times New Roman" panose="02020603050405020304" pitchFamily="18" charset="0"/>
              </a:rPr>
              <a:t>÷</a:t>
            </a:r>
            <a:r>
              <a:rPr lang="en-US" sz="4800" b="1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r>
              <a:rPr lang="zh-CN" altLang="en-US" sz="4800" b="1">
                <a:latin typeface="Times New Roman" panose="02020603050405020304" pitchFamily="18" charset="0"/>
              </a:rPr>
              <a:t>＝</a:t>
            </a:r>
          </a:p>
        </p:txBody>
      </p:sp>
      <p:grpSp>
        <p:nvGrpSpPr>
          <p:cNvPr id="11283" name="Group 19"/>
          <p:cNvGrpSpPr/>
          <p:nvPr/>
        </p:nvGrpSpPr>
        <p:grpSpPr bwMode="auto">
          <a:xfrm>
            <a:off x="6289675" y="4657725"/>
            <a:ext cx="701675" cy="1717675"/>
            <a:chOff x="0" y="0"/>
            <a:chExt cx="432" cy="1082"/>
          </a:xfrm>
        </p:grpSpPr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91" y="544"/>
              <a:ext cx="272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50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grpSp>
          <p:nvGrpSpPr>
            <p:cNvPr id="11285" name="Group 21"/>
            <p:cNvGrpSpPr/>
            <p:nvPr/>
          </p:nvGrpSpPr>
          <p:grpSpPr bwMode="auto">
            <a:xfrm>
              <a:off x="0" y="0"/>
              <a:ext cx="432" cy="538"/>
              <a:chOff x="0" y="0"/>
              <a:chExt cx="432" cy="538"/>
            </a:xfrm>
          </p:grpSpPr>
          <p:sp>
            <p:nvSpPr>
              <p:cNvPr id="11286" name="Text Box 22"/>
              <p:cNvSpPr txBox="1">
                <a:spLocks noChangeArrowheads="1"/>
              </p:cNvSpPr>
              <p:nvPr/>
            </p:nvSpPr>
            <p:spPr bwMode="auto">
              <a:xfrm>
                <a:off x="91" y="0"/>
                <a:ext cx="309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5000" b="1">
                    <a:solidFill>
                      <a:srgbClr val="FF99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1287" name="Line 23"/>
              <p:cNvSpPr>
                <a:spLocks noChangeShapeType="1"/>
              </p:cNvSpPr>
              <p:nvPr/>
            </p:nvSpPr>
            <p:spPr bwMode="auto">
              <a:xfrm>
                <a:off x="0" y="453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1288" name="Group 24"/>
          <p:cNvGrpSpPr/>
          <p:nvPr/>
        </p:nvGrpSpPr>
        <p:grpSpPr bwMode="auto">
          <a:xfrm>
            <a:off x="5527675" y="3209925"/>
            <a:ext cx="3522663" cy="1717675"/>
            <a:chOff x="0" y="0"/>
            <a:chExt cx="2219" cy="1082"/>
          </a:xfrm>
        </p:grpSpPr>
        <p:grpSp>
          <p:nvGrpSpPr>
            <p:cNvPr id="11289" name="Group 25"/>
            <p:cNvGrpSpPr/>
            <p:nvPr/>
          </p:nvGrpSpPr>
          <p:grpSpPr bwMode="auto">
            <a:xfrm>
              <a:off x="1176" y="0"/>
              <a:ext cx="1043" cy="1082"/>
              <a:chOff x="0" y="0"/>
              <a:chExt cx="1043" cy="1082"/>
            </a:xfrm>
          </p:grpSpPr>
          <p:sp>
            <p:nvSpPr>
              <p:cNvPr id="11290" name="Text Box 26"/>
              <p:cNvSpPr txBox="1">
                <a:spLocks noChangeArrowheads="1"/>
              </p:cNvSpPr>
              <p:nvPr/>
            </p:nvSpPr>
            <p:spPr bwMode="auto">
              <a:xfrm>
                <a:off x="0" y="272"/>
                <a:ext cx="1043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4400">
                    <a:solidFill>
                      <a:schemeClr val="tx2"/>
                    </a:solidFill>
                    <a:latin typeface="Times New Roman" panose="02020603050405020304" pitchFamily="18" charset="0"/>
                  </a:rPr>
                  <a:t>     </a:t>
                </a:r>
              </a:p>
            </p:txBody>
          </p:sp>
          <p:grpSp>
            <p:nvGrpSpPr>
              <p:cNvPr id="11291" name="Group 27"/>
              <p:cNvGrpSpPr/>
              <p:nvPr/>
            </p:nvGrpSpPr>
            <p:grpSpPr bwMode="auto">
              <a:xfrm>
                <a:off x="45" y="0"/>
                <a:ext cx="432" cy="1082"/>
                <a:chOff x="0" y="0"/>
                <a:chExt cx="432" cy="1082"/>
              </a:xfrm>
            </p:grpSpPr>
            <p:sp>
              <p:nvSpPr>
                <p:cNvPr id="1129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91" y="544"/>
                  <a:ext cx="272" cy="5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5000" b="1">
                      <a:solidFill>
                        <a:schemeClr val="tx2"/>
                      </a:solidFill>
                      <a:latin typeface="Times New Roman" panose="02020603050405020304" pitchFamily="18" charset="0"/>
                    </a:rPr>
                    <a:t>4</a:t>
                  </a:r>
                </a:p>
              </p:txBody>
            </p:sp>
            <p:grpSp>
              <p:nvGrpSpPr>
                <p:cNvPr id="11293" name="Group 29"/>
                <p:cNvGrpSpPr/>
                <p:nvPr/>
              </p:nvGrpSpPr>
              <p:grpSpPr bwMode="auto">
                <a:xfrm>
                  <a:off x="0" y="0"/>
                  <a:ext cx="432" cy="538"/>
                  <a:chOff x="0" y="0"/>
                  <a:chExt cx="432" cy="538"/>
                </a:xfrm>
              </p:grpSpPr>
              <p:sp>
                <p:nvSpPr>
                  <p:cNvPr id="11294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1" y="0"/>
                    <a:ext cx="316" cy="53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50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11295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0" y="453"/>
                    <a:ext cx="432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0" y="272"/>
              <a:ext cx="1080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4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1</a:t>
              </a:r>
              <a:r>
                <a:rPr lang="zh-CN" altLang="en-US" sz="4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个的</a:t>
              </a:r>
            </a:p>
          </p:txBody>
        </p:sp>
      </p:grpSp>
      <p:pic>
        <p:nvPicPr>
          <p:cNvPr id="11297" name="Picture 33"/>
          <p:cNvPicPr>
            <a:picLocks noChangeAspect="1" noChangeArrowheads="1"/>
          </p:cNvPicPr>
          <p:nvPr/>
        </p:nvPicPr>
        <p:blipFill>
          <a:blip r:embed="rId1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1138" y="1414463"/>
            <a:ext cx="1150937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98" name="Picture 34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1138" y="2565400"/>
            <a:ext cx="11811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99" name="Picture 35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950" y="1270000"/>
            <a:ext cx="17272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300" name="WordArt 36"/>
          <p:cNvSpPr>
            <a:spLocks noChangeArrowheads="1" noChangeShapeType="1"/>
          </p:cNvSpPr>
          <p:nvPr/>
        </p:nvSpPr>
        <p:spPr bwMode="auto">
          <a:xfrm>
            <a:off x="971550" y="260350"/>
            <a:ext cx="12954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合作探索</a:t>
            </a:r>
          </a:p>
          <a:p>
            <a:pPr algn="ctr"/>
            <a:r>
              <a:rPr lang="zh-CN" altLang="en-US" sz="4400">
                <a:ln w="9525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B2B2B2">
                      <a:alpha val="75000"/>
                    </a:srgbClr>
                  </a:outerShdw>
                </a:effectLst>
                <a:latin typeface="楷体_GB2312"/>
              </a:rPr>
              <a:t>构建新知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autoUpdateAnimBg="0"/>
      <p:bldP spid="11281" grpId="0" autoUpdateAnimBg="0"/>
      <p:bldP spid="11282" grpId="0" autoUpdateAnimBg="0"/>
    </p:bldLst>
  </p:timing>
</p:sld>
</file>

<file path=ppt/theme/theme1.xml><?xml version="1.0" encoding="utf-8"?>
<a:theme xmlns:a="http://schemas.openxmlformats.org/drawingml/2006/main" name="WWW.2PPT.COM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模板网-WWW.1PPT.COM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627</Words>
  <Application>Microsoft Office PowerPoint</Application>
  <PresentationFormat>全屏显示(4:3)</PresentationFormat>
  <Paragraphs>172</Paragraphs>
  <Slides>16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5" baseType="lpstr">
      <vt:lpstr>方正粗倩简体</vt:lpstr>
      <vt:lpstr>方正魏碑简体</vt:lpstr>
      <vt:lpstr>汉仪小隶书简</vt:lpstr>
      <vt:lpstr>汉仪中宋简</vt:lpstr>
      <vt:lpstr>黑体</vt:lpstr>
      <vt:lpstr>楷体</vt:lpstr>
      <vt:lpstr>楷体_GB2312</vt:lpstr>
      <vt:lpstr>宋体</vt:lpstr>
      <vt:lpstr>微软雅黑</vt:lpstr>
      <vt:lpstr>Arial</vt:lpstr>
      <vt:lpstr>Arial Black</vt:lpstr>
      <vt:lpstr>Calibri</vt:lpstr>
      <vt:lpstr>Comic Sans MS</vt:lpstr>
      <vt:lpstr>Times New Roman</vt:lpstr>
      <vt:lpstr>Verdana</vt:lpstr>
      <vt:lpstr>Wingdings</vt:lpstr>
      <vt:lpstr>WWW.2PPT.COM</vt:lpstr>
      <vt:lpstr>第一PPT模板网-WWW.1PPT.COM </vt:lpstr>
      <vt:lpstr>Equation.3</vt:lpstr>
      <vt:lpstr>PowerPoint 演示文稿</vt:lpstr>
      <vt:lpstr>PowerPoint 演示文稿</vt:lpstr>
      <vt:lpstr>      在校园艺术节中，同学们做了很多粘贴画，你能找到那些有用的数学信息？</vt:lpstr>
      <vt:lpstr>             根据信息我提出的问题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2021-12-30T07:55:57Z</dcterms:created>
  <dcterms:modified xsi:type="dcterms:W3CDTF">2023-01-16T14:14:15Z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44F116ADCC5746198BA9E170D8474931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