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2"/>
    <p:sldId id="283" r:id="rId3"/>
    <p:sldId id="359" r:id="rId4"/>
    <p:sldId id="353" r:id="rId5"/>
    <p:sldId id="361" r:id="rId6"/>
    <p:sldId id="363" r:id="rId7"/>
    <p:sldId id="362" r:id="rId8"/>
    <p:sldId id="364" r:id="rId9"/>
    <p:sldId id="365" r:id="rId10"/>
    <p:sldId id="366" r:id="rId11"/>
    <p:sldId id="369" r:id="rId12"/>
    <p:sldId id="368" r:id="rId13"/>
    <p:sldId id="367" r:id="rId14"/>
    <p:sldId id="316" r:id="rId15"/>
    <p:sldId id="314" r:id="rId16"/>
    <p:sldId id="268" r:id="rId1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E6FBFE"/>
    <a:srgbClr val="57D2E3"/>
    <a:srgbClr val="21B1C5"/>
    <a:srgbClr val="B2F3FC"/>
    <a:srgbClr val="4BCFE1"/>
    <a:srgbClr val="5BADF7"/>
    <a:srgbClr val="6A5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9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66B62CBB-6BAE-4E29-A844-BDCF783B9F9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E85ED364-9C0F-4D06-803A-1F76C1D7D06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37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98DF58B-CF94-4D20-8A3B-94CEA5879204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FB29D1B-FE2D-4D85-BB59-F1CC19F320AA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20D7A4E-45C9-482B-A7D4-0DB56285F8E8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876300"/>
            <a:ext cx="6108700" cy="3740150"/>
            <a:chOff x="-1" y="869694"/>
            <a:chExt cx="8144452" cy="3740406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dirty="0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 bwMode="auto">
            <a:xfrm>
              <a:off x="0" y="869694"/>
              <a:ext cx="8144450" cy="333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4899" y="1536701"/>
            <a:ext cx="6108338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367338" y="280988"/>
            <a:ext cx="3127375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64851F5-8397-4E32-B0AF-C2223C3CF244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63DB7C5-7697-4E42-864A-B4BFD1B6E64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4"/>
          <p:cNvSpPr>
            <a:spLocks noChangeArrowheads="1"/>
          </p:cNvSpPr>
          <p:nvPr/>
        </p:nvSpPr>
        <p:spPr bwMode="auto">
          <a:xfrm>
            <a:off x="-1" y="171612"/>
            <a:ext cx="9144001" cy="521785"/>
          </a:xfrm>
          <a:prstGeom prst="rect">
            <a:avLst/>
          </a:prstGeom>
          <a:gradFill flip="none" rotWithShape="1"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  <a:tileRect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pic>
        <p:nvPicPr>
          <p:cNvPr id="3" name="图片 21"/>
          <p:cNvPicPr>
            <a:picLocks noChangeAspect="1" noChangeArrowheads="1"/>
          </p:cNvPicPr>
          <p:nvPr userDrawn="1"/>
        </p:nvPicPr>
        <p:blipFill>
          <a:blip r:embed="rId2" cstate="email"/>
          <a:srcRect l="-2669" r="-10663"/>
          <a:stretch>
            <a:fillRect/>
          </a:stretch>
        </p:blipFill>
        <p:spPr bwMode="auto">
          <a:xfrm>
            <a:off x="1674813" y="182563"/>
            <a:ext cx="7469187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4238" y="252413"/>
            <a:ext cx="3937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367338" y="280988"/>
            <a:ext cx="3127375" cy="3381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河北教育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 userDrawn="1"/>
        </p:nvGrpSpPr>
        <p:grpSpPr bwMode="auto">
          <a:xfrm>
            <a:off x="0" y="839788"/>
            <a:ext cx="9144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/>
            </a:p>
          </p:txBody>
        </p:sp>
        <p:pic>
          <p:nvPicPr>
            <p:cNvPr id="4" name="图片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63" b="14136"/>
            <a:stretch>
              <a:fillRect/>
            </a:stretch>
          </p:blipFill>
          <p:spPr bwMode="auto">
            <a:xfrm>
              <a:off x="280416" y="839788"/>
              <a:ext cx="11640122" cy="312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1" y="2127510"/>
            <a:ext cx="9144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375" y="2373313"/>
            <a:ext cx="5827713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5400" b="1" spc="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840302"/>
            <a:ext cx="9144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 smtClean="0"/>
          </a:p>
        </p:txBody>
      </p:sp>
      <p:grpSp>
        <p:nvGrpSpPr>
          <p:cNvPr id="16387" name="组合 8"/>
          <p:cNvGrpSpPr/>
          <p:nvPr/>
        </p:nvGrpSpPr>
        <p:grpSpPr bwMode="auto">
          <a:xfrm>
            <a:off x="617538" y="1704975"/>
            <a:ext cx="5305425" cy="1816100"/>
            <a:chOff x="834829" y="1808280"/>
            <a:chExt cx="4677520" cy="1819283"/>
          </a:xfrm>
        </p:grpSpPr>
        <p:sp>
          <p:nvSpPr>
            <p:cNvPr id="16390" name="矩形 24"/>
            <p:cNvSpPr>
              <a:spLocks noChangeArrowheads="1"/>
            </p:cNvSpPr>
            <p:nvPr/>
          </p:nvSpPr>
          <p:spPr bwMode="auto">
            <a:xfrm>
              <a:off x="1587347" y="1808280"/>
              <a:ext cx="3172485" cy="83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b="1">
                  <a:latin typeface="Times New Roman" panose="02020603050405020304" pitchFamily="18" charset="0"/>
                  <a:ea typeface="微软雅黑" panose="020B0503020204020204" pitchFamily="34" charset="-122"/>
                  <a:sym typeface="微软雅黑" panose="020B0503020204020204" pitchFamily="34" charset="-122"/>
                </a:rPr>
                <a:t>Unit 4 Lesson 21</a:t>
              </a:r>
              <a:endParaRPr lang="zh-CN" altLang="en-US" sz="3200" b="1">
                <a:latin typeface="Times New Roman" panose="02020603050405020304" pitchFamily="18" charset="0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91" name="TextBox 2"/>
            <p:cNvSpPr txBox="1">
              <a:spLocks noChangeArrowheads="1"/>
            </p:cNvSpPr>
            <p:nvPr/>
          </p:nvSpPr>
          <p:spPr bwMode="auto">
            <a:xfrm>
              <a:off x="834829" y="2918448"/>
              <a:ext cx="4677520" cy="709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000" b="1">
                  <a:latin typeface="Times New Roman" panose="02020603050405020304" pitchFamily="18" charset="0"/>
                </a:rPr>
                <a:t>A Party for Li Ming</a:t>
              </a:r>
            </a:p>
          </p:txBody>
        </p:sp>
      </p:grpSp>
      <p:pic>
        <p:nvPicPr>
          <p:cNvPr id="16388" name="图片 6" descr="英语冀教（一起）六年级下册（2014年新编）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03938" y="1538288"/>
            <a:ext cx="3044825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831850" y="5454650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l">
              <a:lnSpc>
                <a:spcPct val="110000"/>
              </a:lnSpc>
              <a:defRPr/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5"/>
          <p:cNvSpPr>
            <a:spLocks noChangeArrowheads="1"/>
          </p:cNvSpPr>
          <p:nvPr/>
        </p:nvSpPr>
        <p:spPr bwMode="auto">
          <a:xfrm>
            <a:off x="0" y="836613"/>
            <a:ext cx="23637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0950" y="1485900"/>
            <a:ext cx="220821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06563" y="4748213"/>
            <a:ext cx="1768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six o'clock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178300" y="2206625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What's the time?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What time is it?</a:t>
            </a:r>
          </a:p>
          <a:p>
            <a:pPr eaLnBrk="0" hangingPunct="0"/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It's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5"/>
          <p:cNvSpPr>
            <a:spLocks noChangeArrowheads="1"/>
          </p:cNvSpPr>
          <p:nvPr/>
        </p:nvSpPr>
        <p:spPr bwMode="auto">
          <a:xfrm>
            <a:off x="0" y="836613"/>
            <a:ext cx="23590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2838" y="1704975"/>
            <a:ext cx="21288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544638" y="4672013"/>
            <a:ext cx="1709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five thirty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603375" y="5513388"/>
            <a:ext cx="1512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half past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178300" y="2016125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What's the time?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What time is it?</a:t>
            </a:r>
          </a:p>
          <a:p>
            <a:pPr eaLnBrk="0" hangingPunct="0"/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It's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5"/>
          <p:cNvSpPr>
            <a:spLocks noChangeArrowheads="1"/>
          </p:cNvSpPr>
          <p:nvPr/>
        </p:nvSpPr>
        <p:spPr bwMode="auto">
          <a:xfrm>
            <a:off x="0" y="836613"/>
            <a:ext cx="25527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32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1813" y="1660525"/>
            <a:ext cx="172402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矩形 3"/>
          <p:cNvSpPr>
            <a:spLocks noChangeArrowheads="1"/>
          </p:cNvSpPr>
          <p:nvPr/>
        </p:nvSpPr>
        <p:spPr bwMode="auto">
          <a:xfrm>
            <a:off x="2160588" y="5010150"/>
            <a:ext cx="1452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one fifty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78300" y="2016125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What's the time?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What time is it?</a:t>
            </a:r>
          </a:p>
          <a:p>
            <a:pPr eaLnBrk="0" hangingPunct="0"/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It's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163" y="1593850"/>
            <a:ext cx="20605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5"/>
          <p:cNvSpPr>
            <a:spLocks noChangeArrowheads="1"/>
          </p:cNvSpPr>
          <p:nvPr/>
        </p:nvSpPr>
        <p:spPr bwMode="auto">
          <a:xfrm>
            <a:off x="0" y="836613"/>
            <a:ext cx="258445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2106613" y="4910138"/>
            <a:ext cx="1231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ten ten</a:t>
            </a:r>
            <a:endParaRPr lang="en-US" altLang="zh-CN" sz="2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78300" y="2016125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What's the time?</a:t>
            </a:r>
            <a:br>
              <a:rPr lang="en-US" altLang="zh-CN" sz="2800" b="1">
                <a:latin typeface="Times New Roman" panose="02020603050405020304" pitchFamily="18" charset="0"/>
              </a:rPr>
            </a:br>
            <a:r>
              <a:rPr lang="en-US" altLang="zh-CN" sz="2800" b="1">
                <a:latin typeface="Times New Roman" panose="02020603050405020304" pitchFamily="18" charset="0"/>
              </a:rPr>
              <a:t>What time is it?</a:t>
            </a:r>
          </a:p>
          <a:p>
            <a:pPr eaLnBrk="0" hangingPunct="0"/>
            <a:endParaRPr lang="en-US" altLang="zh-CN" sz="2800" b="1">
              <a:latin typeface="Times New Roman" panose="02020603050405020304" pitchFamily="18" charset="0"/>
            </a:endParaRPr>
          </a:p>
          <a:p>
            <a:pPr eaLnBrk="0" hangingPunct="0"/>
            <a:r>
              <a:rPr lang="en-US" altLang="zh-CN" sz="2800" b="1">
                <a:latin typeface="Times New Roman" panose="02020603050405020304" pitchFamily="18" charset="0"/>
              </a:rPr>
              <a:t>It's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矩形 5"/>
          <p:cNvSpPr>
            <a:spLocks noChangeArrowheads="1"/>
          </p:cNvSpPr>
          <p:nvPr/>
        </p:nvSpPr>
        <p:spPr bwMode="auto">
          <a:xfrm>
            <a:off x="-263525" y="841375"/>
            <a:ext cx="21717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b="1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zh-CN" altLang="en-US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9699" name="矩形 5"/>
          <p:cNvSpPr>
            <a:spLocks noChangeArrowheads="1"/>
          </p:cNvSpPr>
          <p:nvPr/>
        </p:nvSpPr>
        <p:spPr bwMode="auto">
          <a:xfrm>
            <a:off x="0" y="868363"/>
            <a:ext cx="40608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Summary and Evaluation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95388" y="2632075"/>
            <a:ext cx="7596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 sz="2400">
                <a:latin typeface="Times New Roman" panose="02020603050405020304" pitchFamily="18" charset="0"/>
              </a:rPr>
              <a:t>A excellent     B good     C adequate     D need improvement</a:t>
            </a:r>
            <a:endParaRPr lang="en-US" altLang="zh-CN" sz="2400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1973263" y="2147888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106738" y="2119313"/>
            <a:ext cx="228600" cy="3048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4281488" y="2119313"/>
            <a:ext cx="228600" cy="304800"/>
          </a:xfrm>
          <a:prstGeom prst="smileyFace">
            <a:avLst>
              <a:gd name="adj" fmla="val -3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auto">
          <a:xfrm>
            <a:off x="5922963" y="2133600"/>
            <a:ext cx="228600" cy="304800"/>
          </a:xfrm>
          <a:prstGeom prst="smileyFace">
            <a:avLst>
              <a:gd name="adj" fmla="val -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zh-CN" altLang="zh-CN"/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822325" y="3352800"/>
          <a:ext cx="7704138" cy="2670176"/>
        </p:xfrm>
        <a:graphic>
          <a:graphicData uri="http://schemas.openxmlformats.org/drawingml/2006/table">
            <a:tbl>
              <a:tblPr/>
              <a:tblGrid>
                <a:gridCol w="3917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28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kumimoji="0" lang="zh-CN" alt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内容</a:t>
                      </a:r>
                      <a:endParaRPr kumimoji="0" lang="zh-CN" alt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学生自评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小组互评</a:t>
                      </a:r>
                      <a:endParaRPr kumimoji="0" lang="zh-CN" alt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我能认真听老师讲课，听同学发言</a:t>
                      </a:r>
                      <a:endParaRPr kumimoji="0" lang="zh-CN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遇到我会回答的问题主动举手了</a:t>
                      </a: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活动中坚持使用英语来交际</a:t>
                      </a:r>
                      <a:endParaRPr kumimoji="0" lang="zh-CN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1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我能积极参与小组讨论活动，能与他人合作。</a:t>
                      </a:r>
                      <a:r>
                        <a:rPr kumimoji="0" lang="zh-CN" alt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zh-CN" altLang="zh-CN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78" marR="685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527175" y="1419225"/>
            <a:ext cx="61722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None/>
              <a:defRPr/>
            </a:pPr>
            <a:r>
              <a:rPr lang="en-US" altLang="zh-CN" sz="32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What have you learned in this class?</a:t>
            </a:r>
            <a:endParaRPr lang="zh-CN" altLang="en-US" sz="32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35050" y="2798763"/>
            <a:ext cx="66119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320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3200">
                <a:solidFill>
                  <a:srgbClr val="CC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Finish the exercise book Lesson 21.  </a:t>
            </a:r>
            <a:endParaRPr lang="en-US" altLang="zh-CN" sz="320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0723" name="矩形 3"/>
          <p:cNvSpPr>
            <a:spLocks noChangeArrowheads="1"/>
          </p:cNvSpPr>
          <p:nvPr/>
        </p:nvSpPr>
        <p:spPr bwMode="auto">
          <a:xfrm>
            <a:off x="0" y="854075"/>
            <a:ext cx="288607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3200" b="1">
                <a:latin typeface="Times New Roman" panose="02020603050405020304" pitchFamily="18" charset="0"/>
                <a:ea typeface="微软雅黑" panose="020B0503020204020204" pitchFamily="34" charset="-122"/>
              </a:rPr>
              <a:t>    Homework</a:t>
            </a:r>
            <a:endParaRPr lang="zh-CN" altLang="en-US" sz="32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ldLvl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波形 12"/>
          <p:cNvSpPr>
            <a:spLocks noChangeArrowheads="1"/>
          </p:cNvSpPr>
          <p:nvPr/>
        </p:nvSpPr>
        <p:spPr bwMode="auto">
          <a:xfrm>
            <a:off x="3738563" y="5199063"/>
            <a:ext cx="2187575" cy="1001712"/>
          </a:xfrm>
          <a:prstGeom prst="wave">
            <a:avLst>
              <a:gd name="adj1" fmla="val 12500"/>
              <a:gd name="adj2" fmla="val 1005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16250" y="1146175"/>
            <a:ext cx="40481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What party is it?</a:t>
            </a:r>
            <a:endParaRPr lang="zh-CN" altLang="en-US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矩形 5"/>
          <p:cNvSpPr>
            <a:spLocks noChangeArrowheads="1"/>
          </p:cNvSpPr>
          <p:nvPr/>
        </p:nvSpPr>
        <p:spPr bwMode="auto">
          <a:xfrm>
            <a:off x="0" y="836613"/>
            <a:ext cx="22447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Warm-up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565400"/>
            <a:ext cx="1757363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7925" y="2543175"/>
            <a:ext cx="17081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5163" y="2540000"/>
            <a:ext cx="1539875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79738" y="2554288"/>
            <a:ext cx="9937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9788" y="2533650"/>
            <a:ext cx="20066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738563" y="5461000"/>
            <a:ext cx="2508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</a:rPr>
              <a:t>invitation cards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197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5"/>
          <p:cNvSpPr>
            <a:spLocks noChangeArrowheads="1"/>
          </p:cNvSpPr>
          <p:nvPr/>
        </p:nvSpPr>
        <p:spPr bwMode="auto">
          <a:xfrm>
            <a:off x="0" y="836613"/>
            <a:ext cx="18843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talk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8435" name="图片 2" descr="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78163" y="2681288"/>
            <a:ext cx="29876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圆角矩形标注 3"/>
          <p:cNvSpPr>
            <a:spLocks noChangeArrowheads="1"/>
          </p:cNvSpPr>
          <p:nvPr/>
        </p:nvSpPr>
        <p:spPr bwMode="auto">
          <a:xfrm>
            <a:off x="4859338" y="1452563"/>
            <a:ext cx="2254250" cy="819150"/>
          </a:xfrm>
          <a:prstGeom prst="wedgeRoundRectCallout">
            <a:avLst>
              <a:gd name="adj1" fmla="val -24421"/>
              <a:gd name="adj2" fmla="val 8958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圆角矩形标注 4"/>
          <p:cNvSpPr>
            <a:spLocks noChangeArrowheads="1"/>
          </p:cNvSpPr>
          <p:nvPr/>
        </p:nvSpPr>
        <p:spPr bwMode="auto">
          <a:xfrm>
            <a:off x="452438" y="1577975"/>
            <a:ext cx="3005137" cy="1257300"/>
          </a:xfrm>
          <a:prstGeom prst="wedgeRoundRectCallout">
            <a:avLst>
              <a:gd name="adj1" fmla="val 38894"/>
              <a:gd name="adj2" fmla="val 71037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 eaLnBrk="0" hangingPunct="0"/>
            <a:r>
              <a:rPr lang="en-US" altLang="zh-CN" sz="2000" b="1">
                <a:latin typeface="Times New Roman" panose="02020603050405020304" pitchFamily="18" charset="0"/>
              </a:rPr>
              <a:t>Li Ming is leaving soon.</a:t>
            </a:r>
            <a:br>
              <a:rPr lang="en-US" altLang="zh-CN" sz="2000" b="1">
                <a:latin typeface="Times New Roman" panose="02020603050405020304" pitchFamily="18" charset="0"/>
              </a:rPr>
            </a:br>
            <a:r>
              <a:rPr lang="en-US" altLang="zh-CN" sz="2000" b="1">
                <a:latin typeface="Times New Roman" panose="02020603050405020304" pitchFamily="18" charset="0"/>
              </a:rPr>
              <a:t>Let's have a good-bye</a:t>
            </a:r>
            <a:br>
              <a:rPr lang="en-US" altLang="zh-CN" sz="2000" b="1">
                <a:latin typeface="Times New Roman" panose="02020603050405020304" pitchFamily="18" charset="0"/>
              </a:rPr>
            </a:br>
            <a:r>
              <a:rPr lang="en-US" altLang="zh-CN" sz="2000" b="1">
                <a:latin typeface="Times New Roman" panose="02020603050405020304" pitchFamily="18" charset="0"/>
              </a:rPr>
              <a:t>party for him.</a:t>
            </a:r>
            <a:endParaRPr lang="en-US" altLang="zh-C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标注 5"/>
          <p:cNvSpPr>
            <a:spLocks noChangeArrowheads="1"/>
          </p:cNvSpPr>
          <p:nvPr/>
        </p:nvSpPr>
        <p:spPr bwMode="auto">
          <a:xfrm>
            <a:off x="1081088" y="4684713"/>
            <a:ext cx="2376487" cy="806450"/>
          </a:xfrm>
          <a:prstGeom prst="wedgeRoundRectCallout">
            <a:avLst>
              <a:gd name="adj1" fmla="val 35097"/>
              <a:gd name="adj2" fmla="val -115528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圆角矩形标注 6"/>
          <p:cNvSpPr>
            <a:spLocks noChangeArrowheads="1"/>
          </p:cNvSpPr>
          <p:nvPr/>
        </p:nvSpPr>
        <p:spPr bwMode="auto">
          <a:xfrm>
            <a:off x="5535613" y="4697413"/>
            <a:ext cx="2670175" cy="982662"/>
          </a:xfrm>
          <a:prstGeom prst="wedgeRoundRectCallout">
            <a:avLst>
              <a:gd name="adj1" fmla="val -33671"/>
              <a:gd name="adj2" fmla="val -96144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4899025" y="1452563"/>
            <a:ext cx="2843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b="1">
                <a:latin typeface="Times New Roman" panose="02020603050405020304" pitchFamily="18" charset="0"/>
              </a:rPr>
              <a:t>Okay! I will invite</a:t>
            </a:r>
            <a:br>
              <a:rPr lang="en-US" altLang="zh-CN" sz="2000" b="1">
                <a:latin typeface="Times New Roman" panose="02020603050405020304" pitchFamily="18" charset="0"/>
              </a:rPr>
            </a:br>
            <a:r>
              <a:rPr lang="en-US" altLang="zh-CN" sz="2000" b="1">
                <a:latin typeface="Times New Roman" panose="02020603050405020304" pitchFamily="18" charset="0"/>
              </a:rPr>
              <a:t>some friends.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19188" y="4733925"/>
            <a:ext cx="2432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b="1">
                <a:latin typeface="Times New Roman" panose="02020603050405020304" pitchFamily="18" charset="0"/>
              </a:rPr>
              <a:t>Will we tell Li Ming</a:t>
            </a:r>
            <a:br>
              <a:rPr lang="en-US" altLang="zh-CN" sz="2000" b="1">
                <a:latin typeface="Times New Roman" panose="02020603050405020304" pitchFamily="18" charset="0"/>
              </a:rPr>
            </a:br>
            <a:r>
              <a:rPr lang="en-US" altLang="zh-CN" sz="2000" b="1">
                <a:latin typeface="Times New Roman" panose="02020603050405020304" pitchFamily="18" charset="0"/>
              </a:rPr>
              <a:t>about the party?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5535613" y="4733925"/>
            <a:ext cx="2670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000" b="1">
                <a:latin typeface="Times New Roman" panose="02020603050405020304" pitchFamily="18" charset="0"/>
              </a:rPr>
              <a:t>No. Let's have a</a:t>
            </a:r>
            <a:br>
              <a:rPr lang="en-US" altLang="zh-CN" sz="2000" b="1">
                <a:latin typeface="Times New Roman" panose="02020603050405020304" pitchFamily="18" charset="0"/>
              </a:rPr>
            </a:br>
            <a:r>
              <a:rPr lang="en-US" altLang="zh-CN" sz="2000" b="1">
                <a:latin typeface="Times New Roman" panose="02020603050405020304" pitchFamily="18" charset="0"/>
              </a:rPr>
              <a:t>surprise party for him.</a:t>
            </a:r>
            <a:endParaRPr lang="en-US" altLang="zh-C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5"/>
          <p:cNvSpPr>
            <a:spLocks noChangeArrowheads="1"/>
          </p:cNvSpPr>
          <p:nvPr/>
        </p:nvSpPr>
        <p:spPr bwMode="auto">
          <a:xfrm>
            <a:off x="249238" y="836613"/>
            <a:ext cx="27193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Ask and answer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12950" y="1706563"/>
            <a:ext cx="62880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Who is the party for?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It is for Li Ming.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When is the party?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Tomorrow.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What time will the party begin?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At 4:00 in the afternoon.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How many people are coming to the party?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Nine.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17663" y="1277938"/>
            <a:ext cx="563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</a:rPr>
              <a:t>Circle the key words you learn. 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303463" y="2144713"/>
            <a:ext cx="4267200" cy="2665412"/>
          </a:xfrm>
          <a:prstGeom prst="horizontalScroll">
            <a:avLst>
              <a:gd name="adj" fmla="val 12500"/>
            </a:avLst>
          </a:prstGeom>
          <a:solidFill>
            <a:srgbClr val="33CC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0" hangingPunct="0">
              <a:buFontTx/>
              <a:buNone/>
              <a:defRPr/>
            </a:pPr>
            <a:r>
              <a:rPr lang="zh-CN" altLang="en-US" sz="320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happen          late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tell                 party</a:t>
            </a:r>
          </a:p>
          <a:p>
            <a:pPr eaLnBrk="0" hangingPunct="0">
              <a:buFontTx/>
              <a:buNone/>
              <a:defRPr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early              begin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4352925" y="3235325"/>
            <a:ext cx="1133475" cy="503238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4376738" y="3735388"/>
            <a:ext cx="1147762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2789238" y="3249613"/>
            <a:ext cx="1119187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4310063" y="2662238"/>
            <a:ext cx="1166812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  <p:sp>
        <p:nvSpPr>
          <p:cNvPr id="8" name="Oval 10"/>
          <p:cNvSpPr>
            <a:spLocks noChangeArrowheads="1"/>
          </p:cNvSpPr>
          <p:nvPr/>
        </p:nvSpPr>
        <p:spPr bwMode="auto">
          <a:xfrm>
            <a:off x="2771775" y="3741738"/>
            <a:ext cx="1193800" cy="574675"/>
          </a:xfrm>
          <a:prstGeom prst="ellipse">
            <a:avLst/>
          </a:prstGeom>
          <a:noFill/>
          <a:ln w="63500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eaLnBrk="0" hangingPunct="0"/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6" grpId="0" animBg="1"/>
      <p:bldP spid="10247" grpId="0" animBg="1"/>
      <p:bldP spid="10250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5"/>
          <p:cNvSpPr>
            <a:spLocks noChangeArrowheads="1"/>
          </p:cNvSpPr>
          <p:nvPr/>
        </p:nvSpPr>
        <p:spPr bwMode="auto">
          <a:xfrm>
            <a:off x="0" y="836613"/>
            <a:ext cx="25495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act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0713" y="4316413"/>
            <a:ext cx="11080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51763" y="1168400"/>
            <a:ext cx="102076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08175" y="1560513"/>
            <a:ext cx="598963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 sz="2400"/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Steven</a:t>
            </a:r>
            <a:r>
              <a:rPr lang="en-US" altLang="zh-CN" sz="2400" b="1">
                <a:latin typeface="Times New Roman" panose="02020603050405020304" pitchFamily="18" charset="0"/>
              </a:rPr>
              <a:t>: Hello?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Jenny</a:t>
            </a:r>
            <a:r>
              <a:rPr lang="en-US" altLang="zh-CN" sz="2400" b="1">
                <a:latin typeface="Times New Roman" panose="02020603050405020304" pitchFamily="18" charset="0"/>
              </a:rPr>
              <a:t>: Hi, Steven. It's Jenny calling.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  Would  you come to a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party</a:t>
            </a:r>
            <a:r>
              <a:rPr lang="en-US" altLang="zh-CN" sz="2400" b="1">
                <a:latin typeface="Times New Roman" panose="02020603050405020304" pitchFamily="18" charset="0"/>
              </a:rPr>
              <a:t> for Li Ming?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Steven</a:t>
            </a:r>
            <a:r>
              <a:rPr lang="en-US" altLang="zh-CN" sz="2400" b="1">
                <a:latin typeface="Times New Roman" panose="02020603050405020304" pitchFamily="18" charset="0"/>
              </a:rPr>
              <a:t>: Sure! When is the party?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Jenny</a:t>
            </a:r>
            <a:r>
              <a:rPr lang="en-US" altLang="zh-CN" sz="2400" b="1">
                <a:latin typeface="Times New Roman" panose="02020603050405020304" pitchFamily="18" charset="0"/>
              </a:rPr>
              <a:t>: Tomorrow. It's a surprise for Li Ming.</a:t>
            </a:r>
            <a:br>
              <a:rPr lang="en-US" altLang="zh-CN" sz="2400" b="1">
                <a:latin typeface="Times New Roman" panose="02020603050405020304" pitchFamily="18" charset="0"/>
              </a:rPr>
            </a:br>
            <a:r>
              <a:rPr lang="en-US" altLang="zh-CN" sz="2400" b="1">
                <a:latin typeface="Times New Roman" panose="02020603050405020304" pitchFamily="18" charset="0"/>
              </a:rPr>
              <a:t>             Please don't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tell</a:t>
            </a:r>
            <a:r>
              <a:rPr lang="en-US" altLang="zh-CN" sz="2400" b="1">
                <a:latin typeface="Times New Roman" panose="02020603050405020304" pitchFamily="18" charset="0"/>
              </a:rPr>
              <a:t> him.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矩形 5"/>
          <p:cNvSpPr>
            <a:spLocks noChangeArrowheads="1"/>
          </p:cNvSpPr>
          <p:nvPr/>
        </p:nvSpPr>
        <p:spPr bwMode="auto">
          <a:xfrm>
            <a:off x="0" y="836613"/>
            <a:ext cx="2054225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act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3550" y="4327525"/>
            <a:ext cx="1106488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16850" y="1239838"/>
            <a:ext cx="1020763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935163" y="1595438"/>
            <a:ext cx="5881687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zh-CN" altLang="en-US" sz="2400"/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Steven</a:t>
            </a:r>
            <a:r>
              <a:rPr lang="en-US" altLang="zh-CN" sz="2400" b="1">
                <a:latin typeface="Times New Roman" panose="02020603050405020304" pitchFamily="18" charset="0"/>
              </a:rPr>
              <a:t>: Okay. What time does it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begin</a:t>
            </a:r>
            <a:r>
              <a:rPr lang="en-US" altLang="zh-CN" sz="2400" b="1">
                <a:latin typeface="Times New Roman" panose="02020603050405020304" pitchFamily="18" charset="0"/>
              </a:rPr>
              <a:t>?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Jenny</a:t>
            </a:r>
            <a:r>
              <a:rPr lang="en-US" altLang="zh-CN" sz="2400" b="1">
                <a:latin typeface="Times New Roman" panose="02020603050405020304" pitchFamily="18" charset="0"/>
              </a:rPr>
              <a:t>: At 4:00 in the afternoon. Don't be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late</a:t>
            </a:r>
            <a:r>
              <a:rPr lang="en-US" altLang="zh-CN" sz="2400" b="1">
                <a:latin typeface="Times New Roman" panose="02020603050405020304" pitchFamily="18" charset="0"/>
              </a:rPr>
              <a:t>!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 We want to surprise Li Ming!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Steven</a:t>
            </a:r>
            <a:r>
              <a:rPr lang="en-US" altLang="zh-CN" sz="2400" b="1">
                <a:latin typeface="Times New Roman" panose="02020603050405020304" pitchFamily="18" charset="0"/>
              </a:rPr>
              <a:t>: Okay, I will come before 4:00. 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latin typeface="Times New Roman" panose="02020603050405020304" pitchFamily="18" charset="0"/>
              </a:rPr>
              <a:t>             Then I will be </a:t>
            </a: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early</a:t>
            </a:r>
            <a:r>
              <a:rPr lang="en-US" altLang="zh-CN" sz="2400" b="1">
                <a:latin typeface="Times New Roman" panose="02020603050405020304" pitchFamily="18" charset="0"/>
              </a:rPr>
              <a:t>!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Jenny</a:t>
            </a:r>
            <a:r>
              <a:rPr lang="en-US" altLang="zh-CN" sz="2400" b="1">
                <a:latin typeface="Times New Roman" panose="02020603050405020304" pitchFamily="18" charset="0"/>
              </a:rPr>
              <a:t>: Great! See you tomorrow!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5"/>
          <p:cNvSpPr>
            <a:spLocks noChangeArrowheads="1"/>
          </p:cNvSpPr>
          <p:nvPr/>
        </p:nvSpPr>
        <p:spPr bwMode="auto">
          <a:xfrm>
            <a:off x="0" y="836613"/>
            <a:ext cx="23272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800" b="1">
                <a:latin typeface="Times New Roman" panose="02020603050405020304" pitchFamily="18" charset="0"/>
                <a:ea typeface="微软雅黑" panose="020B0503020204020204" pitchFamily="34" charset="-122"/>
              </a:rPr>
              <a:t> Let’s do it</a:t>
            </a:r>
            <a:endParaRPr lang="zh-CN" altLang="en-US" sz="28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2128838"/>
            <a:ext cx="54403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165475" y="1066800"/>
            <a:ext cx="404812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>
                <a:solidFill>
                  <a:srgbClr val="C00000"/>
                </a:solidFill>
                <a:latin typeface="Times New Roman" panose="02020603050405020304" pitchFamily="18" charset="0"/>
              </a:rPr>
              <a:t>Finish the invitation.</a:t>
            </a:r>
            <a:endParaRPr lang="zh-CN" altLang="en-US" sz="24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476625" y="3457575"/>
            <a:ext cx="665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C00000"/>
                </a:solidFill>
                <a:latin typeface="Times New Roman" panose="02020603050405020304" pitchFamily="18" charset="0"/>
              </a:rPr>
              <a:t>4:00 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40113" y="3946525"/>
            <a:ext cx="151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C00000"/>
                </a:solidFill>
                <a:latin typeface="Times New Roman" panose="02020603050405020304" pitchFamily="18" charset="0"/>
              </a:rPr>
              <a:t>the afternoon</a:t>
            </a: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460750" y="2946400"/>
            <a:ext cx="1152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C00000"/>
                </a:solidFill>
                <a:latin typeface="Times New Roman" panose="02020603050405020304" pitchFamily="18" charset="0"/>
              </a:rPr>
              <a:t>Saturday </a:t>
            </a:r>
            <a:endParaRPr lang="zh-CN" alt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5"/>
          <p:cNvSpPr>
            <a:spLocks noChangeArrowheads="1"/>
          </p:cNvSpPr>
          <p:nvPr/>
        </p:nvSpPr>
        <p:spPr bwMode="auto">
          <a:xfrm>
            <a:off x="0" y="836613"/>
            <a:ext cx="2481263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 Look and write</a:t>
            </a:r>
            <a:endParaRPr lang="zh-CN" altLang="en-US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86038" y="1387475"/>
            <a:ext cx="3879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46263" y="3705225"/>
            <a:ext cx="56007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554413" y="5570538"/>
            <a:ext cx="960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early</a:t>
            </a:r>
            <a:endParaRPr lang="zh-CN" altLang="en-US" sz="2800">
              <a:solidFill>
                <a:srgbClr val="C000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6402388" y="5586413"/>
            <a:ext cx="741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2800" b="1">
                <a:solidFill>
                  <a:srgbClr val="C00000"/>
                </a:solidFill>
                <a:latin typeface="Times New Roman" panose="02020603050405020304" pitchFamily="18" charset="0"/>
              </a:rPr>
              <a:t>late</a:t>
            </a:r>
            <a:endParaRPr lang="zh-CN" altLang="en-US" sz="28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Microsoft Office PowerPoint</Application>
  <PresentationFormat>全屏显示(4:3)</PresentationFormat>
  <Paragraphs>84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2023-01-16T14:14:21Z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E42277DEE577441EBEFD0453C7D6FD7A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