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288" r:id="rId3"/>
    <p:sldId id="291" r:id="rId4"/>
    <p:sldId id="292" r:id="rId5"/>
    <p:sldId id="284" r:id="rId6"/>
    <p:sldId id="293" r:id="rId7"/>
    <p:sldId id="294" r:id="rId8"/>
    <p:sldId id="296" r:id="rId9"/>
    <p:sldId id="295" r:id="rId10"/>
    <p:sldId id="282" r:id="rId1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107" d="100"/>
          <a:sy n="107" d="100"/>
        </p:scale>
        <p:origin x="-84" y="-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0C4D4099-A5E0-4728-860C-DD08A1C8379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1EA48468-C1AD-4E9B-A5C7-F3D705832BE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48468-C1AD-4E9B-A5C7-F3D705832BE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6BE180C-CE1D-4806-8D27-01CB83DDA8F0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EE3C10E-F5FD-4A68-B520-640893653FB5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E29A869-19E4-4D1C-9644-FDAE3B65EA6F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BBE5B-95E3-4000-A2D1-0AB82772BC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79B2B-3B50-4999-9161-5A79ED8C7F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159D6-F1BB-4F92-93E7-E4E8517422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701F5-1B98-4DF7-84BD-107A7B5F03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55FE2-339F-45E4-8E11-55797AC5F0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8CA50-9099-443A-982B-BCCA50EF2F8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259C7-EA76-4F23-BCFB-93B1775957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D840B-C297-4061-BE1E-CA9729DB5D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1AA41-2DCB-4880-A343-A11B18D9D21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CC78-48AD-4C0F-BAD9-0904FBB6EBD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18AFA-0DB4-483D-94C7-C2446F06A61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0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0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D1D31-6F11-48F4-810A-8AD498D8E7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14D60-9EE5-4C71-A853-4DE8A061D47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8163E-0136-4E0B-9658-7D7C42A6389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87BFE-24A7-48D5-A755-1557C39800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DFEC8-1760-4588-8B0E-A00F4E1D41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 eaLnBrk="0" hangingPunct="0">
              <a:defRPr sz="900">
                <a:solidFill>
                  <a:srgbClr val="898989"/>
                </a:solidFill>
              </a:defRPr>
            </a:lvl1pPr>
          </a:lstStyle>
          <a:p>
            <a:fld id="{316FF8B1-3FE3-4CB2-B7B4-B962B9B2A15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 rot="10800000">
            <a:off x="-1" y="652270"/>
            <a:ext cx="6108340" cy="280530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pic>
        <p:nvPicPr>
          <p:cNvPr id="4098" name="图片 28"/>
          <p:cNvPicPr>
            <a:picLocks noChangeAspect="1" noChangeArrowheads="1"/>
          </p:cNvPicPr>
          <p:nvPr/>
        </p:nvPicPr>
        <p:blipFill>
          <a:blip r:embed="rId2" cstate="email"/>
          <a:srcRect b="-90"/>
          <a:stretch>
            <a:fillRect/>
          </a:stretch>
        </p:blipFill>
        <p:spPr bwMode="auto">
          <a:xfrm>
            <a:off x="-9525" y="671512"/>
            <a:ext cx="610552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14"/>
          <p:cNvSpPr>
            <a:spLocks noChangeArrowheads="1"/>
          </p:cNvSpPr>
          <p:nvPr/>
        </p:nvSpPr>
        <p:spPr bwMode="auto">
          <a:xfrm>
            <a:off x="-2" y="1152526"/>
            <a:ext cx="6108338" cy="1724024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pic>
        <p:nvPicPr>
          <p:cNvPr id="4100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41244" y="1152525"/>
            <a:ext cx="3002756" cy="3990975"/>
          </a:xfrm>
          <a:prstGeom prst="rect">
            <a:avLst/>
          </a:prstGeom>
          <a:gradFill rotWithShape="1">
            <a:gsLst>
              <a:gs pos="0">
                <a:srgbClr val="F7FAFD">
                  <a:alpha val="59999"/>
                </a:srgbClr>
              </a:gs>
              <a:gs pos="62000">
                <a:srgbClr val="B5D2EC">
                  <a:alpha val="84800"/>
                </a:srgbClr>
              </a:gs>
              <a:gs pos="83000">
                <a:srgbClr val="B5D2EC">
                  <a:alpha val="93200"/>
                </a:srgbClr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grpSp>
        <p:nvGrpSpPr>
          <p:cNvPr id="4103" name="组合 8"/>
          <p:cNvGrpSpPr/>
          <p:nvPr/>
        </p:nvGrpSpPr>
        <p:grpSpPr bwMode="auto">
          <a:xfrm>
            <a:off x="1128712" y="1460650"/>
            <a:ext cx="3749279" cy="1065678"/>
            <a:chOff x="461820" y="2066125"/>
            <a:chExt cx="4999703" cy="1420997"/>
          </a:xfrm>
        </p:grpSpPr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1184228" y="2066125"/>
              <a:ext cx="3627919" cy="58481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第单元 </a:t>
              </a:r>
              <a:r>
                <a:rPr lang="en-US" altLang="zh-CN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分数的意义</a:t>
              </a:r>
            </a:p>
          </p:txBody>
        </p:sp>
        <p:sp>
          <p:nvSpPr>
            <p:cNvPr id="10" name="TextBox 2"/>
            <p:cNvSpPr txBox="1">
              <a:spLocks noChangeArrowheads="1"/>
            </p:cNvSpPr>
            <p:nvPr/>
          </p:nvSpPr>
          <p:spPr bwMode="auto">
            <a:xfrm>
              <a:off x="461820" y="2625291"/>
              <a:ext cx="4999703" cy="86183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3600" b="1" spc="22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找最小公倍数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1664204" y="4237003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圆角矩形 15"/>
          <p:cNvSpPr>
            <a:spLocks noChangeArrowheads="1"/>
          </p:cNvSpPr>
          <p:nvPr/>
        </p:nvSpPr>
        <p:spPr bwMode="auto">
          <a:xfrm>
            <a:off x="552450" y="777479"/>
            <a:ext cx="2039541" cy="3298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C00000"/>
            </a:solidFill>
            <a:round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课 堂 小 结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1515666" y="1990726"/>
            <a:ext cx="6128147" cy="159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3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这节课学习了什么知识？有什么收获和感想？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圆角矩形 15"/>
          <p:cNvSpPr>
            <a:spLocks noChangeArrowheads="1"/>
          </p:cNvSpPr>
          <p:nvPr/>
        </p:nvSpPr>
        <p:spPr bwMode="auto">
          <a:xfrm>
            <a:off x="336947" y="823912"/>
            <a:ext cx="2046684" cy="3476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复 习 旧 知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1319212" y="1326356"/>
            <a:ext cx="6481763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谁能举例说几个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的倍数？再说几个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的倍数？</a:t>
            </a:r>
          </a:p>
        </p:txBody>
      </p:sp>
      <p:sp>
        <p:nvSpPr>
          <p:cNvPr id="5123" name="椭圆 6"/>
          <p:cNvSpPr>
            <a:spLocks noChangeArrowheads="1"/>
          </p:cNvSpPr>
          <p:nvPr/>
        </p:nvSpPr>
        <p:spPr bwMode="auto">
          <a:xfrm>
            <a:off x="1802607" y="2189560"/>
            <a:ext cx="2632472" cy="193595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5124" name="椭圆 7"/>
          <p:cNvSpPr>
            <a:spLocks noChangeArrowheads="1"/>
          </p:cNvSpPr>
          <p:nvPr/>
        </p:nvSpPr>
        <p:spPr bwMode="auto">
          <a:xfrm>
            <a:off x="4837510" y="2178844"/>
            <a:ext cx="2584847" cy="192524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002632" y="2511029"/>
            <a:ext cx="2269331" cy="117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3,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,9,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,15,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,21 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11341" y="2643187"/>
            <a:ext cx="2200275" cy="1177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2,4,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,8,10,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,14,16,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            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7" name="TextBox 10"/>
          <p:cNvSpPr txBox="1">
            <a:spLocks noChangeArrowheads="1"/>
          </p:cNvSpPr>
          <p:nvPr/>
        </p:nvSpPr>
        <p:spPr bwMode="auto">
          <a:xfrm>
            <a:off x="2245519" y="4181475"/>
            <a:ext cx="1382316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的倍数</a:t>
            </a:r>
          </a:p>
        </p:txBody>
      </p:sp>
      <p:sp>
        <p:nvSpPr>
          <p:cNvPr id="5128" name="TextBox 11"/>
          <p:cNvSpPr txBox="1">
            <a:spLocks noChangeArrowheads="1"/>
          </p:cNvSpPr>
          <p:nvPr/>
        </p:nvSpPr>
        <p:spPr bwMode="auto">
          <a:xfrm>
            <a:off x="5523310" y="4218385"/>
            <a:ext cx="138231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的倍数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圆角矩形 15"/>
          <p:cNvSpPr>
            <a:spLocks noChangeArrowheads="1"/>
          </p:cNvSpPr>
          <p:nvPr/>
        </p:nvSpPr>
        <p:spPr bwMode="auto">
          <a:xfrm>
            <a:off x="176213" y="650081"/>
            <a:ext cx="1807369" cy="3298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情境导入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2913" y="995363"/>
            <a:ext cx="8029575" cy="311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阿凡提的故事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从前有个长工，在巴依老爷家辛辛苦苦干了一年，却一个铜板也没拿到，就请阿凡提帮他去向巴依老爷讨工资。巴依老爷含着烟斗冷笑着说：“工资我可以给你，不过我的钱都在我的账房先生那里。从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日起，我要连续出去收账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天才休息一天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，我的账房先生要连续收账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天才可以休息一天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，等我们两人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同时休息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的时候，你来拿吧。”阿凡提动了动脑筋，便带长工们离开了。到了那天，阿凡提真的从巴依老爷家帮长工拿到了工钱。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66398" y="3583781"/>
            <a:ext cx="1040606" cy="141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7972" y="4192191"/>
            <a:ext cx="6305550" cy="484584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7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你知道阿凡提是哪天去巴依老爷家的？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589360" y="2178844"/>
          <a:ext cx="7928370" cy="2087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8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8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8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74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11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12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13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14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15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16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17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19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4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21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22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23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24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25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26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27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28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29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30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4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31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32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33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34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35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36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37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38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39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40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4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41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42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43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44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45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46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47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48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49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50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43" marR="91443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" name="椭圆 25"/>
          <p:cNvSpPr/>
          <p:nvPr/>
        </p:nvSpPr>
        <p:spPr>
          <a:xfrm>
            <a:off x="3119438" y="2224087"/>
            <a:ext cx="504825" cy="377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6281738" y="2213373"/>
            <a:ext cx="504825" cy="3774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1534716" y="2601516"/>
            <a:ext cx="503634" cy="3786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4686300" y="2613423"/>
            <a:ext cx="503635" cy="3774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7864079" y="2613423"/>
            <a:ext cx="504825" cy="3774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3119438" y="2990850"/>
            <a:ext cx="504825" cy="3786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6281738" y="3045619"/>
            <a:ext cx="504825" cy="3786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504950" y="3413522"/>
            <a:ext cx="504825" cy="3774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4681538" y="3446860"/>
            <a:ext cx="504825" cy="3774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7856935" y="3424237"/>
            <a:ext cx="504825" cy="377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3130154" y="3855244"/>
            <a:ext cx="504825" cy="3786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6271022" y="3876675"/>
            <a:ext cx="504825" cy="3786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42" name="等腰三角形 41"/>
          <p:cNvSpPr/>
          <p:nvPr/>
        </p:nvSpPr>
        <p:spPr>
          <a:xfrm>
            <a:off x="4686300" y="2220517"/>
            <a:ext cx="503635" cy="326231"/>
          </a:xfrm>
          <a:prstGeom prst="triangl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43" name="等腰三角形 42"/>
          <p:cNvSpPr/>
          <p:nvPr/>
        </p:nvSpPr>
        <p:spPr>
          <a:xfrm>
            <a:off x="1537098" y="2599135"/>
            <a:ext cx="502444" cy="325040"/>
          </a:xfrm>
          <a:prstGeom prst="triangl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44" name="等腰三角形 43"/>
          <p:cNvSpPr/>
          <p:nvPr/>
        </p:nvSpPr>
        <p:spPr>
          <a:xfrm>
            <a:off x="6281738" y="2601517"/>
            <a:ext cx="504825" cy="326231"/>
          </a:xfrm>
          <a:prstGeom prst="triangl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45" name="等腰三角形 44"/>
          <p:cNvSpPr/>
          <p:nvPr/>
        </p:nvSpPr>
        <p:spPr>
          <a:xfrm>
            <a:off x="3119438" y="2980135"/>
            <a:ext cx="504825" cy="325040"/>
          </a:xfrm>
          <a:prstGeom prst="triangl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46" name="等腰三角形 45"/>
          <p:cNvSpPr/>
          <p:nvPr/>
        </p:nvSpPr>
        <p:spPr>
          <a:xfrm>
            <a:off x="7864079" y="2990851"/>
            <a:ext cx="504825" cy="326231"/>
          </a:xfrm>
          <a:prstGeom prst="triangl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47" name="等腰三角形 46"/>
          <p:cNvSpPr/>
          <p:nvPr/>
        </p:nvSpPr>
        <p:spPr>
          <a:xfrm>
            <a:off x="4708923" y="3380185"/>
            <a:ext cx="502444" cy="326231"/>
          </a:xfrm>
          <a:prstGeom prst="triangl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48" name="等腰三角形 47"/>
          <p:cNvSpPr/>
          <p:nvPr/>
        </p:nvSpPr>
        <p:spPr>
          <a:xfrm>
            <a:off x="1508522" y="3856435"/>
            <a:ext cx="504825" cy="326231"/>
          </a:xfrm>
          <a:prstGeom prst="triangl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49" name="等腰三角形 48"/>
          <p:cNvSpPr/>
          <p:nvPr/>
        </p:nvSpPr>
        <p:spPr>
          <a:xfrm>
            <a:off x="6275785" y="3857626"/>
            <a:ext cx="502444" cy="326231"/>
          </a:xfrm>
          <a:prstGeom prst="triangl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7257" name="圆角矩形 15"/>
          <p:cNvSpPr>
            <a:spLocks noChangeArrowheads="1"/>
          </p:cNvSpPr>
          <p:nvPr/>
        </p:nvSpPr>
        <p:spPr bwMode="auto">
          <a:xfrm>
            <a:off x="0" y="763191"/>
            <a:ext cx="1807369" cy="32980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探 究 新 知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58" name="TextBox 57"/>
          <p:cNvSpPr txBox="1">
            <a:spLocks noChangeArrowheads="1"/>
          </p:cNvSpPr>
          <p:nvPr/>
        </p:nvSpPr>
        <p:spPr bwMode="auto">
          <a:xfrm>
            <a:off x="589360" y="1088232"/>
            <a:ext cx="7849790" cy="83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在下表中用“</a:t>
            </a:r>
            <a:r>
              <a:rPr lang="zh-CN" altLang="en-US" sz="3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○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”标出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的倍数，用“</a:t>
            </a:r>
            <a:r>
              <a:rPr lang="zh-CN" altLang="en-US" sz="3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△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”标出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的倍数。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4"/>
          <p:cNvSpPr txBox="1">
            <a:spLocks noChangeArrowheads="1"/>
          </p:cNvSpPr>
          <p:nvPr/>
        </p:nvSpPr>
        <p:spPr bwMode="auto">
          <a:xfrm>
            <a:off x="900113" y="946548"/>
            <a:ext cx="6924675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哪些数上既标有“○”又标有“△”？这些数有什么特点？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00088" y="1515666"/>
          <a:ext cx="7927190" cy="2087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7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7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743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3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11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12</a:t>
                      </a:r>
                      <a:endParaRPr lang="zh-CN" altLang="en-US" sz="2100" b="0" dirty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13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14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15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16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17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19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43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21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22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23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24</a:t>
                      </a:r>
                      <a:endParaRPr lang="zh-CN" altLang="en-US" sz="2100" b="0" dirty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25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26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27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28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29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30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43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31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32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33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34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35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36</a:t>
                      </a:r>
                      <a:endParaRPr lang="zh-CN" altLang="en-US" sz="2100" b="0" dirty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37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38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39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40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43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41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42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43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44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45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46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47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48</a:t>
                      </a:r>
                      <a:endParaRPr lang="zh-CN" altLang="en-US" sz="2100" b="0" dirty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49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b="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50</a:t>
                      </a:r>
                      <a:endParaRPr lang="zh-CN" altLang="en-US" sz="2100" b="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29" marR="91429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椭圆 6"/>
          <p:cNvSpPr/>
          <p:nvPr/>
        </p:nvSpPr>
        <p:spPr>
          <a:xfrm>
            <a:off x="1681163" y="1947862"/>
            <a:ext cx="504825" cy="377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3230166" y="2378869"/>
            <a:ext cx="504825" cy="377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4779169" y="2755106"/>
            <a:ext cx="504825" cy="377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382941" y="3208735"/>
            <a:ext cx="504825" cy="3774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>
            <a:off x="1654969" y="1955007"/>
            <a:ext cx="503635" cy="326231"/>
          </a:xfrm>
          <a:prstGeom prst="triangl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12" name="等腰三角形 11"/>
          <p:cNvSpPr/>
          <p:nvPr/>
        </p:nvSpPr>
        <p:spPr>
          <a:xfrm>
            <a:off x="3226594" y="2375298"/>
            <a:ext cx="502444" cy="326231"/>
          </a:xfrm>
          <a:prstGeom prst="triangl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>
            <a:off x="4807744" y="2772967"/>
            <a:ext cx="503635" cy="326231"/>
          </a:xfrm>
          <a:prstGeom prst="triangl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>
            <a:off x="6390085" y="3205163"/>
            <a:ext cx="502444" cy="326231"/>
          </a:xfrm>
          <a:prstGeom prst="triangl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900113" y="3656410"/>
            <a:ext cx="4818460" cy="54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的公倍数有</a:t>
            </a:r>
            <a:r>
              <a:rPr lang="zh-CN" altLang="en-US" sz="2400" u="sng" dirty="0">
                <a:solidFill>
                  <a:srgbClr val="FF0066"/>
                </a:solidFill>
                <a:latin typeface="宋体" panose="02010600030101010101" pitchFamily="2" charset="-122"/>
              </a:rPr>
              <a:t>                 </a:t>
            </a:r>
            <a:r>
              <a:rPr lang="zh-CN" altLang="en-US" sz="2400" dirty="0"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889397" y="4121944"/>
            <a:ext cx="4043363" cy="54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的最小公倍数是</a:t>
            </a:r>
            <a:r>
              <a:rPr lang="zh-CN" altLang="en-US" sz="2100" u="sng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zh-CN" altLang="en-US" sz="2400" dirty="0"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853928" y="3679032"/>
            <a:ext cx="2157413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</a:t>
            </a:r>
            <a:r>
              <a:rPr lang="zh-CN" altLang="en-US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48</a:t>
            </a:r>
            <a:endParaRPr lang="zh-CN" altLang="en-US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67113" y="4199335"/>
            <a:ext cx="790575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2E75B6"/>
                </a:solidFill>
              </a:rPr>
              <a:t>12</a:t>
            </a:r>
            <a:endParaRPr lang="zh-CN" altLang="en-US" sz="2100">
              <a:solidFill>
                <a:srgbClr val="2E75B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3"/>
          <p:cNvSpPr txBox="1">
            <a:spLocks noChangeArrowheads="1"/>
          </p:cNvSpPr>
          <p:nvPr/>
        </p:nvSpPr>
        <p:spPr bwMode="auto">
          <a:xfrm>
            <a:off x="987029" y="834629"/>
            <a:ext cx="2702719" cy="48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认一认，填一填。</a:t>
            </a:r>
          </a:p>
        </p:txBody>
      </p:sp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918435" y="1669256"/>
            <a:ext cx="7715250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相同的倍数是它们的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公倍数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，其中最小的一个是它们的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最小公倍数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987029" y="2893219"/>
            <a:ext cx="6025753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7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70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7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700">
                <a:latin typeface="微软雅黑" panose="020B0503020204020204" pitchFamily="34" charset="-122"/>
                <a:ea typeface="微软雅黑" panose="020B0503020204020204" pitchFamily="34" charset="-122"/>
              </a:rPr>
              <a:t>的公倍数有</a:t>
            </a:r>
            <a:r>
              <a:rPr lang="en-US" altLang="zh-CN" sz="2700">
                <a:latin typeface="微软雅黑" panose="020B0503020204020204" pitchFamily="34" charset="-122"/>
                <a:ea typeface="微软雅黑" panose="020B0503020204020204" pitchFamily="34" charset="-122"/>
              </a:rPr>
              <a:t>______________________</a:t>
            </a:r>
            <a:r>
              <a:rPr lang="zh-CN" altLang="en-US" sz="270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987029" y="3518297"/>
            <a:ext cx="5616178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7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70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7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700">
                <a:latin typeface="微软雅黑" panose="020B0503020204020204" pitchFamily="34" charset="-122"/>
                <a:ea typeface="微软雅黑" panose="020B0503020204020204" pitchFamily="34" charset="-122"/>
              </a:rPr>
              <a:t>的最小公倍数是</a:t>
            </a:r>
            <a:r>
              <a:rPr lang="en-US" altLang="zh-CN" sz="2700">
                <a:latin typeface="微软雅黑" panose="020B0503020204020204" pitchFamily="34" charset="-122"/>
                <a:ea typeface="微软雅黑" panose="020B0503020204020204" pitchFamily="34" charset="-122"/>
              </a:rPr>
              <a:t>_____________</a:t>
            </a:r>
            <a:r>
              <a:rPr lang="zh-CN" altLang="en-US" sz="2100" b="1"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3874294" y="2940844"/>
            <a:ext cx="292893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48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5" name="TextBox 8"/>
          <p:cNvSpPr txBox="1">
            <a:spLocks noChangeArrowheads="1"/>
          </p:cNvSpPr>
          <p:nvPr/>
        </p:nvSpPr>
        <p:spPr bwMode="auto">
          <a:xfrm>
            <a:off x="4910138" y="3608785"/>
            <a:ext cx="55364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1"/>
          <p:cNvSpPr txBox="1">
            <a:spLocks noChangeArrowheads="1"/>
          </p:cNvSpPr>
          <p:nvPr/>
        </p:nvSpPr>
        <p:spPr bwMode="auto">
          <a:xfrm>
            <a:off x="716757" y="1037035"/>
            <a:ext cx="620791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淘气用下面的方法表示公倍数，你能看懂吗？</a:t>
            </a:r>
          </a:p>
        </p:txBody>
      </p:sp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2852737" y="3165873"/>
            <a:ext cx="1262063" cy="553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的倍数</a:t>
            </a:r>
          </a:p>
        </p:txBody>
      </p:sp>
      <p:sp>
        <p:nvSpPr>
          <p:cNvPr id="11267" name="椭圆 3"/>
          <p:cNvSpPr>
            <a:spLocks noChangeArrowheads="1"/>
          </p:cNvSpPr>
          <p:nvPr/>
        </p:nvSpPr>
        <p:spPr bwMode="auto">
          <a:xfrm>
            <a:off x="1926431" y="1959769"/>
            <a:ext cx="3071813" cy="1178719"/>
          </a:xfrm>
          <a:prstGeom prst="ellipse">
            <a:avLst/>
          </a:prstGeom>
          <a:noFill/>
          <a:ln w="25400">
            <a:solidFill>
              <a:srgbClr val="3333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6035279" y="3273029"/>
            <a:ext cx="1464469" cy="553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的倍数</a:t>
            </a:r>
          </a:p>
        </p:txBody>
      </p:sp>
      <p:sp>
        <p:nvSpPr>
          <p:cNvPr id="8198" name="椭圆 5"/>
          <p:cNvSpPr>
            <a:spLocks noChangeArrowheads="1"/>
          </p:cNvSpPr>
          <p:nvPr/>
        </p:nvSpPr>
        <p:spPr bwMode="auto">
          <a:xfrm>
            <a:off x="5212556" y="2066925"/>
            <a:ext cx="2857500" cy="1125141"/>
          </a:xfrm>
          <a:prstGeom prst="ellipse">
            <a:avLst/>
          </a:prstGeom>
          <a:noFill/>
          <a:ln w="25400">
            <a:solidFill>
              <a:srgbClr val="3333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2212181" y="2174082"/>
            <a:ext cx="42862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2640806" y="2174082"/>
            <a:ext cx="64293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1" name="TextBox 10"/>
          <p:cNvSpPr txBox="1">
            <a:spLocks noChangeArrowheads="1"/>
          </p:cNvSpPr>
          <p:nvPr/>
        </p:nvSpPr>
        <p:spPr bwMode="auto">
          <a:xfrm>
            <a:off x="3283744" y="2174082"/>
            <a:ext cx="71437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16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2" name="TextBox 11"/>
          <p:cNvSpPr txBox="1">
            <a:spLocks noChangeArrowheads="1"/>
          </p:cNvSpPr>
          <p:nvPr/>
        </p:nvSpPr>
        <p:spPr bwMode="auto">
          <a:xfrm>
            <a:off x="3767138" y="2174082"/>
            <a:ext cx="571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4" name="TextBox 15"/>
          <p:cNvSpPr txBox="1">
            <a:spLocks noChangeArrowheads="1"/>
          </p:cNvSpPr>
          <p:nvPr/>
        </p:nvSpPr>
        <p:spPr bwMode="auto">
          <a:xfrm>
            <a:off x="2780110" y="2597944"/>
            <a:ext cx="9144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7" name="TextBox 16"/>
          <p:cNvSpPr txBox="1">
            <a:spLocks noChangeArrowheads="1"/>
          </p:cNvSpPr>
          <p:nvPr/>
        </p:nvSpPr>
        <p:spPr bwMode="auto">
          <a:xfrm>
            <a:off x="5641181" y="2334817"/>
            <a:ext cx="42862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8" name="TextBox 17"/>
          <p:cNvSpPr txBox="1">
            <a:spLocks noChangeArrowheads="1"/>
          </p:cNvSpPr>
          <p:nvPr/>
        </p:nvSpPr>
        <p:spPr bwMode="auto">
          <a:xfrm>
            <a:off x="6584156" y="2334817"/>
            <a:ext cx="64293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9" name="TextBox 18"/>
          <p:cNvSpPr txBox="1">
            <a:spLocks noChangeArrowheads="1"/>
          </p:cNvSpPr>
          <p:nvPr/>
        </p:nvSpPr>
        <p:spPr bwMode="auto">
          <a:xfrm>
            <a:off x="5899547" y="2689623"/>
            <a:ext cx="64293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30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0" name="TextBox 19"/>
          <p:cNvSpPr txBox="1">
            <a:spLocks noChangeArrowheads="1"/>
          </p:cNvSpPr>
          <p:nvPr/>
        </p:nvSpPr>
        <p:spPr bwMode="auto">
          <a:xfrm>
            <a:off x="6050756" y="2334817"/>
            <a:ext cx="64293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1" name="TextBox 20"/>
          <p:cNvSpPr txBox="1">
            <a:spLocks noChangeArrowheads="1"/>
          </p:cNvSpPr>
          <p:nvPr/>
        </p:nvSpPr>
        <p:spPr bwMode="auto">
          <a:xfrm>
            <a:off x="7041356" y="2334817"/>
            <a:ext cx="64293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24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2" name="TextBox 21"/>
          <p:cNvSpPr txBox="1">
            <a:spLocks noChangeArrowheads="1"/>
          </p:cNvSpPr>
          <p:nvPr/>
        </p:nvSpPr>
        <p:spPr bwMode="auto">
          <a:xfrm>
            <a:off x="3569494" y="2388394"/>
            <a:ext cx="71437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3" name="TextBox 22"/>
          <p:cNvSpPr txBox="1">
            <a:spLocks noChangeArrowheads="1"/>
          </p:cNvSpPr>
          <p:nvPr/>
        </p:nvSpPr>
        <p:spPr bwMode="auto">
          <a:xfrm>
            <a:off x="4192191" y="2377679"/>
            <a:ext cx="571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24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214" name="直接箭头连接符 24"/>
          <p:cNvCxnSpPr>
            <a:cxnSpLocks noChangeShapeType="1"/>
          </p:cNvCxnSpPr>
          <p:nvPr/>
        </p:nvCxnSpPr>
        <p:spPr bwMode="auto">
          <a:xfrm rot="5400000">
            <a:off x="3596878" y="3486150"/>
            <a:ext cx="803672" cy="1191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5" name="TextBox 25"/>
          <p:cNvSpPr txBox="1">
            <a:spLocks noChangeArrowheads="1"/>
          </p:cNvSpPr>
          <p:nvPr/>
        </p:nvSpPr>
        <p:spPr bwMode="auto">
          <a:xfrm>
            <a:off x="3282554" y="3877867"/>
            <a:ext cx="19050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1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1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1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的公倍数</a:t>
            </a:r>
          </a:p>
        </p:txBody>
      </p:sp>
      <p:sp>
        <p:nvSpPr>
          <p:cNvPr id="25" name="TextBox 8"/>
          <p:cNvSpPr txBox="1">
            <a:spLocks noChangeArrowheads="1"/>
          </p:cNvSpPr>
          <p:nvPr/>
        </p:nvSpPr>
        <p:spPr bwMode="auto">
          <a:xfrm>
            <a:off x="2912269" y="2189560"/>
            <a:ext cx="42862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2326481" y="2532460"/>
            <a:ext cx="42862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24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86" name="TextBox 16"/>
          <p:cNvSpPr txBox="1">
            <a:spLocks noChangeArrowheads="1"/>
          </p:cNvSpPr>
          <p:nvPr/>
        </p:nvSpPr>
        <p:spPr bwMode="auto">
          <a:xfrm>
            <a:off x="6418660" y="2649142"/>
            <a:ext cx="1003697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-0.21129 -0.005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00" y="-2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/>
      <p:bldP spid="8200" grpId="0"/>
      <p:bldP spid="8201" grpId="0"/>
      <p:bldP spid="8202" grpId="0"/>
      <p:bldP spid="8207" grpId="0"/>
      <p:bldP spid="8208" grpId="0"/>
      <p:bldP spid="8209" grpId="0"/>
      <p:bldP spid="8210" grpId="0"/>
      <p:bldP spid="8211" grpId="0"/>
      <p:bldP spid="8212" grpId="0"/>
      <p:bldP spid="8213" grpId="0"/>
      <p:bldP spid="8215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70323" y="1404937"/>
          <a:ext cx="7755737" cy="1818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5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5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5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50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50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50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50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50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060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×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0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0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0" marR="91430" marT="34294" marB="34294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63" name="TextBox 9"/>
          <p:cNvSpPr txBox="1">
            <a:spLocks noChangeArrowheads="1"/>
          </p:cNvSpPr>
          <p:nvPr/>
        </p:nvSpPr>
        <p:spPr bwMode="auto">
          <a:xfrm>
            <a:off x="1134666" y="3631406"/>
            <a:ext cx="5347097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以内</a:t>
            </a: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的公倍数有</a:t>
            </a:r>
            <a:r>
              <a:rPr lang="zh-CN" altLang="en-US" sz="2100" b="1" u="sng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最小公倍数是</a:t>
            </a:r>
            <a:r>
              <a:rPr lang="zh-CN" altLang="en-US" sz="2100" b="1" u="sng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720579" y="1918097"/>
          <a:ext cx="5641184" cy="121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5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5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5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5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51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51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60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</a:t>
                      </a:r>
                      <a:endParaRPr lang="zh-CN" alt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1" marR="91441" marT="34294" marB="342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32</a:t>
                      </a:r>
                      <a:endParaRPr lang="zh-CN" alt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1" marR="91441" marT="34294" marB="342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</a:t>
                      </a:r>
                      <a:endParaRPr lang="zh-CN" alt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1" marR="91441" marT="34294" marB="342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48</a:t>
                      </a:r>
                      <a:endParaRPr lang="zh-CN" alt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1" marR="91441" marT="34294" marB="342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56</a:t>
                      </a:r>
                      <a:endParaRPr lang="zh-CN" alt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1" marR="91441" marT="34294" marB="342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64</a:t>
                      </a:r>
                      <a:endParaRPr lang="zh-CN" alt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1" marR="91441" marT="34294" marB="342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72</a:t>
                      </a:r>
                      <a:endParaRPr lang="zh-CN" alt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1" marR="91441" marT="34294" marB="342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</a:t>
                      </a:r>
                      <a:endParaRPr lang="zh-CN" alt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1" marR="91441" marT="34294" marB="342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0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</a:t>
                      </a:r>
                      <a:endParaRPr lang="zh-CN" alt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1" marR="91441" marT="34294" marB="342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</a:t>
                      </a:r>
                      <a:endParaRPr lang="zh-CN" alt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1" marR="91441" marT="34294" marB="342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</a:t>
                      </a:r>
                      <a:endParaRPr lang="zh-CN" alt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1" marR="91441" marT="34294" marB="342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36</a:t>
                      </a:r>
                      <a:endParaRPr lang="zh-CN" alt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1" marR="91441" marT="34294" marB="342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42</a:t>
                      </a:r>
                      <a:endParaRPr lang="zh-CN" alt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1" marR="91441" marT="34294" marB="342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48</a:t>
                      </a:r>
                      <a:endParaRPr lang="zh-CN" alt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1" marR="91441" marT="34294" marB="342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54</a:t>
                      </a:r>
                      <a:endParaRPr lang="zh-CN" alt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1" marR="91441" marT="34294" marB="342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</a:t>
                      </a:r>
                      <a:endParaRPr lang="zh-CN" alt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1" marR="91441" marT="34294" marB="342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57663" y="3654029"/>
            <a:ext cx="1207294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48</a:t>
            </a:r>
            <a:endParaRPr lang="zh-CN" altLang="en-US" sz="21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757488" y="4207669"/>
            <a:ext cx="616744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endParaRPr lang="zh-CN" altLang="en-US" sz="21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95" name="圆角矩形 15"/>
          <p:cNvSpPr>
            <a:spLocks noChangeArrowheads="1"/>
          </p:cNvSpPr>
          <p:nvPr/>
        </p:nvSpPr>
        <p:spPr bwMode="auto">
          <a:xfrm>
            <a:off x="316707" y="772716"/>
            <a:ext cx="1807369" cy="32980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巩 固 练 习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1226344" y="1037035"/>
            <a:ext cx="6240066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想一想，填一填。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的最小公倍数是多少？</a:t>
            </a: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2222897" y="3165872"/>
            <a:ext cx="1785938" cy="48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以内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的倍数</a:t>
            </a:r>
          </a:p>
        </p:txBody>
      </p:sp>
      <p:sp>
        <p:nvSpPr>
          <p:cNvPr id="14339" name="椭圆 3"/>
          <p:cNvSpPr>
            <a:spLocks noChangeArrowheads="1"/>
          </p:cNvSpPr>
          <p:nvPr/>
        </p:nvSpPr>
        <p:spPr bwMode="auto">
          <a:xfrm>
            <a:off x="1915716" y="1927623"/>
            <a:ext cx="3071813" cy="1178719"/>
          </a:xfrm>
          <a:prstGeom prst="ellipse">
            <a:avLst/>
          </a:prstGeom>
          <a:noFill/>
          <a:ln w="25400">
            <a:solidFill>
              <a:srgbClr val="3333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5990035" y="3239691"/>
            <a:ext cx="1808559" cy="48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以内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的倍数</a:t>
            </a:r>
          </a:p>
        </p:txBody>
      </p:sp>
      <p:sp>
        <p:nvSpPr>
          <p:cNvPr id="8198" name="椭圆 5"/>
          <p:cNvSpPr>
            <a:spLocks noChangeArrowheads="1"/>
          </p:cNvSpPr>
          <p:nvPr/>
        </p:nvSpPr>
        <p:spPr bwMode="auto">
          <a:xfrm>
            <a:off x="5201841" y="2034779"/>
            <a:ext cx="2857500" cy="1125140"/>
          </a:xfrm>
          <a:prstGeom prst="ellipse">
            <a:avLst/>
          </a:prstGeom>
          <a:noFill/>
          <a:ln w="25400">
            <a:solidFill>
              <a:srgbClr val="3333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2201466" y="2141935"/>
            <a:ext cx="42862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2630091" y="2141935"/>
            <a:ext cx="64293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1" name="TextBox 10"/>
          <p:cNvSpPr txBox="1">
            <a:spLocks noChangeArrowheads="1"/>
          </p:cNvSpPr>
          <p:nvPr/>
        </p:nvSpPr>
        <p:spPr bwMode="auto">
          <a:xfrm>
            <a:off x="3273029" y="2141935"/>
            <a:ext cx="71437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2" name="TextBox 11"/>
          <p:cNvSpPr txBox="1">
            <a:spLocks noChangeArrowheads="1"/>
          </p:cNvSpPr>
          <p:nvPr/>
        </p:nvSpPr>
        <p:spPr bwMode="auto">
          <a:xfrm>
            <a:off x="3844529" y="2141935"/>
            <a:ext cx="571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24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3" name="TextBox 12"/>
          <p:cNvSpPr txBox="1">
            <a:spLocks noChangeArrowheads="1"/>
          </p:cNvSpPr>
          <p:nvPr/>
        </p:nvSpPr>
        <p:spPr bwMode="auto">
          <a:xfrm>
            <a:off x="2272904" y="2463404"/>
            <a:ext cx="56197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30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4" name="TextBox 13"/>
          <p:cNvSpPr txBox="1">
            <a:spLocks noChangeArrowheads="1"/>
          </p:cNvSpPr>
          <p:nvPr/>
        </p:nvSpPr>
        <p:spPr bwMode="auto">
          <a:xfrm>
            <a:off x="2977754" y="2499123"/>
            <a:ext cx="571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36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5" name="TextBox 14"/>
          <p:cNvSpPr txBox="1">
            <a:spLocks noChangeArrowheads="1"/>
          </p:cNvSpPr>
          <p:nvPr/>
        </p:nvSpPr>
        <p:spPr bwMode="auto">
          <a:xfrm>
            <a:off x="3549254" y="2499123"/>
            <a:ext cx="571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42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6" name="TextBox 15"/>
          <p:cNvSpPr txBox="1">
            <a:spLocks noChangeArrowheads="1"/>
          </p:cNvSpPr>
          <p:nvPr/>
        </p:nvSpPr>
        <p:spPr bwMode="auto">
          <a:xfrm>
            <a:off x="4130279" y="2499123"/>
            <a:ext cx="571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48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7" name="TextBox 16"/>
          <p:cNvSpPr txBox="1">
            <a:spLocks noChangeArrowheads="1"/>
          </p:cNvSpPr>
          <p:nvPr/>
        </p:nvSpPr>
        <p:spPr bwMode="auto">
          <a:xfrm>
            <a:off x="5630466" y="2302669"/>
            <a:ext cx="42862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8" name="TextBox 17"/>
          <p:cNvSpPr txBox="1">
            <a:spLocks noChangeArrowheads="1"/>
          </p:cNvSpPr>
          <p:nvPr/>
        </p:nvSpPr>
        <p:spPr bwMode="auto">
          <a:xfrm>
            <a:off x="6130528" y="2302669"/>
            <a:ext cx="64293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9" name="TextBox 18"/>
          <p:cNvSpPr txBox="1">
            <a:spLocks noChangeArrowheads="1"/>
          </p:cNvSpPr>
          <p:nvPr/>
        </p:nvSpPr>
        <p:spPr bwMode="auto">
          <a:xfrm>
            <a:off x="6773466" y="2302669"/>
            <a:ext cx="64293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27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0" name="TextBox 19"/>
          <p:cNvSpPr txBox="1">
            <a:spLocks noChangeArrowheads="1"/>
          </p:cNvSpPr>
          <p:nvPr/>
        </p:nvSpPr>
        <p:spPr bwMode="auto">
          <a:xfrm>
            <a:off x="7344966" y="2302669"/>
            <a:ext cx="64293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36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1" name="TextBox 20"/>
          <p:cNvSpPr txBox="1">
            <a:spLocks noChangeArrowheads="1"/>
          </p:cNvSpPr>
          <p:nvPr/>
        </p:nvSpPr>
        <p:spPr bwMode="auto">
          <a:xfrm>
            <a:off x="6344841" y="2677717"/>
            <a:ext cx="64293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45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2" name="TextBox 21"/>
          <p:cNvSpPr txBox="1">
            <a:spLocks noChangeArrowheads="1"/>
          </p:cNvSpPr>
          <p:nvPr/>
        </p:nvSpPr>
        <p:spPr bwMode="auto">
          <a:xfrm>
            <a:off x="3558779" y="2356248"/>
            <a:ext cx="71437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en-US" sz="21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3" name="TextBox 22"/>
          <p:cNvSpPr txBox="1">
            <a:spLocks noChangeArrowheads="1"/>
          </p:cNvSpPr>
          <p:nvPr/>
        </p:nvSpPr>
        <p:spPr bwMode="auto">
          <a:xfrm>
            <a:off x="4192191" y="2356248"/>
            <a:ext cx="571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36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214" name="直接箭头连接符 24"/>
          <p:cNvCxnSpPr>
            <a:cxnSpLocks noChangeShapeType="1"/>
          </p:cNvCxnSpPr>
          <p:nvPr/>
        </p:nvCxnSpPr>
        <p:spPr bwMode="auto">
          <a:xfrm rot="5400000">
            <a:off x="3586163" y="3454004"/>
            <a:ext cx="803672" cy="119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5" name="TextBox 25"/>
          <p:cNvSpPr txBox="1">
            <a:spLocks noChangeArrowheads="1"/>
          </p:cNvSpPr>
          <p:nvPr/>
        </p:nvSpPr>
        <p:spPr bwMode="auto">
          <a:xfrm>
            <a:off x="2895600" y="3933826"/>
            <a:ext cx="2690813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以内</a:t>
            </a: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的公倍数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-0.21129 -0.00509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/>
      <p:bldP spid="8199" grpId="1"/>
      <p:bldP spid="8200" grpId="0"/>
      <p:bldP spid="8200" grpId="1"/>
      <p:bldP spid="8201" grpId="0"/>
      <p:bldP spid="8201" grpId="1"/>
      <p:bldP spid="8202" grpId="0"/>
      <p:bldP spid="8202" grpId="1"/>
      <p:bldP spid="8203" grpId="0"/>
      <p:bldP spid="8203" grpId="1"/>
      <p:bldP spid="8204" grpId="0"/>
      <p:bldP spid="8204" grpId="1"/>
      <p:bldP spid="8205" grpId="0"/>
      <p:bldP spid="8205" grpId="1"/>
      <p:bldP spid="8206" grpId="0"/>
      <p:bldP spid="8206" grpId="1"/>
      <p:bldP spid="8207" grpId="0"/>
      <p:bldP spid="8207" grpId="1"/>
      <p:bldP spid="8208" grpId="0"/>
      <p:bldP spid="8208" grpId="1"/>
      <p:bldP spid="8209" grpId="0"/>
      <p:bldP spid="8209" grpId="1"/>
      <p:bldP spid="8210" grpId="0"/>
      <p:bldP spid="8210" grpId="1"/>
      <p:bldP spid="8211" grpId="0"/>
      <p:bldP spid="8211" grpId="1"/>
      <p:bldP spid="8212" grpId="0"/>
      <p:bldP spid="8213" grpId="0"/>
      <p:bldP spid="821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全屏显示(16:9)</PresentationFormat>
  <Paragraphs>208</Paragraphs>
  <Slides>10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2023-01-16T14:14:28Z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2265D4D4C4574EFE936315EF09286C5D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