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300" r:id="rId4"/>
    <p:sldId id="323" r:id="rId5"/>
    <p:sldId id="324" r:id="rId6"/>
    <p:sldId id="267" r:id="rId7"/>
    <p:sldId id="271" r:id="rId8"/>
    <p:sldId id="322" r:id="rId9"/>
    <p:sldId id="289" r:id="rId10"/>
    <p:sldId id="288" r:id="rId11"/>
    <p:sldId id="273" r:id="rId12"/>
    <p:sldId id="325" r:id="rId13"/>
    <p:sldId id="326" r:id="rId14"/>
    <p:sldId id="327" r:id="rId15"/>
    <p:sldId id="328" r:id="rId16"/>
    <p:sldId id="292" r:id="rId17"/>
    <p:sldId id="317" r:id="rId18"/>
    <p:sldId id="318" r:id="rId19"/>
    <p:sldId id="319" r:id="rId20"/>
    <p:sldId id="298" r:id="rId21"/>
    <p:sldId id="278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 varScale="1">
        <p:scale>
          <a:sx n="109" d="100"/>
          <a:sy n="109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010B-E55A-459D-997C-DDBC88328021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4D30-45D8-4AAD-9FB7-5A5850F422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F9A68B-4236-4AD7-B788-AEA4CC537CED}" type="slidenum">
              <a:rPr lang="zh-CN" altLang="en-US" smtClean="0">
                <a:latin typeface="Arial" panose="020B0604020202020204"/>
              </a:rPr>
              <a:t>10</a:t>
            </a:fld>
            <a:endParaRPr lang="en-US" altLang="zh-CN" smtClean="0"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4D30-45D8-4AAD-9FB7-5A5850F4228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zh-CN" altLang="en-US" smtClean="0"/>
              <a:t>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163-0A74-472D-8CFB-E3064EEF6BA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3058-8B23-46A2-9FA4-FAD2D258A5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628800"/>
            <a:ext cx="91446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4 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</a:t>
            </a:r>
            <a:r>
              <a:rPr lang="en-US" altLang="zh-C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balloons are flying away. </a:t>
            </a:r>
            <a:endParaRPr lang="zh-CN" altLang="en-US" sz="4400" b="1" dirty="0">
              <a:solidFill>
                <a:srgbClr val="F60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94238" y="908720"/>
            <a:ext cx="954026" cy="8046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733256"/>
            <a:ext cx="914463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368" y="980728"/>
            <a:ext cx="392947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/>
              <a:t>Read and answer.</a:t>
            </a:r>
            <a:endParaRPr lang="zh-CN" altLang="en-US" sz="40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4781" y="1845652"/>
            <a:ext cx="4241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Where is Simon</a:t>
            </a:r>
            <a:r>
              <a:rPr lang="en-US" altLang="zh-CN" sz="24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 mum?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6368" y="2953813"/>
            <a:ext cx="5267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What is Simon’s mum doing?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2372" y="4293096"/>
            <a:ext cx="4551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Can Simon help his mum?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课文理解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9184" y="2329823"/>
            <a:ext cx="4678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She is at the supermarket.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5420" y="3450528"/>
            <a:ext cx="6954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She’s buying things for Simon</a:t>
            </a:r>
            <a:r>
              <a:rPr lang="en-US" altLang="zh-CN" sz="2400" b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 birthday.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9733" y="4653136"/>
            <a:ext cx="239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No, he can</a:t>
            </a:r>
            <a:r>
              <a:rPr lang="en-US" altLang="zh-CN" sz="2400" b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t.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531600" y="102489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1196752"/>
            <a:ext cx="7200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寻求帮助的句型：</a:t>
            </a:r>
            <a:endParaRPr lang="en-US" altLang="zh-CN" sz="2400" b="1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—Who can help me?</a:t>
            </a:r>
          </a:p>
          <a:p>
            <a:pPr>
              <a:lnSpc>
                <a:spcPct val="150000"/>
              </a:lnSpc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—Sorry, I can’t./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主语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+can help you.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79912" y="166663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补充</a:t>
            </a:r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学习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779912" y="166663"/>
              <a:ext cx="27363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重点句型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 descr="20051105155334664.gi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3828457" y="205589"/>
            <a:ext cx="2268855" cy="363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3" descr="point.g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70240" y="3573016"/>
            <a:ext cx="2362200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组合 4"/>
          <p:cNvGrpSpPr/>
          <p:nvPr/>
        </p:nvGrpSpPr>
        <p:grpSpPr>
          <a:xfrm>
            <a:off x="650130" y="2725845"/>
            <a:ext cx="5014484" cy="1455011"/>
            <a:chOff x="1039324" y="229504"/>
            <a:chExt cx="4643073" cy="1223305"/>
          </a:xfrm>
        </p:grpSpPr>
        <p:sp>
          <p:nvSpPr>
            <p:cNvPr id="8197" name="椭圆形标注 5"/>
            <p:cNvSpPr>
              <a:spLocks noChangeArrowheads="1"/>
            </p:cNvSpPr>
            <p:nvPr/>
          </p:nvSpPr>
          <p:spPr bwMode="auto">
            <a:xfrm>
              <a:off x="1039324" y="229504"/>
              <a:ext cx="4557756" cy="1223305"/>
            </a:xfrm>
            <a:prstGeom prst="wedgeEllipseCallout">
              <a:avLst>
                <a:gd name="adj1" fmla="val 39287"/>
                <a:gd name="adj2" fmla="val 68653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98B954"/>
              </a:solidFill>
              <a:miter lim="800000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98" name="TextBox 6"/>
            <p:cNvSpPr txBox="1">
              <a:spLocks noChangeArrowheads="1"/>
            </p:cNvSpPr>
            <p:nvPr/>
          </p:nvSpPr>
          <p:spPr bwMode="auto">
            <a:xfrm>
              <a:off x="1270309" y="459878"/>
              <a:ext cx="4412088" cy="90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My kite is flying away.</a:t>
              </a:r>
            </a:p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Who can help me?</a:t>
              </a:r>
              <a:endPara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9552" y="871913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4.07407E-06 C -0.03681 -0.06528 -0.07361 -0.13056 -0.10486 -0.16343 C -0.13611 -0.1963 -0.17326 -0.18889 -0.18715 -0.19792 C -0.20104 -0.20695 -0.19028 -0.21297 -0.18872 -0.21713 C -0.18715 -0.2213 -0.18229 -0.22246 -0.17743 -0.22361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 descr="20051105155334664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3571875" y="1428750"/>
            <a:ext cx="2381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" descr="point.g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625" y="3338513"/>
            <a:ext cx="2362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3" descr="20049110265582636xyh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-378409">
            <a:off x="860425" y="4710113"/>
            <a:ext cx="13065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组合 4"/>
          <p:cNvGrpSpPr/>
          <p:nvPr/>
        </p:nvGrpSpPr>
        <p:grpSpPr>
          <a:xfrm>
            <a:off x="2000250" y="4357688"/>
            <a:ext cx="3013075" cy="1143000"/>
            <a:chOff x="0" y="0"/>
            <a:chExt cx="3013809" cy="1143008"/>
          </a:xfrm>
        </p:grpSpPr>
        <p:sp>
          <p:nvSpPr>
            <p:cNvPr id="9226" name="椭圆形标注 5"/>
            <p:cNvSpPr>
              <a:spLocks noChangeArrowheads="1"/>
            </p:cNvSpPr>
            <p:nvPr/>
          </p:nvSpPr>
          <p:spPr bwMode="auto">
            <a:xfrm>
              <a:off x="0" y="0"/>
              <a:ext cx="3000396" cy="1143008"/>
            </a:xfrm>
            <a:prstGeom prst="wedgeEllipseCallout">
              <a:avLst>
                <a:gd name="adj1" fmla="val -47676"/>
                <a:gd name="adj2" fmla="val 59921"/>
              </a:avLst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5400000" scaled="1"/>
            </a:gradFill>
            <a:ln w="9525">
              <a:solidFill>
                <a:srgbClr val="7D60A0"/>
              </a:solidFill>
              <a:miter lim="800000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27" name="TextBox 6"/>
            <p:cNvSpPr txBox="1">
              <a:spLocks noChangeArrowheads="1"/>
            </p:cNvSpPr>
            <p:nvPr/>
          </p:nvSpPr>
          <p:spPr bwMode="auto">
            <a:xfrm>
              <a:off x="142876" y="214315"/>
              <a:ext cx="2870933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Sorry, I can</a:t>
              </a:r>
              <a:r>
                <a:rPr lang="en-US" altLang="zh-CN" sz="32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’</a:t>
              </a: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t.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824" name="图片 7" descr="20051010193113165.gif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215063" y="1500188"/>
            <a:ext cx="261302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5" name="组合 8"/>
          <p:cNvGrpSpPr/>
          <p:nvPr/>
        </p:nvGrpSpPr>
        <p:grpSpPr>
          <a:xfrm>
            <a:off x="3500438" y="857250"/>
            <a:ext cx="3249552" cy="1143000"/>
            <a:chOff x="0" y="0"/>
            <a:chExt cx="3249288" cy="1143008"/>
          </a:xfrm>
        </p:grpSpPr>
        <p:sp>
          <p:nvSpPr>
            <p:cNvPr id="9224" name="椭圆形标注 9"/>
            <p:cNvSpPr>
              <a:spLocks noChangeArrowheads="1"/>
            </p:cNvSpPr>
            <p:nvPr/>
          </p:nvSpPr>
          <p:spPr bwMode="auto">
            <a:xfrm>
              <a:off x="0" y="0"/>
              <a:ext cx="3205133" cy="1143008"/>
            </a:xfrm>
            <a:prstGeom prst="wedgeEllipseCallout">
              <a:avLst>
                <a:gd name="adj1" fmla="val 50630"/>
                <a:gd name="adj2" fmla="val 57338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5400000" scaled="1"/>
            </a:gradFill>
            <a:ln w="9525">
              <a:solidFill>
                <a:srgbClr val="46AAC5"/>
              </a:solidFill>
              <a:miter lim="800000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25" name="TextBox 10"/>
            <p:cNvSpPr txBox="1">
              <a:spLocks noChangeArrowheads="1"/>
            </p:cNvSpPr>
            <p:nvPr/>
          </p:nvSpPr>
          <p:spPr bwMode="auto">
            <a:xfrm>
              <a:off x="63445" y="279114"/>
              <a:ext cx="3185843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I can help you.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4.07407E-06 C -0.03681 -0.06528 -0.07361 -0.13056 -0.10486 -0.16343 C -0.13611 -0.1963 -0.17326 -0.18889 -0.18715 -0.19792 C -0.20104 -0.20695 -0.19028 -0.21297 -0.18872 -0.21713 C -0.18715 -0.2213 -0.18229 -0.22246 -0.17743 -0.22361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4" descr="20049110265668157xyh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7250" y="2714625"/>
            <a:ext cx="20955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组合 11"/>
          <p:cNvGrpSpPr>
            <a:grpSpLocks noChangeAspect="1"/>
          </p:cNvGrpSpPr>
          <p:nvPr/>
        </p:nvGrpSpPr>
        <p:grpSpPr>
          <a:xfrm>
            <a:off x="3357563" y="3786188"/>
            <a:ext cx="3357562" cy="2152650"/>
            <a:chOff x="0" y="0"/>
            <a:chExt cx="2857520" cy="2009775"/>
          </a:xfrm>
        </p:grpSpPr>
        <p:pic>
          <p:nvPicPr>
            <p:cNvPr id="11271" name="图片 9" descr="20070813223427720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 rot="-1252401">
              <a:off x="0" y="0"/>
              <a:ext cx="2257425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10" descr="图片9.png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2143140" y="1143008"/>
              <a:ext cx="714380" cy="735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4" name="组合 14"/>
          <p:cNvGrpSpPr/>
          <p:nvPr/>
        </p:nvGrpSpPr>
        <p:grpSpPr>
          <a:xfrm>
            <a:off x="2214563" y="1000125"/>
            <a:ext cx="5786437" cy="1785938"/>
            <a:chOff x="0" y="0"/>
            <a:chExt cx="5357850" cy="1500198"/>
          </a:xfrm>
        </p:grpSpPr>
        <p:sp>
          <p:nvSpPr>
            <p:cNvPr id="11269" name="椭圆形标注 5"/>
            <p:cNvSpPr>
              <a:spLocks noChangeArrowheads="1"/>
            </p:cNvSpPr>
            <p:nvPr/>
          </p:nvSpPr>
          <p:spPr bwMode="auto">
            <a:xfrm>
              <a:off x="0" y="0"/>
              <a:ext cx="5357850" cy="1500198"/>
            </a:xfrm>
            <a:prstGeom prst="wedgeEllipseCallout">
              <a:avLst>
                <a:gd name="adj1" fmla="val -39727"/>
                <a:gd name="adj2" fmla="val 59569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5400000" scaled="1"/>
            </a:gradFill>
            <a:ln w="9525">
              <a:solidFill>
                <a:srgbClr val="98B954"/>
              </a:solidFill>
              <a:miter lim="800000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70" name="TextBox 13"/>
            <p:cNvSpPr txBox="1">
              <a:spLocks noChangeArrowheads="1"/>
            </p:cNvSpPr>
            <p:nvPr/>
          </p:nvSpPr>
          <p:spPr bwMode="auto">
            <a:xfrm>
              <a:off x="629964" y="346629"/>
              <a:ext cx="4286520" cy="904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My apples are falling.</a:t>
              </a:r>
            </a:p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Who can help me?</a:t>
              </a:r>
              <a:endParaRPr lang="zh-CN" altLang="en-US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 descr="20049110265668157xyh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" y="1989138"/>
            <a:ext cx="20955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合 4"/>
          <p:cNvGrpSpPr>
            <a:grpSpLocks noChangeAspect="1"/>
          </p:cNvGrpSpPr>
          <p:nvPr/>
        </p:nvGrpSpPr>
        <p:grpSpPr>
          <a:xfrm>
            <a:off x="2500313" y="2708275"/>
            <a:ext cx="3357562" cy="2152650"/>
            <a:chOff x="0" y="0"/>
            <a:chExt cx="2857520" cy="2009775"/>
          </a:xfrm>
        </p:grpSpPr>
        <p:pic>
          <p:nvPicPr>
            <p:cNvPr id="12300" name="图片 5" descr="20070813223427720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 rot="-1252401">
              <a:off x="0" y="0"/>
              <a:ext cx="2257425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图片 6" descr="图片9.png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2143140" y="1143008"/>
              <a:ext cx="714380" cy="735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2" name="图片 7" descr="200491102658696101xyh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646738" y="1071563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组合 10"/>
          <p:cNvGrpSpPr/>
          <p:nvPr/>
        </p:nvGrpSpPr>
        <p:grpSpPr>
          <a:xfrm>
            <a:off x="3357563" y="785813"/>
            <a:ext cx="3013075" cy="1143000"/>
            <a:chOff x="0" y="0"/>
            <a:chExt cx="3013569" cy="1143008"/>
          </a:xfrm>
        </p:grpSpPr>
        <p:sp>
          <p:nvSpPr>
            <p:cNvPr id="12298" name="椭圆形标注 8"/>
            <p:cNvSpPr>
              <a:spLocks noChangeArrowheads="1"/>
            </p:cNvSpPr>
            <p:nvPr/>
          </p:nvSpPr>
          <p:spPr bwMode="auto">
            <a:xfrm>
              <a:off x="0" y="0"/>
              <a:ext cx="3000396" cy="1143008"/>
            </a:xfrm>
            <a:prstGeom prst="wedgeEllipseCallout">
              <a:avLst>
                <a:gd name="adj1" fmla="val 50630"/>
                <a:gd name="adj2" fmla="val 41856"/>
              </a:avLst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5400000" scaled="1"/>
            </a:gradFill>
            <a:ln w="9525">
              <a:solidFill>
                <a:srgbClr val="7D60A0"/>
              </a:solidFill>
              <a:miter lim="800000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99" name="TextBox 9"/>
            <p:cNvSpPr txBox="1">
              <a:spLocks noChangeArrowheads="1"/>
            </p:cNvSpPr>
            <p:nvPr/>
          </p:nvSpPr>
          <p:spPr bwMode="auto">
            <a:xfrm>
              <a:off x="142634" y="214315"/>
              <a:ext cx="2870935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Sorry, I can</a:t>
              </a:r>
              <a:r>
                <a:rPr lang="en-US" altLang="zh-CN" sz="3200" b="1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’</a:t>
              </a:r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t.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9466" name="图片 11" descr="20049110265845699xyh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19863" y="4381500"/>
            <a:ext cx="23383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合 15"/>
          <p:cNvGrpSpPr/>
          <p:nvPr/>
        </p:nvGrpSpPr>
        <p:grpSpPr>
          <a:xfrm>
            <a:off x="3059113" y="4949825"/>
            <a:ext cx="3328987" cy="1143000"/>
            <a:chOff x="0" y="0"/>
            <a:chExt cx="3328720" cy="1143008"/>
          </a:xfrm>
        </p:grpSpPr>
        <p:sp>
          <p:nvSpPr>
            <p:cNvPr id="12296" name="椭圆形标注 13"/>
            <p:cNvSpPr>
              <a:spLocks noChangeArrowheads="1"/>
            </p:cNvSpPr>
            <p:nvPr/>
          </p:nvSpPr>
          <p:spPr bwMode="auto">
            <a:xfrm>
              <a:off x="0" y="0"/>
              <a:ext cx="3205134" cy="1143008"/>
            </a:xfrm>
            <a:prstGeom prst="wedgeEllipseCallout">
              <a:avLst>
                <a:gd name="adj1" fmla="val 50630"/>
                <a:gd name="adj2" fmla="val 57338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5400000" scaled="1"/>
            </a:gradFill>
            <a:ln w="9525">
              <a:solidFill>
                <a:srgbClr val="46AAC5"/>
              </a:solidFill>
              <a:miter lim="800000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97" name="TextBox 14"/>
            <p:cNvSpPr txBox="1">
              <a:spLocks noChangeArrowheads="1"/>
            </p:cNvSpPr>
            <p:nvPr/>
          </p:nvSpPr>
          <p:spPr bwMode="auto">
            <a:xfrm>
              <a:off x="142876" y="210925"/>
              <a:ext cx="3185844" cy="5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I can help you.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课文学习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M4-U1-3 Listen and say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7989" y="692696"/>
            <a:ext cx="1132481" cy="1132481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23528" y="1274086"/>
            <a:ext cx="7499753" cy="418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594" y="879103"/>
            <a:ext cx="6036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Look and write. Then act them out.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9136" y="1648370"/>
            <a:ext cx="2808312" cy="203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639" y="3964428"/>
            <a:ext cx="6907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A: 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B: 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C: _________________________________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964428"/>
            <a:ext cx="609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My books are falling. Who can help me?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8319" y="4610758"/>
            <a:ext cx="230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Sorry, I can’t.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157191"/>
            <a:ext cx="232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 can help you.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54927" y="1039272"/>
            <a:ext cx="2409161" cy="236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8639" y="3964428"/>
            <a:ext cx="6907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A: 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B: 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C: _________________________________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964428"/>
            <a:ext cx="622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kite is flying away. Who can help me?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8319" y="4610758"/>
            <a:ext cx="2069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Sorry, I can</a:t>
            </a:r>
            <a:r>
              <a:rPr lang="en-US" altLang="zh-CN" sz="240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’</a:t>
            </a:r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5157191"/>
            <a:ext cx="232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can help you.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35796" y="1052736"/>
            <a:ext cx="2844316" cy="258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8639" y="3964428"/>
            <a:ext cx="6907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A: 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B: 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C: _________________________________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964428"/>
            <a:ext cx="6157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apples are falling. Who can help me?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8319" y="4610758"/>
            <a:ext cx="230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Sorry, I can’t.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157191"/>
            <a:ext cx="232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can help you.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148" y="1196752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goals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732" y="2276872"/>
            <a:ext cx="8317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能够掌握单词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balloon</a:t>
            </a: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能够掌握句型：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Who can help me?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239" y="836712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8572" y="1496327"/>
            <a:ext cx="8007424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(    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)1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Who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can help _______?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A. he         B. we    C.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them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  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)3. What 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is  ________doing?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A. you         B. they              C. he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)5. The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kite is ______________.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         A. flying  away    B. fly away     C. flies  away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1916" y="234888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Read the text to your family.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Use “Who can help me?”to ask for help.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40" y="1159877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65148" y="873586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Lead-in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424224" y="1628800"/>
            <a:ext cx="3659945" cy="376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5933" y="5709179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birthday card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627784" y="764704"/>
            <a:ext cx="3528392" cy="438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5933" y="5709179"/>
            <a:ext cx="229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birthday cake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835696" y="908720"/>
            <a:ext cx="5544616" cy="416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5933" y="5255804"/>
            <a:ext cx="2421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birthday party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08892" y="1268760"/>
            <a:ext cx="6265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Listen and chant. 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903264"/>
            <a:ext cx="5775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 like you.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 like me. 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 like apples.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 like tea. 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课文学习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M4-U1-1 Listen and chant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0856" y="1035342"/>
            <a:ext cx="1419536" cy="1419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89844"/>
            <a:ext cx="4190955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Listen, read and act out.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018" y="1556792"/>
            <a:ext cx="83384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Daming: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Where's your mum?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She's at the supermarket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She's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buying things for your birthday.</a:t>
            </a:r>
          </a:p>
          <a:p>
            <a:pPr>
              <a:lnSpc>
                <a:spcPct val="150000"/>
              </a:lnSpc>
            </a:pPr>
            <a:r>
              <a:rPr lang="en-US" altLang="zh-CN" sz="240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Daming: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Am I going to have a birthday party?</a:t>
            </a:r>
          </a:p>
          <a:p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Yes, you are!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Later ...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Simon's mum: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Who can help me? I can't carry everything.</a:t>
            </a:r>
          </a:p>
          <a:p>
            <a:pPr>
              <a:lnSpc>
                <a:spcPct val="150000"/>
              </a:lnSpc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M4-U1-2 Listen, read and act out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272" y="856709"/>
            <a:ext cx="1080120" cy="1080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908719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Sorry, I can't. I'm on the phone.</a:t>
            </a:r>
          </a:p>
          <a:p>
            <a:pPr>
              <a:lnSpc>
                <a:spcPct val="150000"/>
              </a:lnSpc>
            </a:pPr>
            <a:r>
              <a:rPr lang="en-US" altLang="zh-CN" sz="240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Daming: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 can help you. I can carry this box.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Simon's mum: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Thank you, Daming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Simon's </a:t>
            </a: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mum: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Be careful. That's the cake. Oh dear! The oranges are falling!</a:t>
            </a:r>
          </a:p>
          <a:p>
            <a:pPr>
              <a:lnSpc>
                <a:spcPct val="150000"/>
              </a:lnSpc>
            </a:pPr>
            <a:r>
              <a:rPr lang="en-US" altLang="zh-CN" sz="2400" err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Daming: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Simon, come and help us!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Simon's mum: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The balloons are flying away!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Simon: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But look at the balloons. They say, “Happy Birthday, Daming!”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14685" y="4581128"/>
            <a:ext cx="19511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balloon</a:t>
            </a:r>
          </a:p>
        </p:txBody>
      </p:sp>
      <p:sp>
        <p:nvSpPr>
          <p:cNvPr id="15" name="矩形 14"/>
          <p:cNvSpPr/>
          <p:nvPr/>
        </p:nvSpPr>
        <p:spPr>
          <a:xfrm>
            <a:off x="6012160" y="4725144"/>
            <a:ext cx="1375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mess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52291"/>
            <a:ext cx="3765040" cy="9366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82884" y="166663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\\192.168.0.80\Spark\小学英语素材库\1 小英图库\☆ 小英 四色图库（不断更新）\11 时间数字字母颜色\颜色气球\红气球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59992" y="1916832"/>
            <a:ext cx="1471340" cy="22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381852" y="1676075"/>
            <a:ext cx="4027736" cy="269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全屏显示(4:3)</PresentationFormat>
  <Paragraphs>106</Paragraphs>
  <Slides>21</Slides>
  <Notes>21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 Unicode MS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cp:lastPrinted>2021-02-09T05:30:00Z</cp:lastPrinted>
  <dcterms:created xsi:type="dcterms:W3CDTF">2021-02-09T05:30:00Z</dcterms:created>
  <dcterms:modified xsi:type="dcterms:W3CDTF">2023-01-16T14:14:39Z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A0FDB148CBA34B5B9E721BFA786F7377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