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4" r:id="rId2"/>
    <p:sldId id="269" r:id="rId3"/>
    <p:sldId id="273" r:id="rId4"/>
    <p:sldId id="274" r:id="rId5"/>
    <p:sldId id="275" r:id="rId6"/>
    <p:sldId id="276" r:id="rId7"/>
    <p:sldId id="302" r:id="rId8"/>
    <p:sldId id="277" r:id="rId9"/>
    <p:sldId id="278" r:id="rId10"/>
    <p:sldId id="279" r:id="rId11"/>
    <p:sldId id="303" r:id="rId12"/>
    <p:sldId id="280" r:id="rId13"/>
    <p:sldId id="281" r:id="rId14"/>
    <p:sldId id="306" r:id="rId15"/>
    <p:sldId id="304" r:id="rId16"/>
    <p:sldId id="286" r:id="rId17"/>
    <p:sldId id="287" r:id="rId18"/>
    <p:sldId id="305" r:id="rId19"/>
    <p:sldId id="288" r:id="rId20"/>
    <p:sldId id="289" r:id="rId21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AF00"/>
    <a:srgbClr val="00A6AD"/>
    <a:srgbClr val="C50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5" autoAdjust="0"/>
    <p:restoredTop sz="94660"/>
  </p:normalViewPr>
  <p:slideViewPr>
    <p:cSldViewPr snapToGrid="0">
      <p:cViewPr>
        <p:scale>
          <a:sx n="100" d="100"/>
          <a:sy n="100" d="100"/>
        </p:scale>
        <p:origin x="-936" y="-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2770" y="1431824"/>
            <a:ext cx="6872756" cy="3865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5830" y="5512523"/>
            <a:ext cx="5886637" cy="45102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49267" y="117475"/>
            <a:ext cx="2743200" cy="55340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19667" y="117475"/>
            <a:ext cx="8070573" cy="55340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2049"/>
          <p:cNvSpPr>
            <a:spLocks noGrp="1"/>
          </p:cNvSpPr>
          <p:nvPr>
            <p:ph type="ctrTitle"/>
          </p:nvPr>
        </p:nvSpPr>
        <p:spPr>
          <a:xfrm>
            <a:off x="527051" y="4437063"/>
            <a:ext cx="10363200" cy="96678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 algn="l">
              <a:defRPr sz="3600" b="0">
                <a:solidFill>
                  <a:schemeClr val="bg1"/>
                </a:solidFill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副标题 2050"/>
          <p:cNvSpPr>
            <a:spLocks noGrp="1"/>
          </p:cNvSpPr>
          <p:nvPr>
            <p:ph type="subTitle" idx="1"/>
          </p:nvPr>
        </p:nvSpPr>
        <p:spPr>
          <a:xfrm>
            <a:off x="527051" y="5445125"/>
            <a:ext cx="8534400" cy="6000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l">
              <a:buNone/>
              <a:defRPr sz="2400">
                <a:solidFill>
                  <a:schemeClr val="bg1"/>
                </a:solidFill>
                <a:ea typeface="微软雅黑" panose="020B0503020204020204" charset="-122"/>
              </a:defRPr>
            </a:lvl1pPr>
            <a:lvl2pPr marL="457200" lvl="1" indent="0" algn="ctr">
              <a:buNone/>
              <a:defRPr sz="2800">
                <a:solidFill>
                  <a:schemeClr val="tx1"/>
                </a:solidFill>
                <a:ea typeface="宋体" panose="02010600030101010101" pitchFamily="2" charset="-122"/>
              </a:defRPr>
            </a:lvl2pPr>
            <a:lvl3pPr marL="914400" lvl="2" indent="0" algn="ctr">
              <a:buNone/>
              <a:defRPr sz="2800">
                <a:solidFill>
                  <a:schemeClr val="tx1"/>
                </a:solidFill>
                <a:ea typeface="宋体" panose="02010600030101010101" pitchFamily="2" charset="-122"/>
              </a:defRPr>
            </a:lvl3pPr>
            <a:lvl4pPr marL="1371600" lvl="3" indent="0" algn="ctr">
              <a:buNone/>
              <a:defRPr sz="2800">
                <a:solidFill>
                  <a:schemeClr val="tx1"/>
                </a:solidFill>
                <a:ea typeface="宋体" panose="02010600030101010101" pitchFamily="2" charset="-122"/>
              </a:defRPr>
            </a:lvl4pPr>
            <a:lvl5pPr marL="1828800" lvl="4" indent="0" algn="ctr">
              <a:buNone/>
              <a:defRPr sz="2800">
                <a:solidFill>
                  <a:schemeClr val="tx1"/>
                </a:solidFill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/>
              <a:t>单击此处编辑母版副标题样式</a:t>
            </a:r>
          </a:p>
        </p:txBody>
      </p:sp>
      <p:sp>
        <p:nvSpPr>
          <p:cNvPr id="2052" name="日期占位符 2051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3" name="页脚占位符 2052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19667" y="1123950"/>
            <a:ext cx="5376672" cy="45275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15795" y="1123950"/>
            <a:ext cx="5376672" cy="45275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image" Target="../media/image1.png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814917" y="117475"/>
            <a:ext cx="10767483" cy="7207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719667" y="1123950"/>
            <a:ext cx="10972800" cy="45275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</p:sldLayoutIdLst>
  <p:hf sldNum="0" hdr="0" ftr="0" dt="0"/>
  <p:txStyles>
    <p:titleStyle>
      <a:lvl1pPr marL="0" lvl="0" indent="0" algn="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lx\Documents\tencent%20files\614623066\filerecv\02.TI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>
          <a:xfrm>
            <a:off x="64798" y="1673145"/>
            <a:ext cx="12127202" cy="2764077"/>
            <a:chOff x="4230" y="1767"/>
            <a:chExt cx="12165" cy="4021"/>
          </a:xfrm>
        </p:grpSpPr>
        <p:sp>
          <p:nvSpPr>
            <p:cNvPr id="3" name="Rectangle 5"/>
            <p:cNvSpPr/>
            <p:nvPr/>
          </p:nvSpPr>
          <p:spPr>
            <a:xfrm>
              <a:off x="4230" y="4669"/>
              <a:ext cx="12055" cy="11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algn="ctr">
                <a:buNone/>
              </a:pPr>
              <a:r>
                <a:rPr lang="en-US" altLang="zh-CN" sz="44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仿宋" panose="02010609060101010101" charset="-122"/>
                  <a:cs typeface="Times New Roman" panose="02020603050405020304" pitchFamily="18" charset="0"/>
                </a:rPr>
                <a:t>Welcome to the unit</a:t>
              </a:r>
              <a:endParaRPr lang="zh-CN" altLang="zh-CN" sz="44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4230" y="1767"/>
              <a:ext cx="12165" cy="1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6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3  Teenage problems</a:t>
              </a:r>
              <a:endParaRPr lang="zh-CN" altLang="en-US" sz="6600" b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0" y="565909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430822" y="1982407"/>
            <a:ext cx="5539915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perhaps adv.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或许，可能</a:t>
            </a:r>
          </a:p>
        </p:txBody>
      </p:sp>
      <p:sp>
        <p:nvSpPr>
          <p:cNvPr id="3" name="矩形 2"/>
          <p:cNvSpPr/>
          <p:nvPr/>
        </p:nvSpPr>
        <p:spPr>
          <a:xfrm>
            <a:off x="453793" y="2551014"/>
            <a:ext cx="113995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Perhaps you should give him another chance.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或许你应该再给他一次机会。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746222" y="2273984"/>
            <a:ext cx="1070457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perhaps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常用于表示“某人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事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有可能但不肯定”，</a:t>
            </a:r>
            <a:endParaRPr lang="en-US" altLang="zh-CN" sz="3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所表示的可能性大致对半。在口语中，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perhaps so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意为“也许 </a:t>
            </a:r>
            <a:endParaRPr lang="en-US" altLang="zh-CN" sz="3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会”；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perhaps not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意为“也许不会”。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74784" y="1876379"/>
            <a:ext cx="10726615" cy="13943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   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他也许不相信你的话。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________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he does not believe your words</a:t>
            </a:r>
            <a:r>
              <a:rPr kumimoji="0" lang="en-US" altLang="zh-CN" sz="3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矩形 2"/>
          <p:cNvSpPr/>
          <p:nvPr/>
        </p:nvSpPr>
        <p:spPr>
          <a:xfrm>
            <a:off x="1579005" y="2516638"/>
            <a:ext cx="2252540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Perhaps/Maybe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7899" y="1257724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738424" y="1098065"/>
            <a:ext cx="142218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  <a:endParaRPr lang="zh-CN" altLang="en-US" sz="2400" b="1" dirty="0">
              <a:solidFill>
                <a:srgbClr val="00A6AD"/>
              </a:solidFill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72008" y="1709781"/>
            <a:ext cx="8263288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What's wrong, Eddie?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埃迪，你怎么了？</a:t>
            </a:r>
          </a:p>
        </p:txBody>
      </p:sp>
      <p:sp>
        <p:nvSpPr>
          <p:cNvPr id="5" name="矩形 4"/>
          <p:cNvSpPr/>
          <p:nvPr/>
        </p:nvSpPr>
        <p:spPr>
          <a:xfrm>
            <a:off x="520131" y="2394394"/>
            <a:ext cx="1095756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“What's wrong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？”的常见用法：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用于询问对方有什么问题或有什么不顺心的事，意为“怎么 </a:t>
            </a:r>
            <a:endParaRPr lang="en-US" altLang="zh-CN" sz="3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啦？出什么事了？”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—What's wrong, Jim? 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吉姆，你怎么啦？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—I left my umbrella on the bus. 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我把雨伞忘在公共汽车上了。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121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771144" y="1387986"/>
            <a:ext cx="985418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用于询问某东西出了什么毛病，意为“怎么啦？出什 </a:t>
            </a:r>
            <a:endParaRPr lang="en-US" altLang="zh-CN" sz="3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么毛病了？” 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What's wrong with the bus? 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这辆公共汽车怎么啦？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877073" y="2163255"/>
            <a:ext cx="10283985" cy="2082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相似表达有“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What's the matter with </a:t>
            </a:r>
            <a:r>
              <a:rPr lang="en-US" altLang="zh-CN" sz="3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3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？”，</a:t>
            </a:r>
            <a:endParaRPr lang="en-US" altLang="zh-CN" sz="3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What's the trouble with </a:t>
            </a:r>
            <a:r>
              <a:rPr lang="en-US" altLang="zh-CN" sz="3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3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？”或“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What's up with 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3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？” 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606669" y="1872762"/>
            <a:ext cx="11585331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2017·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渝北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—________</a:t>
            </a: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—My back hurts.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A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How's it going?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How do you do?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C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What's the matter with you?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Where is the hospital?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48928" y="13506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矩形 3"/>
          <p:cNvSpPr/>
          <p:nvPr/>
        </p:nvSpPr>
        <p:spPr>
          <a:xfrm>
            <a:off x="852423" y="1223192"/>
            <a:ext cx="149111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902490" y="4906069"/>
            <a:ext cx="10675427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9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根据答语“</a:t>
            </a:r>
            <a:r>
              <a:rPr lang="en-US" altLang="zh-CN" sz="26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My back hurts.”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可知，“我”的背部受伤了，故上句应问“你怎么了？”故选</a:t>
            </a:r>
            <a:r>
              <a:rPr lang="en-US" altLang="zh-CN" sz="26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C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7" name="矩形 6"/>
          <p:cNvSpPr/>
          <p:nvPr/>
        </p:nvSpPr>
        <p:spPr>
          <a:xfrm>
            <a:off x="3969968" y="1939452"/>
            <a:ext cx="407484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9" grpId="0"/>
      <p:bldP spid="4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940777" y="1467796"/>
            <a:ext cx="10163908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noise almost drives me mad.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那些噪声几乎使我发狂。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159868" y="3722468"/>
            <a:ext cx="3897221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使某人受不了，使某人发疯</a:t>
            </a:r>
            <a:endParaRPr lang="zh-CN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944528" y="2945363"/>
            <a:ext cx="7467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drive </a:t>
            </a:r>
            <a:r>
              <a:rPr lang="en-US" altLang="zh-CN" sz="3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mad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意为“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_________________________”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6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001465" y="2652199"/>
          <a:ext cx="9926515" cy="2743200"/>
        </p:xfrm>
        <a:graphic>
          <a:graphicData uri="http://schemas.openxmlformats.org/drawingml/2006/table">
            <a:tbl>
              <a:tblPr/>
              <a:tblGrid>
                <a:gridCol w="1822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8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35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93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词条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词义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用法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3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sound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声音，响声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泛指大自然的任何声音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3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noise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噪声，喧闹声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指不悦耳、不和谐的嘈杂声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3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voice</a:t>
                      </a:r>
                      <a:endParaRPr lang="zh-CN" sz="3000" b="1" kern="10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嗓音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指说话、唱歌、谈笑等的声音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982034" y="1821750"/>
            <a:ext cx="4807726" cy="6971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sound, noise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1008217" y="1165211"/>
            <a:ext cx="2351926" cy="6971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图解助记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</a:p>
        </p:txBody>
      </p:sp>
      <p:pic>
        <p:nvPicPr>
          <p:cNvPr id="3" name="Picture 1" descr="C:\Users\lx\Documents\tencent files\614623066\filerecv\02.TIF"/>
          <p:cNvPicPr>
            <a:picLocks noChangeAspect="1" noChangeArrowheads="1"/>
          </p:cNvPicPr>
          <p:nvPr/>
        </p:nvPicPr>
        <p:blipFill>
          <a:blip r:embed="rId2" r:link="rId3" cstate="email"/>
          <a:srcRect/>
          <a:stretch>
            <a:fillRect/>
          </a:stretch>
        </p:blipFill>
        <p:spPr bwMode="auto">
          <a:xfrm>
            <a:off x="3751211" y="2715274"/>
            <a:ext cx="6006289" cy="2972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8" y="104522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229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787794" y="2117490"/>
          <a:ext cx="8315865" cy="2743200"/>
        </p:xfrm>
        <a:graphic>
          <a:graphicData uri="http://schemas.openxmlformats.org/drawingml/2006/table">
            <a:tbl>
              <a:tblPr/>
              <a:tblGrid>
                <a:gridCol w="7553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0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12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分数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．发疯的；生气的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考试，测试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．或许，可能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3070292" y="2190146"/>
            <a:ext cx="9028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</a:t>
            </a:r>
            <a:endParaRPr lang="zh-CN" altLang="en-US" sz="2400" dirty="0"/>
          </a:p>
        </p:txBody>
      </p:sp>
      <p:sp>
        <p:nvSpPr>
          <p:cNvPr id="8" name="矩形 7"/>
          <p:cNvSpPr/>
          <p:nvPr/>
        </p:nvSpPr>
        <p:spPr>
          <a:xfrm>
            <a:off x="5232427" y="2870122"/>
            <a:ext cx="7665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</a:t>
            </a:r>
            <a:endParaRPr lang="zh-CN" altLang="en-US" sz="2400" dirty="0"/>
          </a:p>
        </p:txBody>
      </p:sp>
      <p:sp>
        <p:nvSpPr>
          <p:cNvPr id="10" name="矩形 9"/>
          <p:cNvSpPr/>
          <p:nvPr/>
        </p:nvSpPr>
        <p:spPr>
          <a:xfrm>
            <a:off x="4038264" y="3505682"/>
            <a:ext cx="885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</a:t>
            </a:r>
            <a:endParaRPr lang="zh-CN" altLang="en-US" sz="2400" dirty="0"/>
          </a:p>
        </p:txBody>
      </p:sp>
      <p:sp>
        <p:nvSpPr>
          <p:cNvPr id="11" name="矩形 10"/>
          <p:cNvSpPr/>
          <p:nvPr/>
        </p:nvSpPr>
        <p:spPr>
          <a:xfrm>
            <a:off x="4224130" y="4346889"/>
            <a:ext cx="12458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perhaps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465992" y="1468316"/>
            <a:ext cx="10789620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．用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sound, noise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voice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填空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(1)At midnight he heard a strange ________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(2)The students made too much ________ in the classroom. 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The monitor told them to stop talking in a loud ________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3" name="矩形 2"/>
          <p:cNvSpPr/>
          <p:nvPr/>
        </p:nvSpPr>
        <p:spPr>
          <a:xfrm>
            <a:off x="7274262" y="2233736"/>
            <a:ext cx="973343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sound</a:t>
            </a:r>
            <a:endParaRPr lang="zh-CN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6885118" y="2918911"/>
            <a:ext cx="851515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noise</a:t>
            </a:r>
            <a:endParaRPr lang="zh-CN" altLang="en-US" sz="2400" dirty="0"/>
          </a:p>
        </p:txBody>
      </p:sp>
      <p:sp>
        <p:nvSpPr>
          <p:cNvPr id="5" name="矩形 4"/>
          <p:cNvSpPr/>
          <p:nvPr/>
        </p:nvSpPr>
        <p:spPr>
          <a:xfrm>
            <a:off x="9277783" y="3588752"/>
            <a:ext cx="849913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voice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7" grpId="0"/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045486" y="1071678"/>
          <a:ext cx="9522070" cy="5486400"/>
        </p:xfrm>
        <a:graphic>
          <a:graphicData uri="http://schemas.openxmlformats.org/drawingml/2006/table">
            <a:tbl>
              <a:tblPr/>
              <a:tblGrid>
                <a:gridCol w="1099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23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短语互译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使人受不了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．一天到晚；整天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．发胖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．在考试中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 too much ______________ 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close friends 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feel tired______________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have time for </a:t>
                      </a:r>
                      <a:r>
                        <a:rPr lang="en-US" sz="3000" b="1" kern="1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sth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3000" b="1" kern="1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sb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_________________</a:t>
                      </a:r>
                      <a:endParaRPr lang="zh-CN" altLang="en-US" sz="30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4704836" y="1068859"/>
            <a:ext cx="1895071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drive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mad</a:t>
            </a:r>
            <a:endParaRPr lang="zh-CN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5908098" y="1749434"/>
            <a:ext cx="1064715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day</a:t>
            </a:r>
            <a:endParaRPr lang="zh-CN" altLang="en-US" sz="2400" dirty="0"/>
          </a:p>
        </p:txBody>
      </p:sp>
      <p:sp>
        <p:nvSpPr>
          <p:cNvPr id="5" name="矩形 4"/>
          <p:cNvSpPr/>
          <p:nvPr/>
        </p:nvSpPr>
        <p:spPr>
          <a:xfrm>
            <a:off x="3996451" y="2421364"/>
            <a:ext cx="1013419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 fat</a:t>
            </a:r>
            <a:endParaRPr lang="zh-CN" altLang="en-US" sz="2400" dirty="0"/>
          </a:p>
        </p:txBody>
      </p:sp>
      <p:sp>
        <p:nvSpPr>
          <p:cNvPr id="6" name="矩形 5"/>
          <p:cNvSpPr/>
          <p:nvPr/>
        </p:nvSpPr>
        <p:spPr>
          <a:xfrm>
            <a:off x="4699739" y="3087086"/>
            <a:ext cx="1338828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exams</a:t>
            </a:r>
            <a:endParaRPr lang="zh-CN" altLang="en-US" sz="2400" dirty="0"/>
          </a:p>
        </p:txBody>
      </p:sp>
      <p:sp>
        <p:nvSpPr>
          <p:cNvPr id="7" name="矩形 6"/>
          <p:cNvSpPr/>
          <p:nvPr/>
        </p:nvSpPr>
        <p:spPr>
          <a:xfrm>
            <a:off x="4772387" y="3824928"/>
            <a:ext cx="803425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太多</a:t>
            </a:r>
            <a:endParaRPr lang="zh-CN" altLang="en-US" sz="2400" dirty="0"/>
          </a:p>
        </p:txBody>
      </p:sp>
      <p:sp>
        <p:nvSpPr>
          <p:cNvPr id="8" name="矩形 7"/>
          <p:cNvSpPr/>
          <p:nvPr/>
        </p:nvSpPr>
        <p:spPr>
          <a:xfrm>
            <a:off x="5285586" y="4465430"/>
            <a:ext cx="803425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密友</a:t>
            </a:r>
            <a:endParaRPr lang="zh-CN" altLang="en-US" sz="2400" dirty="0"/>
          </a:p>
        </p:txBody>
      </p:sp>
      <p:sp>
        <p:nvSpPr>
          <p:cNvPr id="9" name="矩形 8"/>
          <p:cNvSpPr/>
          <p:nvPr/>
        </p:nvSpPr>
        <p:spPr>
          <a:xfrm>
            <a:off x="4574076" y="5173705"/>
            <a:ext cx="1112805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感觉累</a:t>
            </a:r>
            <a:endParaRPr lang="zh-CN" altLang="en-US" sz="2400" dirty="0"/>
          </a:p>
        </p:txBody>
      </p:sp>
      <p:sp>
        <p:nvSpPr>
          <p:cNvPr id="10" name="矩形 9"/>
          <p:cNvSpPr/>
          <p:nvPr/>
        </p:nvSpPr>
        <p:spPr>
          <a:xfrm>
            <a:off x="5985927" y="5870043"/>
            <a:ext cx="3363421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有做某事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陪某人的时间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545123" y="1174394"/>
          <a:ext cx="11227777" cy="5486400"/>
        </p:xfrm>
        <a:graphic>
          <a:graphicData uri="http://schemas.openxmlformats.org/drawingml/2006/table">
            <a:tbl>
              <a:tblPr/>
              <a:tblGrid>
                <a:gridCol w="791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36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2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CN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为什么不少吃点儿，并且多锻炼呢？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 eat less and ____________________</a:t>
                      </a:r>
                      <a:r>
                        <a:rPr lang="zh-CN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？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．那些噪声几乎使我发狂。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noise almost __________________________________.</a:t>
                      </a:r>
                      <a:endParaRPr lang="zh-CN" sz="30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CN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．我没有足够的时间做家庭作业。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 don't ______________________________ my homework. </a:t>
                      </a:r>
                      <a:endParaRPr lang="zh-CN" sz="30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CN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．或许你应该更好地安排你的时间并且早点儿睡觉。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 you should _________________ and go to bed earlier.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1548846" y="1988411"/>
            <a:ext cx="13227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not</a:t>
            </a:r>
            <a:endParaRPr lang="zh-CN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5699045" y="1857890"/>
            <a:ext cx="1973682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 more</a:t>
            </a:r>
            <a:endParaRPr lang="zh-CN" altLang="en-US" sz="2400" dirty="0"/>
          </a:p>
        </p:txBody>
      </p:sp>
      <p:sp>
        <p:nvSpPr>
          <p:cNvPr id="5" name="矩形 4"/>
          <p:cNvSpPr/>
          <p:nvPr/>
        </p:nvSpPr>
        <p:spPr>
          <a:xfrm>
            <a:off x="6325166" y="3298573"/>
            <a:ext cx="2116285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drives me mad</a:t>
            </a:r>
            <a:endParaRPr lang="zh-CN" altLang="en-US" sz="2400" dirty="0"/>
          </a:p>
        </p:txBody>
      </p:sp>
      <p:sp>
        <p:nvSpPr>
          <p:cNvPr id="6" name="矩形 5"/>
          <p:cNvSpPr/>
          <p:nvPr/>
        </p:nvSpPr>
        <p:spPr>
          <a:xfrm>
            <a:off x="3373917" y="4634734"/>
            <a:ext cx="3228769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enough time to do</a:t>
            </a:r>
            <a:endParaRPr lang="zh-CN" altLang="en-US" sz="2400" dirty="0"/>
          </a:p>
        </p:txBody>
      </p:sp>
      <p:sp>
        <p:nvSpPr>
          <p:cNvPr id="7" name="矩形 6"/>
          <p:cNvSpPr/>
          <p:nvPr/>
        </p:nvSpPr>
        <p:spPr>
          <a:xfrm>
            <a:off x="1570778" y="6035606"/>
            <a:ext cx="1261884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Perhaps</a:t>
            </a:r>
            <a:endParaRPr lang="zh-CN" altLang="en-US" sz="2400" dirty="0"/>
          </a:p>
        </p:txBody>
      </p:sp>
      <p:sp>
        <p:nvSpPr>
          <p:cNvPr id="8" name="矩形 7"/>
          <p:cNvSpPr/>
          <p:nvPr/>
        </p:nvSpPr>
        <p:spPr>
          <a:xfrm>
            <a:off x="4862726" y="5990502"/>
            <a:ext cx="3417154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 your time better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82" y="1807846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矩形 3"/>
          <p:cNvSpPr/>
          <p:nvPr/>
        </p:nvSpPr>
        <p:spPr>
          <a:xfrm>
            <a:off x="782085" y="1706770"/>
            <a:ext cx="149111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852853" y="2409093"/>
            <a:ext cx="10410093" cy="55399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too much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太多 </a:t>
            </a:r>
          </a:p>
        </p:txBody>
      </p:sp>
      <p:sp>
        <p:nvSpPr>
          <p:cNvPr id="6" name="矩形 5"/>
          <p:cNvSpPr/>
          <p:nvPr/>
        </p:nvSpPr>
        <p:spPr>
          <a:xfrm>
            <a:off x="926592" y="2892729"/>
            <a:ext cx="914400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eat too much. 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你吃得太多。</a:t>
            </a:r>
          </a:p>
          <a:p>
            <a:pPr lvl="0"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Watching TV too much is bad for your eyes. 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电视看得太多对你的眼睛有害。</a:t>
            </a:r>
          </a:p>
          <a:p>
            <a:pPr lvl="0"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are driving much too fast.</a:t>
            </a:r>
          </a:p>
          <a:p>
            <a:pPr lvl="0"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你开车太快了。</a:t>
            </a:r>
          </a:p>
          <a:p>
            <a:pPr lvl="0"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There are too many rules in our school.</a:t>
            </a:r>
          </a:p>
          <a:p>
            <a:pPr lvl="0"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我们学校有太多的规则。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295910" y="899598"/>
            <a:ext cx="3899535" cy="794385"/>
            <a:chOff x="5392" y="6871"/>
            <a:chExt cx="6141" cy="1251"/>
          </a:xfrm>
        </p:grpSpPr>
        <p:pic>
          <p:nvPicPr>
            <p:cNvPr id="9" name="图片 8" descr="图标-03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5392" y="6871"/>
              <a:ext cx="6141" cy="1251"/>
            </a:xfrm>
            <a:prstGeom prst="rect">
              <a:avLst/>
            </a:prstGeom>
          </p:spPr>
        </p:pic>
        <p:sp>
          <p:nvSpPr>
            <p:cNvPr id="10" name="文本框 4">
              <a:hlinkClick r:id="rId3" action="ppaction://hlinksldjump"/>
            </p:cNvPr>
            <p:cNvSpPr txBox="1"/>
            <p:nvPr/>
          </p:nvSpPr>
          <p:spPr>
            <a:xfrm>
              <a:off x="5980" y="7119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课堂互动探究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289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54597" y="1943633"/>
            <a:ext cx="6740948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too much, much too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too many</a:t>
            </a:r>
          </a:p>
        </p:txBody>
      </p:sp>
      <p:sp>
        <p:nvSpPr>
          <p:cNvPr id="3" name="矩形 2"/>
          <p:cNvSpPr/>
          <p:nvPr/>
        </p:nvSpPr>
        <p:spPr>
          <a:xfrm>
            <a:off x="286512" y="2664128"/>
            <a:ext cx="1079601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一言辨析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boy is much too fat because he eats too much   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Meat and too many sweets every day.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这个男孩太胖了，因为他每天吃太多的肉和太多的糖果。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548640" y="1584960"/>
          <a:ext cx="11166231" cy="4114800"/>
        </p:xfrm>
        <a:graphic>
          <a:graphicData uri="http://schemas.openxmlformats.org/drawingml/2006/table">
            <a:tbl>
              <a:tblPr/>
              <a:tblGrid>
                <a:gridCol w="2364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01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29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词条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含义及用法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858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too much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意为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太多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，相当于形容词，常修饰不可数名词，放在名词前面。也可用在动词后作状语。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53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much too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意为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太；非常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，副词短语，修饰副词或形容词原级，表示程度。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too many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意为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太多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，形容词短语，修饰可数名词复数。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48928" y="1700267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922834" y="1671027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endParaRPr lang="zh-CN" altLang="en-US" sz="2400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615462" y="2558561"/>
            <a:ext cx="11576537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根据汉语意思完成句子不要吃太多的肉，否则你会变得太   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胖。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Don't eat __________ meat, or you'll get ________ fat.</a:t>
            </a:r>
          </a:p>
        </p:txBody>
      </p:sp>
      <p:sp>
        <p:nvSpPr>
          <p:cNvPr id="5" name="矩形 4"/>
          <p:cNvSpPr/>
          <p:nvPr/>
        </p:nvSpPr>
        <p:spPr>
          <a:xfrm>
            <a:off x="3402818" y="4027078"/>
            <a:ext cx="1407758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 much</a:t>
            </a:r>
            <a:endParaRPr lang="zh-CN" altLang="en-US" sz="2400" dirty="0"/>
          </a:p>
        </p:txBody>
      </p:sp>
      <p:sp>
        <p:nvSpPr>
          <p:cNvPr id="6" name="矩形 5"/>
          <p:cNvSpPr/>
          <p:nvPr/>
        </p:nvSpPr>
        <p:spPr>
          <a:xfrm>
            <a:off x="8166457" y="4009722"/>
            <a:ext cx="1407758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 too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217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04463" y="1157827"/>
            <a:ext cx="11440440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单项选择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2017·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乌鲁木齐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________ teenagers are becoming the “</a:t>
            </a:r>
            <a:r>
              <a:rPr kumimoji="0" lang="en-US" altLang="zh-CN" sz="3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Heads­down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Tribe”(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低头族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 It's ________ bad.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Too many; much too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Too much; much too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Much too; too much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Too many; too much</a:t>
            </a:r>
          </a:p>
        </p:txBody>
      </p:sp>
      <p:sp>
        <p:nvSpPr>
          <p:cNvPr id="3" name="矩形 2"/>
          <p:cNvSpPr/>
          <p:nvPr/>
        </p:nvSpPr>
        <p:spPr>
          <a:xfrm>
            <a:off x="3623449" y="1948761"/>
            <a:ext cx="407484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" grpId="0"/>
      <p:bldP spid="3" grpId="0"/>
    </p:bldLst>
  </p:timing>
</p:sld>
</file>

<file path=ppt/theme/theme1.xml><?xml version="1.0" encoding="utf-8"?>
<a:theme xmlns:a="http://schemas.openxmlformats.org/drawingml/2006/main" name="WWW.2PPT.COM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875A8"/>
      </a:accent2>
      <a:accent3>
        <a:srgbClr val="FFFFFF"/>
      </a:accent3>
      <a:accent4>
        <a:srgbClr val="000000"/>
      </a:accent4>
      <a:accent5>
        <a:srgbClr val="D9EDEE"/>
      </a:accent5>
      <a:accent6>
        <a:srgbClr val="316896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86FA8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316396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875A8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316896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933</Words>
  <Application>Microsoft Office PowerPoint</Application>
  <PresentationFormat>宽屏</PresentationFormat>
  <Paragraphs>133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9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2023-01-16T14:14:52Z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06D008AB51134E0988C73659C4C0C7E9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