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2" r:id="rId2"/>
    <p:sldId id="403" r:id="rId3"/>
    <p:sldId id="391" r:id="rId4"/>
    <p:sldId id="392" r:id="rId5"/>
    <p:sldId id="393" r:id="rId6"/>
    <p:sldId id="394" r:id="rId7"/>
    <p:sldId id="365" r:id="rId8"/>
    <p:sldId id="366" r:id="rId9"/>
    <p:sldId id="369" r:id="rId10"/>
    <p:sldId id="402" r:id="rId11"/>
    <p:sldId id="370" r:id="rId12"/>
    <p:sldId id="371" r:id="rId13"/>
    <p:sldId id="372" r:id="rId14"/>
    <p:sldId id="385" r:id="rId15"/>
    <p:sldId id="386" r:id="rId16"/>
    <p:sldId id="387" r:id="rId17"/>
    <p:sldId id="383" r:id="rId18"/>
    <p:sldId id="384" r:id="rId19"/>
    <p:sldId id="388" r:id="rId20"/>
    <p:sldId id="382" r:id="rId21"/>
    <p:sldId id="389" r:id="rId22"/>
    <p:sldId id="395" r:id="rId23"/>
    <p:sldId id="396" r:id="rId24"/>
    <p:sldId id="397" r:id="rId25"/>
    <p:sldId id="398" r:id="rId26"/>
    <p:sldId id="399" r:id="rId27"/>
    <p:sldId id="400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ACF3"/>
    <a:srgbClr val="ADEEF5"/>
    <a:srgbClr val="008080"/>
    <a:srgbClr val="009999"/>
    <a:srgbClr val="0000FF"/>
    <a:srgbClr val="FF0000"/>
    <a:srgbClr val="33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C97C4-EB02-4F2B-B7DB-DE10B1DF0E6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0284A-DC95-464F-A34F-994B84885C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284A-DC95-464F-A34F-994B84885C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6AC4E-DD24-41A1-9923-59D24749774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65CF1-0E93-4D35-9BFA-C026B5B76B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CF3BA-97E1-4562-B0FB-9F2BD164BCC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5190D-E76E-451A-AD04-E0FAEC34DD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89E99-8A1B-4DB6-94D4-BE3940BF95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B455F-EAFA-4D09-91A8-4ACC398694A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6599F-EA22-456C-8B59-C0682DA184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420CA-76D6-4F4A-A1BA-4EDAD4A9AA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03467-8DD4-4617-B145-4324AD4D054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46044-1F65-457C-9CA6-C4CB2E46EA4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91F54-3209-478C-A436-ADD1A897E2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+mn-lt"/>
              </a:defRPr>
            </a:lvl1pPr>
          </a:lstStyle>
          <a:p>
            <a:fld id="{498EDA04-8165-4F6F-9011-C09A1194EAE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5" name="Picture 15" descr="12Z411343V0-1L46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8857" y="3179176"/>
            <a:ext cx="272212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479003" y="1641149"/>
            <a:ext cx="8208912" cy="15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altLang="zh-CN" sz="5400" dirty="0">
                <a:solidFill>
                  <a:schemeClr val="tx2"/>
                </a:solidFill>
              </a:rPr>
              <a:t>Unit </a:t>
            </a:r>
            <a:r>
              <a:rPr lang="en-US" altLang="zh-CN" sz="5400" dirty="0" smtClean="0">
                <a:solidFill>
                  <a:schemeClr val="tx2"/>
                </a:solidFill>
              </a:rPr>
              <a:t>1 </a:t>
            </a:r>
            <a:r>
              <a:rPr lang="en-US" altLang="zh-CN" sz="5400" dirty="0" smtClean="0"/>
              <a:t>In </a:t>
            </a:r>
            <a:r>
              <a:rPr lang="en-US" altLang="zh-CN" sz="5400" dirty="0"/>
              <a:t>China, we open a gift later.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94235" y="620688"/>
            <a:ext cx="6336704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6600FF"/>
                </a:solidFill>
              </a:rPr>
              <a:t>Module </a:t>
            </a:r>
            <a:r>
              <a:rPr lang="en-US" altLang="zh-CN" sz="4000" dirty="0" smtClean="0">
                <a:solidFill>
                  <a:srgbClr val="6600FF"/>
                </a:solidFill>
              </a:rPr>
              <a:t>11  </a:t>
            </a:r>
            <a:r>
              <a:rPr lang="en-US" altLang="zh-CN" sz="4000" dirty="0"/>
              <a:t>Way of life</a:t>
            </a:r>
            <a:endParaRPr lang="en-US" altLang="zh-CN" sz="4000" dirty="0">
              <a:solidFill>
                <a:srgbClr val="66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4753" y="593696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7" name="Picture 5" descr="Chopstic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989138"/>
            <a:ext cx="62484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3059113" y="4941888"/>
            <a:ext cx="2808287" cy="641350"/>
          </a:xfrm>
          <a:prstGeom prst="rect">
            <a:avLst/>
          </a:prstGeom>
          <a:solidFill>
            <a:srgbClr val="99FF33">
              <a:alpha val="1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chopstick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836738" y="2424113"/>
            <a:ext cx="5688012" cy="3165475"/>
          </a:xfrm>
          <a:prstGeom prst="rect">
            <a:avLst/>
          </a:prstGeom>
          <a:solidFill>
            <a:srgbClr val="99FF33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dirty="0"/>
              <a:t>baseball cap        chess set  chocolate            chopsticks  dictionary          toy                     video game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7524750" y="2568575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260475" y="4872038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1260475" y="3360738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7524750" y="3432175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7524750" y="41529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1260475" y="2568575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1260475" y="41529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0583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116013" y="839788"/>
            <a:ext cx="6911975" cy="1079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Listen and number the words and expressions as you hear them.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27" grpId="0"/>
      <p:bldP spid="205828" grpId="0"/>
      <p:bldP spid="205829" grpId="0"/>
      <p:bldP spid="205830" grpId="0"/>
      <p:bldP spid="205833" grpId="0"/>
      <p:bldP spid="2058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1525" y="333375"/>
            <a:ext cx="7366000" cy="719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Match the words with the pictures. </a:t>
            </a:r>
          </a:p>
        </p:txBody>
      </p:sp>
      <p:pic>
        <p:nvPicPr>
          <p:cNvPr id="206851" name="Picture 3" descr="Image84"/>
          <p:cNvPicPr>
            <a:picLocks noChangeAspect="1" noChangeArrowheads="1"/>
          </p:cNvPicPr>
          <p:nvPr/>
        </p:nvPicPr>
        <p:blipFill>
          <a:blip r:embed="rId2" cstate="email">
            <a:lum bright="6000" contrast="30000"/>
          </a:blip>
          <a:srcRect/>
          <a:stretch>
            <a:fillRect/>
          </a:stretch>
        </p:blipFill>
        <p:spPr bwMode="auto">
          <a:xfrm>
            <a:off x="611188" y="4076700"/>
            <a:ext cx="18002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5" name="Picture 7" descr="Image84"/>
          <p:cNvPicPr>
            <a:picLocks noChangeAspect="1" noChangeArrowheads="1"/>
          </p:cNvPicPr>
          <p:nvPr/>
        </p:nvPicPr>
        <p:blipFill>
          <a:blip r:embed="rId3" cstate="email">
            <a:lum bright="6000" contrast="30000"/>
          </a:blip>
          <a:srcRect/>
          <a:stretch>
            <a:fillRect/>
          </a:stretch>
        </p:blipFill>
        <p:spPr bwMode="auto">
          <a:xfrm>
            <a:off x="6877050" y="4014788"/>
            <a:ext cx="165576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6" name="Picture 8" descr="Image84"/>
          <p:cNvPicPr>
            <a:picLocks noChangeAspect="1" noChangeArrowheads="1"/>
          </p:cNvPicPr>
          <p:nvPr/>
        </p:nvPicPr>
        <p:blipFill>
          <a:blip r:embed="rId4" cstate="email">
            <a:lum bright="6000" contrast="30000"/>
          </a:blip>
          <a:srcRect/>
          <a:stretch>
            <a:fillRect/>
          </a:stretch>
        </p:blipFill>
        <p:spPr bwMode="auto">
          <a:xfrm>
            <a:off x="2627313" y="4005263"/>
            <a:ext cx="12969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7" name="Picture 9" descr="Image83"/>
          <p:cNvPicPr>
            <a:picLocks noChangeAspect="1" noChangeArrowheads="1"/>
          </p:cNvPicPr>
          <p:nvPr/>
        </p:nvPicPr>
        <p:blipFill>
          <a:blip r:embed="rId5" cstate="email">
            <a:lum bright="18000" contrast="48000"/>
          </a:blip>
          <a:srcRect/>
          <a:stretch>
            <a:fillRect/>
          </a:stretch>
        </p:blipFill>
        <p:spPr bwMode="auto">
          <a:xfrm>
            <a:off x="4643438" y="4005263"/>
            <a:ext cx="1295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8" name="Picture 10" descr="Image83"/>
          <p:cNvPicPr>
            <a:picLocks noChangeAspect="1" noChangeArrowheads="1"/>
          </p:cNvPicPr>
          <p:nvPr/>
        </p:nvPicPr>
        <p:blipFill>
          <a:blip r:embed="rId6" cstate="email">
            <a:lum bright="18000" contrast="48000"/>
          </a:blip>
          <a:srcRect/>
          <a:stretch>
            <a:fillRect/>
          </a:stretch>
        </p:blipFill>
        <p:spPr bwMode="auto">
          <a:xfrm>
            <a:off x="755650" y="1196975"/>
            <a:ext cx="16922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2268538" y="6172200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/>
              <a:t>chocolate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539750" y="3363913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/>
              <a:t>chess set</a:t>
            </a:r>
          </a:p>
        </p:txBody>
      </p:sp>
      <p:sp>
        <p:nvSpPr>
          <p:cNvPr id="206863" name="Text Box 15"/>
          <p:cNvSpPr txBox="1">
            <a:spLocks noChangeArrowheads="1"/>
          </p:cNvSpPr>
          <p:nvPr/>
        </p:nvSpPr>
        <p:spPr bwMode="auto">
          <a:xfrm>
            <a:off x="34925" y="6165850"/>
            <a:ext cx="2449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/>
              <a:t>dictionary</a:t>
            </a:r>
          </a:p>
        </p:txBody>
      </p:sp>
      <p:sp>
        <p:nvSpPr>
          <p:cNvPr id="206864" name="Text Box 16"/>
          <p:cNvSpPr txBox="1">
            <a:spLocks noChangeArrowheads="1"/>
          </p:cNvSpPr>
          <p:nvPr/>
        </p:nvSpPr>
        <p:spPr bwMode="auto">
          <a:xfrm>
            <a:off x="6443663" y="6165850"/>
            <a:ext cx="266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/>
              <a:t>baseball cap</a:t>
            </a:r>
          </a:p>
        </p:txBody>
      </p:sp>
      <p:sp>
        <p:nvSpPr>
          <p:cNvPr id="206866" name="Text Box 18"/>
          <p:cNvSpPr txBox="1">
            <a:spLocks noChangeArrowheads="1"/>
          </p:cNvSpPr>
          <p:nvPr/>
        </p:nvSpPr>
        <p:spPr bwMode="auto">
          <a:xfrm>
            <a:off x="4284663" y="6172200"/>
            <a:ext cx="2233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/>
              <a:t>chopsticks</a:t>
            </a:r>
          </a:p>
        </p:txBody>
      </p:sp>
      <p:pic>
        <p:nvPicPr>
          <p:cNvPr id="206870" name="Picture 22" descr="IMG2013082617192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B7BABF"/>
              </a:clrFrom>
              <a:clrTo>
                <a:srgbClr val="B7BA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1196975"/>
            <a:ext cx="187166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71" name="Picture 23" descr="IMG2013082617192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B3B8BC"/>
              </a:clrFrom>
              <a:clrTo>
                <a:srgbClr val="B3B8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1196975"/>
            <a:ext cx="169545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72" name="Text Box 24"/>
          <p:cNvSpPr txBox="1">
            <a:spLocks noChangeArrowheads="1"/>
          </p:cNvSpPr>
          <p:nvPr/>
        </p:nvSpPr>
        <p:spPr bwMode="auto">
          <a:xfrm>
            <a:off x="2916238" y="3363913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/>
              <a:t>video game</a:t>
            </a:r>
          </a:p>
        </p:txBody>
      </p:sp>
      <p:sp>
        <p:nvSpPr>
          <p:cNvPr id="206873" name="Text Box 25"/>
          <p:cNvSpPr txBox="1">
            <a:spLocks noChangeArrowheads="1"/>
          </p:cNvSpPr>
          <p:nvPr/>
        </p:nvSpPr>
        <p:spPr bwMode="auto">
          <a:xfrm>
            <a:off x="6229350" y="3363913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/>
              <a:t>toy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20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0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0" grpId="0"/>
      <p:bldP spid="206861" grpId="0"/>
      <p:bldP spid="206863" grpId="0"/>
      <p:bldP spid="206864" grpId="0"/>
      <p:bldP spid="206866" grpId="0"/>
      <p:bldP spid="206872" grpId="0"/>
      <p:bldP spid="2068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36625"/>
            <a:ext cx="6553200" cy="620713"/>
          </a:xfrm>
          <a:noFill/>
        </p:spPr>
        <p:txBody>
          <a:bodyPr/>
          <a:lstStyle/>
          <a:p>
            <a:pPr algn="l"/>
            <a:r>
              <a:rPr lang="en-US" altLang="zh-CN" b="1" dirty="0">
                <a:solidFill>
                  <a:srgbClr val="0000FF"/>
                </a:solidFill>
              </a:rPr>
              <a:t>Listen and answer the question.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9145588" cy="2590800"/>
          </a:xfrm>
          <a:noFill/>
        </p:spPr>
        <p:txBody>
          <a:bodyPr>
            <a:spAutoFit/>
          </a:bodyPr>
          <a:lstStyle/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1. </a:t>
            </a:r>
            <a:r>
              <a:rPr lang="en-US" altLang="zh-CN" b="1" dirty="0">
                <a:latin typeface="Times New Roman" panose="02020603050405020304" pitchFamily="18" charset="0"/>
              </a:rPr>
              <a:t>Can </a:t>
            </a:r>
            <a:r>
              <a:rPr lang="en-US" altLang="zh-CN" b="1" dirty="0" err="1">
                <a:latin typeface="Times New Roman" panose="02020603050405020304" pitchFamily="18" charset="0"/>
              </a:rPr>
              <a:t>Lingling</a:t>
            </a:r>
            <a:r>
              <a:rPr lang="en-US" altLang="zh-CN" b="1" dirty="0">
                <a:latin typeface="Times New Roman" panose="02020603050405020304" pitchFamily="18" charset="0"/>
              </a:rPr>
              <a:t> open the present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immediately</a:t>
            </a:r>
            <a:r>
              <a:rPr lang="en-US" altLang="zh-CN" b="1" dirty="0">
                <a:latin typeface="Times New Roman" panose="02020603050405020304" pitchFamily="18" charset="0"/>
              </a:rPr>
              <a:t>?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Yes, she can.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2. What present did they buy for </a:t>
            </a:r>
            <a:r>
              <a:rPr lang="en-US" altLang="zh-CN" b="1" dirty="0" err="1">
                <a:latin typeface="Times New Roman" panose="02020603050405020304" pitchFamily="18" charset="0"/>
              </a:rPr>
              <a:t>Lingling</a:t>
            </a:r>
            <a:r>
              <a:rPr lang="en-US" altLang="zh-CN" b="1" dirty="0">
                <a:latin typeface="Times New Roman" panose="02020603050405020304" pitchFamily="18" charset="0"/>
              </a:rPr>
              <a:t>?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An dictionary.</a:t>
            </a:r>
          </a:p>
        </p:txBody>
      </p:sp>
      <p:pic>
        <p:nvPicPr>
          <p:cNvPr id="207881" name="Picture 9" descr="Nonam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42000"/>
          </a:blip>
          <a:srcRect/>
          <a:stretch>
            <a:fillRect/>
          </a:stretch>
        </p:blipFill>
        <p:spPr bwMode="auto">
          <a:xfrm>
            <a:off x="8101013" y="0"/>
            <a:ext cx="1042987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82" name="Picture 10" descr="listen_CD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3" y="6027738"/>
            <a:ext cx="863601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395288" y="1125538"/>
            <a:ext cx="8208962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</a:rPr>
              <a:t>1. Open a present immediately when you receive it.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2. Accept a present with both hands.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3. Use red paper for </a:t>
            </a:r>
            <a:r>
              <a:rPr lang="en-US" altLang="zh-CN" dirty="0" err="1">
                <a:latin typeface="Times New Roman" panose="02020603050405020304" pitchFamily="18" charset="0"/>
              </a:rPr>
              <a:t>hongbao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4. Do cleaning on the first day of the Spring Festival.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5. Break something during the Spring Festival.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6. Have your hair cut during the Spring Festival month.</a:t>
            </a:r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179388" y="2133600"/>
            <a:ext cx="873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21193" name="Rectangle 9"/>
          <p:cNvSpPr>
            <a:spLocks noChangeArrowheads="1"/>
          </p:cNvSpPr>
          <p:nvPr/>
        </p:nvSpPr>
        <p:spPr bwMode="auto">
          <a:xfrm>
            <a:off x="179388" y="2708275"/>
            <a:ext cx="873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395288" y="473075"/>
            <a:ext cx="8281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Check (</a:t>
            </a:r>
            <a:r>
              <a:rPr lang="en-US" altLang="zh-CN" sz="4000" dirty="0">
                <a:solidFill>
                  <a:srgbClr val="0000FF"/>
                </a:solidFill>
              </a:rPr>
              <a:t>√</a:t>
            </a:r>
            <a:r>
              <a:rPr lang="en-US" altLang="zh-CN" dirty="0">
                <a:solidFill>
                  <a:srgbClr val="0000FF"/>
                </a:solidFill>
              </a:rPr>
              <a:t>) what you usually do in China.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1" grpId="0"/>
      <p:bldP spid="221192" grpId="0"/>
      <p:bldP spid="2211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900113" y="2852738"/>
            <a:ext cx="777557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/>
              <a:t>It is always a(n) (1) _______ to receive gifts from family members and friends. In China, we usually (2) ______ a gift with both hands and open it later. But in the West, people usually do not pay much (3) ________ to that. </a:t>
            </a:r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15913"/>
            <a:ext cx="7848600" cy="1190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b="1" dirty="0">
                <a:solidFill>
                  <a:srgbClr val="0000FF"/>
                </a:solidFill>
              </a:rPr>
              <a:t>Complete the passage with the words in the box. 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4716463" y="2859088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surprise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5651500" y="3933825"/>
            <a:ext cx="1512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accept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2771775" y="5589588"/>
            <a:ext cx="2376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attention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900113" y="1489075"/>
            <a:ext cx="7559675" cy="1219200"/>
          </a:xfrm>
          <a:prstGeom prst="rect">
            <a:avLst/>
          </a:prstGeom>
          <a:noFill/>
          <a:ln w="28575" algn="ctr">
            <a:solidFill>
              <a:srgbClr val="0000F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/>
            <a:lvl2pPr marL="342900" indent="-342900"/>
            <a:lvl3pPr marL="342900" indent="-342900"/>
            <a:lvl4pPr marL="342900" indent="-342900"/>
            <a:lvl5pPr marL="342900" indent="-342900"/>
            <a:lvl6pPr marL="800100" indent="-342900"/>
            <a:lvl7pPr marL="1257300" indent="-342900"/>
            <a:lvl8pPr marL="1714500" indent="-342900"/>
            <a:lvl9pPr marL="2171700" indent="-342900"/>
          </a:lstStyle>
          <a:p>
            <a:pPr algn="ctr"/>
            <a:r>
              <a:rPr lang="en-US" altLang="zh-CN" dirty="0">
                <a:solidFill>
                  <a:srgbClr val="CC00FF"/>
                </a:solidFill>
              </a:rPr>
              <a:t>accept     attention     surprise          taste       traditions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0" grpId="0"/>
      <p:bldP spid="222212" grpId="0"/>
      <p:bldP spid="222213" grpId="0"/>
      <p:bldP spid="2222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971550" y="2930525"/>
            <a:ext cx="7561263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/>
              <a:t>During the Spring Festival, there are many (4) _________. For example, people in the north of China eat lots of </a:t>
            </a:r>
            <a:r>
              <a:rPr lang="en-US" altLang="zh-CN" dirty="0" err="1"/>
              <a:t>jiaozi</a:t>
            </a:r>
            <a:r>
              <a:rPr lang="en-US" altLang="zh-CN" dirty="0"/>
              <a:t>. They (5) _____ great.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843213" y="3644900"/>
            <a:ext cx="237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traditions</a:t>
            </a:r>
          </a:p>
        </p:txBody>
      </p:sp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971550" y="1346200"/>
            <a:ext cx="7559675" cy="1219200"/>
          </a:xfrm>
          <a:prstGeom prst="rect">
            <a:avLst/>
          </a:prstGeom>
          <a:noFill/>
          <a:ln w="28575" algn="ctr">
            <a:solidFill>
              <a:srgbClr val="0000F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/>
            <a:lvl2pPr marL="342900" indent="-342900"/>
            <a:lvl3pPr marL="342900" indent="-342900"/>
            <a:lvl4pPr marL="342900" indent="-342900"/>
            <a:lvl5pPr marL="342900" indent="-342900"/>
            <a:lvl6pPr marL="800100" indent="-342900"/>
            <a:lvl7pPr marL="1257300" indent="-342900"/>
            <a:lvl8pPr marL="1714500" indent="-342900"/>
            <a:lvl9pPr marL="2171700" indent="-342900"/>
          </a:lstStyle>
          <a:p>
            <a:pPr algn="ctr"/>
            <a:r>
              <a:rPr lang="en-US" altLang="zh-CN">
                <a:solidFill>
                  <a:srgbClr val="CC00FF"/>
                </a:solidFill>
              </a:rPr>
              <a:t>accept     attention     surprise          taste       traditions</a:t>
            </a:r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4572000" y="5013325"/>
            <a:ext cx="1150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taste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2" grpId="0"/>
      <p:bldP spid="223236" grpId="0"/>
      <p:bldP spid="2232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360363" y="404813"/>
            <a:ext cx="8748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Choose the best answer for each sentence.</a:t>
            </a: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466725" y="1196975"/>
            <a:ext cx="792162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Tx/>
              <a:buAutoNum type="arabicPeriod"/>
            </a:pPr>
            <a:r>
              <a:rPr lang="en-US" altLang="zh-CN">
                <a:latin typeface="Times New Roman" panose="02020603050405020304" pitchFamily="18" charset="0"/>
              </a:rPr>
              <a:t> In the USA, when someone gives you </a:t>
            </a:r>
          </a:p>
          <a:p>
            <a:pPr>
              <a:spcBef>
                <a:spcPct val="3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 a present, you must open it _______.</a:t>
            </a:r>
          </a:p>
          <a:p>
            <a:pPr>
              <a:spcBef>
                <a:spcPct val="3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 A. later      B. immediately    </a:t>
            </a:r>
          </a:p>
          <a:p>
            <a:pPr>
              <a:spcBef>
                <a:spcPct val="3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 C. five minutes</a:t>
            </a:r>
          </a:p>
          <a:p>
            <a:pPr>
              <a:spcBef>
                <a:spcPct val="30000"/>
              </a:spcBef>
            </a:pPr>
            <a:r>
              <a:rPr lang="en-US" altLang="zh-CN">
                <a:latin typeface="Times New Roman" panose="02020603050405020304" pitchFamily="18" charset="0"/>
              </a:rPr>
              <a:t>2. When you accept a present, you must use _____ in China.</a:t>
            </a:r>
          </a:p>
          <a:p>
            <a:pPr>
              <a:spcBef>
                <a:spcPct val="3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A. left hand    B. both hands   </a:t>
            </a:r>
          </a:p>
          <a:p>
            <a:pPr>
              <a:spcBef>
                <a:spcPct val="3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C. right hand</a:t>
            </a:r>
          </a:p>
        </p:txBody>
      </p:sp>
      <p:pic>
        <p:nvPicPr>
          <p:cNvPr id="219140" name="Picture 4" descr="15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636838"/>
            <a:ext cx="5746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1" name="Picture 5" descr="15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5300663"/>
            <a:ext cx="5746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874871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40000"/>
              </a:spcBef>
            </a:pPr>
            <a:r>
              <a:rPr lang="en-US" altLang="zh-CN">
                <a:latin typeface="Times New Roman" panose="02020603050405020304" pitchFamily="18" charset="0"/>
              </a:rPr>
              <a:t>3. When you accept a present, you can use  </a:t>
            </a:r>
          </a:p>
          <a:p>
            <a:pPr>
              <a:spcBef>
                <a:spcPct val="4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  _____ in Britain.</a:t>
            </a:r>
          </a:p>
          <a:p>
            <a:pPr>
              <a:spcBef>
                <a:spcPct val="4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  A. both hands     B. one hand   C. a box</a:t>
            </a:r>
          </a:p>
          <a:p>
            <a:pPr>
              <a:spcBef>
                <a:spcPct val="40000"/>
              </a:spcBef>
            </a:pPr>
            <a:r>
              <a:rPr lang="en-US" altLang="zh-CN">
                <a:latin typeface="Times New Roman" panose="02020603050405020304" pitchFamily="18" charset="0"/>
              </a:rPr>
              <a:t>4. </a:t>
            </a:r>
            <a:r>
              <a:rPr lang="en-US" altLang="zh-CN" i="1">
                <a:latin typeface="Times New Roman" panose="02020603050405020304" pitchFamily="18" charset="0"/>
              </a:rPr>
              <a:t>Hongbao</a:t>
            </a:r>
            <a:r>
              <a:rPr lang="en-US" altLang="zh-CN">
                <a:latin typeface="Times New Roman" panose="02020603050405020304" pitchFamily="18" charset="0"/>
              </a:rPr>
              <a:t> in ____ paper is lucky. </a:t>
            </a:r>
          </a:p>
          <a:p>
            <a:pPr>
              <a:spcBef>
                <a:spcPct val="4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 A. white       B. green     C. red</a:t>
            </a:r>
          </a:p>
          <a:p>
            <a:pPr>
              <a:spcBef>
                <a:spcPct val="40000"/>
              </a:spcBef>
            </a:pPr>
            <a:r>
              <a:rPr lang="en-US" altLang="zh-CN">
                <a:latin typeface="Times New Roman" panose="02020603050405020304" pitchFamily="18" charset="0"/>
              </a:rPr>
              <a:t>5. You mustn’t do any ______ on the first  </a:t>
            </a:r>
          </a:p>
          <a:p>
            <a:pPr>
              <a:spcBef>
                <a:spcPct val="4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 day of the Spring Festival.</a:t>
            </a:r>
          </a:p>
          <a:p>
            <a:pPr>
              <a:spcBef>
                <a:spcPct val="40000"/>
              </a:spcBef>
            </a:pPr>
            <a:r>
              <a:rPr lang="en-US" altLang="zh-CN">
                <a:latin typeface="Times New Roman" panose="02020603050405020304" pitchFamily="18" charset="0"/>
              </a:rPr>
              <a:t>    A. shopping    B. cleaning    C. cooking</a:t>
            </a:r>
          </a:p>
        </p:txBody>
      </p:sp>
      <p:pic>
        <p:nvPicPr>
          <p:cNvPr id="220163" name="Picture 3" descr="15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989138"/>
            <a:ext cx="5746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4" name="Picture 4" descr="15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573463"/>
            <a:ext cx="5746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5" name="Picture 5" descr="15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5807075"/>
            <a:ext cx="5746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2007112165824335_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163" y="655638"/>
            <a:ext cx="7812087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59" name="Oval 3"/>
          <p:cNvSpPr>
            <a:spLocks noChangeArrowheads="1"/>
          </p:cNvSpPr>
          <p:nvPr/>
        </p:nvSpPr>
        <p:spPr bwMode="auto">
          <a:xfrm>
            <a:off x="1801813" y="2600325"/>
            <a:ext cx="5256212" cy="1152525"/>
          </a:xfrm>
          <a:prstGeom prst="ellipse">
            <a:avLst/>
          </a:prstGeom>
          <a:gradFill rotWithShape="1">
            <a:gsLst>
              <a:gs pos="0">
                <a:srgbClr val="9FEDFF"/>
              </a:gs>
              <a:gs pos="50000">
                <a:schemeClr val="bg1"/>
              </a:gs>
              <a:gs pos="100000">
                <a:srgbClr val="9FED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2305050" y="2616200"/>
            <a:ext cx="432117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6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1" lang="en-US" altLang="zh-CN" sz="7500">
                <a:solidFill>
                  <a:srgbClr val="FF5050"/>
                </a:solidFill>
              </a:rPr>
              <a:t>Speaking  </a:t>
            </a:r>
          </a:p>
        </p:txBody>
      </p:sp>
      <p:pic>
        <p:nvPicPr>
          <p:cNvPr id="224261" name="Picture 5" descr="e45a5afda8d0afc2358e5eabcd17243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5832475" y="4183063"/>
            <a:ext cx="1439863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62" name="Picture 6" descr="8755dfec4d8131282797910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2888" y="2238375"/>
            <a:ext cx="62642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107950" y="549275"/>
            <a:ext cx="8424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b="0" dirty="0"/>
              <a:t>What must I do when I enter your home?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611188" y="1247775"/>
            <a:ext cx="5084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0" dirty="0">
                <a:solidFill>
                  <a:srgbClr val="0000FF"/>
                </a:solidFill>
              </a:rPr>
              <a:t>You must take off your shoes.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539750" y="2201863"/>
            <a:ext cx="6348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0" dirty="0">
                <a:solidFill>
                  <a:srgbClr val="0000FF"/>
                </a:solidFill>
              </a:rPr>
              <a:t>You must wear your school uniforms.</a:t>
            </a: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107950" y="1700213"/>
            <a:ext cx="64436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b="0" dirty="0"/>
              <a:t>What must I wear at school?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0" y="0"/>
            <a:ext cx="5472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Practice 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467544" y="3051176"/>
            <a:ext cx="84714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0" dirty="0">
                <a:solidFill>
                  <a:srgbClr val="0000FF"/>
                </a:solidFill>
              </a:rPr>
              <a:t>You must put up your hands when you answer a question.</a:t>
            </a:r>
          </a:p>
          <a:p>
            <a:r>
              <a:rPr kumimoji="1" lang="en-US" altLang="zh-CN" sz="2800" b="0" dirty="0">
                <a:solidFill>
                  <a:srgbClr val="0000FF"/>
                </a:solidFill>
              </a:rPr>
              <a:t>You mustn’t eat or drink anything.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684213" y="4652963"/>
            <a:ext cx="42814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0" dirty="0">
                <a:solidFill>
                  <a:srgbClr val="0000FF"/>
                </a:solidFill>
              </a:rPr>
              <a:t>You mustn’t talk loudly. </a:t>
            </a:r>
          </a:p>
          <a:p>
            <a:r>
              <a:rPr kumimoji="1" lang="en-US" altLang="zh-CN" sz="3200" b="0" dirty="0">
                <a:solidFill>
                  <a:srgbClr val="0000FF"/>
                </a:solidFill>
              </a:rPr>
              <a:t>You must keep quiet.</a:t>
            </a: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107950" y="2536825"/>
            <a:ext cx="5473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b="0" dirty="0"/>
              <a:t>What must I do in class?</a:t>
            </a: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107950" y="3905250"/>
            <a:ext cx="684053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b="0" dirty="0"/>
              <a:t>What must I do in the library?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/>
      <p:bldP spid="241668" grpId="0"/>
      <p:bldP spid="241671" grpId="0"/>
      <p:bldP spid="2416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7921625" cy="251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33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marL="342900" indent="-342900" algn="l">
              <a:lnSpc>
                <a:spcPct val="110000"/>
              </a:lnSpc>
            </a:pPr>
            <a:r>
              <a:rPr lang="en-US" altLang="zh-CN" b="1">
                <a:solidFill>
                  <a:schemeClr val="tx1"/>
                </a:solidFill>
              </a:rPr>
              <a:t>   Read the passage and find out the sentences with </a:t>
            </a:r>
            <a:r>
              <a:rPr lang="en-US" altLang="zh-CN" b="1" i="1">
                <a:solidFill>
                  <a:srgbClr val="FF3300"/>
                </a:solidFill>
              </a:rPr>
              <a:t>can, can’t, must, mustn’t</a:t>
            </a:r>
            <a:r>
              <a:rPr lang="en-US" altLang="zh-CN" b="1">
                <a:solidFill>
                  <a:schemeClr val="tx1"/>
                </a:solidFill>
              </a:rPr>
              <a:t>. And try to understand their meanings.</a:t>
            </a:r>
          </a:p>
        </p:txBody>
      </p:sp>
      <p:pic>
        <p:nvPicPr>
          <p:cNvPr id="218115" name="Picture 3" descr="图片1sgr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068638"/>
            <a:ext cx="3313112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848600" cy="3937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99FF3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1. I don’t think I </a:t>
            </a:r>
            <a:r>
              <a:rPr lang="en-US" altLang="zh-CN" sz="3600" b="1" u="sng" dirty="0">
                <a:latin typeface="Times New Roman" panose="02020603050405020304" pitchFamily="18" charset="0"/>
              </a:rPr>
              <a:t>should</a:t>
            </a:r>
            <a:r>
              <a:rPr lang="en-US" altLang="zh-CN" sz="3600" b="1" dirty="0">
                <a:latin typeface="Times New Roman" panose="02020603050405020304" pitchFamily="18" charset="0"/>
              </a:rPr>
              <a:t> open it now.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2. You </a:t>
            </a:r>
            <a:r>
              <a:rPr lang="en-US" altLang="zh-CN" sz="3600" b="1" u="sng" dirty="0">
                <a:latin typeface="Times New Roman" panose="02020603050405020304" pitchFamily="18" charset="0"/>
              </a:rPr>
              <a:t>needn’t</a:t>
            </a:r>
            <a:r>
              <a:rPr lang="en-US" altLang="zh-CN" sz="3600" b="1" dirty="0">
                <a:latin typeface="Times New Roman" panose="02020603050405020304" pitchFamily="18" charset="0"/>
              </a:rPr>
              <a:t> wait!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3. You </a:t>
            </a:r>
            <a:r>
              <a:rPr lang="en-US" altLang="zh-CN" sz="3600" b="1" u="sng" dirty="0">
                <a:latin typeface="Times New Roman" panose="02020603050405020304" pitchFamily="18" charset="0"/>
              </a:rPr>
              <a:t>mustn’t</a:t>
            </a:r>
            <a:r>
              <a:rPr lang="en-US" altLang="zh-CN" sz="3600" b="1" dirty="0">
                <a:latin typeface="Times New Roman" panose="02020603050405020304" pitchFamily="18" charset="0"/>
              </a:rPr>
              <a:t> break anything.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4. You </a:t>
            </a:r>
            <a:r>
              <a:rPr lang="en-US" altLang="zh-CN" sz="3600" b="1" u="sng" dirty="0">
                <a:latin typeface="Times New Roman" panose="02020603050405020304" pitchFamily="18" charset="0"/>
              </a:rPr>
              <a:t>must</a:t>
            </a:r>
            <a:r>
              <a:rPr lang="en-US" altLang="zh-CN" sz="3600" b="1" dirty="0">
                <a:latin typeface="Times New Roman" panose="02020603050405020304" pitchFamily="18" charset="0"/>
              </a:rPr>
              <a:t> only use red paper for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hongbao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5. </a:t>
            </a:r>
            <a:r>
              <a:rPr lang="en-US" altLang="zh-CN" sz="3600" b="1" u="sng" dirty="0">
                <a:latin typeface="Times New Roman" panose="02020603050405020304" pitchFamily="18" charset="0"/>
              </a:rPr>
              <a:t>You’d better not</a:t>
            </a:r>
            <a:r>
              <a:rPr lang="en-US" altLang="zh-CN" sz="3600" b="1" dirty="0">
                <a:latin typeface="Times New Roman" panose="02020603050405020304" pitchFamily="18" charset="0"/>
              </a:rPr>
              <a:t> have your hair cut during the Spring Festival month.</a:t>
            </a: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38163"/>
            <a:ext cx="8307387" cy="1190625"/>
          </a:xfrm>
          <a:noFill/>
        </p:spPr>
        <p:txBody>
          <a:bodyPr>
            <a:spAutoFit/>
          </a:bodyPr>
          <a:lstStyle/>
          <a:p>
            <a:pPr algn="l"/>
            <a:r>
              <a:rPr lang="en-US" altLang="zh-CN" b="1">
                <a:solidFill>
                  <a:srgbClr val="0000FF"/>
                </a:solidFill>
              </a:rPr>
              <a:t>Listen and check how the speaker pronounces the underlined words. </a:t>
            </a: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900113" y="5740400"/>
            <a:ext cx="645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0000FF"/>
                </a:solidFill>
              </a:rPr>
              <a:t>Now say the sentences aloud.</a:t>
            </a:r>
          </a:p>
        </p:txBody>
      </p:sp>
      <p:sp>
        <p:nvSpPr>
          <p:cNvPr id="225292" name="AutoShape 12"/>
          <p:cNvSpPr>
            <a:spLocks noChangeArrowheads="1"/>
          </p:cNvSpPr>
          <p:nvPr/>
        </p:nvSpPr>
        <p:spPr bwMode="auto">
          <a:xfrm>
            <a:off x="257175" y="3211513"/>
            <a:ext cx="8880475" cy="649287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>
            <a:solidFill>
              <a:srgbClr val="944B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Tips: </a:t>
            </a:r>
            <a:r>
              <a:rPr lang="zh-CN" altLang="en-US" dirty="0">
                <a:solidFill>
                  <a:schemeClr val="bg1"/>
                </a:solidFill>
              </a:rPr>
              <a:t>注意含情态动词的句子语调。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25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8" grpId="0"/>
      <p:bldP spid="225292" grpId="0" animBg="1"/>
      <p:bldP spid="22529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>
          <a:xfrm>
            <a:off x="666750" y="548680"/>
            <a:ext cx="4032250" cy="8509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zh-CN" altLang="en-US" sz="2800" b="1" dirty="0">
                <a:solidFill>
                  <a:srgbClr val="9900CC"/>
                </a:solidFill>
              </a:rPr>
              <a:t>一、单项填空。</a:t>
            </a:r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90550" y="1812925"/>
            <a:ext cx="8229600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1. You have already tried your best, so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you ___ worry about the matter.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A. needn’t            B. mustn’t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2. Usually he writes ___ ink and___ his 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left hand.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A. in; by               B. in; with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3. It’s ___.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A. a bad luck       B. bad luck</a:t>
            </a:r>
          </a:p>
        </p:txBody>
      </p:sp>
      <p:pic>
        <p:nvPicPr>
          <p:cNvPr id="231430" name="Picture 6" descr="图片1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788" y="3109913"/>
            <a:ext cx="584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31" name="Picture 7" descr="图片1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900" y="4981575"/>
            <a:ext cx="584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32" name="Picture 8" descr="图片1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900" y="6134100"/>
            <a:ext cx="584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497888" cy="626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4. -Can you play with a yo-yo, Jim?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-Yes, I ___. It’s easy.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  A. must              B. can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5. -What did the head teacher say 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  the meeting?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-He said, “ We ___ be proud of working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 hard. We mustn’t be lazy.”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 A. must              B. needn’t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6. You are very ill, so you ___ stay in bed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 for a week.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A. need               B. must</a:t>
            </a:r>
          </a:p>
        </p:txBody>
      </p:sp>
      <p:pic>
        <p:nvPicPr>
          <p:cNvPr id="232451" name="Picture 3" descr="图片1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557338"/>
            <a:ext cx="584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2" name="Picture 4" descr="图片1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365625"/>
            <a:ext cx="584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3" name="Picture 5" descr="图片1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5940425"/>
            <a:ext cx="584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0" y="44450"/>
            <a:ext cx="9144000" cy="663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300" dirty="0">
                <a:solidFill>
                  <a:srgbClr val="9900CC"/>
                </a:solidFill>
              </a:rPr>
              <a:t>二、根据句意及首字母提示，写出相应的单词。</a:t>
            </a:r>
          </a:p>
          <a:p>
            <a:r>
              <a:rPr lang="en-US" altLang="zh-CN" dirty="0"/>
              <a:t>1. My brother is c______ happily with his</a:t>
            </a:r>
          </a:p>
          <a:p>
            <a:r>
              <a:rPr lang="en-US" altLang="zh-CN" dirty="0"/>
              <a:t>friends by QQ.</a:t>
            </a:r>
          </a:p>
          <a:p>
            <a:r>
              <a:rPr lang="en-US" altLang="zh-CN" dirty="0"/>
              <a:t>2. — Can you help me h___ up the</a:t>
            </a:r>
          </a:p>
          <a:p>
            <a:r>
              <a:rPr lang="en-US" altLang="zh-CN" dirty="0"/>
              <a:t>picture, Jack?</a:t>
            </a:r>
          </a:p>
          <a:p>
            <a:r>
              <a:rPr lang="en-US" altLang="zh-CN" dirty="0"/>
              <a:t>— No problem.</a:t>
            </a:r>
          </a:p>
          <a:p>
            <a:r>
              <a:rPr lang="en-US" altLang="zh-CN" dirty="0"/>
              <a:t>3. Jane came to see me i__________ after she</a:t>
            </a:r>
          </a:p>
          <a:p>
            <a:r>
              <a:rPr lang="en-US" altLang="zh-CN" dirty="0"/>
              <a:t>arrived in Beijing.</a:t>
            </a:r>
          </a:p>
          <a:p>
            <a:r>
              <a:rPr lang="en-US" altLang="zh-CN" dirty="0"/>
              <a:t>4. Our English teacher can’t a_____ our</a:t>
            </a:r>
          </a:p>
          <a:p>
            <a:r>
              <a:rPr lang="en-US" altLang="zh-CN" dirty="0"/>
              <a:t>invitation, because he is too busy.</a:t>
            </a:r>
          </a:p>
          <a:p>
            <a:r>
              <a:rPr lang="en-US" altLang="zh-CN" dirty="0"/>
              <a:t>5. — I passed the final exam yesterday.</a:t>
            </a:r>
          </a:p>
          <a:p>
            <a:r>
              <a:rPr lang="en-US" altLang="zh-CN" dirty="0"/>
              <a:t>— Wow, you are really a l____ dog.</a:t>
            </a: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3494088" y="555625"/>
            <a:ext cx="251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hatting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4714875" y="1635125"/>
            <a:ext cx="1512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ang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4643438" y="3284538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mmediately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5921375" y="4371975"/>
            <a:ext cx="1674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ccept</a:t>
            </a:r>
            <a:r>
              <a:rPr lang="en-US" altLang="zh-CN"/>
              <a:t> 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5105400" y="6021388"/>
            <a:ext cx="1627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ucky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  <p:bldP spid="233476" grpId="0"/>
      <p:bldP spid="233477" grpId="0"/>
      <p:bldP spid="233478" grpId="0"/>
      <p:bldP spid="2334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0" y="260350"/>
            <a:ext cx="97567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500">
                <a:solidFill>
                  <a:srgbClr val="9900CC"/>
                </a:solidFill>
              </a:rPr>
              <a:t>三、根据汉语提示完成下列句子，每空一词。</a:t>
            </a:r>
          </a:p>
          <a:p>
            <a:pPr>
              <a:lnSpc>
                <a:spcPct val="90000"/>
              </a:lnSpc>
            </a:pPr>
            <a:r>
              <a:rPr lang="en-US" altLang="zh-CN" sz="3500"/>
              <a:t>1. </a:t>
            </a:r>
            <a:r>
              <a:rPr lang="zh-CN" altLang="en-US" sz="3500"/>
              <a:t>稍等一会儿， 我马上回来。</a:t>
            </a:r>
          </a:p>
          <a:p>
            <a:pPr>
              <a:lnSpc>
                <a:spcPct val="90000"/>
              </a:lnSpc>
            </a:pPr>
            <a:r>
              <a:rPr lang="en-US" altLang="zh-CN" sz="3500"/>
              <a:t>_____ __ a minute. I’m just coming.</a:t>
            </a:r>
          </a:p>
          <a:p>
            <a:pPr>
              <a:lnSpc>
                <a:spcPct val="90000"/>
              </a:lnSpc>
            </a:pPr>
            <a:r>
              <a:rPr lang="en-US" altLang="zh-CN" sz="3500"/>
              <a:t>2. —</a:t>
            </a:r>
            <a:r>
              <a:rPr lang="zh-CN" altLang="en-US" sz="3500"/>
              <a:t>现在正在下大雨。我们只能呆在家里。</a:t>
            </a:r>
          </a:p>
          <a:p>
            <a:pPr>
              <a:lnSpc>
                <a:spcPct val="90000"/>
              </a:lnSpc>
            </a:pPr>
            <a:r>
              <a:rPr lang="en-US" altLang="zh-CN" sz="3500"/>
              <a:t>—</a:t>
            </a:r>
            <a:r>
              <a:rPr lang="zh-CN" altLang="en-US" sz="3500"/>
              <a:t>倒霉。</a:t>
            </a:r>
          </a:p>
          <a:p>
            <a:pPr>
              <a:lnSpc>
                <a:spcPct val="90000"/>
              </a:lnSpc>
            </a:pPr>
            <a:r>
              <a:rPr lang="en-US" altLang="zh-CN" sz="3500"/>
              <a:t>—It’s raining heavily. We have to stay at home.</a:t>
            </a:r>
          </a:p>
          <a:p>
            <a:pPr>
              <a:lnSpc>
                <a:spcPct val="90000"/>
              </a:lnSpc>
            </a:pPr>
            <a:r>
              <a:rPr lang="en-US" altLang="zh-CN" sz="3500"/>
              <a:t>— It’s ___ ____.</a:t>
            </a:r>
          </a:p>
          <a:p>
            <a:pPr>
              <a:lnSpc>
                <a:spcPct val="90000"/>
              </a:lnSpc>
            </a:pPr>
            <a:r>
              <a:rPr lang="en-US" altLang="zh-CN" sz="3500"/>
              <a:t>3. </a:t>
            </a:r>
            <a:r>
              <a:rPr lang="zh-CN" altLang="en-US" sz="3500"/>
              <a:t>看！他的爸爸和妈妈来了。</a:t>
            </a:r>
          </a:p>
          <a:p>
            <a:pPr>
              <a:lnSpc>
                <a:spcPct val="90000"/>
              </a:lnSpc>
            </a:pPr>
            <a:r>
              <a:rPr lang="en-US" altLang="zh-CN" sz="3500"/>
              <a:t>Look! ____ _____ his father and mother.</a:t>
            </a:r>
          </a:p>
          <a:p>
            <a:pPr>
              <a:lnSpc>
                <a:spcPct val="90000"/>
              </a:lnSpc>
            </a:pPr>
            <a:r>
              <a:rPr lang="en-US" altLang="zh-CN" sz="3500"/>
              <a:t>4. </a:t>
            </a:r>
            <a:r>
              <a:rPr lang="zh-CN" altLang="en-US" sz="3500"/>
              <a:t>这仅仅是一个故事。你们不应当这么严肃吧</a:t>
            </a:r>
            <a:r>
              <a:rPr lang="en-US" altLang="zh-CN" sz="3500"/>
              <a:t>!</a:t>
            </a:r>
          </a:p>
          <a:p>
            <a:pPr>
              <a:lnSpc>
                <a:spcPct val="90000"/>
              </a:lnSpc>
            </a:pPr>
            <a:r>
              <a:rPr lang="en-US" altLang="zh-CN" sz="3500"/>
              <a:t>This is only a story. You can’t __ ______!</a:t>
            </a:r>
          </a:p>
          <a:p>
            <a:pPr>
              <a:lnSpc>
                <a:spcPct val="90000"/>
              </a:lnSpc>
            </a:pPr>
            <a:r>
              <a:rPr lang="en-US" altLang="zh-CN" sz="3500"/>
              <a:t>5. </a:t>
            </a:r>
            <a:r>
              <a:rPr lang="zh-CN" altLang="en-US" sz="3500"/>
              <a:t>快点，否则你会错过末班车的。</a:t>
            </a:r>
          </a:p>
          <a:p>
            <a:pPr>
              <a:lnSpc>
                <a:spcPct val="90000"/>
              </a:lnSpc>
            </a:pPr>
            <a:r>
              <a:rPr lang="en-US" altLang="zh-CN" sz="3500"/>
              <a:t>___ _ _____ __, or you’ll miss the last bus.</a:t>
            </a: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0" y="1131888"/>
            <a:ext cx="2700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Hang on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1295400" y="3135313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bad luck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1247775" y="4076700"/>
            <a:ext cx="2424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Here come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5724525" y="5013325"/>
            <a:ext cx="212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be serious</a:t>
            </a: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0" y="6015038"/>
            <a:ext cx="3671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Get a move 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/>
      <p:bldP spid="234500" grpId="0"/>
      <p:bldP spid="234501" grpId="0"/>
      <p:bldP spid="234502" grpId="0"/>
      <p:bldP spid="2345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WordArt 2"/>
          <p:cNvSpPr>
            <a:spLocks noChangeArrowheads="1" noChangeShapeType="1" noTextEdit="1"/>
          </p:cNvSpPr>
          <p:nvPr/>
        </p:nvSpPr>
        <p:spPr bwMode="auto">
          <a:xfrm>
            <a:off x="1692275" y="1125538"/>
            <a:ext cx="56165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4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Homework</a:t>
            </a:r>
            <a:endParaRPr lang="zh-CN" altLang="en-US" kern="10" dirty="0">
              <a:ln w="9525">
                <a:solidFill>
                  <a:srgbClr val="FFFF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35523" name="Picture 3" descr="学英语报社社标透明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237288"/>
            <a:ext cx="1255712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5" name="Picture 5" descr="8514258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1700213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925513" y="2236788"/>
            <a:ext cx="767873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Tx/>
              <a:buAutoNum type="arabicPeriod"/>
            </a:pPr>
            <a:r>
              <a:rPr lang="en-US" altLang="zh-CN" dirty="0">
                <a:latin typeface="Times New Roman" panose="02020603050405020304" pitchFamily="18" charset="0"/>
              </a:rPr>
              <a:t> Read the passage again and review </a:t>
            </a:r>
          </a:p>
          <a:p>
            <a:pPr>
              <a:lnSpc>
                <a:spcPct val="115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the new words and expressions. </a:t>
            </a:r>
          </a:p>
          <a:p>
            <a:pPr>
              <a:lnSpc>
                <a:spcPct val="115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2. </a:t>
            </a:r>
            <a:r>
              <a:rPr lang="zh-CN" altLang="en-US" dirty="0">
                <a:latin typeface="Times New Roman" panose="02020603050405020304" pitchFamily="18" charset="0"/>
              </a:rPr>
              <a:t>发挥想象，连词成文</a:t>
            </a:r>
            <a:r>
              <a:rPr lang="en-US" altLang="zh-CN" dirty="0">
                <a:latin typeface="Times New Roman" panose="02020603050405020304" pitchFamily="18" charset="0"/>
              </a:rPr>
              <a:t>(50-70</a:t>
            </a:r>
            <a:r>
              <a:rPr lang="zh-CN" altLang="en-US" dirty="0">
                <a:latin typeface="Times New Roman" panose="02020603050405020304" pitchFamily="18" charset="0"/>
              </a:rPr>
              <a:t>字</a:t>
            </a:r>
            <a:r>
              <a:rPr lang="en-US" altLang="zh-CN" dirty="0">
                <a:latin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1546225" y="4343400"/>
            <a:ext cx="6192838" cy="1749425"/>
          </a:xfrm>
          <a:prstGeom prst="rect">
            <a:avLst/>
          </a:prstGeom>
          <a:solidFill>
            <a:srgbClr val="FFD9FF">
              <a:alpha val="70000"/>
            </a:srgbClr>
          </a:solidFill>
          <a:ln w="9525" algn="ctr">
            <a:solidFill>
              <a:srgbClr val="FF99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/>
              <a:t>surprise, immediately, difference, accept, tradition, example, must, you’d better.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35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图片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19263"/>
            <a:ext cx="2087563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1187450" y="3425825"/>
            <a:ext cx="7200900" cy="223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GB" altLang="zh-CN" dirty="0">
                <a:latin typeface="Times New Roman" panose="02020603050405020304" pitchFamily="18" charset="0"/>
              </a:rPr>
              <a:t>1. To preview the passage about customs and rules in England;</a:t>
            </a:r>
          </a:p>
          <a:p>
            <a:pPr>
              <a:lnSpc>
                <a:spcPct val="130000"/>
              </a:lnSpc>
            </a:pPr>
            <a:r>
              <a:rPr lang="en-GB" altLang="zh-CN" dirty="0">
                <a:latin typeface="Times New Roman" panose="02020603050405020304" pitchFamily="18" charset="0"/>
              </a:rPr>
              <a:t>2. To practise the vocabulary</a:t>
            </a:r>
            <a:r>
              <a:rPr lang="en-GB" altLang="zh-CN" dirty="0" smtClean="0">
                <a:latin typeface="Times New Roman" panose="02020603050405020304" pitchFamily="18" charset="0"/>
              </a:rPr>
              <a:t>. </a:t>
            </a:r>
            <a:endParaRPr lang="en-GB" altLang="zh-CN" dirty="0">
              <a:latin typeface="Times New Roman" panose="02020603050405020304" pitchFamily="18" charset="0"/>
            </a:endParaRPr>
          </a:p>
        </p:txBody>
      </p:sp>
      <p:sp>
        <p:nvSpPr>
          <p:cNvPr id="236548" name="WordArt 4"/>
          <p:cNvSpPr>
            <a:spLocks noChangeArrowheads="1" noChangeShapeType="1" noTextEdit="1"/>
          </p:cNvSpPr>
          <p:nvPr/>
        </p:nvSpPr>
        <p:spPr bwMode="auto">
          <a:xfrm>
            <a:off x="3643313" y="2201863"/>
            <a:ext cx="344805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/>
                <a:cs typeface="Arial" panose="020B0604020202020204"/>
              </a:rPr>
              <a:t>Preview</a:t>
            </a:r>
            <a:endParaRPr lang="zh-CN" altLang="en-US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zm16jw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6000"/>
          </a:blip>
          <a:srcRect/>
          <a:stretch>
            <a:fillRect/>
          </a:stretch>
        </p:blipFill>
        <p:spPr bwMode="auto">
          <a:xfrm>
            <a:off x="5360988" y="1019175"/>
            <a:ext cx="28829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1" name="Picture 3" descr="zm16jw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2063" y="1020763"/>
            <a:ext cx="27336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1403350" y="4837113"/>
            <a:ext cx="727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800080"/>
                </a:solidFill>
              </a:rPr>
              <a:t>You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800080"/>
                </a:solidFill>
              </a:rPr>
              <a:t>_____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800080"/>
                </a:solidFill>
              </a:rPr>
              <a:t>______ the table. 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5145088" y="3317875"/>
            <a:ext cx="136842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50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971550" y="3459163"/>
            <a:ext cx="136842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500">
                <a:solidFill>
                  <a:srgbClr val="FF0000"/>
                </a:solidFill>
              </a:rPr>
              <a:t>√</a:t>
            </a:r>
            <a:endParaRPr lang="en-US" altLang="zh-CN" sz="6500">
              <a:solidFill>
                <a:srgbClr val="FF0000"/>
              </a:solidFill>
            </a:endParaRP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1403350" y="5478463"/>
            <a:ext cx="7126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800080"/>
                </a:solidFill>
              </a:rPr>
              <a:t>You _______ _____ the bowls </a:t>
            </a:r>
          </a:p>
          <a:p>
            <a:r>
              <a:rPr lang="en-US" altLang="zh-CN">
                <a:solidFill>
                  <a:srgbClr val="800080"/>
                </a:solidFill>
              </a:rPr>
              <a:t>when you are jumping. 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3563938" y="4837113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clean</a:t>
            </a:r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3924300" y="5484813"/>
            <a:ext cx="266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wash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2411413" y="4837113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2359025" y="5484813"/>
            <a:ext cx="170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mustn’t</a:t>
            </a:r>
          </a:p>
        </p:txBody>
      </p:sp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915988" y="411163"/>
            <a:ext cx="7904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用 </a:t>
            </a:r>
            <a:r>
              <a:rPr lang="en-US" altLang="zh-CN">
                <a:solidFill>
                  <a:srgbClr val="FF0000"/>
                </a:solidFill>
              </a:rPr>
              <a:t>must</a:t>
            </a:r>
            <a:r>
              <a:rPr lang="en-US" altLang="zh-CN"/>
              <a:t>, </a:t>
            </a:r>
            <a:r>
              <a:rPr lang="en-US" altLang="zh-CN">
                <a:solidFill>
                  <a:srgbClr val="FF0000"/>
                </a:solidFill>
              </a:rPr>
              <a:t>mustn’t</a:t>
            </a:r>
            <a:r>
              <a:rPr lang="zh-CN" altLang="en-US"/>
              <a:t>和</a:t>
            </a:r>
            <a:r>
              <a:rPr lang="en-US" altLang="zh-CN">
                <a:solidFill>
                  <a:srgbClr val="FF0000"/>
                </a:solidFill>
              </a:rPr>
              <a:t>can’t </a:t>
            </a:r>
            <a:r>
              <a:rPr lang="zh-CN" altLang="en-US"/>
              <a:t>完成句子。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  <p:bldP spid="227333" grpId="0"/>
      <p:bldP spid="227334" grpId="0"/>
      <p:bldP spid="227335" grpId="0"/>
      <p:bldP spid="227336" grpId="0"/>
      <p:bldP spid="227337" grpId="0"/>
      <p:bldP spid="227338" grpId="0"/>
      <p:bldP spid="2273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zm16jw0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925" y="987425"/>
            <a:ext cx="291465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5" name="Picture 3" descr="zm16jw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1058863"/>
            <a:ext cx="2924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468313" y="4941888"/>
            <a:ext cx="8424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800080"/>
                </a:solidFill>
              </a:rPr>
              <a:t>You _____ ____ your clothes on Sunday.</a:t>
            </a: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2411413" y="4941888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wash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79388" y="5667375"/>
            <a:ext cx="896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800080"/>
                </a:solidFill>
              </a:rPr>
              <a:t>You _______ ____ the guitar every evening.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771775" y="5661025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play</a:t>
            </a:r>
          </a:p>
        </p:txBody>
      </p:sp>
      <p:pic>
        <p:nvPicPr>
          <p:cNvPr id="228360" name="Picture 8" descr="ban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003550"/>
            <a:ext cx="19431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4860925" y="3505200"/>
            <a:ext cx="136842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50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1187450" y="3360738"/>
            <a:ext cx="136842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500">
                <a:solidFill>
                  <a:srgbClr val="FF0000"/>
                </a:solidFill>
              </a:rPr>
              <a:t>√</a:t>
            </a:r>
            <a:endParaRPr lang="en-US" altLang="zh-CN" sz="6500">
              <a:solidFill>
                <a:srgbClr val="FF0000"/>
              </a:solidFill>
            </a:endParaRPr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>
            <a:off x="1477963" y="4948238"/>
            <a:ext cx="1509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1116013" y="5661025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mustn’t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57" grpId="0"/>
      <p:bldP spid="228358" grpId="0"/>
      <p:bldP spid="228359" grpId="0"/>
      <p:bldP spid="228361" grpId="0"/>
      <p:bldP spid="228362" grpId="0"/>
      <p:bldP spid="228363" grpId="0"/>
      <p:bldP spid="228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suz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981075"/>
            <a:ext cx="424815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79" name="Picture 3" descr="ti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8863"/>
            <a:ext cx="403225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539750" y="4406900"/>
            <a:ext cx="824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800080"/>
                </a:solidFill>
              </a:rPr>
              <a:t>You _______ _____ the garden so dirty. 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3060700" y="4443413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make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611188" y="5191125"/>
            <a:ext cx="77771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800080"/>
                </a:solidFill>
              </a:rPr>
              <a:t>You _____ ____ your mother keep the garden beautiful. </a:t>
            </a: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2844800" y="5191125"/>
            <a:ext cx="1366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help</a:t>
            </a:r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3276600" y="2957513"/>
            <a:ext cx="1368425" cy="1082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50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4500563" y="2886075"/>
            <a:ext cx="1368425" cy="1082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500">
                <a:solidFill>
                  <a:srgbClr val="FF0000"/>
                </a:solidFill>
              </a:rPr>
              <a:t>√</a:t>
            </a:r>
            <a:endParaRPr lang="en-US" altLang="zh-CN" sz="6500">
              <a:solidFill>
                <a:srgbClr val="FF0000"/>
              </a:solidFill>
            </a:endParaRPr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1622425" y="5229225"/>
            <a:ext cx="1436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1476375" y="4443413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mustn’t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  <p:bldP spid="229381" grpId="0"/>
      <p:bldP spid="229382" grpId="0"/>
      <p:bldP spid="229383" grpId="0"/>
      <p:bldP spid="229384" grpId="0"/>
      <p:bldP spid="229385" grpId="0"/>
      <p:bldP spid="229386" grpId="0"/>
      <p:bldP spid="2293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ny083_tr8LgyPpGTjl"/>
          <p:cNvPicPr>
            <a:picLocks noChangeAspect="1" noChangeArrowheads="1"/>
          </p:cNvPicPr>
          <p:nvPr/>
        </p:nvPicPr>
        <p:blipFill>
          <a:blip r:embed="rId2" cstate="email"/>
          <a:srcRect l="52025"/>
          <a:stretch>
            <a:fillRect/>
          </a:stretch>
        </p:blipFill>
        <p:spPr bwMode="auto">
          <a:xfrm>
            <a:off x="4500563" y="733425"/>
            <a:ext cx="360045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539750" y="5334000"/>
            <a:ext cx="77771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800080"/>
                </a:solidFill>
              </a:rPr>
              <a:t>You _____ _____ the floor with a towel (</a:t>
            </a:r>
            <a:r>
              <a:rPr lang="zh-CN" altLang="en-US">
                <a:solidFill>
                  <a:srgbClr val="800080"/>
                </a:solidFill>
              </a:rPr>
              <a:t>毛巾</a:t>
            </a:r>
            <a:r>
              <a:rPr lang="en-US" altLang="zh-CN">
                <a:solidFill>
                  <a:srgbClr val="800080"/>
                </a:solidFill>
              </a:rPr>
              <a:t>).</a:t>
            </a:r>
          </a:p>
        </p:txBody>
      </p:sp>
      <p:pic>
        <p:nvPicPr>
          <p:cNvPr id="230404" name="Picture 4" descr="ny086_ANV92Ric38Xz"/>
          <p:cNvPicPr>
            <a:picLocks noChangeAspect="1" noChangeArrowheads="1"/>
          </p:cNvPicPr>
          <p:nvPr/>
        </p:nvPicPr>
        <p:blipFill>
          <a:blip r:embed="rId3" cstate="email"/>
          <a:srcRect r="48837"/>
          <a:stretch>
            <a:fillRect/>
          </a:stretch>
        </p:blipFill>
        <p:spPr bwMode="auto">
          <a:xfrm>
            <a:off x="684213" y="727075"/>
            <a:ext cx="338455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180975" y="465931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800080"/>
                </a:solidFill>
              </a:rPr>
              <a:t>You ____ _____ the floor with _____ (</a:t>
            </a:r>
            <a:r>
              <a:rPr lang="zh-CN" altLang="en-US">
                <a:solidFill>
                  <a:srgbClr val="800080"/>
                </a:solidFill>
              </a:rPr>
              <a:t>拖把</a:t>
            </a:r>
            <a:r>
              <a:rPr lang="en-US" altLang="zh-CN">
                <a:solidFill>
                  <a:srgbClr val="800080"/>
                </a:solidFill>
              </a:rPr>
              <a:t>). 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2916238" y="3100388"/>
            <a:ext cx="1368425" cy="1082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500">
                <a:solidFill>
                  <a:srgbClr val="B40000"/>
                </a:solidFill>
              </a:rPr>
              <a:t>√</a:t>
            </a:r>
            <a:endParaRPr lang="en-US" altLang="zh-CN" sz="6500">
              <a:solidFill>
                <a:srgbClr val="B40000"/>
              </a:solidFill>
            </a:endParaRP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2700338" y="5334000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clean</a:t>
            </a:r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2051050" y="4652963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clean</a:t>
            </a:r>
          </a:p>
        </p:txBody>
      </p:sp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6011863" y="4624388"/>
            <a:ext cx="173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a mop</a:t>
            </a: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1116013" y="4652963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1547813" y="5308600"/>
            <a:ext cx="1439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can’t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/>
      <p:bldP spid="230405" grpId="0"/>
      <p:bldP spid="230406" grpId="0"/>
      <p:bldP spid="230407" grpId="0"/>
      <p:bldP spid="230408" grpId="0"/>
      <p:bldP spid="230409" grpId="0"/>
      <p:bldP spid="230410" grpId="0"/>
      <p:bldP spid="2304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2627313" y="5661025"/>
            <a:ext cx="3960812" cy="641350"/>
          </a:xfrm>
          <a:prstGeom prst="rect">
            <a:avLst/>
          </a:prstGeom>
          <a:solidFill>
            <a:srgbClr val="99FF33">
              <a:alpha val="1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caps</a:t>
            </a:r>
          </a:p>
        </p:txBody>
      </p:sp>
      <p:pic>
        <p:nvPicPr>
          <p:cNvPr id="200710" name="Picture 6" descr="81be1dd4c2e9c24ec1a43bdca4d828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90805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892759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59113" y="476250"/>
            <a:ext cx="3743325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3419475" y="5949950"/>
            <a:ext cx="3024188" cy="641350"/>
          </a:xfrm>
          <a:prstGeom prst="rect">
            <a:avLst/>
          </a:prstGeom>
          <a:solidFill>
            <a:srgbClr val="99FF33">
              <a:alpha val="1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dictionary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1187450" y="5092700"/>
            <a:ext cx="2808288" cy="641350"/>
          </a:xfrm>
          <a:prstGeom prst="rect">
            <a:avLst/>
          </a:prstGeom>
          <a:solidFill>
            <a:srgbClr val="99FF33">
              <a:alpha val="1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chocolate</a:t>
            </a:r>
          </a:p>
        </p:txBody>
      </p:sp>
      <p:pic>
        <p:nvPicPr>
          <p:cNvPr id="204803" name="Picture 3" descr="11114719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203325"/>
            <a:ext cx="410368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5292725" y="5092700"/>
            <a:ext cx="2736850" cy="641350"/>
          </a:xfrm>
          <a:prstGeom prst="rect">
            <a:avLst/>
          </a:prstGeom>
          <a:solidFill>
            <a:srgbClr val="99FF33">
              <a:alpha val="1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chess set</a:t>
            </a:r>
          </a:p>
        </p:txBody>
      </p:sp>
      <p:pic>
        <p:nvPicPr>
          <p:cNvPr id="204805" name="Picture 5" descr="201007300400079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819275"/>
            <a:ext cx="3744913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nimBg="1"/>
      <p:bldP spid="204804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Microsoft Office PowerPoint</Application>
  <PresentationFormat>全屏显示(4:3)</PresentationFormat>
  <Paragraphs>185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and answer the question.</vt:lpstr>
      <vt:lpstr>PowerPoint 演示文稿</vt:lpstr>
      <vt:lpstr>Complete the passage with the words in the box. </vt:lpstr>
      <vt:lpstr>PowerPoint 演示文稿</vt:lpstr>
      <vt:lpstr>PowerPoint 演示文稿</vt:lpstr>
      <vt:lpstr>PowerPoint 演示文稿</vt:lpstr>
      <vt:lpstr>PowerPoint 演示文稿</vt:lpstr>
      <vt:lpstr>   Read the passage and find out the sentences with can, can’t, must, mustn’t. And try to understand their meanings.</vt:lpstr>
      <vt:lpstr>Listen and check how the speaker pronounces the underlined words. </vt:lpstr>
      <vt:lpstr>一、单项填空。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2008-04-09T13:00:00Z</dcterms:created>
  <dcterms:modified xsi:type="dcterms:W3CDTF">2023-01-16T14:15:04Z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6F158C7D775D43E9B86B6A9810DF4878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