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4" r:id="rId3"/>
    <p:sldId id="465" r:id="rId4"/>
    <p:sldId id="468" r:id="rId5"/>
    <p:sldId id="457" r:id="rId6"/>
    <p:sldId id="469" r:id="rId7"/>
    <p:sldId id="459" r:id="rId8"/>
    <p:sldId id="466" r:id="rId9"/>
    <p:sldId id="460" r:id="rId10"/>
    <p:sldId id="464" r:id="rId11"/>
    <p:sldId id="462" r:id="rId12"/>
    <p:sldId id="463" r:id="rId13"/>
    <p:sldId id="467" r:id="rId14"/>
    <p:sldId id="26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D5800EB0-039E-41DB-B685-4D8C4FD698A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ww.2ppt.com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614287" y="755072"/>
            <a:ext cx="4807528" cy="5347855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ww.2ppt.com11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>
            <a:off x="704850" y="774700"/>
            <a:ext cx="10782300" cy="0"/>
          </a:xfrm>
          <a:prstGeom prst="line">
            <a:avLst/>
          </a:prstGeom>
          <a:ln>
            <a:solidFill>
              <a:srgbClr val="00BBF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箭头: V 形 6"/>
          <p:cNvSpPr/>
          <p:nvPr userDrawn="1"/>
        </p:nvSpPr>
        <p:spPr>
          <a:xfrm>
            <a:off x="70485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箭头: V 形 7"/>
          <p:cNvSpPr/>
          <p:nvPr userDrawn="1"/>
        </p:nvSpPr>
        <p:spPr>
          <a:xfrm>
            <a:off x="92710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800" b="1" kern="100" dirty="0">
                <a:cs typeface="+mn-ea"/>
                <a:sym typeface="+mn-lt"/>
              </a:rPr>
              <a:t>14.1.3 </a:t>
            </a:r>
            <a:r>
              <a:rPr lang="zh-CN" altLang="en-US" sz="4800" b="1" kern="100" dirty="0">
                <a:cs typeface="+mn-ea"/>
                <a:sym typeface="+mn-lt"/>
              </a:rPr>
              <a:t>积的乘方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0"/>
              <p:cNvSpPr txBox="1">
                <a:spLocks noChangeArrowheads="1"/>
              </p:cNvSpPr>
              <p:nvPr/>
            </p:nvSpPr>
            <p:spPr bwMode="auto">
              <a:xfrm>
                <a:off x="1056218" y="1281110"/>
                <a:ext cx="11135783" cy="1754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1.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（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2017·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江苏省洪泽县黄集中学初一月考）</a:t>
                </a:r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已知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2×</m:t>
                        </m:r>
                        <m:sSup>
                          <m:sSupPr>
                            <m:ctrlPr>
                              <a:rPr lang="zh-CN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8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sup>
                        </m:s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×16)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𝟐𝟐</m:t>
                        </m:r>
                      </m:sup>
                    </m:sSup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,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则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的值为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____________.</a:t>
                </a:r>
                <a:endParaRPr lang="zh-CN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400"/>
                <a:endParaRPr lang="zh-CN" altLang="en-US" sz="32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218" y="1281110"/>
                <a:ext cx="11135783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2" t="-18" b="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1056218" y="2745217"/>
                <a:ext cx="10642600" cy="28316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解：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∵</m:t>
                        </m:r>
                        <m:r>
                          <a:rPr lang="en-US" altLang="zh-C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2×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8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×16)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=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en-US" altLang="zh-C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2×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𝟑</m:t>
                            </m:r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𝟒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=</a:t>
                </a:r>
                <a:r>
                  <a:rPr lang="zh-CN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𝟔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𝟏𝟎</m:t>
                        </m:r>
                      </m:sup>
                    </m:sSup>
                  </m:oMath>
                </a14:m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</a:t>
                </a: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2×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8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×16)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𝟐𝟐</m:t>
                        </m:r>
                      </m:sup>
                    </m:sSup>
                  </m:oMath>
                </a14:m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</a:t>
                </a: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∴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𝟔</m:t>
                    </m:r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𝟏𝟎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=22</a:t>
                </a:r>
              </a:p>
              <a:p>
                <a:pPr defTabSz="91440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</a:t>
                </a: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化简得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x=2</a:t>
                </a:r>
              </a:p>
            </p:txBody>
          </p:sp>
        </mc:Choice>
        <mc:Fallback xmlns="">
          <p:sp>
            <p:nvSpPr>
              <p:cNvPr id="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218" y="2745217"/>
                <a:ext cx="10642600" cy="2831673"/>
              </a:xfrm>
              <a:prstGeom prst="rect">
                <a:avLst/>
              </a:prstGeom>
              <a:blipFill rotWithShape="1">
                <a:blip r:embed="rId4"/>
                <a:stretch>
                  <a:fillRect l="-2" t="-4" r="2" b="-19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6264411" y="1707745"/>
            <a:ext cx="450764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6"/>
              <p:cNvSpPr txBox="1">
                <a:spLocks noChangeArrowheads="1"/>
              </p:cNvSpPr>
              <p:nvPr/>
            </p:nvSpPr>
            <p:spPr bwMode="auto">
              <a:xfrm>
                <a:off x="1103109" y="1216720"/>
                <a:ext cx="8172191" cy="801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just" defTabSz="914400">
                  <a:spcBef>
                    <a:spcPct val="50000"/>
                  </a:spcBef>
                </a:pPr>
                <a:r>
                  <a:rPr lang="en-US" altLang="zh-CN" sz="3735" b="0" dirty="0">
                    <a:solidFill>
                      <a:srgbClr val="50742F">
                        <a:lumMod val="5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2.</a:t>
                </a:r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(-2)</a:t>
                </a:r>
                <a:r>
                  <a:rPr lang="en-US" altLang="zh-CN" sz="3200" baseline="300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2018</a:t>
                </a:r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×(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)</a:t>
                </a:r>
                <a:r>
                  <a:rPr lang="en-US" altLang="zh-CN" sz="3200" baseline="300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2019</a:t>
                </a:r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=____________</a:t>
                </a:r>
                <a:r>
                  <a:rPr lang="zh-CN" altLang="en-US" sz="3735" b="0" dirty="0">
                    <a:solidFill>
                      <a:srgbClr val="50742F">
                        <a:lumMod val="5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。                                 </a:t>
                </a:r>
                <a:endParaRPr lang="en-US" altLang="zh-CN" sz="3735" b="0" dirty="0">
                  <a:solidFill>
                    <a:srgbClr val="50742F">
                      <a:lumMod val="50000"/>
                    </a:srgb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3109" y="1216720"/>
                <a:ext cx="8172191" cy="801310"/>
              </a:xfrm>
              <a:prstGeom prst="rect">
                <a:avLst/>
              </a:prstGeom>
              <a:blipFill rotWithShape="1">
                <a:blip r:embed="rId3"/>
                <a:stretch>
                  <a:fillRect l="-1" t="-6981" r="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380858" y="2150429"/>
                <a:ext cx="6096000" cy="38776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2018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2019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=[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]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2018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=1×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（－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858" y="2150429"/>
                <a:ext cx="6096000" cy="3877665"/>
              </a:xfrm>
              <a:prstGeom prst="rect">
                <a:avLst/>
              </a:prstGeom>
              <a:blipFill rotWithShape="1">
                <a:blip r:embed="rId4"/>
                <a:stretch>
                  <a:fillRect l="-6" t="-8" r="6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904571" y="1216720"/>
                <a:ext cx="617477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 sz="2400" kern="100" dirty="0">
                    <a:solidFill>
                      <a:srgbClr val="FF0000"/>
                    </a:solidFill>
                    <a:cs typeface="+mn-ea"/>
                    <a:sym typeface="+mn-lt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571" y="1216720"/>
                <a:ext cx="617477" cy="624082"/>
              </a:xfrm>
              <a:prstGeom prst="rect">
                <a:avLst/>
              </a:prstGeom>
              <a:blipFill rotWithShape="1">
                <a:blip r:embed="rId5"/>
                <a:stretch>
                  <a:fillRect l="-55" t="-10" r="97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1056217" y="1216720"/>
                <a:ext cx="10079567" cy="666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just" defTabSz="914400">
                  <a:spcBef>
                    <a:spcPct val="50000"/>
                  </a:spcBef>
                </a:pPr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．如果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d>
                          <m:dPr>
                            <m:ctrlP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32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3</m:t>
                            </m:r>
                            <m: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𝑚</m:t>
                            </m:r>
                            <m:r>
                              <a:rPr lang="en-US" altLang="zh-CN" sz="32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+</m:t>
                            </m:r>
                            <m: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=27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𝒏</m:t>
                        </m:r>
                      </m:sup>
                    </m:sSup>
                    <m:r>
                      <a:rPr lang="en-US" altLang="zh-CN" sz="3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=_____ </a:t>
                </a:r>
                <a:r>
                  <a:rPr lang="zh-CN" altLang="en-US" sz="3735" b="0" dirty="0">
                    <a:solidFill>
                      <a:srgbClr val="268868">
                        <a:lumMod val="5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。                                 </a:t>
                </a:r>
                <a:endParaRPr lang="en-US" altLang="zh-CN" sz="3735" b="0" dirty="0">
                  <a:solidFill>
                    <a:srgbClr val="268868">
                      <a:lumMod val="50000"/>
                    </a:srgb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217" y="1216720"/>
                <a:ext cx="10079567" cy="666786"/>
              </a:xfrm>
              <a:prstGeom prst="rect">
                <a:avLst/>
              </a:prstGeom>
              <a:blipFill rotWithShape="1">
                <a:blip r:embed="rId3"/>
                <a:stretch>
                  <a:fillRect l="-2" t="-9" r="4" b="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380858" y="2130503"/>
                <a:ext cx="6096000" cy="40078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=27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×</m:t>
                      </m:r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=27</m:t>
                      </m:r>
                    </m:oMath>
                  </m:oMathPara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sz="2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zh-CN" altLang="zh-CN" sz="2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zh-CN" sz="2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×</m:t>
                      </m:r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=27</m:t>
                      </m:r>
                    </m:oMath>
                  </m:oMathPara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又将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代入，得：</a:t>
                </a:r>
              </a:p>
              <a:p>
                <a:pPr defTabSz="914400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27</m:t>
                      </m:r>
                      <m:r>
                        <a:rPr lang="zh-CN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⋅</m:t>
                      </m:r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=27</m:t>
                      </m:r>
                    </m:oMath>
                  </m:oMathPara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sup>
                      </m:sSup>
                      <m:r>
                        <a:rPr lang="en-US" altLang="zh-CN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=1</m:t>
                      </m:r>
                    </m:oMath>
                  </m:oMathPara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858" y="2130503"/>
                <a:ext cx="6096000" cy="4007828"/>
              </a:xfrm>
              <a:prstGeom prst="rect">
                <a:avLst/>
              </a:prstGeom>
              <a:blipFill rotWithShape="1">
                <a:blip r:embed="rId4"/>
                <a:stretch>
                  <a:fillRect l="-6" t="-2" r="6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6464115" y="1216119"/>
                <a:ext cx="526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15" y="1216119"/>
                <a:ext cx="526106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86" t="-16" r="27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1056216" y="1216720"/>
                <a:ext cx="10751267" cy="666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r>
                  <a:rPr kumimoji="1" lang="en-US" altLang="zh-CN" sz="3735" b="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4.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=2</m:t>
                    </m:r>
                  </m:oMath>
                </a14:m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=5</m:t>
                    </m:r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,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zh-CN" altLang="zh-CN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__________</a:t>
                </a:r>
                <a:r>
                  <a:rPr lang="zh-CN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216" y="1216720"/>
                <a:ext cx="10751267" cy="666786"/>
              </a:xfrm>
              <a:prstGeom prst="rect">
                <a:avLst/>
              </a:prstGeom>
              <a:blipFill rotWithShape="1">
                <a:blip r:embed="rId3"/>
                <a:stretch>
                  <a:fillRect l="-2" t="-9" r="3" b="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38767" y="2082357"/>
                <a:ext cx="9389533" cy="3558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</m:t>
                    </m:r>
                  </m:oMath>
                </a14:m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</m:t>
                    </m:r>
                  </m:oMath>
                </a14:m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,</a:t>
                </a:r>
                <a:endParaRPr lang="zh-CN" altLang="zh-CN" sz="28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zh-CN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zh-CN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𝑚</m:t>
                            </m:r>
                          </m:sup>
                        </m:s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·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×5=20</m:t>
                    </m:r>
                  </m:oMath>
                </a14:m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8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20.</a:t>
                </a:r>
                <a:endParaRPr lang="zh-CN" altLang="zh-CN" sz="28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67" y="2082357"/>
                <a:ext cx="9389533" cy="3558923"/>
              </a:xfrm>
              <a:prstGeom prst="rect">
                <a:avLst/>
              </a:prstGeom>
              <a:blipFill rotWithShape="1">
                <a:blip r:embed="rId4"/>
                <a:stretch>
                  <a:fillRect l="-2" t="-5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7614266" y="1134647"/>
            <a:ext cx="790601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4265" kern="100" dirty="0">
                <a:solidFill>
                  <a:srgbClr val="FF0000"/>
                </a:solidFill>
                <a:cs typeface="+mn-ea"/>
                <a:sym typeface="+mn-lt"/>
              </a:rPr>
              <a:t>20</a:t>
            </a:r>
            <a:endParaRPr lang="zh-CN" altLang="en-US" sz="42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51674" y="164647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51674" y="253883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、经历探索积的乘方的运算法则的过程，进一步体会幂的意义。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、理解积的乘方运算法则，能解决一些实际问题。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51674" y="396942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积的乘方运算法则及其应用。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幂的运算法则的灵活运用。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53466" y="2714970"/>
            <a:ext cx="6377067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(a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)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=  </a:t>
            </a:r>
            <a:r>
              <a:rPr lang="en-US" altLang="zh-CN" sz="3200" b="1" dirty="0" err="1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 err="1">
                <a:solidFill>
                  <a:schemeClr val="bg1"/>
                </a:solidFill>
                <a:cs typeface="+mn-ea"/>
                <a:sym typeface="+mn-lt"/>
              </a:rPr>
              <a:t>mn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    (m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都是正整数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05236" y="3718123"/>
            <a:ext cx="6473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幂的乘方，底数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不变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指数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幂的乘方知识回顾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172335" y="1954069"/>
            <a:ext cx="2497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乘法交换律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86757" y="3480957"/>
            <a:ext cx="2497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乘法结合律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72334" y="4943658"/>
            <a:ext cx="2497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乘法分配律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154621" y="1954069"/>
            <a:ext cx="2889647" cy="52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ab=</a:t>
            </a:r>
            <a:r>
              <a:rPr lang="en-US" altLang="zh-CN" sz="2800" dirty="0" err="1">
                <a:solidFill>
                  <a:schemeClr val="bg1"/>
                </a:solidFill>
                <a:cs typeface="+mn-ea"/>
                <a:sym typeface="+mn-lt"/>
              </a:rPr>
              <a:t>ba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40198" y="3517683"/>
            <a:ext cx="2889647" cy="52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a(</a:t>
            </a:r>
            <a:r>
              <a:rPr lang="en-US" altLang="zh-CN" sz="2800" dirty="0" err="1">
                <a:solidFill>
                  <a:schemeClr val="bg1"/>
                </a:solidFill>
                <a:cs typeface="+mn-ea"/>
                <a:sym typeface="+mn-lt"/>
              </a:rPr>
              <a:t>bc</a:t>
            </a:r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)=(ab)c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40197" y="4924291"/>
            <a:ext cx="2889647" cy="52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a(</a:t>
            </a:r>
            <a:r>
              <a:rPr lang="en-US" altLang="zh-CN" sz="2800" dirty="0" err="1">
                <a:solidFill>
                  <a:schemeClr val="bg1"/>
                </a:solidFill>
                <a:cs typeface="+mn-ea"/>
                <a:sym typeface="+mn-lt"/>
              </a:rPr>
              <a:t>b+c</a:t>
            </a:r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)=</a:t>
            </a:r>
            <a:r>
              <a:rPr lang="en-US" altLang="zh-CN" sz="2800" dirty="0" err="1">
                <a:solidFill>
                  <a:schemeClr val="bg1"/>
                </a:solidFill>
                <a:cs typeface="+mn-ea"/>
                <a:sym typeface="+mn-lt"/>
              </a:rPr>
              <a:t>ab+ac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80858" y="249195"/>
            <a:ext cx="460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整式乘法运算律知识回顾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13593" y="1132408"/>
            <a:ext cx="10549467" cy="502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根据乘法的运算律，观察计算结果，你能发现什么规律</a:t>
            </a:r>
            <a:r>
              <a:rPr lang="zh-CN" altLang="en-US" sz="2800" dirty="0">
                <a:cs typeface="+mn-ea"/>
                <a:sym typeface="+mn-lt"/>
              </a:rPr>
              <a:t>？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1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(ab)</a:t>
            </a:r>
            <a:r>
              <a:rPr lang="en-US" altLang="zh-CN" sz="2800" b="1" baseline="30000" dirty="0">
                <a:cs typeface="+mn-ea"/>
                <a:sym typeface="+mn-lt"/>
              </a:rPr>
              <a:t>2</a:t>
            </a:r>
            <a:r>
              <a:rPr lang="en-US" altLang="zh-CN" sz="2800" b="1" dirty="0">
                <a:cs typeface="+mn-ea"/>
                <a:sym typeface="+mn-lt"/>
              </a:rPr>
              <a:t>=</a:t>
            </a:r>
          </a:p>
          <a:p>
            <a:pPr defTabSz="914400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2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(ab)</a:t>
            </a:r>
            <a:r>
              <a:rPr lang="en-US" altLang="zh-CN" sz="2800" b="1" baseline="30000" dirty="0">
                <a:cs typeface="+mn-ea"/>
                <a:sym typeface="+mn-lt"/>
              </a:rPr>
              <a:t>3</a:t>
            </a:r>
            <a:r>
              <a:rPr lang="en-US" altLang="zh-CN" sz="2800" b="1" dirty="0">
                <a:cs typeface="+mn-ea"/>
                <a:sym typeface="+mn-lt"/>
              </a:rPr>
              <a:t>= </a:t>
            </a:r>
          </a:p>
          <a:p>
            <a:pPr defTabSz="914400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3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(ab)</a:t>
            </a:r>
            <a:r>
              <a:rPr lang="en-US" altLang="zh-CN" sz="2800" b="1" baseline="30000" dirty="0">
                <a:cs typeface="+mn-ea"/>
                <a:sym typeface="+mn-lt"/>
              </a:rPr>
              <a:t>n=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(</a:t>
            </a:r>
            <a:r>
              <a:rPr lang="en-US" altLang="zh-CN" sz="2000" b="1" dirty="0" err="1">
                <a:cs typeface="+mn-ea"/>
                <a:sym typeface="+mn-lt"/>
              </a:rPr>
              <a:t>m,n</a:t>
            </a:r>
            <a:r>
              <a:rPr lang="zh-CN" altLang="en-US" sz="2000" b="1" dirty="0">
                <a:cs typeface="+mn-ea"/>
                <a:sym typeface="+mn-lt"/>
              </a:rPr>
              <a:t>都是正整数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50166" y="2596417"/>
            <a:ext cx="3655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ab </a:t>
            </a:r>
            <a:r>
              <a:rPr lang="en-US" altLang="zh-CN" sz="3200" dirty="0">
                <a:cs typeface="+mn-ea"/>
                <a:sym typeface="+mn-lt"/>
              </a:rPr>
              <a:t>×</a:t>
            </a:r>
            <a:r>
              <a:rPr lang="en-US" altLang="zh-CN" sz="3200" b="1" dirty="0">
                <a:cs typeface="+mn-ea"/>
                <a:sym typeface="+mn-lt"/>
              </a:rPr>
              <a:t> ab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7" name="右大括号 6"/>
          <p:cNvSpPr/>
          <p:nvPr/>
        </p:nvSpPr>
        <p:spPr>
          <a:xfrm rot="5400000" flipH="1">
            <a:off x="3579557" y="1910328"/>
            <a:ext cx="138408" cy="14304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50993" y="2153842"/>
            <a:ext cx="2034059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1865" dirty="0">
                <a:cs typeface="+mn-ea"/>
                <a:sym typeface="+mn-lt"/>
              </a:rPr>
              <a:t>2</a:t>
            </a:r>
            <a:r>
              <a:rPr lang="zh-CN" altLang="en-US" sz="1865" dirty="0">
                <a:cs typeface="+mn-ea"/>
                <a:sym typeface="+mn-lt"/>
              </a:rPr>
              <a:t>个</a:t>
            </a:r>
            <a:r>
              <a:rPr lang="en-US" altLang="zh-CN" sz="1865" b="1" dirty="0">
                <a:cs typeface="+mn-ea"/>
                <a:sym typeface="+mn-lt"/>
              </a:rPr>
              <a:t>ab</a:t>
            </a:r>
            <a:r>
              <a:rPr lang="zh-CN" altLang="en-US" sz="1865" dirty="0">
                <a:cs typeface="+mn-ea"/>
                <a:sym typeface="+mn-lt"/>
              </a:rPr>
              <a:t>相乘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02582" y="2576643"/>
            <a:ext cx="2828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 </a:t>
            </a:r>
            <a:r>
              <a:rPr lang="en-US" altLang="zh-CN" sz="3200" b="1" dirty="0" err="1">
                <a:cs typeface="+mn-ea"/>
                <a:sym typeface="+mn-lt"/>
              </a:rPr>
              <a:t>a×a×b×b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71162" y="3736465"/>
            <a:ext cx="2590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 err="1">
                <a:cs typeface="+mn-ea"/>
                <a:sym typeface="+mn-lt"/>
              </a:rPr>
              <a:t>ab</a:t>
            </a:r>
            <a:r>
              <a:rPr lang="en-US" altLang="zh-CN" sz="3200" dirty="0" err="1">
                <a:cs typeface="+mn-ea"/>
                <a:sym typeface="+mn-lt"/>
              </a:rPr>
              <a:t>×</a:t>
            </a:r>
            <a:r>
              <a:rPr lang="en-US" altLang="zh-CN" sz="3200" b="1" dirty="0" err="1">
                <a:cs typeface="+mn-ea"/>
                <a:sym typeface="+mn-lt"/>
              </a:rPr>
              <a:t>ab</a:t>
            </a:r>
            <a:r>
              <a:rPr lang="en-US" altLang="zh-CN" sz="3200" dirty="0" err="1">
                <a:cs typeface="+mn-ea"/>
                <a:sym typeface="+mn-lt"/>
              </a:rPr>
              <a:t>×</a:t>
            </a:r>
            <a:r>
              <a:rPr lang="en-US" altLang="zh-CN" sz="3200" b="1" dirty="0" err="1">
                <a:cs typeface="+mn-ea"/>
                <a:sym typeface="+mn-lt"/>
              </a:rPr>
              <a:t>ab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1" name="右大括号 10"/>
          <p:cNvSpPr/>
          <p:nvPr/>
        </p:nvSpPr>
        <p:spPr>
          <a:xfrm rot="5400000" flipH="1">
            <a:off x="4126002" y="2646561"/>
            <a:ext cx="139067" cy="21930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32592" y="3181335"/>
            <a:ext cx="192588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1865" dirty="0">
                <a:cs typeface="+mn-ea"/>
                <a:sym typeface="+mn-lt"/>
              </a:rPr>
              <a:t>3</a:t>
            </a:r>
            <a:r>
              <a:rPr lang="zh-CN" altLang="en-US" sz="1865" dirty="0">
                <a:cs typeface="+mn-ea"/>
                <a:sym typeface="+mn-lt"/>
              </a:rPr>
              <a:t>个</a:t>
            </a:r>
            <a:r>
              <a:rPr lang="en-US" altLang="zh-CN" sz="1865" b="1" dirty="0">
                <a:cs typeface="+mn-ea"/>
                <a:sym typeface="+mn-lt"/>
              </a:rPr>
              <a:t>ab</a:t>
            </a:r>
            <a:r>
              <a:rPr lang="zh-CN" altLang="en-US" sz="1865" dirty="0">
                <a:cs typeface="+mn-ea"/>
                <a:sym typeface="+mn-lt"/>
              </a:rPr>
              <a:t>相乘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62912" y="5183098"/>
            <a:ext cx="6333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(ab)</a:t>
            </a:r>
            <a:r>
              <a:rPr lang="en-US" altLang="zh-CN" sz="3200" b="1" baseline="30000" dirty="0">
                <a:cs typeface="+mn-ea"/>
                <a:sym typeface="+mn-lt"/>
              </a:rPr>
              <a:t> </a:t>
            </a:r>
            <a:r>
              <a:rPr lang="en-US" altLang="zh-CN" sz="3200" dirty="0">
                <a:cs typeface="+mn-ea"/>
                <a:sym typeface="+mn-lt"/>
              </a:rPr>
              <a:t>×…×</a:t>
            </a:r>
            <a:r>
              <a:rPr lang="en-US" altLang="zh-CN" sz="3200" b="1" dirty="0">
                <a:cs typeface="+mn-ea"/>
                <a:sym typeface="+mn-lt"/>
              </a:rPr>
              <a:t> (ab)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0" name="右大括号 19"/>
          <p:cNvSpPr/>
          <p:nvPr/>
        </p:nvSpPr>
        <p:spPr>
          <a:xfrm rot="5400000" flipH="1">
            <a:off x="4416955" y="3867106"/>
            <a:ext cx="132553" cy="2667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604094" y="4304796"/>
            <a:ext cx="181212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？？？</a:t>
            </a:r>
          </a:p>
        </p:txBody>
      </p:sp>
      <p:sp>
        <p:nvSpPr>
          <p:cNvPr id="23" name="矩形 22"/>
          <p:cNvSpPr/>
          <p:nvPr/>
        </p:nvSpPr>
        <p:spPr>
          <a:xfrm>
            <a:off x="3329705" y="4741576"/>
            <a:ext cx="232188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1865" dirty="0">
                <a:cs typeface="+mn-ea"/>
                <a:sym typeface="+mn-lt"/>
              </a:rPr>
              <a:t>n</a:t>
            </a:r>
            <a:r>
              <a:rPr lang="zh-CN" altLang="en-US" sz="1865" dirty="0">
                <a:cs typeface="+mn-ea"/>
                <a:sym typeface="+mn-lt"/>
              </a:rPr>
              <a:t>个</a:t>
            </a:r>
            <a:r>
              <a:rPr lang="en-US" altLang="zh-CN" sz="1865" b="1" dirty="0">
                <a:cs typeface="+mn-ea"/>
                <a:sym typeface="+mn-lt"/>
              </a:rPr>
              <a:t>(ab)</a:t>
            </a:r>
            <a:r>
              <a:rPr lang="zh-CN" altLang="en-US" sz="1865" dirty="0">
                <a:cs typeface="+mn-ea"/>
                <a:sym typeface="+mn-lt"/>
              </a:rPr>
              <a:t>相乘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右大括号 27"/>
          <p:cNvSpPr/>
          <p:nvPr/>
        </p:nvSpPr>
        <p:spPr>
          <a:xfrm rot="5400000" flipH="1">
            <a:off x="7158428" y="4295613"/>
            <a:ext cx="142019" cy="18010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647534" y="4723796"/>
            <a:ext cx="122332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1865" dirty="0">
                <a:cs typeface="+mn-ea"/>
                <a:sym typeface="+mn-lt"/>
              </a:rPr>
              <a:t>n</a:t>
            </a:r>
            <a:r>
              <a:rPr lang="zh-CN" altLang="en-US" sz="1865" dirty="0">
                <a:cs typeface="+mn-ea"/>
                <a:sym typeface="+mn-lt"/>
              </a:rPr>
              <a:t>个</a:t>
            </a:r>
            <a:r>
              <a:rPr lang="en-US" altLang="zh-CN" sz="1865" dirty="0">
                <a:cs typeface="+mn-ea"/>
                <a:sym typeface="+mn-lt"/>
              </a:rPr>
              <a:t>a</a:t>
            </a:r>
            <a:r>
              <a:rPr lang="zh-CN" altLang="en-US" sz="1865" dirty="0">
                <a:cs typeface="+mn-ea"/>
                <a:sym typeface="+mn-lt"/>
              </a:rPr>
              <a:t>相加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020409" y="2560440"/>
            <a:ext cx="1162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cs typeface="+mn-ea"/>
                <a:sym typeface="+mn-lt"/>
              </a:rPr>
              <a:t>2</a:t>
            </a:r>
            <a:r>
              <a:rPr lang="en-US" altLang="zh-CN" sz="3200" b="1" dirty="0">
                <a:cs typeface="+mn-ea"/>
                <a:sym typeface="+mn-lt"/>
              </a:rPr>
              <a:t>b</a:t>
            </a:r>
            <a:r>
              <a:rPr lang="en-US" altLang="zh-CN" sz="3200" b="1" baseline="30000" dirty="0">
                <a:cs typeface="+mn-ea"/>
                <a:sym typeface="+mn-lt"/>
              </a:rPr>
              <a:t>2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319910" y="3687969"/>
            <a:ext cx="424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en-US" altLang="zh-CN" sz="3200" b="1" dirty="0" err="1">
                <a:cs typeface="+mn-ea"/>
                <a:sym typeface="+mn-lt"/>
              </a:rPr>
              <a:t>a×a×a×b×b×b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192698" y="3655917"/>
            <a:ext cx="1983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cs typeface="+mn-ea"/>
                <a:sym typeface="+mn-lt"/>
              </a:rPr>
              <a:t>3</a:t>
            </a:r>
            <a:r>
              <a:rPr lang="en-US" altLang="zh-CN" sz="3200" b="1" dirty="0">
                <a:cs typeface="+mn-ea"/>
                <a:sym typeface="+mn-lt"/>
              </a:rPr>
              <a:t>b</a:t>
            </a:r>
            <a:r>
              <a:rPr lang="en-US" altLang="zh-CN" sz="3200" b="1" baseline="30000" dirty="0">
                <a:cs typeface="+mn-ea"/>
                <a:sym typeface="+mn-lt"/>
              </a:rPr>
              <a:t>3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900015" y="5205174"/>
            <a:ext cx="5122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=(a×…×a)×(b×…×b)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32" name="右大括号 31"/>
          <p:cNvSpPr/>
          <p:nvPr/>
        </p:nvSpPr>
        <p:spPr>
          <a:xfrm rot="5400000" flipH="1">
            <a:off x="9654266" y="4304639"/>
            <a:ext cx="142019" cy="18010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9195623" y="4729989"/>
            <a:ext cx="122332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1865" dirty="0">
                <a:cs typeface="+mn-ea"/>
                <a:sym typeface="+mn-lt"/>
              </a:rPr>
              <a:t>n</a:t>
            </a:r>
            <a:r>
              <a:rPr lang="zh-CN" altLang="en-US" sz="1865" dirty="0">
                <a:cs typeface="+mn-ea"/>
                <a:sym typeface="+mn-lt"/>
              </a:rPr>
              <a:t>个</a:t>
            </a:r>
            <a:r>
              <a:rPr lang="en-US" altLang="zh-CN" sz="1865" dirty="0">
                <a:cs typeface="+mn-ea"/>
                <a:sym typeface="+mn-lt"/>
              </a:rPr>
              <a:t>b</a:t>
            </a:r>
            <a:r>
              <a:rPr lang="zh-CN" altLang="en-US" sz="1865" dirty="0">
                <a:cs typeface="+mn-ea"/>
                <a:sym typeface="+mn-lt"/>
              </a:rPr>
              <a:t>相加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86152" y="4890710"/>
            <a:ext cx="1384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en-US" altLang="zh-CN" sz="3200" b="1" dirty="0" err="1">
                <a:cs typeface="+mn-ea"/>
                <a:sym typeface="+mn-lt"/>
              </a:rPr>
              <a:t>a</a:t>
            </a:r>
            <a:r>
              <a:rPr lang="en-US" altLang="zh-CN" sz="3200" b="1" baseline="30000" dirty="0" err="1">
                <a:cs typeface="+mn-ea"/>
                <a:sym typeface="+mn-lt"/>
              </a:rPr>
              <a:t>n</a:t>
            </a:r>
            <a:r>
              <a:rPr lang="en-US" altLang="zh-CN" sz="3200" b="1" dirty="0" err="1">
                <a:cs typeface="+mn-ea"/>
                <a:sym typeface="+mn-lt"/>
              </a:rPr>
              <a:t>b</a:t>
            </a:r>
            <a:r>
              <a:rPr lang="en-US" altLang="zh-CN" sz="3200" b="1" baseline="30000" dirty="0" err="1">
                <a:cs typeface="+mn-ea"/>
                <a:sym typeface="+mn-lt"/>
              </a:rPr>
              <a:t>n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380858" y="249195"/>
            <a:ext cx="460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5" grpId="0"/>
      <p:bldP spid="20" grpId="0" animBg="1"/>
      <p:bldP spid="21" grpId="0"/>
      <p:bldP spid="21" grpId="1"/>
      <p:bldP spid="23" grpId="0"/>
      <p:bldP spid="28" grpId="0" animBg="1"/>
      <p:bldP spid="29" grpId="0"/>
      <p:bldP spid="26" grpId="0"/>
      <p:bldP spid="27" grpId="0"/>
      <p:bldP spid="30" grpId="0"/>
      <p:bldP spid="31" grpId="0"/>
      <p:bldP spid="32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127393" y="2118070"/>
            <a:ext cx="5708615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(ab )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= a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 err="1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 err="1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    (n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都是正整数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45633" y="2998456"/>
            <a:ext cx="9872134" cy="288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200000"/>
              </a:lnSpc>
            </a:pP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积的乘方，</a:t>
            </a:r>
            <a:endParaRPr lang="en-US" altLang="zh-CN" sz="2665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algn="ctr" defTabSz="914400">
              <a:lnSpc>
                <a:spcPct val="200000"/>
              </a:lnSpc>
            </a:pP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等于把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积的每一个因式分别乘方</a:t>
            </a: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endParaRPr lang="en-US" altLang="zh-CN" sz="2665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algn="ctr" defTabSz="914400">
              <a:lnSpc>
                <a:spcPct val="200000"/>
              </a:lnSpc>
            </a:pP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再把所得的幂</a:t>
            </a:r>
            <a:r>
              <a:rPr lang="zh-CN" altLang="en-US" sz="3735" b="1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460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积的乘方知识回顾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86354" y="1148428"/>
            <a:ext cx="10190691" cy="50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    结合今天学到的积的乘方知识，判断下列式子是否也具有这一性质呢？ （</a:t>
            </a:r>
            <a:r>
              <a:rPr lang="en-US" altLang="zh-CN" sz="2000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是正整数）</a:t>
            </a:r>
          </a:p>
        </p:txBody>
      </p:sp>
      <p:sp>
        <p:nvSpPr>
          <p:cNvPr id="9" name="矩形 8"/>
          <p:cNvSpPr/>
          <p:nvPr/>
        </p:nvSpPr>
        <p:spPr>
          <a:xfrm>
            <a:off x="1268953" y="2090173"/>
            <a:ext cx="1969548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4265" b="1" dirty="0">
                <a:cs typeface="+mn-ea"/>
                <a:sym typeface="+mn-lt"/>
              </a:rPr>
              <a:t>(</a:t>
            </a:r>
            <a:r>
              <a:rPr lang="en-US" altLang="zh-CN" sz="4265" b="1" dirty="0" err="1">
                <a:cs typeface="+mn-ea"/>
                <a:sym typeface="+mn-lt"/>
              </a:rPr>
              <a:t>abc</a:t>
            </a:r>
            <a:r>
              <a:rPr lang="en-US" altLang="zh-CN" sz="4265" b="1" dirty="0">
                <a:cs typeface="+mn-ea"/>
                <a:sym typeface="+mn-lt"/>
              </a:rPr>
              <a:t>)</a:t>
            </a:r>
            <a:r>
              <a:rPr lang="en-US" altLang="zh-CN" sz="4265" b="1" baseline="30000" dirty="0">
                <a:cs typeface="+mn-ea"/>
                <a:sym typeface="+mn-lt"/>
              </a:rPr>
              <a:t>m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238501" y="2090173"/>
            <a:ext cx="7410379" cy="3921971"/>
            <a:chOff x="3182317" y="1871343"/>
            <a:chExt cx="5557784" cy="2941478"/>
          </a:xfrm>
        </p:grpSpPr>
        <p:grpSp>
          <p:nvGrpSpPr>
            <p:cNvPr id="10" name="组合 9"/>
            <p:cNvGrpSpPr/>
            <p:nvPr/>
          </p:nvGrpSpPr>
          <p:grpSpPr>
            <a:xfrm>
              <a:off x="3182317" y="1871343"/>
              <a:ext cx="5557784" cy="2941478"/>
              <a:chOff x="784963" y="1864863"/>
              <a:chExt cx="5557784" cy="2941478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784963" y="1864863"/>
                <a:ext cx="5557784" cy="2941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US" altLang="zh-CN" sz="3735" b="1" dirty="0">
                    <a:cs typeface="+mn-ea"/>
                    <a:sym typeface="+mn-lt"/>
                  </a:rPr>
                  <a:t>  (</a:t>
                </a:r>
                <a:r>
                  <a:rPr lang="en-US" altLang="zh-CN" sz="3735" b="1" dirty="0" err="1">
                    <a:cs typeface="+mn-ea"/>
                    <a:sym typeface="+mn-lt"/>
                  </a:rPr>
                  <a:t>abc</a:t>
                </a:r>
                <a:r>
                  <a:rPr lang="en-US" altLang="zh-CN" sz="3735" b="1" dirty="0">
                    <a:cs typeface="+mn-ea"/>
                    <a:sym typeface="+mn-lt"/>
                  </a:rPr>
                  <a:t>)</a:t>
                </a:r>
                <a:r>
                  <a:rPr lang="en-US" altLang="zh-CN" sz="3735" b="1" baseline="30000" dirty="0">
                    <a:cs typeface="+mn-ea"/>
                    <a:sym typeface="+mn-lt"/>
                  </a:rPr>
                  <a:t>m</a:t>
                </a:r>
              </a:p>
              <a:p>
                <a:pPr defTabSz="914400"/>
                <a:endParaRPr lang="en-US" altLang="zh-CN" sz="3735" b="1" baseline="30000" dirty="0">
                  <a:cs typeface="+mn-ea"/>
                  <a:sym typeface="+mn-lt"/>
                </a:endParaRPr>
              </a:p>
              <a:p>
                <a:pPr defTabSz="914400"/>
                <a:r>
                  <a:rPr lang="en-US" altLang="zh-CN" sz="3735" b="1" dirty="0">
                    <a:cs typeface="+mn-ea"/>
                    <a:sym typeface="+mn-lt"/>
                  </a:rPr>
                  <a:t>= (</a:t>
                </a:r>
                <a:r>
                  <a:rPr lang="en-US" altLang="zh-CN" sz="3735" b="1" dirty="0" err="1">
                    <a:cs typeface="+mn-ea"/>
                    <a:sym typeface="+mn-lt"/>
                  </a:rPr>
                  <a:t>abc</a:t>
                </a:r>
                <a:r>
                  <a:rPr lang="en-US" altLang="zh-CN" sz="3735" b="1" dirty="0">
                    <a:cs typeface="+mn-ea"/>
                    <a:sym typeface="+mn-lt"/>
                  </a:rPr>
                  <a:t>) </a:t>
                </a:r>
                <a:r>
                  <a:rPr lang="en-US" altLang="zh-CN" sz="3735" dirty="0">
                    <a:cs typeface="+mn-ea"/>
                    <a:sym typeface="+mn-lt"/>
                  </a:rPr>
                  <a:t>×…×</a:t>
                </a:r>
                <a:r>
                  <a:rPr lang="en-US" altLang="zh-CN" sz="3735" b="1" dirty="0">
                    <a:cs typeface="+mn-ea"/>
                    <a:sym typeface="+mn-lt"/>
                  </a:rPr>
                  <a:t> (</a:t>
                </a:r>
                <a:r>
                  <a:rPr lang="en-US" altLang="zh-CN" sz="3735" b="1" dirty="0" err="1">
                    <a:cs typeface="+mn-ea"/>
                    <a:sym typeface="+mn-lt"/>
                  </a:rPr>
                  <a:t>abc</a:t>
                </a:r>
                <a:r>
                  <a:rPr lang="en-US" altLang="zh-CN" sz="3735" b="1" dirty="0">
                    <a:cs typeface="+mn-ea"/>
                    <a:sym typeface="+mn-lt"/>
                  </a:rPr>
                  <a:t>)</a:t>
                </a:r>
              </a:p>
              <a:p>
                <a:pPr defTabSz="914400"/>
                <a:endParaRPr lang="en-US" altLang="zh-CN" sz="3735" dirty="0">
                  <a:cs typeface="+mn-ea"/>
                  <a:sym typeface="+mn-lt"/>
                </a:endParaRPr>
              </a:p>
              <a:p>
                <a:pPr defTabSz="914400"/>
                <a:r>
                  <a:rPr lang="en-US" altLang="zh-CN" sz="3735" dirty="0">
                    <a:cs typeface="+mn-ea"/>
                    <a:sym typeface="+mn-lt"/>
                  </a:rPr>
                  <a:t>= </a:t>
                </a:r>
                <a:r>
                  <a:rPr lang="en-US" altLang="zh-CN" sz="3735" b="1" dirty="0">
                    <a:cs typeface="+mn-ea"/>
                    <a:sym typeface="+mn-lt"/>
                  </a:rPr>
                  <a:t>a</a:t>
                </a:r>
                <a:r>
                  <a:rPr lang="en-US" altLang="zh-CN" sz="3735" dirty="0">
                    <a:cs typeface="+mn-ea"/>
                    <a:sym typeface="+mn-lt"/>
                  </a:rPr>
                  <a:t>×…×</a:t>
                </a:r>
                <a:r>
                  <a:rPr lang="en-US" altLang="zh-CN" sz="3735" b="1" dirty="0" err="1">
                    <a:cs typeface="+mn-ea"/>
                    <a:sym typeface="+mn-lt"/>
                  </a:rPr>
                  <a:t>a</a:t>
                </a:r>
                <a:r>
                  <a:rPr lang="en-US" altLang="zh-CN" sz="3735" dirty="0" err="1">
                    <a:cs typeface="+mn-ea"/>
                    <a:sym typeface="+mn-lt"/>
                  </a:rPr>
                  <a:t>×b</a:t>
                </a:r>
                <a:r>
                  <a:rPr lang="en-US" altLang="zh-CN" sz="3735" dirty="0">
                    <a:cs typeface="+mn-ea"/>
                    <a:sym typeface="+mn-lt"/>
                  </a:rPr>
                  <a:t>×…×</a:t>
                </a:r>
                <a:r>
                  <a:rPr lang="en-US" altLang="zh-CN" sz="3735" dirty="0" err="1">
                    <a:cs typeface="+mn-ea"/>
                    <a:sym typeface="+mn-lt"/>
                  </a:rPr>
                  <a:t>b×c</a:t>
                </a:r>
                <a:r>
                  <a:rPr lang="en-US" altLang="zh-CN" sz="3735" dirty="0">
                    <a:cs typeface="+mn-ea"/>
                    <a:sym typeface="+mn-lt"/>
                  </a:rPr>
                  <a:t>×…×c</a:t>
                </a:r>
              </a:p>
              <a:p>
                <a:pPr defTabSz="914400"/>
                <a:endParaRPr lang="en-US" altLang="zh-CN" sz="3735" dirty="0">
                  <a:cs typeface="+mn-ea"/>
                  <a:sym typeface="+mn-lt"/>
                </a:endParaRPr>
              </a:p>
              <a:p>
                <a:pPr defTabSz="914400"/>
                <a:r>
                  <a:rPr lang="en-US" altLang="zh-CN" sz="3735" dirty="0">
                    <a:cs typeface="+mn-ea"/>
                    <a:sym typeface="+mn-lt"/>
                  </a:rPr>
                  <a:t>=</a:t>
                </a:r>
                <a:r>
                  <a:rPr lang="en-US" altLang="zh-CN" sz="3735" b="1" dirty="0">
                    <a:cs typeface="+mn-ea"/>
                    <a:sym typeface="+mn-lt"/>
                  </a:rPr>
                  <a:t> </a:t>
                </a:r>
                <a:r>
                  <a:rPr lang="en-US" altLang="zh-CN" sz="3735" b="1" dirty="0" err="1">
                    <a:cs typeface="+mn-ea"/>
                    <a:sym typeface="+mn-lt"/>
                  </a:rPr>
                  <a:t>a</a:t>
                </a:r>
                <a:r>
                  <a:rPr lang="en-US" altLang="zh-CN" sz="3735" b="1" baseline="30000" dirty="0" err="1">
                    <a:cs typeface="+mn-ea"/>
                    <a:sym typeface="+mn-lt"/>
                  </a:rPr>
                  <a:t>m</a:t>
                </a:r>
                <a:r>
                  <a:rPr lang="en-US" altLang="zh-CN" sz="3735" b="1" dirty="0" err="1">
                    <a:cs typeface="+mn-ea"/>
                    <a:sym typeface="+mn-lt"/>
                  </a:rPr>
                  <a:t>b</a:t>
                </a:r>
                <a:r>
                  <a:rPr lang="en-US" altLang="zh-CN" sz="3735" b="1" baseline="30000" dirty="0" err="1">
                    <a:cs typeface="+mn-ea"/>
                    <a:sym typeface="+mn-lt"/>
                  </a:rPr>
                  <a:t>m</a:t>
                </a:r>
                <a:r>
                  <a:rPr lang="en-US" altLang="zh-CN" sz="3735" b="1" dirty="0" err="1">
                    <a:cs typeface="+mn-ea"/>
                    <a:sym typeface="+mn-lt"/>
                  </a:rPr>
                  <a:t>c</a:t>
                </a:r>
                <a:r>
                  <a:rPr lang="en-US" altLang="zh-CN" sz="3735" b="1" baseline="30000" dirty="0" err="1">
                    <a:cs typeface="+mn-ea"/>
                    <a:sym typeface="+mn-lt"/>
                  </a:rPr>
                  <a:t>m</a:t>
                </a:r>
                <a:endParaRPr lang="en-US" altLang="zh-CN" sz="3735" b="1" baseline="30000" dirty="0">
                  <a:cs typeface="+mn-ea"/>
                  <a:sym typeface="+mn-lt"/>
                </a:endParaRPr>
              </a:p>
            </p:txBody>
          </p:sp>
          <p:sp>
            <p:nvSpPr>
              <p:cNvPr id="7" name="右大括号 6"/>
              <p:cNvSpPr/>
              <p:nvPr/>
            </p:nvSpPr>
            <p:spPr>
              <a:xfrm rot="5400000">
                <a:off x="2758515" y="1552654"/>
                <a:ext cx="153825" cy="313365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231033" y="3145636"/>
                <a:ext cx="1720162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cs typeface="+mn-ea"/>
                    <a:sym typeface="+mn-lt"/>
                  </a:rPr>
                  <a:t>m</a:t>
                </a:r>
                <a:r>
                  <a:rPr lang="zh-CN" altLang="en-US" sz="2135" dirty="0">
                    <a:cs typeface="+mn-ea"/>
                    <a:sym typeface="+mn-lt"/>
                  </a:rPr>
                  <a:t>个</a:t>
                </a:r>
                <a:r>
                  <a:rPr lang="en-US" altLang="zh-CN" sz="2135" b="1" dirty="0">
                    <a:cs typeface="+mn-ea"/>
                    <a:sym typeface="+mn-lt"/>
                  </a:rPr>
                  <a:t>(</a:t>
                </a:r>
                <a:r>
                  <a:rPr lang="en-US" altLang="zh-CN" sz="2135" b="1" dirty="0" err="1">
                    <a:cs typeface="+mn-ea"/>
                    <a:sym typeface="+mn-lt"/>
                  </a:rPr>
                  <a:t>abc</a:t>
                </a:r>
                <a:r>
                  <a:rPr lang="en-US" altLang="zh-CN" sz="2135" b="1" dirty="0">
                    <a:cs typeface="+mn-ea"/>
                    <a:sym typeface="+mn-lt"/>
                  </a:rPr>
                  <a:t>)</a:t>
                </a:r>
                <a:r>
                  <a:rPr lang="zh-CN" altLang="en-US" sz="2135" dirty="0">
                    <a:cs typeface="+mn-ea"/>
                    <a:sym typeface="+mn-lt"/>
                  </a:rPr>
                  <a:t>相乘</a:t>
                </a:r>
                <a:endParaRPr lang="zh-CN" altLang="en-US" sz="1865" dirty="0">
                  <a:cs typeface="+mn-ea"/>
                  <a:sym typeface="+mn-lt"/>
                </a:endParaRPr>
              </a:p>
            </p:txBody>
          </p:sp>
          <p:sp>
            <p:nvSpPr>
              <p:cNvPr id="13" name="右大括号 12"/>
              <p:cNvSpPr/>
              <p:nvPr/>
            </p:nvSpPr>
            <p:spPr>
              <a:xfrm rot="5400000">
                <a:off x="1729431" y="3269424"/>
                <a:ext cx="143269" cy="1434933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45561" y="4066322"/>
                <a:ext cx="1311007" cy="284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1865" dirty="0">
                    <a:cs typeface="+mn-ea"/>
                    <a:sym typeface="+mn-lt"/>
                  </a:rPr>
                  <a:t>m</a:t>
                </a:r>
                <a:r>
                  <a:rPr lang="zh-CN" altLang="en-US" sz="1865" dirty="0">
                    <a:cs typeface="+mn-ea"/>
                    <a:sym typeface="+mn-lt"/>
                  </a:rPr>
                  <a:t>个</a:t>
                </a:r>
                <a:r>
                  <a:rPr lang="en-US" altLang="zh-CN" sz="1865" b="1" dirty="0">
                    <a:cs typeface="+mn-ea"/>
                    <a:sym typeface="+mn-lt"/>
                  </a:rPr>
                  <a:t>a</a:t>
                </a:r>
                <a:r>
                  <a:rPr lang="zh-CN" altLang="en-US" sz="1865" dirty="0">
                    <a:cs typeface="+mn-ea"/>
                    <a:sym typeface="+mn-lt"/>
                  </a:rPr>
                  <a:t>相乘</a:t>
                </a:r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5" name="右大括号 14"/>
            <p:cNvSpPr/>
            <p:nvPr/>
          </p:nvSpPr>
          <p:spPr>
            <a:xfrm rot="5400000">
              <a:off x="5893473" y="3319420"/>
              <a:ext cx="135472" cy="135569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345323" y="4080599"/>
              <a:ext cx="1238616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zh-CN" sz="1865" dirty="0">
                  <a:cs typeface="+mn-ea"/>
                  <a:sym typeface="+mn-lt"/>
                </a:rPr>
                <a:t>m</a:t>
              </a:r>
              <a:r>
                <a:rPr lang="zh-CN" altLang="en-US" sz="1865" dirty="0">
                  <a:cs typeface="+mn-ea"/>
                  <a:sym typeface="+mn-lt"/>
                </a:rPr>
                <a:t>个</a:t>
              </a:r>
              <a:r>
                <a:rPr lang="en-US" altLang="zh-CN" sz="1865" dirty="0">
                  <a:cs typeface="+mn-ea"/>
                  <a:sym typeface="+mn-lt"/>
                </a:rPr>
                <a:t>b</a:t>
              </a:r>
              <a:r>
                <a:rPr lang="zh-CN" altLang="en-US" sz="1865" dirty="0">
                  <a:cs typeface="+mn-ea"/>
                  <a:sym typeface="+mn-lt"/>
                </a:rPr>
                <a:t>相乘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7" name="右大括号 16"/>
            <p:cNvSpPr/>
            <p:nvPr/>
          </p:nvSpPr>
          <p:spPr>
            <a:xfrm rot="5400000">
              <a:off x="7697896" y="3335014"/>
              <a:ext cx="135472" cy="135569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149746" y="4096193"/>
              <a:ext cx="1238616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zh-CN" sz="1865" dirty="0">
                  <a:cs typeface="+mn-ea"/>
                  <a:sym typeface="+mn-lt"/>
                </a:rPr>
                <a:t>m</a:t>
              </a:r>
              <a:r>
                <a:rPr lang="zh-CN" altLang="en-US" sz="1865" dirty="0">
                  <a:cs typeface="+mn-ea"/>
                  <a:sym typeface="+mn-lt"/>
                </a:rPr>
                <a:t>个</a:t>
              </a:r>
              <a:r>
                <a:rPr lang="en-US" altLang="zh-CN" sz="1865" dirty="0">
                  <a:cs typeface="+mn-ea"/>
                  <a:sym typeface="+mn-lt"/>
                </a:rPr>
                <a:t>c</a:t>
              </a:r>
              <a:r>
                <a:rPr lang="zh-CN" altLang="en-US" sz="1865" dirty="0">
                  <a:cs typeface="+mn-ea"/>
                  <a:sym typeface="+mn-lt"/>
                </a:rPr>
                <a:t>相乘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380858" y="249195"/>
            <a:ext cx="460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7"/>
          <p:cNvGraphicFramePr>
            <a:graphicFrameLocks noGrp="1"/>
          </p:cNvGraphicFramePr>
          <p:nvPr/>
        </p:nvGraphicFramePr>
        <p:xfrm>
          <a:off x="731656" y="1420303"/>
          <a:ext cx="10982040" cy="48250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9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6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5003">
                <a:tc rowSpan="2">
                  <a:txBody>
                    <a:bodyPr/>
                    <a:lstStyle/>
                    <a:p>
                      <a:pPr algn="ctr"/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CN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法则公式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CN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法则中运算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计算结果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00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底数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指数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00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1" dirty="0">
                          <a:ln w="6350"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同底数幂的乘法</a:t>
                      </a:r>
                      <a:endParaRPr lang="zh-CN" altLang="en-US" sz="2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00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1" dirty="0">
                          <a:ln w="6350"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幂的乘方</a:t>
                      </a:r>
                      <a:endParaRPr lang="zh-CN" altLang="en-US" sz="2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0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100" b="1" dirty="0">
                          <a:ln w="6350"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积的乘方</a:t>
                      </a:r>
                      <a:endParaRPr lang="zh-CN" altLang="en-US" sz="2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/>
                      <a:endParaRPr lang="zh-CN" altLang="en-US" sz="2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21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Picture 37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11" y="4372190"/>
            <a:ext cx="2276883" cy="62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8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11" y="3324370"/>
            <a:ext cx="2336800" cy="69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5857054" y="4464895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zh-CN" altLang="en-US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乘方</a:t>
            </a: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8079682" y="4464895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zh-CN" altLang="en-US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不变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0250368" y="3489848"/>
            <a:ext cx="18542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zh-CN" altLang="en-US" sz="2665" b="1" dirty="0">
                <a:solidFill>
                  <a:srgbClr val="CC0000"/>
                </a:solidFill>
                <a:latin typeface="+mn-lt"/>
                <a:ea typeface="+mn-ea"/>
                <a:cs typeface="+mn-ea"/>
                <a:sym typeface="+mn-lt"/>
              </a:rPr>
              <a:t>相加</a:t>
            </a: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9915178" y="4464895"/>
            <a:ext cx="16467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kumimoji="1" lang="zh-CN" altLang="en-US" sz="2665" b="1" dirty="0">
                <a:solidFill>
                  <a:srgbClr val="CC0000"/>
                </a:solidFill>
                <a:latin typeface="+mn-lt"/>
                <a:ea typeface="+mn-ea"/>
                <a:cs typeface="+mn-ea"/>
                <a:sym typeface="+mn-lt"/>
              </a:rPr>
              <a:t>相乘</a:t>
            </a:r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5857054" y="3488021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20000"/>
              </a:spcBef>
            </a:pPr>
            <a:r>
              <a:rPr kumimoji="1" lang="zh-CN" altLang="en-US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乘法</a:t>
            </a: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8079682" y="3488021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zh-CN" altLang="en-US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不变</a:t>
            </a:r>
          </a:p>
        </p:txBody>
      </p:sp>
      <p:sp>
        <p:nvSpPr>
          <p:cNvPr id="5" name="矩形 4"/>
          <p:cNvSpPr/>
          <p:nvPr/>
        </p:nvSpPr>
        <p:spPr>
          <a:xfrm>
            <a:off x="2849900" y="5377634"/>
            <a:ext cx="2430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(ab)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3200" b="1" dirty="0" err="1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 err="1">
                <a:solidFill>
                  <a:srgbClr val="FF0000"/>
                </a:solidFill>
                <a:cs typeface="+mn-ea"/>
                <a:sym typeface="+mn-lt"/>
              </a:rPr>
              <a:t>n</a:t>
            </a:r>
            <a:r>
              <a:rPr lang="en-US" altLang="zh-CN" sz="3200" b="1" dirty="0" err="1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en-US" altLang="zh-CN" sz="3200" b="1" baseline="30000" dirty="0" err="1">
                <a:solidFill>
                  <a:srgbClr val="FF0000"/>
                </a:solidFill>
                <a:cs typeface="+mn-ea"/>
                <a:sym typeface="+mn-lt"/>
              </a:rPr>
              <a:t>n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5319325" y="5466517"/>
            <a:ext cx="208583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zh-CN" altLang="en-US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乘法、乘方</a:t>
            </a:r>
          </a:p>
        </p:txBody>
      </p:sp>
      <p:sp>
        <p:nvSpPr>
          <p:cNvPr id="6" name="矩形 5"/>
          <p:cNvSpPr/>
          <p:nvPr/>
        </p:nvSpPr>
        <p:spPr>
          <a:xfrm>
            <a:off x="7966300" y="5350556"/>
            <a:ext cx="3520225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积的每一个因式分别乘方，</a:t>
            </a:r>
            <a:endParaRPr lang="en-US" altLang="zh-CN" sz="2135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再把所得的幂相乘。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同底数幂的乘法、幂的乘方与积的乘方的区别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5" grpId="0"/>
      <p:bldP spid="1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20061" y="1229195"/>
            <a:ext cx="3657044" cy="497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 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(3x)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(2x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(-x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y)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(xy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5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[(</a:t>
            </a:r>
            <a:r>
              <a:rPr lang="en-US" altLang="zh-CN" sz="2800" dirty="0" err="1">
                <a:solidFill>
                  <a:srgbClr val="000000"/>
                </a:solidFill>
                <a:cs typeface="+mn-ea"/>
                <a:sym typeface="+mn-lt"/>
              </a:rPr>
              <a:t>x+y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)(</a:t>
            </a:r>
            <a:r>
              <a:rPr lang="en-US" altLang="zh-CN" sz="2800" dirty="0" err="1">
                <a:solidFill>
                  <a:srgbClr val="000000"/>
                </a:solidFill>
                <a:cs typeface="+mn-ea"/>
                <a:sym typeface="+mn-lt"/>
              </a:rPr>
              <a:t>x+y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]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6</a:t>
            </a: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[(x-y)(y-x)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]</a:t>
            </a:r>
            <a:r>
              <a:rPr lang="en-US" altLang="zh-CN" sz="28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8754968" y="1346520"/>
            <a:ext cx="23029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27x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9685171" y="2156299"/>
            <a:ext cx="2302933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8x</a:t>
            </a:r>
            <a:r>
              <a:rPr lang="en-US" altLang="zh-CN" sz="3735" baseline="30000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</a:p>
        </p:txBody>
      </p:sp>
      <p:sp>
        <p:nvSpPr>
          <p:cNvPr id="7" name="矩形 6"/>
          <p:cNvSpPr/>
          <p:nvPr/>
        </p:nvSpPr>
        <p:spPr>
          <a:xfrm>
            <a:off x="2619955" y="1326018"/>
            <a:ext cx="61350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3x×3x×3x=</a:t>
            </a:r>
            <a:r>
              <a:rPr lang="en-US" altLang="zh-CN" sz="3200" dirty="0">
                <a:solidFill>
                  <a:srgbClr val="33BD56">
                    <a:lumMod val="75000"/>
                  </a:srgbClr>
                </a:solidFill>
                <a:cs typeface="+mn-ea"/>
                <a:sym typeface="+mn-lt"/>
              </a:rPr>
              <a:t>3×3×3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32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x×x×x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704004" y="2197305"/>
            <a:ext cx="7048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2x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×2x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×2x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3200" dirty="0">
                <a:solidFill>
                  <a:srgbClr val="33BD56">
                    <a:lumMod val="75000"/>
                  </a:srgbClr>
                </a:solidFill>
                <a:cs typeface="+mn-ea"/>
                <a:sym typeface="+mn-lt"/>
              </a:rPr>
              <a:t>2×2×2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32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altLang="zh-CN" sz="3200" baseline="300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×x</a:t>
            </a:r>
            <a:r>
              <a:rPr lang="en-US" altLang="zh-CN" sz="3200" baseline="300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×x</a:t>
            </a:r>
            <a:r>
              <a:rPr lang="en-US" altLang="zh-CN" sz="3200" baseline="30000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785064" y="2862631"/>
            <a:ext cx="5969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(-x</a:t>
            </a:r>
            <a:r>
              <a:rPr lang="en-US" altLang="zh-CN" sz="20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y)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(-x</a:t>
            </a:r>
            <a:r>
              <a:rPr lang="en-US" altLang="zh-CN" sz="20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y)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(-x</a:t>
            </a:r>
            <a:r>
              <a:rPr lang="en-US" altLang="zh-CN" sz="20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y)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(-x</a:t>
            </a:r>
            <a:r>
              <a:rPr lang="en-US" altLang="zh-CN" sz="2000" baseline="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y) </a:t>
            </a:r>
          </a:p>
          <a:p>
            <a:pPr defTabSz="914400"/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 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(-x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) × (-x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) × (-x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) × (-x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)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× 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y × y × y × y </a:t>
            </a:r>
          </a:p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   = x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40504" y="3945740"/>
            <a:ext cx="40575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(xy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) × (xy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)= x× x×y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= x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8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893664" y="4754213"/>
            <a:ext cx="2260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[(</a:t>
            </a:r>
            <a:r>
              <a:rPr lang="en-US" altLang="zh-CN" sz="2400" dirty="0" err="1">
                <a:solidFill>
                  <a:srgbClr val="FF0000"/>
                </a:solidFill>
                <a:cs typeface="+mn-ea"/>
                <a:sym typeface="+mn-lt"/>
              </a:rPr>
              <a:t>x+y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]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=(</a:t>
            </a:r>
            <a:r>
              <a:rPr lang="en-US" altLang="zh-CN" sz="2400" dirty="0" err="1">
                <a:solidFill>
                  <a:srgbClr val="FF0000"/>
                </a:solidFill>
                <a:cs typeface="+mn-ea"/>
                <a:sym typeface="+mn-lt"/>
              </a:rPr>
              <a:t>x+y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809041" y="5664752"/>
            <a:ext cx="6719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{(x-y) [-(x-y)]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}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 [(x-y) 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]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 (x-y) 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80858" y="249195"/>
            <a:ext cx="914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" grpId="0"/>
      <p:bldP spid="21" grpId="0"/>
      <p:bldP spid="22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www.2ppt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oobxmku0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Application>Microsoft Office PowerPoint</Application>
  <PresentationFormat>宽屏</PresentationFormat>
  <Paragraphs>162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2020-04-06T07:52:00Z</dcterms:created>
  <dcterms:modified xsi:type="dcterms:W3CDTF">2023-01-16T14:15:11Z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F198C0724EE5491E8BAAA479CF46CE69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