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页眉占位符 819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195" name="日期占位符 819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8195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8196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198" name="页脚占位符 819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199" name="灯片编号占位符 819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F5E04E7-31FC-44BA-9B08-9AA9814A145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E04E7-31FC-44BA-9B08-9AA9814A145D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F656AC-F9AA-4AA4-95C2-A91685637B63}" type="slidenum">
              <a:rPr lang="zh-CN" altLang="en-US"/>
              <a:t>4</a:t>
            </a:fld>
            <a:endParaRPr lang="zh-CN" altLang="en-US"/>
          </a:p>
        </p:txBody>
      </p:sp>
      <p:sp>
        <p:nvSpPr>
          <p:cNvPr id="71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7171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7172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42593513-BF58-4244-A3E5-81F163B07F8A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B4CB1BB-61D8-4591-8495-FE023B47A9FC}" type="slidenum">
              <a:rPr lang="zh-CN" altLang="en-US"/>
              <a:t>6</a:t>
            </a:fld>
            <a:endParaRPr lang="zh-CN" altLang="en-US"/>
          </a:p>
        </p:txBody>
      </p:sp>
      <p:sp>
        <p:nvSpPr>
          <p:cNvPr id="102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0243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0244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E3AADF72-3C83-4808-A623-A5D37CE816C5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00C6C0-B3EA-4F49-BB48-6E3E20E0ACE1}" type="slidenum">
              <a:rPr lang="zh-CN" altLang="en-US"/>
              <a:t>11</a:t>
            </a:fld>
            <a:endParaRPr lang="zh-CN" altLang="en-US"/>
          </a:p>
        </p:txBody>
      </p:sp>
      <p:sp>
        <p:nvSpPr>
          <p:cNvPr id="163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638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638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D0CA9651-1FBD-4EF0-ADAC-E8842C8DCE09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30449-ED84-4468-826A-F1A9A80AF1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91C7C-2269-47AC-A6E2-D04DD6E46D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CBAF2-CE7F-4E26-B56B-1B23750E78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827D-BBED-4021-9270-4426D61C2C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C916C-D9FA-48B3-8687-B6E68DB23B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879E3-51B5-4454-B854-0B24535325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64297-155B-4A07-B95B-095C0FF02B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F90EF-93BA-4C6F-A8B8-0553F4EA99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2B724-78D7-4B33-8A80-5B61DA009F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19DDE-F45E-4944-980E-118DE08420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ACD1A30-476B-4396-A5CD-129A087D56E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1.wmf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8.w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7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9.wmf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242088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72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</a:t>
            </a:r>
            <a:r>
              <a:rPr lang="zh-CN" altLang="en-US" sz="72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方根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-1" y="1176792"/>
            <a:ext cx="91440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第十四章 实数</a:t>
            </a:r>
          </a:p>
        </p:txBody>
      </p:sp>
      <p:sp>
        <p:nvSpPr>
          <p:cNvPr id="32" name="矩形 31"/>
          <p:cNvSpPr/>
          <p:nvPr/>
        </p:nvSpPr>
        <p:spPr>
          <a:xfrm>
            <a:off x="0" y="558924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611188" y="1557338"/>
            <a:ext cx="80660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7070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负数没有立方根                 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</a:t>
            </a:r>
            <a:endParaRPr lang="zh-CN" altLang="en-US"/>
          </a:p>
        </p:txBody>
      </p:sp>
      <p:sp>
        <p:nvSpPr>
          <p:cNvPr id="14339" name="文本框 2"/>
          <p:cNvSpPr txBox="1">
            <a:spLocks noChangeArrowheads="1"/>
          </p:cNvSpPr>
          <p:nvPr/>
        </p:nvSpPr>
        <p:spPr bwMode="auto">
          <a:xfrm>
            <a:off x="611188" y="765175"/>
            <a:ext cx="806608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下列说法中正确的是                         （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）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</a:t>
            </a:r>
            <a:endParaRPr lang="zh-CN" altLang="en-US"/>
          </a:p>
        </p:txBody>
      </p:sp>
      <p:sp>
        <p:nvSpPr>
          <p:cNvPr id="14340" name="文本框 1"/>
          <p:cNvSpPr txBox="1">
            <a:spLocks noChangeArrowheads="1"/>
          </p:cNvSpPr>
          <p:nvPr/>
        </p:nvSpPr>
        <p:spPr bwMode="auto">
          <a:xfrm>
            <a:off x="611188" y="2492375"/>
            <a:ext cx="806608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7070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一个数的立方根不是正数，就是负数                 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</a:t>
            </a:r>
            <a:endParaRPr lang="zh-CN" altLang="en-US"/>
          </a:p>
        </p:txBody>
      </p:sp>
      <p:sp>
        <p:nvSpPr>
          <p:cNvPr id="14341" name="文本框 1"/>
          <p:cNvSpPr txBox="1">
            <a:spLocks noChangeArrowheads="1"/>
          </p:cNvSpPr>
          <p:nvPr/>
        </p:nvSpPr>
        <p:spPr bwMode="auto">
          <a:xfrm>
            <a:off x="611188" y="3284538"/>
            <a:ext cx="80660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7070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一个数的立方根等于它本身，这个数一定是</a:t>
            </a:r>
            <a:r>
              <a:rPr lang="en-US" altLang="zh-CN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            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</a:t>
            </a:r>
            <a:endParaRPr lang="zh-CN" altLang="en-US"/>
          </a:p>
        </p:txBody>
      </p:sp>
      <p:sp>
        <p:nvSpPr>
          <p:cNvPr id="14342" name="文本框 1"/>
          <p:cNvSpPr txBox="1">
            <a:spLocks noChangeArrowheads="1"/>
          </p:cNvSpPr>
          <p:nvPr/>
        </p:nvSpPr>
        <p:spPr bwMode="auto">
          <a:xfrm>
            <a:off x="539750" y="4076700"/>
            <a:ext cx="806608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7070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en-US" altLang="zh-CN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一个非负数的立方根和这个数同好，</a:t>
            </a:r>
            <a:r>
              <a:rPr lang="en-US" altLang="zh-CN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的立方根是</a:t>
            </a:r>
            <a:r>
              <a:rPr lang="en-US" altLang="zh-CN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            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</a:t>
            </a:r>
            <a:endParaRPr lang="zh-CN" altLang="en-US"/>
          </a:p>
        </p:txBody>
      </p:sp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7740650" y="692150"/>
            <a:ext cx="60642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          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</a:t>
            </a:r>
            <a:endParaRPr lang="zh-CN" altLang="en-US"/>
          </a:p>
        </p:txBody>
      </p:sp>
      <p:sp>
        <p:nvSpPr>
          <p:cNvPr id="14344" name="文本框 103"/>
          <p:cNvSpPr txBox="1">
            <a:spLocks noChangeArrowheads="1"/>
          </p:cNvSpPr>
          <p:nvPr/>
        </p:nvSpPr>
        <p:spPr bwMode="auto">
          <a:xfrm>
            <a:off x="684213" y="5084763"/>
            <a:ext cx="710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=27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的值为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___________.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219700" y="5084763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"/>
          <p:cNvSpPr txBox="1">
            <a:spLocks noChangeArrowheads="1"/>
          </p:cNvSpPr>
          <p:nvPr/>
        </p:nvSpPr>
        <p:spPr bwMode="auto">
          <a:xfrm>
            <a:off x="539750" y="692150"/>
            <a:ext cx="806608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3.</a:t>
            </a:r>
            <a:r>
              <a:rPr lang="zh-CN" altLang="en-US" sz="2400">
                <a:solidFill>
                  <a:srgbClr val="07070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求下列各式的值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：   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</a:t>
            </a:r>
            <a:endParaRPr lang="zh-CN" altLang="en-US"/>
          </a:p>
        </p:txBody>
      </p:sp>
      <p:graphicFrame>
        <p:nvGraphicFramePr>
          <p:cNvPr id="15362" name="对象 14339"/>
          <p:cNvGraphicFramePr>
            <a:graphicFrameLocks noChangeAspect="1"/>
          </p:cNvGraphicFramePr>
          <p:nvPr/>
        </p:nvGraphicFramePr>
        <p:xfrm>
          <a:off x="827088" y="1341438"/>
          <a:ext cx="69754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r:id="rId4" imgW="3073400" imgH="444500" progId="Equation.DSMT4">
                  <p:embed/>
                </p:oleObj>
              </mc:Choice>
              <mc:Fallback>
                <p:oleObj r:id="rId4" imgW="3073400" imgH="444500" progId="Equation.DSMT4">
                  <p:embed/>
                  <p:pic>
                    <p:nvPicPr>
                      <p:cNvPr id="0" name="对象 14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341438"/>
                        <a:ext cx="6975475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/>
          <p:nvPr/>
        </p:nvSpPr>
        <p:spPr>
          <a:xfrm>
            <a:off x="755650" y="2563813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7413" name="对象 14340"/>
          <p:cNvGraphicFramePr>
            <a:graphicFrameLocks noChangeAspect="1"/>
          </p:cNvGraphicFramePr>
          <p:nvPr/>
        </p:nvGraphicFramePr>
        <p:xfrm>
          <a:off x="1876425" y="2374900"/>
          <a:ext cx="39211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r:id="rId6" imgW="1513205" imgH="330200" progId="Equation.DSMT4">
                  <p:embed/>
                </p:oleObj>
              </mc:Choice>
              <mc:Fallback>
                <p:oleObj r:id="rId6" imgW="1513205" imgH="330200" progId="Equation.DSMT4">
                  <p:embed/>
                  <p:pic>
                    <p:nvPicPr>
                      <p:cNvPr id="0" name="对象 14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2374900"/>
                        <a:ext cx="39211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对象 14341"/>
          <p:cNvGraphicFramePr>
            <a:graphicFrameLocks noChangeAspect="1"/>
          </p:cNvGraphicFramePr>
          <p:nvPr/>
        </p:nvGraphicFramePr>
        <p:xfrm>
          <a:off x="1835150" y="3975100"/>
          <a:ext cx="42894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r:id="rId8" imgW="1866900" imgH="545465" progId="Equation.DSMT4">
                  <p:embed/>
                </p:oleObj>
              </mc:Choice>
              <mc:Fallback>
                <p:oleObj r:id="rId8" imgW="1866900" imgH="545465" progId="Equation.DSMT4">
                  <p:embed/>
                  <p:pic>
                    <p:nvPicPr>
                      <p:cNvPr id="0" name="对象 14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975100"/>
                        <a:ext cx="4289425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对象 14342"/>
          <p:cNvGraphicFramePr>
            <a:graphicFrameLocks noChangeAspect="1"/>
          </p:cNvGraphicFramePr>
          <p:nvPr/>
        </p:nvGraphicFramePr>
        <p:xfrm>
          <a:off x="1835150" y="3213100"/>
          <a:ext cx="40005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r:id="rId10" imgW="1777365" imgH="330200" progId="Equation.DSMT4">
                  <p:embed/>
                </p:oleObj>
              </mc:Choice>
              <mc:Fallback>
                <p:oleObj r:id="rId10" imgW="1777365" imgH="330200" progId="Equation.DSMT4">
                  <p:embed/>
                  <p:pic>
                    <p:nvPicPr>
                      <p:cNvPr id="0" name="对象 14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213100"/>
                        <a:ext cx="40005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对象 14343"/>
          <p:cNvGraphicFramePr>
            <a:graphicFrameLocks noChangeAspect="1"/>
          </p:cNvGraphicFramePr>
          <p:nvPr/>
        </p:nvGraphicFramePr>
        <p:xfrm>
          <a:off x="1804988" y="5183188"/>
          <a:ext cx="23272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r:id="rId12" imgW="966470" imgH="419735" progId="Equation.DSMT4">
                  <p:embed/>
                </p:oleObj>
              </mc:Choice>
              <mc:Fallback>
                <p:oleObj r:id="rId12" imgW="966470" imgH="419735" progId="Equation.DSMT4">
                  <p:embed/>
                  <p:pic>
                    <p:nvPicPr>
                      <p:cNvPr id="0" name="对象 14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5183188"/>
                        <a:ext cx="2327275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03"/>
          <p:cNvSpPr txBox="1">
            <a:spLocks noChangeArrowheads="1"/>
          </p:cNvSpPr>
          <p:nvPr/>
        </p:nvSpPr>
        <p:spPr bwMode="auto">
          <a:xfrm>
            <a:off x="395288" y="908050"/>
            <a:ext cx="8548687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在做浮力实验时，小华用一根细线将一正方体铁块拴住，完全浸入盛满水的圆柱形烧杯中，并用一量筒量得被铁块排开的水的体积为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立方厘米，小华又将铁块从烧杯中提起，量得烧杯中的水位下降了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厘米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请问烧杯内部的底面半径和铁块的棱长各是多少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取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，结果保留整数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2"/>
          <p:cNvSpPr/>
          <p:nvPr/>
        </p:nvSpPr>
        <p:spPr>
          <a:xfrm>
            <a:off x="395288" y="692150"/>
            <a:ext cx="942975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466725" y="1484313"/>
            <a:ext cx="8494713" cy="4184650"/>
            <a:chOff x="736" y="2338"/>
            <a:chExt cx="13376" cy="6590"/>
          </a:xfrm>
        </p:grpSpPr>
        <p:sp>
          <p:nvSpPr>
            <p:cNvPr id="18435" name="文本框 5"/>
            <p:cNvSpPr txBox="1">
              <a:spLocks noChangeArrowheads="1"/>
            </p:cNvSpPr>
            <p:nvPr/>
          </p:nvSpPr>
          <p:spPr bwMode="auto">
            <a:xfrm>
              <a:off x="736" y="2338"/>
              <a:ext cx="13377" cy="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设正方体铁块的棱长是</a:t>
              </a:r>
              <a:r>
                <a:rPr lang="zh-CN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厘米，烧杯内部的底面半径是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厘米，</a:t>
              </a:r>
            </a:p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根据题意列方程得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＝64，</a:t>
              </a:r>
            </a:p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解得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＝4，</a:t>
              </a:r>
            </a:p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所以正方体铁块的棱长是4厘米.</a:t>
              </a:r>
            </a:p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设烧杯内部的底面半径是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厘米，根据题意列方程得</a:t>
              </a:r>
            </a:p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πr</a:t>
              </a:r>
              <a:r>
                <a:rPr lang="zh-CN" altLang="en-US" sz="24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×3＝64，所以               .因为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＞0，解得.</a:t>
              </a:r>
            </a:p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所以烧杯内部的底面半径是厘米.</a:t>
              </a:r>
            </a:p>
          </p:txBody>
        </p:sp>
        <p:graphicFrame>
          <p:nvGraphicFramePr>
            <p:cNvPr id="18436" name="对象 -2147482560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/>
          </p:nvGraphicFramePr>
          <p:xfrm>
            <a:off x="4931" y="7101"/>
            <a:ext cx="1549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2" r:id="rId3" imgW="509270" imgH="394335" progId="Equation.3">
                    <p:embed/>
                  </p:oleObj>
                </mc:Choice>
                <mc:Fallback>
                  <p:oleObj r:id="rId3" imgW="509270" imgH="394335" progId="Equation.3">
                    <p:embed/>
                    <p:pic>
                      <p:nvPicPr>
                        <p:cNvPr id="0" name="对象 -2147482560" descr="学科网(www.zxxk.com)--教育资源门户，提供试卷、教案、课件、论文、素材及各类教学资源下载，还有大量而丰富的教学相关资讯！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1" y="7101"/>
                          <a:ext cx="1549" cy="1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7"/>
          <p:cNvGrpSpPr/>
          <p:nvPr/>
        </p:nvGrpSpPr>
        <p:grpSpPr bwMode="auto">
          <a:xfrm>
            <a:off x="250825" y="765175"/>
            <a:ext cx="8936038" cy="919163"/>
            <a:chOff x="396" y="1204"/>
            <a:chExt cx="14072" cy="1448"/>
          </a:xfrm>
        </p:grpSpPr>
        <p:sp>
          <p:nvSpPr>
            <p:cNvPr id="19458" name="文本框 4"/>
            <p:cNvSpPr txBox="1">
              <a:spLocks noChangeArrowheads="1"/>
            </p:cNvSpPr>
            <p:nvPr/>
          </p:nvSpPr>
          <p:spPr bwMode="auto">
            <a:xfrm>
              <a:off x="396" y="1658"/>
              <a:ext cx="14073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5.已知                          ,                                ,求                的值.</a:t>
              </a:r>
            </a:p>
          </p:txBody>
        </p:sp>
        <p:graphicFrame>
          <p:nvGraphicFramePr>
            <p:cNvPr id="19459" name="对象 -2147482568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/>
          </p:nvGraphicFramePr>
          <p:xfrm>
            <a:off x="1870" y="1544"/>
            <a:ext cx="2939" cy="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6" r:id="rId3" imgW="967105" imgH="280035" progId="Equation.3">
                    <p:embed/>
                  </p:oleObj>
                </mc:Choice>
                <mc:Fallback>
                  <p:oleObj r:id="rId3" imgW="967105" imgH="280035" progId="Equation.3">
                    <p:embed/>
                    <p:pic>
                      <p:nvPicPr>
                        <p:cNvPr id="0" name="对象 -2147482568" descr="学科网(www.zxxk.com)--教育资源门户，提供试卷、教案、课件、论文、素材及各类教学资源下载，还有大量而丰富的教学相关资讯！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0" y="1544"/>
                          <a:ext cx="2939" cy="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0" name="对象 -2147482567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/>
          </p:nvGraphicFramePr>
          <p:xfrm>
            <a:off x="5159" y="1544"/>
            <a:ext cx="3268" cy="8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7" r:id="rId5" imgW="1043305" imgH="280035" progId="Equation.3">
                    <p:embed/>
                  </p:oleObj>
                </mc:Choice>
                <mc:Fallback>
                  <p:oleObj r:id="rId5" imgW="1043305" imgH="280035" progId="Equation.3">
                    <p:embed/>
                    <p:pic>
                      <p:nvPicPr>
                        <p:cNvPr id="0" name="对象 -2147482567" descr="学科网(www.zxxk.com)--教育资源门户，提供试卷、教案、课件、论文、素材及各类教学资源下载，还有大量而丰富的教学相关资讯！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9" y="1544"/>
                          <a:ext cx="3268" cy="8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1" name="对象 -2147482566" descr="学科网(www.zxxk.com)--教育资源门户，提供试卷、教案、课件、论文、素材及各类教学资源下载，还有大量而丰富的教学相关资讯！"/>
            <p:cNvGraphicFramePr>
              <a:graphicFrameLocks noChangeAspect="1"/>
            </p:cNvGraphicFramePr>
            <p:nvPr/>
          </p:nvGraphicFramePr>
          <p:xfrm>
            <a:off x="9695" y="1204"/>
            <a:ext cx="1580" cy="1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8" r:id="rId7" imgW="459105" imgH="421005" progId="Equation.3">
                    <p:embed/>
                  </p:oleObj>
                </mc:Choice>
                <mc:Fallback>
                  <p:oleObj r:id="rId7" imgW="459105" imgH="421005" progId="Equation.3">
                    <p:embed/>
                    <p:pic>
                      <p:nvPicPr>
                        <p:cNvPr id="0" name="对象 -2147482566" descr="学科网(www.zxxk.com)--教育资源门户，提供试卷、教案、课件、论文、素材及各类教学资源下载，还有大量而丰富的教学相关资讯！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5" y="1204"/>
                          <a:ext cx="1580" cy="1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6" name="Rectangle 22"/>
          <p:cNvSpPr/>
          <p:nvPr/>
        </p:nvSpPr>
        <p:spPr>
          <a:xfrm>
            <a:off x="539750" y="1700213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 bwMode="auto">
          <a:xfrm>
            <a:off x="758825" y="2560638"/>
            <a:ext cx="7923213" cy="2735262"/>
            <a:chOff x="1194" y="4032"/>
            <a:chExt cx="12479" cy="4308"/>
          </a:xfrm>
        </p:grpSpPr>
        <p:sp>
          <p:nvSpPr>
            <p:cNvPr id="19464" name="文本框 14"/>
            <p:cNvSpPr txBox="1">
              <a:spLocks noChangeArrowheads="1"/>
            </p:cNvSpPr>
            <p:nvPr/>
          </p:nvSpPr>
          <p:spPr bwMode="auto">
            <a:xfrm>
              <a:off x="1194" y="4032"/>
              <a:ext cx="12479" cy="4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                         ，∴（2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=9，2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=±3.</a:t>
              </a:r>
            </a:p>
            <a:p>
              <a:pPr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∵                          ，∴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-2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=-3.</a:t>
              </a:r>
            </a:p>
            <a:p>
              <a:pPr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当2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=3，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-2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=-3时，解得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=3，∴              无意义.</a:t>
              </a:r>
            </a:p>
            <a:p>
              <a:pPr>
                <a:lnSpc>
                  <a:spcPct val="17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当2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=-3，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-2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=-3时，解得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=-1，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=1，∴            =        .</a:t>
              </a:r>
            </a:p>
          </p:txBody>
        </p:sp>
        <p:graphicFrame>
          <p:nvGraphicFramePr>
            <p:cNvPr id="19465" name="对象 1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983" y="4153"/>
            <a:ext cx="2609" cy="8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9" r:id="rId9" imgW="966470" imgH="330200" progId="Equation.KSEE3">
                    <p:embed/>
                  </p:oleObj>
                </mc:Choice>
                <mc:Fallback>
                  <p:oleObj r:id="rId9" imgW="966470" imgH="330200" progId="Equation.KSEE3">
                    <p:embed/>
                    <p:pic>
                      <p:nvPicPr>
                        <p:cNvPr id="0" name="对象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3" y="4153"/>
                          <a:ext cx="2609" cy="8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6" name="对象 1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983" y="5287"/>
            <a:ext cx="2769" cy="8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0" r:id="rId11" imgW="1042035" imgH="330200" progId="Equation.KSEE3">
                    <p:embed/>
                  </p:oleObj>
                </mc:Choice>
                <mc:Fallback>
                  <p:oleObj r:id="rId11" imgW="1042035" imgH="330200" progId="Equation.KSEE3">
                    <p:embed/>
                    <p:pic>
                      <p:nvPicPr>
                        <p:cNvPr id="0" name="对象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3" y="5287"/>
                          <a:ext cx="2769" cy="8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7" name="对象 1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581" y="6080"/>
            <a:ext cx="1263" cy="11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1" r:id="rId13" imgW="471170" imgH="419735" progId="Equation.KSEE3">
                    <p:embed/>
                  </p:oleObj>
                </mc:Choice>
                <mc:Fallback>
                  <p:oleObj r:id="rId13" imgW="471170" imgH="419735" progId="Equation.KSEE3">
                    <p:embed/>
                    <p:pic>
                      <p:nvPicPr>
                        <p:cNvPr id="0" name="对象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1" y="6080"/>
                          <a:ext cx="1263" cy="11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8" name="对象 19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2189" y="7101"/>
            <a:ext cx="709" cy="10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2" r:id="rId15" imgW="254635" imgH="394335" progId="Equation.KSEE3">
                    <p:embed/>
                  </p:oleObj>
                </mc:Choice>
                <mc:Fallback>
                  <p:oleObj r:id="rId15" imgW="254635" imgH="394335" progId="Equation.KSEE3">
                    <p:embed/>
                    <p:pic>
                      <p:nvPicPr>
                        <p:cNvPr id="0" name="对象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89" y="7101"/>
                          <a:ext cx="709" cy="10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9" name="对象 20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375" y="7214"/>
            <a:ext cx="1263" cy="11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3" r:id="rId17" imgW="471170" imgH="419735" progId="Equation.KSEE3">
                    <p:embed/>
                  </p:oleObj>
                </mc:Choice>
                <mc:Fallback>
                  <p:oleObj r:id="rId17" imgW="471170" imgH="419735" progId="Equation.KSEE3">
                    <p:embed/>
                    <p:pic>
                      <p:nvPicPr>
                        <p:cNvPr id="0" name="对象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75" y="7214"/>
                          <a:ext cx="1263" cy="11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12291" name="TextBox 3"/>
          <p:cNvSpPr txBox="1"/>
          <p:nvPr/>
        </p:nvSpPr>
        <p:spPr>
          <a:xfrm>
            <a:off x="466725" y="549275"/>
            <a:ext cx="24653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立方根的概念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grpSp>
        <p:nvGrpSpPr>
          <p:cNvPr id="20483" name="组合 6145"/>
          <p:cNvGrpSpPr/>
          <p:nvPr/>
        </p:nvGrpSpPr>
        <p:grpSpPr bwMode="auto">
          <a:xfrm>
            <a:off x="536575" y="812800"/>
            <a:ext cx="8077200" cy="1247775"/>
            <a:chOff x="0" y="0"/>
            <a:chExt cx="12720" cy="1963"/>
          </a:xfrm>
        </p:grpSpPr>
        <p:sp>
          <p:nvSpPr>
            <p:cNvPr id="2048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2720" cy="1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 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    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一般地，一个数的立方等于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，这个数就叫做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的立方根，也叫做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a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的三次方根．记作 　　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.</a:t>
              </a:r>
            </a:p>
          </p:txBody>
        </p:sp>
        <p:grpSp>
          <p:nvGrpSpPr>
            <p:cNvPr id="20485" name="组合 6147"/>
            <p:cNvGrpSpPr/>
            <p:nvPr/>
          </p:nvGrpSpPr>
          <p:grpSpPr bwMode="auto">
            <a:xfrm>
              <a:off x="5441" y="842"/>
              <a:ext cx="1261" cy="1120"/>
              <a:chOff x="-1688" y="-103"/>
              <a:chExt cx="568" cy="648"/>
            </a:xfrm>
          </p:grpSpPr>
          <p:pic>
            <p:nvPicPr>
              <p:cNvPr id="20486" name="Object 7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-1656" y="37"/>
                <a:ext cx="536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487" name="Text Box 8"/>
              <p:cNvSpPr>
                <a:spLocks noChangeArrowheads="1"/>
              </p:cNvSpPr>
              <p:nvPr/>
            </p:nvSpPr>
            <p:spPr bwMode="auto">
              <a:xfrm>
                <a:off x="-1688" y="-103"/>
                <a:ext cx="159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latin typeface="Times New Roman" panose="02020603050405020304" pitchFamily="18" charset="0"/>
                    <a:ea typeface="黑体" panose="02010609060101010101" pitchFamily="49" charset="-122"/>
                    <a:sym typeface="Arial" panose="020B0604020202020204" pitchFamily="34" charset="0"/>
                  </a:rPr>
                  <a:t>３</a:t>
                </a:r>
              </a:p>
            </p:txBody>
          </p:sp>
        </p:grpSp>
      </p:grpSp>
      <p:sp>
        <p:nvSpPr>
          <p:cNvPr id="2" name="TextBox 3"/>
          <p:cNvSpPr txBox="1"/>
          <p:nvPr/>
        </p:nvSpPr>
        <p:spPr>
          <a:xfrm>
            <a:off x="539750" y="2060575"/>
            <a:ext cx="2463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立方根的性质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403350" y="2492375"/>
            <a:ext cx="414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一个正数有一个正的立方根；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403350" y="2925763"/>
            <a:ext cx="414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一个负数有一个负的立方根，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1403350" y="3357563"/>
            <a:ext cx="2392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零的立方根是零.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66725" y="3789363"/>
            <a:ext cx="36845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平方根与立方根的异同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graphicFrame>
        <p:nvGraphicFramePr>
          <p:cNvPr id="9226" name="表格 9225"/>
          <p:cNvGraphicFramePr/>
          <p:nvPr/>
        </p:nvGraphicFramePr>
        <p:xfrm>
          <a:off x="909638" y="4376738"/>
          <a:ext cx="7391400" cy="2120900"/>
        </p:xfrm>
        <a:graphic>
          <a:graphicData uri="http://schemas.openxmlformats.org/drawingml/2006/table">
            <a:tbl>
              <a:tblPr/>
              <a:tblGrid>
                <a:gridCol w="178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baseline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华文新魏" panose="02010800040101010101" pitchFamily="2" charset="-122"/>
                        </a:rPr>
                        <a:t>被开方数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baseline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华文新魏" panose="02010800040101010101" pitchFamily="2" charset="-122"/>
                        </a:rPr>
                        <a:t>平方根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baseline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华文新魏" panose="02010800040101010101" pitchFamily="2" charset="-122"/>
                        </a:rPr>
                        <a:t>立方根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rgbClr val="0000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rgbClr val="0000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rgbClr val="0000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48" name="Rectangle 48"/>
          <p:cNvSpPr>
            <a:spLocks noChangeArrowheads="1"/>
          </p:cNvSpPr>
          <p:nvPr/>
        </p:nvSpPr>
        <p:spPr bwMode="auto">
          <a:xfrm>
            <a:off x="2686050" y="4926013"/>
            <a:ext cx="262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有两个互为相反数</a:t>
            </a:r>
          </a:p>
        </p:txBody>
      </p:sp>
      <p:sp>
        <p:nvSpPr>
          <p:cNvPr id="9249" name="Rectangle 49"/>
          <p:cNvSpPr>
            <a:spLocks noChangeArrowheads="1"/>
          </p:cNvSpPr>
          <p:nvPr/>
        </p:nvSpPr>
        <p:spPr bwMode="auto">
          <a:xfrm>
            <a:off x="5878513" y="4938713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有一个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是正数</a:t>
            </a:r>
          </a:p>
        </p:txBody>
      </p:sp>
      <p:sp>
        <p:nvSpPr>
          <p:cNvPr id="9250" name="Rectangle 50"/>
          <p:cNvSpPr>
            <a:spLocks noChangeArrowheads="1"/>
          </p:cNvSpPr>
          <p:nvPr/>
        </p:nvSpPr>
        <p:spPr bwMode="auto">
          <a:xfrm>
            <a:off x="3267075" y="5500688"/>
            <a:ext cx="140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无平方根</a:t>
            </a:r>
          </a:p>
        </p:txBody>
      </p:sp>
      <p:sp>
        <p:nvSpPr>
          <p:cNvPr id="9251" name="Rectangle 52"/>
          <p:cNvSpPr>
            <a:spLocks noChangeArrowheads="1"/>
          </p:cNvSpPr>
          <p:nvPr/>
        </p:nvSpPr>
        <p:spPr bwMode="auto">
          <a:xfrm>
            <a:off x="3729038" y="6019800"/>
            <a:ext cx="48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零</a:t>
            </a:r>
          </a:p>
        </p:txBody>
      </p:sp>
      <p:sp>
        <p:nvSpPr>
          <p:cNvPr id="9252" name="Rectangle 53"/>
          <p:cNvSpPr>
            <a:spLocks noChangeArrowheads="1"/>
          </p:cNvSpPr>
          <p:nvPr/>
        </p:nvSpPr>
        <p:spPr bwMode="auto">
          <a:xfrm>
            <a:off x="5851525" y="5445125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有一个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是负数</a:t>
            </a:r>
          </a:p>
        </p:txBody>
      </p:sp>
      <p:sp>
        <p:nvSpPr>
          <p:cNvPr id="9253" name="Rectangle 54"/>
          <p:cNvSpPr>
            <a:spLocks noChangeArrowheads="1"/>
          </p:cNvSpPr>
          <p:nvPr/>
        </p:nvSpPr>
        <p:spPr bwMode="auto">
          <a:xfrm>
            <a:off x="6624638" y="6013450"/>
            <a:ext cx="48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零</a:t>
            </a:r>
          </a:p>
        </p:txBody>
      </p:sp>
      <p:sp>
        <p:nvSpPr>
          <p:cNvPr id="9254" name="Rectangle 55"/>
          <p:cNvSpPr>
            <a:spLocks noChangeArrowheads="1"/>
          </p:cNvSpPr>
          <p:nvPr/>
        </p:nvSpPr>
        <p:spPr bwMode="auto">
          <a:xfrm>
            <a:off x="1290638" y="4932363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正数</a:t>
            </a:r>
          </a:p>
        </p:txBody>
      </p:sp>
      <p:sp>
        <p:nvSpPr>
          <p:cNvPr id="9255" name="Rectangle 56"/>
          <p:cNvSpPr>
            <a:spLocks noChangeArrowheads="1"/>
          </p:cNvSpPr>
          <p:nvPr/>
        </p:nvSpPr>
        <p:spPr bwMode="auto">
          <a:xfrm>
            <a:off x="1309688" y="5465763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负数</a:t>
            </a:r>
          </a:p>
        </p:txBody>
      </p:sp>
      <p:sp>
        <p:nvSpPr>
          <p:cNvPr id="9256" name="Rectangle 57"/>
          <p:cNvSpPr>
            <a:spLocks noChangeArrowheads="1"/>
          </p:cNvSpPr>
          <p:nvPr/>
        </p:nvSpPr>
        <p:spPr bwMode="auto">
          <a:xfrm>
            <a:off x="1366838" y="5945188"/>
            <a:ext cx="487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29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6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3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8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3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8" dur="1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73" dur="1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2" grpId="0"/>
      <p:bldP spid="9221" grpId="0" bldLvl="0"/>
      <p:bldP spid="9222" grpId="0" bldLvl="0"/>
      <p:bldP spid="9223" grpId="0" bldLvl="0"/>
      <p:bldP spid="3" grpId="0"/>
      <p:bldP spid="9248" grpId="0" bldLvl="0"/>
      <p:bldP spid="9249" grpId="0" bldLvl="0"/>
      <p:bldP spid="9250" grpId="0" bldLvl="0"/>
      <p:bldP spid="9251" grpId="0" bldLvl="0"/>
      <p:bldP spid="9252" grpId="0" bldLvl="0"/>
      <p:bldP spid="9253" grpId="0" bldLvl="0"/>
      <p:bldP spid="9254" grpId="0" bldLvl="0"/>
      <p:bldP spid="9255" grpId="0" bldLvl="0"/>
      <p:bldP spid="9256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理解立方根的概念与表示方法，并掌握其性质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根据理解开立方与立方互为逆运算，会求一个数的立方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能够利用立方根的相关知识解决一些实际问题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6725" y="765175"/>
            <a:ext cx="827563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某化工厂使用半径为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米的一种球形储气罐储藏气体，现在要造一个新的球形储气罐，如果要求它的体积必须是原来体积的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8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倍，那么它的半径应是原来储气罐半径的多少倍？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123" name="Picture 4" descr="ebw_chamber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22488" y="3357563"/>
            <a:ext cx="1500187" cy="1703387"/>
          </a:xfrm>
        </p:spPr>
      </p:pic>
      <p:pic>
        <p:nvPicPr>
          <p:cNvPr id="5124" name="Picture 5" descr="ebw_chamb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2938" y="2708275"/>
            <a:ext cx="2428875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8" y="246063"/>
            <a:ext cx="3940175" cy="806450"/>
            <a:chOff x="0" y="0"/>
            <a:chExt cx="6205" cy="1269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32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立方根的概念及性质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052513"/>
            <a:ext cx="8307388" cy="1189037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要做一个体积为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Times New Roman" panose="02020603050405020304" pitchFamily="18" charset="0"/>
              </a:rPr>
              <a:t>27cm</a:t>
            </a:r>
            <a:r>
              <a:rPr lang="en-US" altLang="x-none" sz="24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3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的正方体模型（如图），它的棱长要取多少？你是怎么知道的？</a:t>
            </a:r>
            <a:endParaRPr lang="zh-CN" altLang="en-US" noProof="1"/>
          </a:p>
        </p:txBody>
      </p:sp>
      <p:sp>
        <p:nvSpPr>
          <p:cNvPr id="17" name="Text Box 6"/>
          <p:cNvSpPr txBox="1"/>
          <p:nvPr/>
        </p:nvSpPr>
        <p:spPr>
          <a:xfrm>
            <a:off x="250825" y="2349500"/>
            <a:ext cx="4608513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123" name="组合 5122"/>
          <p:cNvGrpSpPr/>
          <p:nvPr/>
        </p:nvGrpSpPr>
        <p:grpSpPr bwMode="auto">
          <a:xfrm>
            <a:off x="6804025" y="2487613"/>
            <a:ext cx="1905000" cy="1828800"/>
            <a:chOff x="0" y="0"/>
            <a:chExt cx="1200" cy="1152"/>
          </a:xfrm>
        </p:grpSpPr>
        <p:sp>
          <p:nvSpPr>
            <p:cNvPr id="5124" name="sxx13Line 2"/>
            <p:cNvSpPr/>
            <p:nvPr/>
          </p:nvSpPr>
          <p:spPr>
            <a:xfrm>
              <a:off x="0" y="230"/>
              <a:ext cx="1" cy="922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5" name="sxx13Line 3"/>
            <p:cNvSpPr/>
            <p:nvPr/>
          </p:nvSpPr>
          <p:spPr>
            <a:xfrm>
              <a:off x="0" y="1152"/>
              <a:ext cx="943" cy="1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6" name="sxx13Line 4"/>
            <p:cNvSpPr/>
            <p:nvPr/>
          </p:nvSpPr>
          <p:spPr>
            <a:xfrm flipV="1">
              <a:off x="943" y="230"/>
              <a:ext cx="1" cy="922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7" name="sxx13Line 5"/>
            <p:cNvSpPr/>
            <p:nvPr/>
          </p:nvSpPr>
          <p:spPr>
            <a:xfrm>
              <a:off x="0" y="230"/>
              <a:ext cx="943" cy="1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8" name="sxx13Line 6"/>
            <p:cNvSpPr/>
            <p:nvPr/>
          </p:nvSpPr>
          <p:spPr>
            <a:xfrm flipV="1">
              <a:off x="0" y="0"/>
              <a:ext cx="257" cy="230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9" name="sxx13Line 7"/>
            <p:cNvSpPr/>
            <p:nvPr/>
          </p:nvSpPr>
          <p:spPr>
            <a:xfrm flipV="1">
              <a:off x="943" y="0"/>
              <a:ext cx="257" cy="230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0" name="sxx13Line 8"/>
            <p:cNvSpPr/>
            <p:nvPr/>
          </p:nvSpPr>
          <p:spPr>
            <a:xfrm>
              <a:off x="1200" y="0"/>
              <a:ext cx="1" cy="922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1" name="sxx13Line 9"/>
            <p:cNvSpPr/>
            <p:nvPr/>
          </p:nvSpPr>
          <p:spPr>
            <a:xfrm flipV="1">
              <a:off x="943" y="922"/>
              <a:ext cx="257" cy="230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2" name="sxx13Line 10"/>
            <p:cNvSpPr/>
            <p:nvPr/>
          </p:nvSpPr>
          <p:spPr>
            <a:xfrm>
              <a:off x="257" y="0"/>
              <a:ext cx="943" cy="1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3" name="sxx13Line 11"/>
            <p:cNvSpPr/>
            <p:nvPr/>
          </p:nvSpPr>
          <p:spPr>
            <a:xfrm>
              <a:off x="257" y="0"/>
              <a:ext cx="1" cy="922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4" name="sxx13Line 12"/>
            <p:cNvSpPr/>
            <p:nvPr/>
          </p:nvSpPr>
          <p:spPr>
            <a:xfrm flipV="1">
              <a:off x="0" y="922"/>
              <a:ext cx="257" cy="230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5" name="sxx13Line 13"/>
            <p:cNvSpPr/>
            <p:nvPr/>
          </p:nvSpPr>
          <p:spPr>
            <a:xfrm>
              <a:off x="257" y="922"/>
              <a:ext cx="943" cy="1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6167" name="组合 39"/>
          <p:cNvGrpSpPr/>
          <p:nvPr/>
        </p:nvGrpSpPr>
        <p:grpSpPr bwMode="auto">
          <a:xfrm>
            <a:off x="885825" y="2587625"/>
            <a:ext cx="5365750" cy="2214563"/>
            <a:chOff x="1420" y="4447"/>
            <a:chExt cx="8448" cy="3488"/>
          </a:xfrm>
        </p:grpSpPr>
        <p:sp>
          <p:nvSpPr>
            <p:cNvPr id="6168" name="Text Box 18"/>
            <p:cNvSpPr>
              <a:spLocks noChangeArrowheads="1"/>
            </p:cNvSpPr>
            <p:nvPr/>
          </p:nvSpPr>
          <p:spPr bwMode="auto">
            <a:xfrm>
              <a:off x="1630" y="4447"/>
              <a:ext cx="542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设正方体的棱长为</a:t>
              </a:r>
              <a:r>
                <a:rPr lang="zh-CN" alt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x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㎝,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则</a:t>
              </a:r>
            </a:p>
          </p:txBody>
        </p:sp>
        <p:sp>
          <p:nvSpPr>
            <p:cNvPr id="6169" name="Text Box 19"/>
            <p:cNvSpPr>
              <a:spLocks noChangeArrowheads="1"/>
            </p:cNvSpPr>
            <p:nvPr/>
          </p:nvSpPr>
          <p:spPr bwMode="auto">
            <a:xfrm>
              <a:off x="2045" y="5197"/>
              <a:ext cx="48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6170" name="Text Box 22"/>
            <p:cNvSpPr>
              <a:spLocks noChangeArrowheads="1"/>
            </p:cNvSpPr>
            <p:nvPr/>
          </p:nvSpPr>
          <p:spPr bwMode="auto">
            <a:xfrm>
              <a:off x="1420" y="5762"/>
              <a:ext cx="844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这就是要求一个数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,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使它的立方等于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27.</a:t>
              </a:r>
            </a:p>
          </p:txBody>
        </p:sp>
        <p:sp>
          <p:nvSpPr>
            <p:cNvPr id="6171" name="Text Box 23"/>
            <p:cNvSpPr>
              <a:spLocks noChangeArrowheads="1"/>
            </p:cNvSpPr>
            <p:nvPr/>
          </p:nvSpPr>
          <p:spPr bwMode="auto">
            <a:xfrm>
              <a:off x="2677" y="6494"/>
              <a:ext cx="172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因为  </a:t>
              </a:r>
            </a:p>
          </p:txBody>
        </p:sp>
        <p:sp>
          <p:nvSpPr>
            <p:cNvPr id="6172" name="Text Box 25"/>
            <p:cNvSpPr>
              <a:spLocks noChangeArrowheads="1"/>
            </p:cNvSpPr>
            <p:nvPr/>
          </p:nvSpPr>
          <p:spPr bwMode="auto">
            <a:xfrm>
              <a:off x="1530" y="7214"/>
              <a:ext cx="773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所以       </a:t>
              </a:r>
              <a:r>
                <a:rPr lang="zh-CN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x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=3.     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正方体的棱长为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3㎝.</a:t>
              </a:r>
            </a:p>
          </p:txBody>
        </p:sp>
        <p:graphicFrame>
          <p:nvGraphicFramePr>
            <p:cNvPr id="6173" name="对象 3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911" y="5060"/>
            <a:ext cx="1777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9" r:id="rId4" imgW="535305" imgH="229870" progId="Equation.KSEE3">
                    <p:embed/>
                  </p:oleObj>
                </mc:Choice>
                <mc:Fallback>
                  <p:oleObj r:id="rId4" imgW="535305" imgH="229870" progId="Equation.KSEE3">
                    <p:embed/>
                    <p:pic>
                      <p:nvPicPr>
                        <p:cNvPr id="0" name="对象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1" y="5060"/>
                          <a:ext cx="1777" cy="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74" name="对象 3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911" y="6421"/>
            <a:ext cx="1735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r:id="rId6" imgW="523240" imgH="229870" progId="Equation.KSEE3">
                    <p:embed/>
                  </p:oleObj>
                </mc:Choice>
                <mc:Fallback>
                  <p:oleObj r:id="rId6" imgW="523240" imgH="229870" progId="Equation.KSEE3">
                    <p:embed/>
                    <p:pic>
                      <p:nvPicPr>
                        <p:cNvPr id="0" name="对象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1" y="6421"/>
                          <a:ext cx="1735" cy="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Rectangle 22"/>
          <p:cNvSpPr/>
          <p:nvPr/>
        </p:nvSpPr>
        <p:spPr>
          <a:xfrm>
            <a:off x="179388" y="4797425"/>
            <a:ext cx="9304337" cy="118903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(1)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什么数的立方等于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-8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？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  <a:sym typeface="华文新魏" panose="020108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(2)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如果问题中正方体的体积为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5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Times New Roman" panose="02020603050405020304" pitchFamily="18" charset="0"/>
              </a:rPr>
              <a:t>cm</a:t>
            </a:r>
            <a:r>
              <a:rPr lang="en-US" altLang="x-none" sz="24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3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，正方体的边长又该是多少？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Text Box 26"/>
          <p:cNvSpPr>
            <a:spLocks noChangeArrowheads="1"/>
          </p:cNvSpPr>
          <p:nvPr/>
        </p:nvSpPr>
        <p:spPr bwMode="auto">
          <a:xfrm>
            <a:off x="5075238" y="4941888"/>
            <a:ext cx="43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-2</a:t>
            </a:r>
          </a:p>
        </p:txBody>
      </p:sp>
      <p:graphicFrame>
        <p:nvGraphicFramePr>
          <p:cNvPr id="7202" name="对象 4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948488" y="5876925"/>
          <a:ext cx="7889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r:id="rId8" imgW="408305" imgH="229870" progId="Equation.KSEE3">
                  <p:embed/>
                </p:oleObj>
              </mc:Choice>
              <mc:Fallback>
                <p:oleObj r:id="rId8" imgW="408305" imgH="229870" progId="Equation.KSEE3">
                  <p:embed/>
                  <p:pic>
                    <p:nvPicPr>
                      <p:cNvPr id="0" name="对象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5876925"/>
                        <a:ext cx="78898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17" grpId="0"/>
      <p:bldP spid="41" grpId="0"/>
      <p:bldP spid="42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/>
          <p:nvPr/>
        </p:nvSpPr>
        <p:spPr>
          <a:xfrm>
            <a:off x="396875" y="800100"/>
            <a:ext cx="2463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立方根的概念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grpSp>
        <p:nvGrpSpPr>
          <p:cNvPr id="8195" name="组合 6145"/>
          <p:cNvGrpSpPr/>
          <p:nvPr/>
        </p:nvGrpSpPr>
        <p:grpSpPr bwMode="auto">
          <a:xfrm>
            <a:off x="681038" y="1169988"/>
            <a:ext cx="8077200" cy="1320800"/>
            <a:chOff x="0" y="0"/>
            <a:chExt cx="12720" cy="2077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2720" cy="1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     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一般地，一个数的立方等于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a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，这个数就叫做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a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的立方根，也叫做</a:t>
              </a:r>
              <a:r>
                <a:rPr lang="en-US" altLang="zh-CN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a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的三次方根．记作 　　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华文新魏" panose="02010800040101010101" pitchFamily="2" charset="-122"/>
                </a:rPr>
                <a:t>.</a:t>
              </a:r>
            </a:p>
          </p:txBody>
        </p:sp>
        <p:grpSp>
          <p:nvGrpSpPr>
            <p:cNvPr id="8196" name="组合 6147"/>
            <p:cNvGrpSpPr/>
            <p:nvPr/>
          </p:nvGrpSpPr>
          <p:grpSpPr bwMode="auto">
            <a:xfrm>
              <a:off x="5560" y="835"/>
              <a:ext cx="1377" cy="1241"/>
              <a:chOff x="-1634" y="-107"/>
              <a:chExt cx="620" cy="718"/>
            </a:xfrm>
          </p:grpSpPr>
          <p:pic>
            <p:nvPicPr>
              <p:cNvPr id="8197" name="Object 7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-1634" y="24"/>
                <a:ext cx="620" cy="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198" name="Text Box 8"/>
              <p:cNvSpPr>
                <a:spLocks noChangeArrowheads="1"/>
              </p:cNvSpPr>
              <p:nvPr/>
            </p:nvSpPr>
            <p:spPr bwMode="auto">
              <a:xfrm>
                <a:off x="-1582" y="-107"/>
                <a:ext cx="272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Arial" panose="020B0604020202020204" pitchFamily="34" charset="0"/>
                  </a:rPr>
                  <a:t>３</a:t>
                </a:r>
              </a:p>
            </p:txBody>
          </p:sp>
        </p:grpSp>
      </p:grpSp>
      <p:sp>
        <p:nvSpPr>
          <p:cNvPr id="2" name="TextBox 3"/>
          <p:cNvSpPr txBox="1"/>
          <p:nvPr/>
        </p:nvSpPr>
        <p:spPr>
          <a:xfrm>
            <a:off x="396875" y="2493963"/>
            <a:ext cx="2463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立方根的表示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sp>
        <p:nvSpPr>
          <p:cNvPr id="6153" name="Text Box 11"/>
          <p:cNvSpPr>
            <a:spLocks noChangeArrowheads="1"/>
          </p:cNvSpPr>
          <p:nvPr/>
        </p:nvSpPr>
        <p:spPr bwMode="auto">
          <a:xfrm>
            <a:off x="1116013" y="3070225"/>
            <a:ext cx="655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一个数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的立方根可以表示为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: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>
            <a:off x="2597150" y="4008438"/>
            <a:ext cx="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grpSp>
        <p:nvGrpSpPr>
          <p:cNvPr id="6155" name="组合 6154"/>
          <p:cNvGrpSpPr/>
          <p:nvPr/>
        </p:nvGrpSpPr>
        <p:grpSpPr bwMode="auto">
          <a:xfrm>
            <a:off x="3459163" y="3502025"/>
            <a:ext cx="3689350" cy="1384300"/>
            <a:chOff x="0" y="-191"/>
            <a:chExt cx="2324" cy="872"/>
          </a:xfrm>
        </p:grpSpPr>
        <p:grpSp>
          <p:nvGrpSpPr>
            <p:cNvPr id="8203" name="组合 6155"/>
            <p:cNvGrpSpPr/>
            <p:nvPr/>
          </p:nvGrpSpPr>
          <p:grpSpPr bwMode="auto">
            <a:xfrm>
              <a:off x="0" y="136"/>
              <a:ext cx="726" cy="545"/>
              <a:chOff x="0" y="0"/>
              <a:chExt cx="726" cy="545"/>
            </a:xfrm>
          </p:grpSpPr>
          <p:sp>
            <p:nvSpPr>
              <p:cNvPr id="8204" name="Line 14"/>
              <p:cNvSpPr>
                <a:spLocks noChangeShapeType="1"/>
              </p:cNvSpPr>
              <p:nvPr/>
            </p:nvSpPr>
            <p:spPr bwMode="auto">
              <a:xfrm flipV="1">
                <a:off x="0" y="318"/>
                <a:ext cx="45" cy="9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8205" name="Line 15"/>
              <p:cNvSpPr>
                <a:spLocks noChangeShapeType="1"/>
              </p:cNvSpPr>
              <p:nvPr/>
            </p:nvSpPr>
            <p:spPr bwMode="auto">
              <a:xfrm>
                <a:off x="45" y="318"/>
                <a:ext cx="91" cy="22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8206" name="Line 16"/>
              <p:cNvSpPr>
                <a:spLocks noChangeShapeType="1"/>
              </p:cNvSpPr>
              <p:nvPr/>
            </p:nvSpPr>
            <p:spPr bwMode="auto">
              <a:xfrm flipV="1">
                <a:off x="136" y="0"/>
                <a:ext cx="91" cy="545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8207" name="Line 17"/>
              <p:cNvSpPr>
                <a:spLocks noChangeShapeType="1"/>
              </p:cNvSpPr>
              <p:nvPr/>
            </p:nvSpPr>
            <p:spPr bwMode="auto">
              <a:xfrm>
                <a:off x="227" y="0"/>
                <a:ext cx="499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208" name="Text Box 18"/>
            <p:cNvSpPr>
              <a:spLocks noChangeArrowheads="1"/>
            </p:cNvSpPr>
            <p:nvPr/>
          </p:nvSpPr>
          <p:spPr bwMode="auto">
            <a:xfrm>
              <a:off x="317" y="91"/>
              <a:ext cx="45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800" i="1">
                  <a:solidFill>
                    <a:schemeClr val="hlink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09" name="Text Box 19"/>
            <p:cNvSpPr>
              <a:spLocks noChangeArrowheads="1"/>
            </p:cNvSpPr>
            <p:nvPr/>
          </p:nvSpPr>
          <p:spPr bwMode="auto">
            <a:xfrm>
              <a:off x="0" y="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10" name="Rectangle 20"/>
            <p:cNvSpPr>
              <a:spLocks noChangeArrowheads="1"/>
            </p:cNvSpPr>
            <p:nvPr/>
          </p:nvSpPr>
          <p:spPr bwMode="auto">
            <a:xfrm>
              <a:off x="1926" y="-191"/>
              <a:ext cx="39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36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6164" name="Line 22"/>
          <p:cNvSpPr>
            <a:spLocks noChangeShapeType="1"/>
          </p:cNvSpPr>
          <p:nvPr/>
        </p:nvSpPr>
        <p:spPr bwMode="auto">
          <a:xfrm flipH="1">
            <a:off x="2524125" y="40782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6165" name="Text Box 23"/>
          <p:cNvSpPr>
            <a:spLocks noChangeArrowheads="1"/>
          </p:cNvSpPr>
          <p:nvPr/>
        </p:nvSpPr>
        <p:spPr bwMode="auto">
          <a:xfrm>
            <a:off x="1404938" y="3860800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根指数</a:t>
            </a:r>
          </a:p>
        </p:txBody>
      </p:sp>
      <p:sp>
        <p:nvSpPr>
          <p:cNvPr id="6166" name="Line 24"/>
          <p:cNvSpPr>
            <a:spLocks noChangeShapeType="1"/>
          </p:cNvSpPr>
          <p:nvPr/>
        </p:nvSpPr>
        <p:spPr bwMode="auto">
          <a:xfrm>
            <a:off x="4611688" y="458311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6167" name="Text Box 25"/>
          <p:cNvSpPr>
            <a:spLocks noChangeArrowheads="1"/>
          </p:cNvSpPr>
          <p:nvPr/>
        </p:nvSpPr>
        <p:spPr bwMode="auto">
          <a:xfrm>
            <a:off x="6372225" y="4364038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被开方数</a:t>
            </a:r>
          </a:p>
        </p:txBody>
      </p:sp>
      <p:sp>
        <p:nvSpPr>
          <p:cNvPr id="6168" name="Text Box 26"/>
          <p:cNvSpPr>
            <a:spLocks noChangeArrowheads="1"/>
          </p:cNvSpPr>
          <p:nvPr/>
        </p:nvSpPr>
        <p:spPr bwMode="auto">
          <a:xfrm>
            <a:off x="842963" y="5635625"/>
            <a:ext cx="733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其中</a:t>
            </a:r>
            <a:r>
              <a:rPr lang="en-US" altLang="zh-CN" sz="2400" i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是被开方数，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是根指数，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3</a:t>
            </a:r>
            <a:r>
              <a:rPr lang="zh-CN" altLang="en-US" sz="24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不能省略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.</a:t>
            </a:r>
          </a:p>
        </p:txBody>
      </p:sp>
      <p:sp>
        <p:nvSpPr>
          <p:cNvPr id="6169" name="Rectangle 29"/>
          <p:cNvSpPr>
            <a:spLocks noChangeArrowheads="1"/>
          </p:cNvSpPr>
          <p:nvPr/>
        </p:nvSpPr>
        <p:spPr bwMode="auto">
          <a:xfrm>
            <a:off x="914400" y="4968875"/>
            <a:ext cx="262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读作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: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三次根号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0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3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0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54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58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59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64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68" dur="8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69" dur="8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2" grpId="0"/>
      <p:bldP spid="6153" grpId="0" bldLvl="0"/>
      <p:bldP spid="6164" grpId="0" bldLvl="0" animBg="1"/>
      <p:bldP spid="6165" grpId="0" bldLvl="0"/>
      <p:bldP spid="6166" grpId="0" bldLvl="0" animBg="1"/>
      <p:bldP spid="6167" grpId="0" bldLvl="0"/>
      <p:bldP spid="6167" grpId="1" bldLvl="0"/>
      <p:bldP spid="6168" grpId="0" bldLvl="0"/>
      <p:bldP spid="6169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Box 3"/>
          <p:cNvSpPr txBox="1"/>
          <p:nvPr/>
        </p:nvSpPr>
        <p:spPr>
          <a:xfrm>
            <a:off x="250825" y="1122363"/>
            <a:ext cx="83073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根据立方根的意义填空</a:t>
            </a:r>
            <a:r>
              <a:rPr 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：</a:t>
            </a:r>
            <a:endParaRPr lang="zh-CN" sz="2400" noProof="1">
              <a:latin typeface="黑体" panose="02010609060101010101" pitchFamily="49" charset="-122"/>
              <a:ea typeface="黑体" panose="02010609060101010101" pitchFamily="49" charset="-122"/>
              <a:sym typeface="华文新魏" panose="02010800040101010101" pitchFamily="2" charset="-122"/>
            </a:endParaRPr>
          </a:p>
        </p:txBody>
      </p:sp>
      <p:grpSp>
        <p:nvGrpSpPr>
          <p:cNvPr id="9218" name="组合 8195"/>
          <p:cNvGrpSpPr/>
          <p:nvPr/>
        </p:nvGrpSpPr>
        <p:grpSpPr bwMode="auto">
          <a:xfrm>
            <a:off x="1036638" y="1989138"/>
            <a:ext cx="5384800" cy="493712"/>
            <a:chOff x="0" y="53"/>
            <a:chExt cx="3392" cy="311"/>
          </a:xfrm>
        </p:grpSpPr>
        <p:sp>
          <p:nvSpPr>
            <p:cNvPr id="9219" name="Rectangle 16"/>
            <p:cNvSpPr>
              <a:spLocks noChangeArrowheads="1"/>
            </p:cNvSpPr>
            <p:nvPr/>
          </p:nvSpPr>
          <p:spPr bwMode="auto">
            <a:xfrm>
              <a:off x="0" y="76"/>
              <a:ext cx="33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因为     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=8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，所以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8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的立方根是（　）；</a:t>
              </a:r>
              <a:endParaRPr lang="zh-CN" altLang="en-US" sz="240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endParaRPr>
            </a:p>
          </p:txBody>
        </p:sp>
        <p:pic>
          <p:nvPicPr>
            <p:cNvPr id="9220" name="Object 2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58" y="53"/>
              <a:ext cx="26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1" name="组合 8198"/>
          <p:cNvGrpSpPr/>
          <p:nvPr/>
        </p:nvGrpSpPr>
        <p:grpSpPr bwMode="auto">
          <a:xfrm>
            <a:off x="1016000" y="2590800"/>
            <a:ext cx="6502400" cy="628650"/>
            <a:chOff x="0" y="0"/>
            <a:chExt cx="4096" cy="396"/>
          </a:xfrm>
        </p:grpSpPr>
        <p:sp>
          <p:nvSpPr>
            <p:cNvPr id="9222" name="Rectangle 17"/>
            <p:cNvSpPr>
              <a:spLocks noChangeArrowheads="1"/>
            </p:cNvSpPr>
            <p:nvPr/>
          </p:nvSpPr>
          <p:spPr bwMode="auto">
            <a:xfrm>
              <a:off x="0" y="96"/>
              <a:ext cx="40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因为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(    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)   =0.125,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所以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0.125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的立方是（　  ）；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pic>
          <p:nvPicPr>
            <p:cNvPr id="9223" name="Object 25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810" y="0"/>
              <a:ext cx="185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组合 8201"/>
          <p:cNvGrpSpPr/>
          <p:nvPr/>
        </p:nvGrpSpPr>
        <p:grpSpPr bwMode="auto">
          <a:xfrm>
            <a:off x="1112838" y="3124200"/>
            <a:ext cx="5872162" cy="714375"/>
            <a:chOff x="0" y="0"/>
            <a:chExt cx="3699" cy="450"/>
          </a:xfrm>
        </p:grpSpPr>
        <p:sp>
          <p:nvSpPr>
            <p:cNvPr id="9225" name="Rectangle 18"/>
            <p:cNvSpPr>
              <a:spLocks noChangeArrowheads="1"/>
            </p:cNvSpPr>
            <p:nvPr/>
          </p:nvSpPr>
          <p:spPr bwMode="auto">
            <a:xfrm>
              <a:off x="0" y="162"/>
              <a:ext cx="36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因为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(  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) 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＝０，所以０的立方根是（　）；</a:t>
              </a:r>
            </a:p>
          </p:txBody>
        </p:sp>
        <p:pic>
          <p:nvPicPr>
            <p:cNvPr id="9226" name="Object 27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78" y="0"/>
              <a:ext cx="200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7" name="组合 8204"/>
          <p:cNvGrpSpPr/>
          <p:nvPr/>
        </p:nvGrpSpPr>
        <p:grpSpPr bwMode="auto">
          <a:xfrm>
            <a:off x="1139825" y="3881438"/>
            <a:ext cx="6405563" cy="657225"/>
            <a:chOff x="0" y="45"/>
            <a:chExt cx="4035" cy="414"/>
          </a:xfrm>
        </p:grpSpPr>
        <p:sp>
          <p:nvSpPr>
            <p:cNvPr id="9228" name="Rectangle 19"/>
            <p:cNvSpPr>
              <a:spLocks noChangeArrowheads="1"/>
            </p:cNvSpPr>
            <p:nvPr/>
          </p:nvSpPr>
          <p:spPr bwMode="auto">
            <a:xfrm>
              <a:off x="0" y="171"/>
              <a:ext cx="40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因为  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(   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) 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＝－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8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，所以－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8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的立方根是（    ）；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pic>
          <p:nvPicPr>
            <p:cNvPr id="9229" name="Object 2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71" y="45"/>
              <a:ext cx="192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30" name="组合 8207"/>
          <p:cNvGrpSpPr/>
          <p:nvPr/>
        </p:nvGrpSpPr>
        <p:grpSpPr bwMode="auto">
          <a:xfrm>
            <a:off x="1184275" y="4784725"/>
            <a:ext cx="7315200" cy="922338"/>
            <a:chOff x="0" y="35"/>
            <a:chExt cx="4608" cy="581"/>
          </a:xfrm>
        </p:grpSpPr>
        <p:sp>
          <p:nvSpPr>
            <p:cNvPr id="9231" name="Rectangle 20"/>
            <p:cNvSpPr>
              <a:spLocks noChangeArrowheads="1"/>
            </p:cNvSpPr>
            <p:nvPr/>
          </p:nvSpPr>
          <p:spPr bwMode="auto">
            <a:xfrm>
              <a:off x="0" y="201"/>
              <a:ext cx="46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因为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(     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) 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＝         ，所以         的立方（     ）</a:t>
              </a: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  <a:r>
                <a: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</a:t>
              </a: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pic>
          <p:nvPicPr>
            <p:cNvPr id="9232" name="Object 3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94" y="35"/>
              <a:ext cx="183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Object 35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78" y="88"/>
              <a:ext cx="442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4" name="Object 36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101" y="60"/>
              <a:ext cx="440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13" name="Text Box 38"/>
          <p:cNvSpPr>
            <a:spLocks noChangeArrowheads="1"/>
          </p:cNvSpPr>
          <p:nvPr/>
        </p:nvSpPr>
        <p:spPr bwMode="auto">
          <a:xfrm>
            <a:off x="6011863" y="3357563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8214" name="Text Box 39"/>
          <p:cNvSpPr>
            <a:spLocks noChangeArrowheads="1"/>
          </p:cNvSpPr>
          <p:nvPr/>
        </p:nvSpPr>
        <p:spPr bwMode="auto">
          <a:xfrm>
            <a:off x="5364163" y="2060575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8223" name="Text Box 52"/>
          <p:cNvSpPr>
            <a:spLocks noChangeArrowheads="1"/>
          </p:cNvSpPr>
          <p:nvPr/>
        </p:nvSpPr>
        <p:spPr bwMode="auto">
          <a:xfrm>
            <a:off x="2051050" y="4076700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</a:p>
        </p:txBody>
      </p:sp>
      <p:sp>
        <p:nvSpPr>
          <p:cNvPr id="8224" name="Text Box 53"/>
          <p:cNvSpPr>
            <a:spLocks noChangeArrowheads="1"/>
          </p:cNvSpPr>
          <p:nvPr/>
        </p:nvSpPr>
        <p:spPr bwMode="auto">
          <a:xfrm>
            <a:off x="1866900" y="3387725"/>
            <a:ext cx="43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8225" name="Text Box 55"/>
          <p:cNvSpPr>
            <a:spLocks noChangeArrowheads="1"/>
          </p:cNvSpPr>
          <p:nvPr/>
        </p:nvSpPr>
        <p:spPr bwMode="auto">
          <a:xfrm>
            <a:off x="6515100" y="4078288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</a:p>
        </p:txBody>
      </p:sp>
      <p:graphicFrame>
        <p:nvGraphicFramePr>
          <p:cNvPr id="11289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36750" y="2536825"/>
          <a:ext cx="30321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2536825"/>
                        <a:ext cx="303213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0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440488" y="2489200"/>
          <a:ext cx="2921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r:id="rId10" imgW="152400" imgH="393700" progId="Equation.KSEE3">
                  <p:embed/>
                </p:oleObj>
              </mc:Choice>
              <mc:Fallback>
                <p:oleObj r:id="rId10" imgW="1524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2489200"/>
                        <a:ext cx="2921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1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028825" y="4965700"/>
          <a:ext cx="4159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r:id="rId11" imgW="254000" imgH="393700" progId="Equation.KSEE3">
                  <p:embed/>
                </p:oleObj>
              </mc:Choice>
              <mc:Fallback>
                <p:oleObj r:id="rId11" imgW="2540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4965700"/>
                        <a:ext cx="4159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2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421438" y="4868863"/>
          <a:ext cx="47148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r:id="rId13" imgW="254000" imgH="393700" progId="Equation.KSEE3">
                  <p:embed/>
                </p:oleObj>
              </mc:Choice>
              <mc:Fallback>
                <p:oleObj r:id="rId13" imgW="254000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868863"/>
                        <a:ext cx="471487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  <p:bldP spid="8214" grpId="0"/>
      <p:bldP spid="8223" grpId="0"/>
      <p:bldP spid="8224" grpId="0"/>
      <p:bldP spid="8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466725" y="836613"/>
            <a:ext cx="24653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立方根的性质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403350" y="1485900"/>
            <a:ext cx="414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一个正数有一个正的立方根；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474788" y="2060575"/>
            <a:ext cx="414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一个负数有一个负的立方根，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1474788" y="2565400"/>
            <a:ext cx="2392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零的立方根是零.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522288" y="3116263"/>
            <a:ext cx="368458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平方根与立方根的异同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graphicFrame>
        <p:nvGraphicFramePr>
          <p:cNvPr id="9226" name="表格 9225"/>
          <p:cNvGraphicFramePr/>
          <p:nvPr/>
        </p:nvGraphicFramePr>
        <p:xfrm>
          <a:off x="981075" y="3946525"/>
          <a:ext cx="7391400" cy="2120900"/>
        </p:xfrm>
        <a:graphic>
          <a:graphicData uri="http://schemas.openxmlformats.org/drawingml/2006/table">
            <a:tbl>
              <a:tblPr/>
              <a:tblGrid>
                <a:gridCol w="178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baseline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华文新魏" panose="02010800040101010101" pitchFamily="2" charset="-122"/>
                        </a:rPr>
                        <a:t>被开方数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baseline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华文新魏" panose="02010800040101010101" pitchFamily="2" charset="-122"/>
                        </a:rPr>
                        <a:t>平方根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baseline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华文新魏" panose="02010800040101010101" pitchFamily="2" charset="-122"/>
                        </a:rPr>
                        <a:t>立方根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rgbClr val="0000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rgbClr val="0000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lvl="0" indent="0" algn="ctr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 dirty="0">
                        <a:solidFill>
                          <a:srgbClr val="0000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endParaRPr sz="2400" b="0" baseline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华文新魏" panose="0201080004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48" name="Rectangle 48"/>
          <p:cNvSpPr>
            <a:spLocks noChangeArrowheads="1"/>
          </p:cNvSpPr>
          <p:nvPr/>
        </p:nvSpPr>
        <p:spPr bwMode="auto">
          <a:xfrm>
            <a:off x="2757488" y="4495800"/>
            <a:ext cx="262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有两个互为相反数</a:t>
            </a:r>
          </a:p>
        </p:txBody>
      </p:sp>
      <p:sp>
        <p:nvSpPr>
          <p:cNvPr id="9249" name="Rectangle 49"/>
          <p:cNvSpPr>
            <a:spLocks noChangeArrowheads="1"/>
          </p:cNvSpPr>
          <p:nvPr/>
        </p:nvSpPr>
        <p:spPr bwMode="auto">
          <a:xfrm>
            <a:off x="5949950" y="4508500"/>
            <a:ext cx="216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有一个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是正数</a:t>
            </a:r>
          </a:p>
        </p:txBody>
      </p:sp>
      <p:sp>
        <p:nvSpPr>
          <p:cNvPr id="9250" name="Rectangle 50"/>
          <p:cNvSpPr>
            <a:spLocks noChangeArrowheads="1"/>
          </p:cNvSpPr>
          <p:nvPr/>
        </p:nvSpPr>
        <p:spPr bwMode="auto">
          <a:xfrm>
            <a:off x="3338513" y="507047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无平方根</a:t>
            </a:r>
          </a:p>
        </p:txBody>
      </p:sp>
      <p:sp>
        <p:nvSpPr>
          <p:cNvPr id="9251" name="Rectangle 52"/>
          <p:cNvSpPr>
            <a:spLocks noChangeArrowheads="1"/>
          </p:cNvSpPr>
          <p:nvPr/>
        </p:nvSpPr>
        <p:spPr bwMode="auto">
          <a:xfrm>
            <a:off x="3800475" y="55895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零</a:t>
            </a:r>
          </a:p>
        </p:txBody>
      </p:sp>
      <p:sp>
        <p:nvSpPr>
          <p:cNvPr id="9252" name="Rectangle 53"/>
          <p:cNvSpPr>
            <a:spLocks noChangeArrowheads="1"/>
          </p:cNvSpPr>
          <p:nvPr/>
        </p:nvSpPr>
        <p:spPr bwMode="auto">
          <a:xfrm>
            <a:off x="5922963" y="5014913"/>
            <a:ext cx="216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有一个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是负数</a:t>
            </a:r>
          </a:p>
        </p:txBody>
      </p:sp>
      <p:sp>
        <p:nvSpPr>
          <p:cNvPr id="9253" name="Rectangle 54"/>
          <p:cNvSpPr>
            <a:spLocks noChangeArrowheads="1"/>
          </p:cNvSpPr>
          <p:nvPr/>
        </p:nvSpPr>
        <p:spPr bwMode="auto">
          <a:xfrm>
            <a:off x="6696075" y="55832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零</a:t>
            </a:r>
          </a:p>
        </p:txBody>
      </p:sp>
      <p:sp>
        <p:nvSpPr>
          <p:cNvPr id="9254" name="Rectangle 55"/>
          <p:cNvSpPr>
            <a:spLocks noChangeArrowheads="1"/>
          </p:cNvSpPr>
          <p:nvPr/>
        </p:nvSpPr>
        <p:spPr bwMode="auto">
          <a:xfrm>
            <a:off x="1362075" y="45021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正数</a:t>
            </a:r>
          </a:p>
        </p:txBody>
      </p:sp>
      <p:sp>
        <p:nvSpPr>
          <p:cNvPr id="9255" name="Rectangle 56"/>
          <p:cNvSpPr>
            <a:spLocks noChangeArrowheads="1"/>
          </p:cNvSpPr>
          <p:nvPr/>
        </p:nvSpPr>
        <p:spPr bwMode="auto">
          <a:xfrm>
            <a:off x="1381125" y="50355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负数</a:t>
            </a:r>
          </a:p>
        </p:txBody>
      </p:sp>
      <p:sp>
        <p:nvSpPr>
          <p:cNvPr id="9256" name="Rectangle 57"/>
          <p:cNvSpPr>
            <a:spLocks noChangeArrowheads="1"/>
          </p:cNvSpPr>
          <p:nvPr/>
        </p:nvSpPr>
        <p:spPr bwMode="auto">
          <a:xfrm>
            <a:off x="1438275" y="55149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>
                                      <p:cBhvr>
                                        <p:cTn id="1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4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9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4" dur="1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9" dur="1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21" grpId="0" bldLvl="0"/>
      <p:bldP spid="9222" grpId="0" bldLvl="0"/>
      <p:bldP spid="9223" grpId="0" bldLvl="0"/>
      <p:bldP spid="3" grpId="0"/>
      <p:bldP spid="9248" grpId="0" bldLvl="0"/>
      <p:bldP spid="9249" grpId="0" bldLvl="0"/>
      <p:bldP spid="9250" grpId="0" bldLvl="0"/>
      <p:bldP spid="9251" grpId="0" bldLvl="0"/>
      <p:bldP spid="9252" grpId="0" bldLvl="0"/>
      <p:bldP spid="9253" grpId="0" bldLvl="0"/>
      <p:bldP spid="9254" grpId="0" bldLvl="0"/>
      <p:bldP spid="9255" grpId="0" bldLvl="0"/>
      <p:bldP spid="9256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2290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6725" y="1268413"/>
            <a:ext cx="307816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求下列各式的值：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华文新魏" panose="02010800040101010101" pitchFamily="2" charset="-122"/>
            </a:endParaRPr>
          </a:p>
        </p:txBody>
      </p:sp>
      <p:grpSp>
        <p:nvGrpSpPr>
          <p:cNvPr id="3" name="组合 18"/>
          <p:cNvGrpSpPr/>
          <p:nvPr/>
        </p:nvGrpSpPr>
        <p:grpSpPr bwMode="auto">
          <a:xfrm>
            <a:off x="777875" y="4941888"/>
            <a:ext cx="7754938" cy="1189037"/>
            <a:chOff x="561975" y="4941168"/>
            <a:chExt cx="7754441" cy="1189395"/>
          </a:xfrm>
        </p:grpSpPr>
        <p:grpSp>
          <p:nvGrpSpPr>
            <p:cNvPr id="12293" name="组合 38"/>
            <p:cNvGrpSpPr/>
            <p:nvPr/>
          </p:nvGrpSpPr>
          <p:grpSpPr bwMode="auto">
            <a:xfrm>
              <a:off x="561975" y="5013176"/>
              <a:ext cx="697627" cy="649287"/>
              <a:chOff x="579589" y="5301208"/>
              <a:chExt cx="698342" cy="648072"/>
            </a:xfrm>
          </p:grpSpPr>
          <p:grpSp>
            <p:nvGrpSpPr>
              <p:cNvPr id="12294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2295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12296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6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12297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132"/>
                <a:ext cx="697582" cy="399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12298" name="TextBox 17"/>
            <p:cNvSpPr txBox="1">
              <a:spLocks noChangeArrowheads="1"/>
            </p:cNvSpPr>
            <p:nvPr/>
          </p:nvSpPr>
          <p:spPr bwMode="auto">
            <a:xfrm>
              <a:off x="611185" y="4941168"/>
              <a:ext cx="7705231" cy="1189395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华文新魏" panose="02010800040101010101" pitchFamily="2" charset="-122"/>
                </a:rPr>
                <a:t>求一个负数的立方根</a:t>
              </a:r>
              <a:r>
                <a:rPr 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华文新魏" panose="02010800040101010101" pitchFamily="2" charset="-122"/>
                </a:rPr>
                <a:t>,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华文新魏" panose="02010800040101010101" pitchFamily="2" charset="-122"/>
                </a:rPr>
                <a:t>可以先求出这个负数绝对值的立方根</a:t>
              </a:r>
              <a:r>
                <a:rPr 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华文新魏" panose="02010800040101010101" pitchFamily="2" charset="-122"/>
                </a:rPr>
                <a:t>,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华文新魏" panose="02010800040101010101" pitchFamily="2" charset="-122"/>
                </a:rPr>
                <a:t>然后再取它的相反数</a:t>
              </a:r>
              <a:r>
                <a:rPr 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华文新魏" panose="02010800040101010101" pitchFamily="2" charset="-122"/>
                </a:rPr>
                <a:t>.</a:t>
              </a:r>
            </a:p>
          </p:txBody>
        </p:sp>
      </p:grpSp>
      <p:grpSp>
        <p:nvGrpSpPr>
          <p:cNvPr id="13315" name="组合 13314"/>
          <p:cNvGrpSpPr/>
          <p:nvPr/>
        </p:nvGrpSpPr>
        <p:grpSpPr bwMode="auto">
          <a:xfrm>
            <a:off x="1042988" y="1555750"/>
            <a:ext cx="6569075" cy="838200"/>
            <a:chOff x="0" y="0"/>
            <a:chExt cx="4138" cy="528"/>
          </a:xfrm>
        </p:grpSpPr>
        <p:pic>
          <p:nvPicPr>
            <p:cNvPr id="12300" name="Object 2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46" y="96"/>
              <a:ext cx="576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1" name="Object 30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418" y="0"/>
              <a:ext cx="72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2" name="Text Box 31"/>
            <p:cNvSpPr>
              <a:spLocks noChangeArrowheads="1"/>
            </p:cNvSpPr>
            <p:nvPr/>
          </p:nvSpPr>
          <p:spPr bwMode="auto">
            <a:xfrm>
              <a:off x="0" y="121"/>
              <a:ext cx="3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(1)</a:t>
              </a:r>
            </a:p>
          </p:txBody>
        </p:sp>
        <p:sp>
          <p:nvSpPr>
            <p:cNvPr id="12303" name="Text Box 32"/>
            <p:cNvSpPr>
              <a:spLocks noChangeArrowheads="1"/>
            </p:cNvSpPr>
            <p:nvPr/>
          </p:nvSpPr>
          <p:spPr bwMode="auto">
            <a:xfrm>
              <a:off x="1498" y="144"/>
              <a:ext cx="3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(2)</a:t>
              </a:r>
            </a:p>
          </p:txBody>
        </p:sp>
        <p:sp>
          <p:nvSpPr>
            <p:cNvPr id="12304" name="Text Box 33"/>
            <p:cNvSpPr>
              <a:spLocks noChangeArrowheads="1"/>
            </p:cNvSpPr>
            <p:nvPr/>
          </p:nvSpPr>
          <p:spPr bwMode="auto">
            <a:xfrm>
              <a:off x="3082" y="96"/>
              <a:ext cx="3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(3)</a:t>
              </a:r>
            </a:p>
          </p:txBody>
        </p:sp>
        <p:pic>
          <p:nvPicPr>
            <p:cNvPr id="12305" name="Object 35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786" y="96"/>
              <a:ext cx="724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6" name="Rectangle 22"/>
          <p:cNvSpPr/>
          <p:nvPr/>
        </p:nvSpPr>
        <p:spPr>
          <a:xfrm>
            <a:off x="755650" y="2563813"/>
            <a:ext cx="9429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356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124075" y="2565400"/>
          <a:ext cx="16922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r:id="rId6" imgW="763270" imgH="267335" progId="Equation.KSEE3">
                  <p:embed/>
                </p:oleObj>
              </mc:Choice>
              <mc:Fallback>
                <p:oleObj r:id="rId6" imgW="763270" imgH="267335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565400"/>
                        <a:ext cx="169227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7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79613" y="3284538"/>
          <a:ext cx="335756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r:id="rId8" imgW="1515110" imgH="267335" progId="Equation.KSEE3">
                  <p:embed/>
                </p:oleObj>
              </mc:Choice>
              <mc:Fallback>
                <p:oleObj r:id="rId8" imgW="1515110" imgH="267335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284538"/>
                        <a:ext cx="3357562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79613" y="3860800"/>
          <a:ext cx="35258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r:id="rId10" imgW="1591310" imgH="445135" progId="Equation.KSEE3">
                  <p:embed/>
                </p:oleObj>
              </mc:Choice>
              <mc:Fallback>
                <p:oleObj r:id="rId10" imgW="1591310" imgH="445135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860800"/>
                        <a:ext cx="35258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6147"/>
          <p:cNvGrpSpPr/>
          <p:nvPr/>
        </p:nvGrpSpPr>
        <p:grpSpPr bwMode="auto">
          <a:xfrm>
            <a:off x="325438" y="246063"/>
            <a:ext cx="2517775" cy="806450"/>
            <a:chOff x="0" y="0"/>
            <a:chExt cx="3964" cy="1269"/>
          </a:xfrm>
        </p:grpSpPr>
        <p:sp>
          <p:nvSpPr>
            <p:cNvPr id="1331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3317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087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开立方运算</a:t>
              </a:r>
            </a:p>
          </p:txBody>
        </p:sp>
        <p:sp>
          <p:nvSpPr>
            <p:cNvPr id="1331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" name="Rectangle 5"/>
          <p:cNvSpPr/>
          <p:nvPr/>
        </p:nvSpPr>
        <p:spPr>
          <a:xfrm>
            <a:off x="250825" y="3789363"/>
            <a:ext cx="2008188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开立方运算</a:t>
            </a:r>
            <a:endParaRPr lang="zh-CN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6" name="TextBox 3"/>
          <p:cNvSpPr txBox="1"/>
          <p:nvPr/>
        </p:nvSpPr>
        <p:spPr>
          <a:xfrm>
            <a:off x="107950" y="1268413"/>
            <a:ext cx="863282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3</a:t>
            </a:r>
            <a:r>
              <a:rPr lang="en-US" altLang="zh-CN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如果正方体的体积为</a:t>
            </a:r>
            <a:r>
              <a:rPr lang="en-US" altLang="x-none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5</a:t>
            </a:r>
            <a:r>
              <a:rPr lang="en-US" altLang="x-none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rPr>
              <a:t>cm</a:t>
            </a:r>
            <a:r>
              <a:rPr lang="en-US" altLang="x-none" sz="2400" baseline="300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3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华文新魏" panose="02010800040101010101" pitchFamily="2" charset="-122"/>
              </a:rPr>
              <a:t>，正方体的边长又该是多少？</a:t>
            </a:r>
            <a:endParaRPr lang="zh-CN" sz="2400" noProof="1">
              <a:latin typeface="黑体" panose="02010609060101010101" pitchFamily="49" charset="-122"/>
              <a:ea typeface="黑体" panose="02010609060101010101" pitchFamily="49" charset="-122"/>
              <a:sym typeface="华文新魏" panose="02010800040101010101" pitchFamily="2" charset="-122"/>
            </a:endParaRPr>
          </a:p>
        </p:txBody>
      </p:sp>
      <p:sp>
        <p:nvSpPr>
          <p:cNvPr id="7172" name="Text Box 8"/>
          <p:cNvSpPr>
            <a:spLocks noChangeArrowheads="1"/>
          </p:cNvSpPr>
          <p:nvPr/>
        </p:nvSpPr>
        <p:spPr bwMode="auto">
          <a:xfrm>
            <a:off x="971550" y="2133600"/>
            <a:ext cx="328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设正方体的边长为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新魏" panose="02010800040101010101" pitchFamily="2" charset="-122"/>
              </a:rPr>
              <a:t>则  </a:t>
            </a:r>
          </a:p>
        </p:txBody>
      </p:sp>
      <p:pic>
        <p:nvPicPr>
          <p:cNvPr id="7173" name="Object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2132013"/>
            <a:ext cx="93662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4" name="组合 7173"/>
          <p:cNvGrpSpPr/>
          <p:nvPr/>
        </p:nvGrpSpPr>
        <p:grpSpPr bwMode="auto">
          <a:xfrm>
            <a:off x="987425" y="2852738"/>
            <a:ext cx="4618038" cy="647700"/>
            <a:chOff x="0" y="0"/>
            <a:chExt cx="2909" cy="408"/>
          </a:xfrm>
        </p:grpSpPr>
        <p:sp>
          <p:nvSpPr>
            <p:cNvPr id="13324" name="Text Box 10"/>
            <p:cNvSpPr>
              <a:spLocks noChangeArrowheads="1"/>
            </p:cNvSpPr>
            <p:nvPr/>
          </p:nvSpPr>
          <p:spPr bwMode="auto">
            <a:xfrm>
              <a:off x="0" y="53"/>
              <a:ext cx="18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所以正方体的边长是</a:t>
              </a:r>
            </a:p>
          </p:txBody>
        </p:sp>
        <p:pic>
          <p:nvPicPr>
            <p:cNvPr id="13325" name="Object 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122" y="0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6" name="Text Box 12"/>
            <p:cNvSpPr>
              <a:spLocks noChangeArrowheads="1"/>
            </p:cNvSpPr>
            <p:nvPr/>
          </p:nvSpPr>
          <p:spPr bwMode="auto">
            <a:xfrm>
              <a:off x="2554" y="13"/>
              <a:ext cx="3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㎝.</a:t>
              </a:r>
            </a:p>
          </p:txBody>
        </p:sp>
      </p:grpSp>
      <p:grpSp>
        <p:nvGrpSpPr>
          <p:cNvPr id="5123" name="组合 5122"/>
          <p:cNvGrpSpPr/>
          <p:nvPr/>
        </p:nvGrpSpPr>
        <p:grpSpPr bwMode="auto">
          <a:xfrm>
            <a:off x="6443663" y="1911350"/>
            <a:ext cx="1905000" cy="1828800"/>
            <a:chOff x="0" y="0"/>
            <a:chExt cx="1200" cy="1152"/>
          </a:xfrm>
        </p:grpSpPr>
        <p:sp>
          <p:nvSpPr>
            <p:cNvPr id="5124" name="sxx13Line 2"/>
            <p:cNvSpPr/>
            <p:nvPr/>
          </p:nvSpPr>
          <p:spPr>
            <a:xfrm>
              <a:off x="0" y="230"/>
              <a:ext cx="1" cy="922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5" name="sxx13Line 3"/>
            <p:cNvSpPr/>
            <p:nvPr/>
          </p:nvSpPr>
          <p:spPr>
            <a:xfrm>
              <a:off x="0" y="1152"/>
              <a:ext cx="943" cy="1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6" name="sxx13Line 4"/>
            <p:cNvSpPr/>
            <p:nvPr/>
          </p:nvSpPr>
          <p:spPr>
            <a:xfrm flipV="1">
              <a:off x="943" y="230"/>
              <a:ext cx="1" cy="922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7" name="sxx13Line 5"/>
            <p:cNvSpPr/>
            <p:nvPr/>
          </p:nvSpPr>
          <p:spPr>
            <a:xfrm>
              <a:off x="0" y="230"/>
              <a:ext cx="943" cy="1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8" name="sxx13Line 6"/>
            <p:cNvSpPr/>
            <p:nvPr/>
          </p:nvSpPr>
          <p:spPr>
            <a:xfrm flipV="1">
              <a:off x="0" y="0"/>
              <a:ext cx="257" cy="230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29" name="sxx13Line 7"/>
            <p:cNvSpPr/>
            <p:nvPr/>
          </p:nvSpPr>
          <p:spPr>
            <a:xfrm flipV="1">
              <a:off x="943" y="0"/>
              <a:ext cx="257" cy="230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0" name="sxx13Line 8"/>
            <p:cNvSpPr/>
            <p:nvPr/>
          </p:nvSpPr>
          <p:spPr>
            <a:xfrm>
              <a:off x="1200" y="0"/>
              <a:ext cx="1" cy="922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1" name="sxx13Line 9"/>
            <p:cNvSpPr/>
            <p:nvPr/>
          </p:nvSpPr>
          <p:spPr>
            <a:xfrm flipV="1">
              <a:off x="943" y="922"/>
              <a:ext cx="257" cy="230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2" name="sxx13Line 10"/>
            <p:cNvSpPr/>
            <p:nvPr/>
          </p:nvSpPr>
          <p:spPr>
            <a:xfrm>
              <a:off x="257" y="0"/>
              <a:ext cx="943" cy="1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3" name="sxx13Line 11"/>
            <p:cNvSpPr/>
            <p:nvPr/>
          </p:nvSpPr>
          <p:spPr>
            <a:xfrm>
              <a:off x="257" y="0"/>
              <a:ext cx="1" cy="922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4" name="sxx13Line 12"/>
            <p:cNvSpPr/>
            <p:nvPr/>
          </p:nvSpPr>
          <p:spPr>
            <a:xfrm flipV="1">
              <a:off x="0" y="922"/>
              <a:ext cx="257" cy="230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135" name="sxx13Line 13"/>
            <p:cNvSpPr/>
            <p:nvPr/>
          </p:nvSpPr>
          <p:spPr>
            <a:xfrm>
              <a:off x="257" y="922"/>
              <a:ext cx="943" cy="1"/>
            </a:xfrm>
            <a:prstGeom prst="line">
              <a:avLst/>
            </a:prstGeom>
            <a:ln w="38100" cap="flat" cmpd="sng">
              <a:solidFill>
                <a:schemeClr val="accent4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lstStyle/>
            <a:p>
              <a:endParaRPr noProof="1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13340" name="文本框 2"/>
          <p:cNvSpPr txBox="1">
            <a:spLocks noChangeArrowheads="1"/>
          </p:cNvSpPr>
          <p:nvPr/>
        </p:nvSpPr>
        <p:spPr bwMode="auto">
          <a:xfrm>
            <a:off x="755650" y="4652963"/>
            <a:ext cx="5364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求一个数的立方根的运算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叫做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开立方</a:t>
            </a:r>
            <a:r>
              <a:rPr lang="zh-CN" altLang="en-US" sz="2400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新魏" panose="02010800040101010101" pitchFamily="2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9" name="Text Box 15"/>
          <p:cNvSpPr>
            <a:spLocks noChangeArrowheads="1"/>
          </p:cNvSpPr>
          <p:nvPr/>
        </p:nvSpPr>
        <p:spPr bwMode="auto">
          <a:xfrm>
            <a:off x="1752600" y="550068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立方</a:t>
            </a:r>
          </a:p>
        </p:txBody>
      </p:sp>
      <p:sp>
        <p:nvSpPr>
          <p:cNvPr id="7180" name="Rectangle 16"/>
          <p:cNvSpPr>
            <a:spLocks noChangeArrowheads="1"/>
          </p:cNvSpPr>
          <p:nvPr/>
        </p:nvSpPr>
        <p:spPr bwMode="auto">
          <a:xfrm>
            <a:off x="5781675" y="5576888"/>
            <a:ext cx="213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开立方</a:t>
            </a:r>
          </a:p>
        </p:txBody>
      </p:sp>
      <p:grpSp>
        <p:nvGrpSpPr>
          <p:cNvPr id="7181" name="组合 7180"/>
          <p:cNvGrpSpPr/>
          <p:nvPr/>
        </p:nvGrpSpPr>
        <p:grpSpPr bwMode="auto">
          <a:xfrm>
            <a:off x="3114675" y="5653088"/>
            <a:ext cx="2590800" cy="152400"/>
            <a:chOff x="0" y="0"/>
            <a:chExt cx="1632" cy="96"/>
          </a:xfrm>
        </p:grpSpPr>
        <p:sp>
          <p:nvSpPr>
            <p:cNvPr id="13344" name="Line 19"/>
            <p:cNvSpPr>
              <a:spLocks noChangeShapeType="1"/>
            </p:cNvSpPr>
            <p:nvPr/>
          </p:nvSpPr>
          <p:spPr bwMode="auto">
            <a:xfrm>
              <a:off x="0" y="96"/>
              <a:ext cx="1632" cy="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3345" name="Line 20"/>
            <p:cNvSpPr>
              <a:spLocks noChangeShapeType="1"/>
            </p:cNvSpPr>
            <p:nvPr/>
          </p:nvSpPr>
          <p:spPr bwMode="auto">
            <a:xfrm>
              <a:off x="1536" y="0"/>
              <a:ext cx="96" cy="9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7184" name="组合 7183"/>
          <p:cNvGrpSpPr/>
          <p:nvPr/>
        </p:nvGrpSpPr>
        <p:grpSpPr bwMode="auto">
          <a:xfrm>
            <a:off x="3190875" y="5957888"/>
            <a:ext cx="2514600" cy="152400"/>
            <a:chOff x="0" y="0"/>
            <a:chExt cx="1584" cy="96"/>
          </a:xfrm>
        </p:grpSpPr>
        <p:sp>
          <p:nvSpPr>
            <p:cNvPr id="13347" name="Line 21"/>
            <p:cNvSpPr>
              <a:spLocks noChangeShapeType="1"/>
            </p:cNvSpPr>
            <p:nvPr/>
          </p:nvSpPr>
          <p:spPr bwMode="auto">
            <a:xfrm>
              <a:off x="0" y="0"/>
              <a:ext cx="1584" cy="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3348" name="Line 22"/>
            <p:cNvSpPr>
              <a:spLocks noChangeShapeType="1"/>
            </p:cNvSpPr>
            <p:nvPr/>
          </p:nvSpPr>
          <p:spPr bwMode="auto">
            <a:xfrm>
              <a:off x="0" y="0"/>
              <a:ext cx="96" cy="9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7187" name="Rectangle 25"/>
          <p:cNvSpPr>
            <a:spLocks noChangeArrowheads="1"/>
          </p:cNvSpPr>
          <p:nvPr/>
        </p:nvSpPr>
        <p:spPr bwMode="auto">
          <a:xfrm>
            <a:off x="3952875" y="5272088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互逆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Top)">
                                      <p:cBhvr>
                                        <p:cTn id="5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5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6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66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Top)">
                                      <p:cBhvr>
                                        <p:cTn id="70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6" grpId="0"/>
      <p:bldP spid="7172" grpId="0" bldLvl="0"/>
      <p:bldP spid="13340" grpId="0"/>
      <p:bldP spid="7179" grpId="0" bldLvl="0"/>
      <p:bldP spid="7180" grpId="0" bldLvl="0"/>
      <p:bldP spid="7187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</Words>
  <Application>Microsoft Office PowerPoint</Application>
  <PresentationFormat>全屏显示(4:3)</PresentationFormat>
  <Paragraphs>133</Paragraphs>
  <Slides>15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方正姚体</vt:lpstr>
      <vt:lpstr>黑体</vt:lpstr>
      <vt:lpstr>华文新魏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Wingdings 2</vt:lpstr>
      <vt:lpstr>WWW.2PPT.COM
</vt:lpstr>
      <vt:lpstr>Equation.KSEE3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2023-01-16T14:15:42Z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295D41BF842B46978D466FE05EC03F2D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