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0" r:id="rId2"/>
    <p:sldId id="298" r:id="rId3"/>
    <p:sldId id="312" r:id="rId4"/>
    <p:sldId id="310" r:id="rId5"/>
    <p:sldId id="292" r:id="rId6"/>
    <p:sldId id="293" r:id="rId7"/>
    <p:sldId id="294" r:id="rId8"/>
    <p:sldId id="296" r:id="rId9"/>
    <p:sldId id="297" r:id="rId10"/>
    <p:sldId id="306" r:id="rId11"/>
    <p:sldId id="307" r:id="rId12"/>
    <p:sldId id="309" r:id="rId13"/>
    <p:sldId id="308" r:id="rId14"/>
    <p:sldId id="304" r:id="rId15"/>
    <p:sldId id="305" r:id="rId16"/>
    <p:sldId id="301" r:id="rId17"/>
    <p:sldId id="303" r:id="rId1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FF00"/>
    <a:srgbClr val="990000"/>
    <a:srgbClr val="FFCCCC"/>
    <a:srgbClr val="FF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2" autoAdjust="0"/>
    <p:restoredTop sz="94660"/>
  </p:normalViewPr>
  <p:slideViewPr>
    <p:cSldViewPr>
      <p:cViewPr>
        <p:scale>
          <a:sx n="100" d="100"/>
          <a:sy n="100" d="100"/>
        </p:scale>
        <p:origin x="-24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84DB174-9133-4275-B443-A8786DFA8F7D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F4A226-5EF5-48C5-A48B-EF3DF90FC5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E761112-2993-4D8C-BA36-75FC72222CF1}" type="slidenum">
              <a:rPr lang="zh-CN" altLang="en-US" smtClean="0">
                <a:solidFill>
                  <a:srgbClr val="000000"/>
                </a:solidFill>
              </a:rPr>
              <a:t>1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AEE9F78-D3F6-4BA9-8467-0E2F901666AE}" type="slidenum">
              <a:rPr lang="zh-CN" altLang="en-US" smtClean="0"/>
              <a:t>10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762B392-A432-4F0C-8976-19F43E9DC82D}" type="slidenum">
              <a:rPr lang="zh-CN" altLang="en-US" smtClean="0"/>
              <a:t>11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4C4A6AE-D3A7-4569-BDBE-7AF1A7870F09}" type="slidenum">
              <a:rPr lang="zh-CN" altLang="en-US" smtClean="0"/>
              <a:t>12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E5371781-094D-4A3B-BEBD-943C602244CA}" type="slidenum">
              <a:rPr lang="zh-CN" altLang="en-US" smtClean="0"/>
              <a:t>13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D787EE8-3ADB-48EC-AEDC-7FABFE4C865D}" type="slidenum">
              <a:rPr lang="zh-CN" altLang="en-US" smtClean="0">
                <a:solidFill>
                  <a:srgbClr val="000000"/>
                </a:solidFill>
              </a:rPr>
              <a:t>14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8BCF904-5457-4140-A445-603BA44DC2A6}" type="slidenum">
              <a:rPr lang="zh-CN" altLang="en-US" smtClean="0">
                <a:solidFill>
                  <a:srgbClr val="000000"/>
                </a:solidFill>
              </a:rPr>
              <a:t>15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2162AF1-1145-4364-B7CC-94E3FEA782DD}" type="slidenum">
              <a:rPr lang="zh-CN" altLang="en-US" smtClean="0">
                <a:solidFill>
                  <a:srgbClr val="000000"/>
                </a:solidFill>
              </a:rPr>
              <a:t>16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D77955F-B8DA-4FB5-AC9B-C3AC04279BFB}" type="slidenum">
              <a:rPr lang="zh-CN" altLang="en-US" smtClean="0">
                <a:solidFill>
                  <a:srgbClr val="000000"/>
                </a:solidFill>
              </a:rPr>
              <a:t>17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11BCFB-F69D-4210-810F-A9E9EF3C830D}" type="slidenum">
              <a:rPr lang="zh-CN" altLang="en-US" smtClean="0">
                <a:solidFill>
                  <a:srgbClr val="000000"/>
                </a:solidFill>
              </a:rPr>
              <a:t>2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A56704C-A3FA-40E7-A517-F61735DE9E90}" type="slidenum">
              <a:rPr lang="zh-CN" altLang="en-US" smtClean="0"/>
              <a:t>3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0AD9900-711F-41E4-8E55-21AB386D2C45}" type="slidenum">
              <a:rPr lang="zh-CN" altLang="en-US" smtClean="0">
                <a:solidFill>
                  <a:srgbClr val="000000"/>
                </a:solidFill>
              </a:rPr>
              <a:t>4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F9B78EB-8AE4-486D-9334-69CD6265F2B6}" type="slidenum">
              <a:rPr lang="zh-CN" altLang="en-US" smtClean="0">
                <a:solidFill>
                  <a:srgbClr val="000000"/>
                </a:solidFill>
              </a:rPr>
              <a:t>5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A27D80B-A938-4794-93AB-DC3A5C2197D5}" type="slidenum">
              <a:rPr lang="zh-CN" altLang="en-US" smtClean="0">
                <a:solidFill>
                  <a:srgbClr val="000000"/>
                </a:solidFill>
              </a:rPr>
              <a:t>6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119AEA1-337B-480F-9657-112C2313EBD7}" type="slidenum">
              <a:rPr lang="zh-CN" altLang="en-US" smtClean="0">
                <a:solidFill>
                  <a:srgbClr val="000000"/>
                </a:solidFill>
              </a:rPr>
              <a:t>7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EB4E3CC-CD23-4585-A0F9-A986F14E9DA9}" type="slidenum">
              <a:rPr lang="zh-CN" altLang="en-US" smtClean="0">
                <a:solidFill>
                  <a:srgbClr val="000000"/>
                </a:solidFill>
              </a:rPr>
              <a:t>8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22D9C6D-5100-4729-AFAD-19F547737E11}" type="slidenum">
              <a:rPr lang="zh-CN" altLang="en-US" smtClean="0">
                <a:solidFill>
                  <a:srgbClr val="000000"/>
                </a:solidFill>
              </a:rPr>
              <a:t>9</a:t>
            </a:fld>
            <a:endParaRPr lang="en-US" altLang="zh-CN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A23BF-0882-43BF-B4F2-060FE554035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8E593-C53F-41C9-ADB0-F81A3D68FD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E0E03-5F2F-402E-9BFC-CB17ADC4CCC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738D2-BB82-4518-B703-F1E4ECDB607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8EF60-D6FB-422F-874D-D49F9F4954C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7FAB-EA28-46DF-BFF8-C8B60CB49FD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15D46-F9B0-4EA3-AF05-269A2495AEE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50AE-5E30-49E6-B8BA-7185A937D2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12C9-8D95-47B0-A08E-250BF161F6D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58361-2574-4F59-9691-DDA82DF41D40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7F14176-C069-4CAE-BDE0-76060CD0F9EE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2150" y="1557338"/>
            <a:ext cx="7772400" cy="1470025"/>
          </a:xfrm>
        </p:spPr>
        <p:txBody>
          <a:bodyPr/>
          <a:lstStyle/>
          <a:p>
            <a:pPr eaLnBrk="1" hangingPunct="1"/>
            <a:r>
              <a:rPr lang="zh-CN" altLang="en-US" sz="9600" b="1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图形与位置</a:t>
            </a:r>
          </a:p>
        </p:txBody>
      </p:sp>
      <p:sp>
        <p:nvSpPr>
          <p:cNvPr id="3" name="矩形 2"/>
          <p:cNvSpPr/>
          <p:nvPr/>
        </p:nvSpPr>
        <p:spPr>
          <a:xfrm>
            <a:off x="2931899" y="530066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10000"/>
              </a:lnSpc>
              <a:defRPr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0" y="6278563"/>
            <a:ext cx="4114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006600"/>
                </a:solidFill>
              </a:rPr>
              <a:t>比例尺</a:t>
            </a:r>
            <a:r>
              <a:rPr lang="en-US" altLang="zh-CN" sz="3200" b="1">
                <a:solidFill>
                  <a:srgbClr val="006600"/>
                </a:solidFill>
              </a:rPr>
              <a:t>1</a:t>
            </a:r>
            <a:r>
              <a:rPr lang="zh-CN" altLang="en-US" sz="3200" b="1">
                <a:solidFill>
                  <a:srgbClr val="006600"/>
                </a:solidFill>
              </a:rPr>
              <a:t>：</a:t>
            </a:r>
            <a:r>
              <a:rPr lang="en-US" altLang="zh-CN" sz="3200" b="1">
                <a:solidFill>
                  <a:srgbClr val="006600"/>
                </a:solidFill>
              </a:rPr>
              <a:t>80</a:t>
            </a:r>
          </a:p>
        </p:txBody>
      </p:sp>
      <p:pic>
        <p:nvPicPr>
          <p:cNvPr id="34819" name="图片 3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85750"/>
            <a:ext cx="4143375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圆角矩形标注 4"/>
          <p:cNvSpPr>
            <a:spLocks noChangeArrowheads="1"/>
          </p:cNvSpPr>
          <p:nvPr/>
        </p:nvSpPr>
        <p:spPr bwMode="auto">
          <a:xfrm>
            <a:off x="1357313" y="785813"/>
            <a:ext cx="1357312" cy="571500"/>
          </a:xfrm>
          <a:prstGeom prst="wedgeRoundRectCallout">
            <a:avLst>
              <a:gd name="adj1" fmla="val -47088"/>
              <a:gd name="adj2" fmla="val -65500"/>
              <a:gd name="adj3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r>
              <a:rPr lang="en-US" altLang="zh-CN" sz="2800" b="1"/>
              <a:t>1:2000</a:t>
            </a:r>
            <a:endParaRPr lang="zh-CN" altLang="en-US" sz="2800" b="1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43425" y="1357313"/>
            <a:ext cx="41433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一幅图的图上距离与实际距离的比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叫做这幅图的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比例尺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360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357688" y="3500438"/>
            <a:ext cx="4514850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图上距离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实际距离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比例尺</a:t>
            </a:r>
            <a:endParaRPr lang="zh-CN" altLang="en-US" sz="2800"/>
          </a:p>
        </p:txBody>
      </p:sp>
      <p:grpSp>
        <p:nvGrpSpPr>
          <p:cNvPr id="2" name="组合 14"/>
          <p:cNvGrpSpPr/>
          <p:nvPr/>
        </p:nvGrpSpPr>
        <p:grpSpPr bwMode="auto">
          <a:xfrm>
            <a:off x="5072063" y="4286250"/>
            <a:ext cx="3429000" cy="1285875"/>
            <a:chOff x="5072066" y="4286256"/>
            <a:chExt cx="3429024" cy="1285884"/>
          </a:xfrm>
        </p:grpSpPr>
        <p:sp>
          <p:nvSpPr>
            <p:cNvPr id="14" name="矩形 13"/>
            <p:cNvSpPr/>
            <p:nvPr/>
          </p:nvSpPr>
          <p:spPr bwMode="auto">
            <a:xfrm>
              <a:off x="5072066" y="4286256"/>
              <a:ext cx="3429024" cy="12858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a typeface="宋体" panose="02010600030101010101" pitchFamily="2" charset="-122"/>
              </a:endParaRPr>
            </a:p>
          </p:txBody>
        </p:sp>
        <p:grpSp>
          <p:nvGrpSpPr>
            <p:cNvPr id="34825" name="组合 12"/>
            <p:cNvGrpSpPr/>
            <p:nvPr/>
          </p:nvGrpSpPr>
          <p:grpSpPr bwMode="auto">
            <a:xfrm>
              <a:off x="5170469" y="4403374"/>
              <a:ext cx="3245081" cy="1068966"/>
              <a:chOff x="5170469" y="4403374"/>
              <a:chExt cx="3245081" cy="1068966"/>
            </a:xfrm>
          </p:grpSpPr>
          <p:sp>
            <p:nvSpPr>
              <p:cNvPr id="34826" name="矩形 7"/>
              <p:cNvSpPr>
                <a:spLocks noChangeArrowheads="1"/>
              </p:cNvSpPr>
              <p:nvPr/>
            </p:nvSpPr>
            <p:spPr bwMode="auto">
              <a:xfrm>
                <a:off x="5170469" y="4403374"/>
                <a:ext cx="16273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图上距离</a:t>
                </a:r>
                <a:endParaRPr lang="zh-CN" altLang="en-US" sz="2800"/>
              </a:p>
            </p:txBody>
          </p:sp>
          <p:cxnSp>
            <p:nvCxnSpPr>
              <p:cNvPr id="34827" name="直接连接符 9"/>
              <p:cNvCxnSpPr>
                <a:cxnSpLocks noChangeShapeType="1"/>
              </p:cNvCxnSpPr>
              <p:nvPr/>
            </p:nvCxnSpPr>
            <p:spPr bwMode="auto">
              <a:xfrm>
                <a:off x="5286380" y="4929198"/>
                <a:ext cx="142876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28" name="矩形 10"/>
              <p:cNvSpPr>
                <a:spLocks noChangeArrowheads="1"/>
              </p:cNvSpPr>
              <p:nvPr/>
            </p:nvSpPr>
            <p:spPr bwMode="auto">
              <a:xfrm>
                <a:off x="5190391" y="4949120"/>
                <a:ext cx="16273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实际距离</a:t>
                </a:r>
                <a:endParaRPr lang="zh-CN" altLang="en-US" sz="2800"/>
              </a:p>
            </p:txBody>
          </p:sp>
          <p:sp>
            <p:nvSpPr>
              <p:cNvPr id="34829" name="矩形 11"/>
              <p:cNvSpPr>
                <a:spLocks noChangeArrowheads="1"/>
              </p:cNvSpPr>
              <p:nvPr/>
            </p:nvSpPr>
            <p:spPr bwMode="auto">
              <a:xfrm>
                <a:off x="6786578" y="4714884"/>
                <a:ext cx="16289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楷体_GB2312" pitchFamily="49" charset="-122"/>
                    <a:ea typeface="楷体_GB2312" pitchFamily="49" charset="-122"/>
                  </a:rPr>
                  <a:t>= </a:t>
                </a:r>
                <a:r>
                  <a:rPr lang="zh-CN" altLang="en-US" sz="2800" b="1">
                    <a:latin typeface="楷体_GB2312" pitchFamily="49" charset="-122"/>
                    <a:ea typeface="楷体_GB2312" pitchFamily="49" charset="-122"/>
                  </a:rPr>
                  <a:t>比例尺</a:t>
                </a:r>
                <a:endParaRPr lang="zh-CN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8"/>
          <p:cNvGrpSpPr/>
          <p:nvPr/>
        </p:nvGrpSpPr>
        <p:grpSpPr bwMode="auto">
          <a:xfrm>
            <a:off x="214313" y="428625"/>
            <a:ext cx="8715375" cy="2032000"/>
            <a:chOff x="0" y="285728"/>
            <a:chExt cx="8715404" cy="2031325"/>
          </a:xfrm>
        </p:grpSpPr>
        <p:pic>
          <p:nvPicPr>
            <p:cNvPr id="35852" name="图片 2" descr="http://lyedu.lyyj.gov.cn/xx08x/kczy/xia/sx/6/01/renjiao/2/kzzl1/image004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9240" y="1540018"/>
              <a:ext cx="1115129" cy="714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3" name="Rectangle 6"/>
            <p:cNvSpPr>
              <a:spLocks noChangeArrowheads="1"/>
            </p:cNvSpPr>
            <p:nvPr/>
          </p:nvSpPr>
          <p:spPr bwMode="auto">
            <a:xfrm>
              <a:off x="0" y="285728"/>
              <a:ext cx="8715404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>
                <a:lnSpc>
                  <a:spcPct val="150000"/>
                </a:lnSpc>
              </a:pP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　比例尺通常有三种表示方法：</a:t>
              </a:r>
              <a:endPara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①</a:t>
              </a:r>
              <a:r>
                <a:rPr lang="zh-CN" altLang="en-US" sz="2800" b="1">
                  <a:solidFill>
                    <a:srgbClr val="FF0000"/>
                  </a:solidFill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数值比例尺：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如果图上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1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厘米代表实际距离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10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公里，  </a:t>
              </a:r>
              <a:endPara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endParaRPr>
            </a:p>
            <a:p>
              <a:pPr algn="just" eaLnBrk="0" hangingPunct="0">
                <a:lnSpc>
                  <a:spcPct val="150000"/>
                </a:lnSpc>
              </a:pPr>
              <a:r>
                <a:rPr lang="en-US" altLang="zh-CN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  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那么这张图的比例尺是</a:t>
              </a:r>
              <a:r>
                <a:rPr lang="en-US" altLang="zh-CN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1:1000000</a:t>
              </a:r>
              <a:r>
                <a:rPr lang="zh-CN" altLang="en-US" sz="2800" b="1">
                  <a:latin typeface="楷体_GB2312" pitchFamily="49" charset="-122"/>
                  <a:ea typeface="楷体_GB2312" pitchFamily="49" charset="-122"/>
                  <a:cs typeface="宋体" panose="02010600030101010101" pitchFamily="2" charset="-122"/>
                </a:rPr>
                <a:t>或       。</a:t>
              </a:r>
              <a:endParaRPr lang="zh-CN" altLang="en-US" sz="2800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35843" name="Rectangle 7"/>
          <p:cNvSpPr>
            <a:spLocks noChangeArrowheads="1"/>
          </p:cNvSpPr>
          <p:nvPr/>
        </p:nvSpPr>
        <p:spPr bwMode="auto">
          <a:xfrm>
            <a:off x="214313" y="2428875"/>
            <a:ext cx="82867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②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线段比例尺：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表示地图上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1cm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的距离相当于地面上</a:t>
            </a:r>
            <a:endParaRPr lang="en-US" altLang="zh-CN" sz="2800" b="1">
              <a:latin typeface="楷体_GB2312" pitchFamily="49" charset="-122"/>
              <a:ea typeface="楷体_GB2312" pitchFamily="49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  2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公里的实际距离。</a:t>
            </a:r>
            <a:endParaRPr lang="en-US" altLang="zh-CN" sz="2800" b="1">
              <a:latin typeface="楷体_GB2312" pitchFamily="49" charset="-122"/>
              <a:ea typeface="楷体_GB2312" pitchFamily="49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 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③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文字式比例尺：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在图上直接写出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厘米代表实际距</a:t>
            </a:r>
            <a:endParaRPr lang="en-US" altLang="zh-CN" sz="2800" b="1">
              <a:latin typeface="楷体_GB2312" pitchFamily="49" charset="-122"/>
              <a:ea typeface="楷体_GB2312" pitchFamily="49" charset="-122"/>
              <a:cs typeface="宋体" panose="02010600030101010101" pitchFamily="2" charset="-122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  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  <a:cs typeface="宋体" panose="02010600030101010101" pitchFamily="2" charset="-122"/>
              </a:rPr>
              <a:t>离的长度。　</a:t>
            </a:r>
            <a:endParaRPr lang="zh-CN" altLang="en-US" sz="2800">
              <a:latin typeface="楷体_GB2312" pitchFamily="49" charset="-122"/>
              <a:ea typeface="楷体_GB2312" pitchFamily="49" charset="-122"/>
              <a:cs typeface="宋体" panose="02010600030101010101" pitchFamily="2" charset="-122"/>
            </a:endParaRPr>
          </a:p>
        </p:txBody>
      </p:sp>
      <p:grpSp>
        <p:nvGrpSpPr>
          <p:cNvPr id="35844" name="组合 9"/>
          <p:cNvGrpSpPr/>
          <p:nvPr/>
        </p:nvGrpSpPr>
        <p:grpSpPr bwMode="auto">
          <a:xfrm>
            <a:off x="2857500" y="3929063"/>
            <a:ext cx="1957388" cy="461962"/>
            <a:chOff x="3286116" y="4143380"/>
            <a:chExt cx="1957445" cy="461665"/>
          </a:xfrm>
        </p:grpSpPr>
        <p:grpSp>
          <p:nvGrpSpPr>
            <p:cNvPr id="35846" name="组合 13"/>
            <p:cNvGrpSpPr/>
            <p:nvPr/>
          </p:nvGrpSpPr>
          <p:grpSpPr bwMode="auto">
            <a:xfrm>
              <a:off x="3571868" y="4357815"/>
              <a:ext cx="785818" cy="142880"/>
              <a:chOff x="3285322" y="4356340"/>
              <a:chExt cx="1072364" cy="145818"/>
            </a:xfrm>
          </p:grpSpPr>
          <p:cxnSp>
            <p:nvCxnSpPr>
              <p:cNvPr id="35849" name="直接连接符 14"/>
              <p:cNvCxnSpPr>
                <a:cxnSpLocks noChangeShapeType="1"/>
              </p:cNvCxnSpPr>
              <p:nvPr/>
            </p:nvCxnSpPr>
            <p:spPr bwMode="auto">
              <a:xfrm>
                <a:off x="3286116" y="4500570"/>
                <a:ext cx="107157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0" name="直接连接符 1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3214678" y="4429132"/>
                <a:ext cx="142876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51" name="直接连接符 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285454" y="4426984"/>
                <a:ext cx="142876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847" name="TextBox 12"/>
            <p:cNvSpPr txBox="1">
              <a:spLocks noChangeArrowheads="1"/>
            </p:cNvSpPr>
            <p:nvPr/>
          </p:nvSpPr>
          <p:spPr bwMode="auto">
            <a:xfrm>
              <a:off x="3286116" y="4143380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0</a:t>
              </a:r>
              <a:endParaRPr lang="zh-CN" altLang="en-US" b="1"/>
            </a:p>
          </p:txBody>
        </p:sp>
        <p:sp>
          <p:nvSpPr>
            <p:cNvPr id="35848" name="TextBox 13"/>
            <p:cNvSpPr txBox="1">
              <a:spLocks noChangeArrowheads="1"/>
            </p:cNvSpPr>
            <p:nvPr/>
          </p:nvSpPr>
          <p:spPr bwMode="auto">
            <a:xfrm>
              <a:off x="4286248" y="4143380"/>
              <a:ext cx="9573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2</a:t>
              </a:r>
              <a:r>
                <a:rPr lang="zh-CN" altLang="en-US" b="1"/>
                <a:t>公里</a:t>
              </a:r>
            </a:p>
          </p:txBody>
        </p:sp>
      </p:grpSp>
      <p:pic>
        <p:nvPicPr>
          <p:cNvPr id="35845" name="图片 18" descr="图片3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4929188"/>
            <a:ext cx="19288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714375" y="614363"/>
            <a:ext cx="7143750" cy="95408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为了计算方便，通常把比例尺写成前项或后项是</a:t>
            </a:r>
            <a:r>
              <a:rPr lang="en-US" altLang="zh-CN" sz="2800" b="1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的比。</a:t>
            </a:r>
          </a:p>
        </p:txBody>
      </p:sp>
      <p:pic>
        <p:nvPicPr>
          <p:cNvPr id="7" name="图片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571625"/>
            <a:ext cx="3643313" cy="499268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36868" name="矩形 7"/>
          <p:cNvSpPr>
            <a:spLocks noChangeArrowheads="1"/>
          </p:cNvSpPr>
          <p:nvPr/>
        </p:nvSpPr>
        <p:spPr bwMode="auto">
          <a:xfrm>
            <a:off x="4143375" y="2000250"/>
            <a:ext cx="43576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latin typeface="楷体_GB2312" pitchFamily="49" charset="-122"/>
                <a:ea typeface="楷体_GB2312" pitchFamily="49" charset="-122"/>
              </a:rPr>
              <a:t>把右图的线段比例尺改写成数值比例尺。</a:t>
            </a:r>
          </a:p>
        </p:txBody>
      </p:sp>
      <p:sp>
        <p:nvSpPr>
          <p:cNvPr id="9" name="矩形 8"/>
          <p:cNvSpPr/>
          <p:nvPr/>
        </p:nvSpPr>
        <p:spPr>
          <a:xfrm>
            <a:off x="4572000" y="3214688"/>
            <a:ext cx="3251200" cy="2595562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图上距离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实际距离</a:t>
            </a:r>
            <a:endParaRPr lang="en-US" altLang="zh-CN" sz="28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=1cm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50km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=1cm</a:t>
            </a:r>
            <a:r>
              <a:rPr lang="zh-CN" altLang="en-US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：</a:t>
            </a: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5000000cm</a:t>
            </a:r>
          </a:p>
          <a:p>
            <a:pPr algn="l">
              <a:lnSpc>
                <a:spcPct val="150000"/>
              </a:lnSpc>
              <a:defRPr/>
            </a:pPr>
            <a:r>
              <a:rPr lang="en-US" altLang="zh-CN" sz="28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=1:5000000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0"/>
          <p:cNvSpPr txBox="1">
            <a:spLocks noChangeArrowheads="1"/>
          </p:cNvSpPr>
          <p:nvPr/>
        </p:nvSpPr>
        <p:spPr bwMode="auto">
          <a:xfrm>
            <a:off x="214313" y="357188"/>
            <a:ext cx="85010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lnSpc>
                <a:spcPct val="150000"/>
              </a:lnSpc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例</a:t>
            </a: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下面是北京市地铁规划图。地铁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号线在图中的长度大约是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10cm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，它的实际长度大约是多少？</a:t>
            </a:r>
          </a:p>
        </p:txBody>
      </p:sp>
      <p:sp>
        <p:nvSpPr>
          <p:cNvPr id="37891" name="矩形 4"/>
          <p:cNvSpPr>
            <a:spLocks noChangeArrowheads="1"/>
          </p:cNvSpPr>
          <p:nvPr/>
        </p:nvSpPr>
        <p:spPr bwMode="auto">
          <a:xfrm>
            <a:off x="1643063" y="2000250"/>
            <a:ext cx="3057525" cy="5238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比例尺     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1:500000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57250" y="2786063"/>
            <a:ext cx="6356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解：设地铁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号线的实际长度是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x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厘米。</a:t>
            </a:r>
          </a:p>
        </p:txBody>
      </p:sp>
      <p:grpSp>
        <p:nvGrpSpPr>
          <p:cNvPr id="2" name="组合 17"/>
          <p:cNvGrpSpPr/>
          <p:nvPr/>
        </p:nvGrpSpPr>
        <p:grpSpPr bwMode="auto">
          <a:xfrm>
            <a:off x="1785938" y="3286125"/>
            <a:ext cx="2630487" cy="1138238"/>
            <a:chOff x="1643042" y="3929065"/>
            <a:chExt cx="2630327" cy="1137218"/>
          </a:xfrm>
        </p:grpSpPr>
        <p:grpSp>
          <p:nvGrpSpPr>
            <p:cNvPr id="37905" name="组合 11"/>
            <p:cNvGrpSpPr/>
            <p:nvPr/>
          </p:nvGrpSpPr>
          <p:grpSpPr bwMode="auto">
            <a:xfrm>
              <a:off x="1643042" y="4000503"/>
              <a:ext cx="571504" cy="1045857"/>
              <a:chOff x="1643042" y="4000503"/>
              <a:chExt cx="571504" cy="1045857"/>
            </a:xfrm>
          </p:grpSpPr>
          <p:sp>
            <p:nvSpPr>
              <p:cNvPr id="37911" name="TextBox 6"/>
              <p:cNvSpPr txBox="1">
                <a:spLocks noChangeArrowheads="1"/>
              </p:cNvSpPr>
              <p:nvPr/>
            </p:nvSpPr>
            <p:spPr bwMode="auto">
              <a:xfrm>
                <a:off x="1643042" y="4000503"/>
                <a:ext cx="569330" cy="584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10</a:t>
                </a:r>
                <a:endPara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37912" name="直接连接符 8"/>
              <p:cNvCxnSpPr>
                <a:cxnSpLocks noChangeShapeType="1"/>
              </p:cNvCxnSpPr>
              <p:nvPr/>
            </p:nvCxnSpPr>
            <p:spPr bwMode="auto">
              <a:xfrm>
                <a:off x="1643042" y="4572008"/>
                <a:ext cx="571504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13" name="TextBox 9"/>
              <p:cNvSpPr txBox="1">
                <a:spLocks noChangeArrowheads="1"/>
              </p:cNvSpPr>
              <p:nvPr/>
            </p:nvSpPr>
            <p:spPr bwMode="auto">
              <a:xfrm>
                <a:off x="1753117" y="4461931"/>
                <a:ext cx="373783" cy="584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x</a:t>
                </a:r>
                <a:endPara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sp>
          <p:nvSpPr>
            <p:cNvPr id="37906" name="TextBox 10"/>
            <p:cNvSpPr txBox="1">
              <a:spLocks noChangeArrowheads="1"/>
            </p:cNvSpPr>
            <p:nvPr/>
          </p:nvSpPr>
          <p:spPr bwMode="auto">
            <a:xfrm>
              <a:off x="2357422" y="4143379"/>
              <a:ext cx="492395" cy="645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=</a:t>
              </a:r>
              <a:endPara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37907" name="组合 12"/>
            <p:cNvGrpSpPr/>
            <p:nvPr/>
          </p:nvGrpSpPr>
          <p:grpSpPr bwMode="auto">
            <a:xfrm>
              <a:off x="2928926" y="3929065"/>
              <a:ext cx="1344443" cy="1137218"/>
              <a:chOff x="1584483" y="4026261"/>
              <a:chExt cx="1344443" cy="1137218"/>
            </a:xfrm>
          </p:grpSpPr>
          <p:sp>
            <p:nvSpPr>
              <p:cNvPr id="37908" name="TextBox 13"/>
              <p:cNvSpPr txBox="1">
                <a:spLocks noChangeArrowheads="1"/>
              </p:cNvSpPr>
              <p:nvPr/>
            </p:nvSpPr>
            <p:spPr bwMode="auto">
              <a:xfrm>
                <a:off x="2097569" y="4026261"/>
                <a:ext cx="376989" cy="584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1</a:t>
                </a:r>
                <a:endPara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cxnSp>
            <p:nvCxnSpPr>
              <p:cNvPr id="37909" name="直接连接符 14"/>
              <p:cNvCxnSpPr>
                <a:cxnSpLocks noChangeShapeType="1"/>
              </p:cNvCxnSpPr>
              <p:nvPr/>
            </p:nvCxnSpPr>
            <p:spPr bwMode="auto">
              <a:xfrm>
                <a:off x="1643042" y="4572008"/>
                <a:ext cx="1285884" cy="3573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10" name="TextBox 15"/>
              <p:cNvSpPr txBox="1">
                <a:spLocks noChangeArrowheads="1"/>
              </p:cNvSpPr>
              <p:nvPr/>
            </p:nvSpPr>
            <p:spPr bwMode="auto">
              <a:xfrm>
                <a:off x="1584483" y="4579050"/>
                <a:ext cx="1338695" cy="5844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32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500000</a:t>
                </a:r>
                <a:endParaRPr lang="zh-CN" altLang="en-US" sz="3200" b="1"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</p:grp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143125" y="4092575"/>
            <a:ext cx="28749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x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= 10×500000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928813" y="4689475"/>
            <a:ext cx="2806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b="1">
                <a:latin typeface="华文楷体" panose="02010600040101010101" pitchFamily="2" charset="-122"/>
                <a:ea typeface="华文楷体" panose="02010600040101010101" pitchFamily="2" charset="-122"/>
              </a:rPr>
              <a:t>x </a:t>
            </a:r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= 5000000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500188" y="5572125"/>
            <a:ext cx="339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5000000cm = 50km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00063" y="6072188"/>
            <a:ext cx="657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答：地铁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号线的实际长度大约是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50km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grpSp>
        <p:nvGrpSpPr>
          <p:cNvPr id="5" name="组合 47"/>
          <p:cNvGrpSpPr/>
          <p:nvPr/>
        </p:nvGrpSpPr>
        <p:grpSpPr bwMode="auto">
          <a:xfrm>
            <a:off x="5286375" y="3500438"/>
            <a:ext cx="3714750" cy="1500187"/>
            <a:chOff x="5286380" y="3500438"/>
            <a:chExt cx="3714776" cy="1500198"/>
          </a:xfrm>
        </p:grpSpPr>
        <p:sp>
          <p:nvSpPr>
            <p:cNvPr id="40" name="圆角矩形标注 39"/>
            <p:cNvSpPr/>
            <p:nvPr/>
          </p:nvSpPr>
          <p:spPr bwMode="auto">
            <a:xfrm>
              <a:off x="5286380" y="3500438"/>
              <a:ext cx="3714776" cy="1500198"/>
            </a:xfrm>
            <a:prstGeom prst="wedgeRoundRectCallout">
              <a:avLst>
                <a:gd name="adj1" fmla="val -59014"/>
                <a:gd name="adj2" fmla="val -63375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grpSp>
          <p:nvGrpSpPr>
            <p:cNvPr id="37900" name="组合 12"/>
            <p:cNvGrpSpPr/>
            <p:nvPr/>
          </p:nvGrpSpPr>
          <p:grpSpPr bwMode="auto">
            <a:xfrm>
              <a:off x="5500694" y="3714752"/>
              <a:ext cx="3245058" cy="1068959"/>
              <a:chOff x="5170469" y="4403374"/>
              <a:chExt cx="3245081" cy="1068966"/>
            </a:xfrm>
          </p:grpSpPr>
          <p:sp>
            <p:nvSpPr>
              <p:cNvPr id="37901" name="矩形 7"/>
              <p:cNvSpPr>
                <a:spLocks noChangeArrowheads="1"/>
              </p:cNvSpPr>
              <p:nvPr/>
            </p:nvSpPr>
            <p:spPr bwMode="auto">
              <a:xfrm>
                <a:off x="5170469" y="4403374"/>
                <a:ext cx="16273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图上距离</a:t>
                </a:r>
              </a:p>
            </p:txBody>
          </p:sp>
          <p:cxnSp>
            <p:nvCxnSpPr>
              <p:cNvPr id="37902" name="直接连接符 9"/>
              <p:cNvCxnSpPr>
                <a:cxnSpLocks noChangeShapeType="1"/>
              </p:cNvCxnSpPr>
              <p:nvPr/>
            </p:nvCxnSpPr>
            <p:spPr bwMode="auto">
              <a:xfrm>
                <a:off x="5286380" y="4929198"/>
                <a:ext cx="1428760" cy="1588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903" name="矩形 10"/>
              <p:cNvSpPr>
                <a:spLocks noChangeArrowheads="1"/>
              </p:cNvSpPr>
              <p:nvPr/>
            </p:nvSpPr>
            <p:spPr bwMode="auto">
              <a:xfrm>
                <a:off x="5190391" y="4949120"/>
                <a:ext cx="162736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实际距离</a:t>
                </a:r>
              </a:p>
            </p:txBody>
          </p:sp>
          <p:sp>
            <p:nvSpPr>
              <p:cNvPr id="37904" name="矩形 11"/>
              <p:cNvSpPr>
                <a:spLocks noChangeArrowheads="1"/>
              </p:cNvSpPr>
              <p:nvPr/>
            </p:nvSpPr>
            <p:spPr bwMode="auto">
              <a:xfrm>
                <a:off x="6786578" y="4714884"/>
                <a:ext cx="162897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= </a:t>
                </a:r>
                <a:r>
                  <a:rPr lang="zh-CN" altLang="en-US" sz="2800" b="1"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比例尺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4" grpId="0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8888" y="508000"/>
            <a:ext cx="3614737" cy="706438"/>
          </a:xfrm>
        </p:spPr>
        <p:txBody>
          <a:bodyPr/>
          <a:lstStyle/>
          <a:p>
            <a:pPr eaLnBrk="1" hangingPunct="1"/>
            <a:r>
              <a:rPr lang="zh-CN" altLang="en-US" sz="6000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练 一 练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72500" cy="47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1" descr="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85750"/>
            <a:ext cx="8215312" cy="635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857375"/>
            <a:ext cx="53435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472488" cy="13795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在右下图中描出下面各点，并依次连起来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A(5,0)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B(3,1)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C(1,4)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图片 20" descr="12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28625"/>
            <a:ext cx="738187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pic_2985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0"/>
            <a:ext cx="4768850" cy="6851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714500" y="100013"/>
            <a:ext cx="4652963" cy="22574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809750" y="2390775"/>
            <a:ext cx="1438275" cy="3238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>
            <a:off x="1725613" y="4689475"/>
            <a:ext cx="4586287" cy="2112963"/>
            <a:chOff x="512" y="2840"/>
            <a:chExt cx="2459" cy="1180"/>
          </a:xfrm>
        </p:grpSpPr>
        <p:sp>
          <p:nvSpPr>
            <p:cNvPr id="26633" name="AutoShape 7"/>
            <p:cNvSpPr>
              <a:spLocks noChangeArrowheads="1"/>
            </p:cNvSpPr>
            <p:nvPr/>
          </p:nvSpPr>
          <p:spPr bwMode="auto">
            <a:xfrm>
              <a:off x="2272" y="3504"/>
              <a:ext cx="699" cy="40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4" name="Rectangle 8"/>
            <p:cNvSpPr>
              <a:spLocks noChangeArrowheads="1"/>
            </p:cNvSpPr>
            <p:nvPr/>
          </p:nvSpPr>
          <p:spPr bwMode="auto">
            <a:xfrm>
              <a:off x="512" y="2840"/>
              <a:ext cx="1603" cy="118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1949450" y="2992438"/>
            <a:ext cx="4432300" cy="1052512"/>
            <a:chOff x="639" y="1934"/>
            <a:chExt cx="2377" cy="588"/>
          </a:xfrm>
        </p:grpSpPr>
        <p:sp>
          <p:nvSpPr>
            <p:cNvPr id="26631" name="AutoShape 10"/>
            <p:cNvSpPr>
              <a:spLocks noChangeArrowheads="1"/>
            </p:cNvSpPr>
            <p:nvPr/>
          </p:nvSpPr>
          <p:spPr bwMode="auto">
            <a:xfrm>
              <a:off x="639" y="1934"/>
              <a:ext cx="699" cy="5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32" name="AutoShape 11"/>
            <p:cNvSpPr>
              <a:spLocks noChangeArrowheads="1"/>
            </p:cNvSpPr>
            <p:nvPr/>
          </p:nvSpPr>
          <p:spPr bwMode="auto">
            <a:xfrm>
              <a:off x="2317" y="2015"/>
              <a:ext cx="699" cy="507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74"/>
          <p:cNvGrpSpPr/>
          <p:nvPr/>
        </p:nvGrpSpPr>
        <p:grpSpPr bwMode="auto">
          <a:xfrm>
            <a:off x="1571625" y="642938"/>
            <a:ext cx="4608513" cy="4608512"/>
            <a:chOff x="1791" y="1888"/>
            <a:chExt cx="2222" cy="2222"/>
          </a:xfrm>
        </p:grpSpPr>
        <p:sp>
          <p:nvSpPr>
            <p:cNvPr id="27668" name="Oval 75"/>
            <p:cNvSpPr>
              <a:spLocks noChangeArrowheads="1"/>
            </p:cNvSpPr>
            <p:nvPr/>
          </p:nvSpPr>
          <p:spPr bwMode="auto">
            <a:xfrm>
              <a:off x="1791" y="1888"/>
              <a:ext cx="2222" cy="2222"/>
            </a:xfrm>
            <a:prstGeom prst="ellipse">
              <a:avLst/>
            </a:prstGeom>
            <a:solidFill>
              <a:srgbClr val="969696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b="1"/>
            </a:p>
          </p:txBody>
        </p:sp>
        <p:sp>
          <p:nvSpPr>
            <p:cNvPr id="27669" name="Oval 76"/>
            <p:cNvSpPr>
              <a:spLocks noChangeArrowheads="1"/>
            </p:cNvSpPr>
            <p:nvPr/>
          </p:nvSpPr>
          <p:spPr bwMode="auto">
            <a:xfrm>
              <a:off x="1973" y="2070"/>
              <a:ext cx="1856" cy="1856"/>
            </a:xfrm>
            <a:prstGeom prst="ellipse">
              <a:avLst/>
            </a:prstGeom>
            <a:solidFill>
              <a:srgbClr val="CCCCFF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b="1"/>
            </a:p>
          </p:txBody>
        </p:sp>
        <p:sp>
          <p:nvSpPr>
            <p:cNvPr id="27670" name="Oval 77"/>
            <p:cNvSpPr>
              <a:spLocks noChangeArrowheads="1"/>
            </p:cNvSpPr>
            <p:nvPr/>
          </p:nvSpPr>
          <p:spPr bwMode="auto">
            <a:xfrm>
              <a:off x="2495" y="2648"/>
              <a:ext cx="754" cy="753"/>
            </a:xfrm>
            <a:prstGeom prst="ellipse">
              <a:avLst/>
            </a:prstGeom>
            <a:solidFill>
              <a:srgbClr val="EAEAEA"/>
            </a:solidFill>
            <a:ln w="9525" algn="ctr">
              <a:solidFill>
                <a:schemeClr val="tx1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 b="1"/>
            </a:p>
          </p:txBody>
        </p:sp>
      </p:grpSp>
      <p:sp>
        <p:nvSpPr>
          <p:cNvPr id="27651" name="AutoShape 78"/>
          <p:cNvSpPr>
            <a:spLocks noChangeArrowheads="1"/>
          </p:cNvSpPr>
          <p:nvPr/>
        </p:nvSpPr>
        <p:spPr bwMode="auto">
          <a:xfrm>
            <a:off x="3724275" y="2011363"/>
            <a:ext cx="222250" cy="992187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/>
          <a:p>
            <a:endParaRPr lang="zh-CN" altLang="en-US" b="1"/>
          </a:p>
        </p:txBody>
      </p:sp>
      <p:sp>
        <p:nvSpPr>
          <p:cNvPr id="27652" name="AutoShape 79"/>
          <p:cNvSpPr>
            <a:spLocks noChangeArrowheads="1"/>
          </p:cNvSpPr>
          <p:nvPr/>
        </p:nvSpPr>
        <p:spPr bwMode="auto">
          <a:xfrm flipV="1">
            <a:off x="3724275" y="3003550"/>
            <a:ext cx="222250" cy="990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</a:ln>
        </p:spPr>
        <p:txBody>
          <a:bodyPr wrap="none" lIns="90000" tIns="46800" rIns="90000" bIns="46800" anchor="ctr"/>
          <a:lstStyle/>
          <a:p>
            <a:endParaRPr lang="zh-CN" altLang="en-US" b="1"/>
          </a:p>
        </p:txBody>
      </p:sp>
      <p:sp>
        <p:nvSpPr>
          <p:cNvPr id="416848" name="Text Box 80"/>
          <p:cNvSpPr txBox="1">
            <a:spLocks noChangeArrowheads="1"/>
          </p:cNvSpPr>
          <p:nvPr/>
        </p:nvSpPr>
        <p:spPr bwMode="auto">
          <a:xfrm>
            <a:off x="3448050" y="1076325"/>
            <a:ext cx="8001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/>
              <a:t>北</a:t>
            </a:r>
          </a:p>
        </p:txBody>
      </p:sp>
      <p:sp>
        <p:nvSpPr>
          <p:cNvPr id="416849" name="Text Box 81"/>
          <p:cNvSpPr txBox="1">
            <a:spLocks noChangeArrowheads="1"/>
          </p:cNvSpPr>
          <p:nvPr/>
        </p:nvSpPr>
        <p:spPr bwMode="auto">
          <a:xfrm>
            <a:off x="3440113" y="3995738"/>
            <a:ext cx="8001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/>
              <a:t>南</a:t>
            </a:r>
          </a:p>
        </p:txBody>
      </p:sp>
      <p:sp>
        <p:nvSpPr>
          <p:cNvPr id="416850" name="Text Box 82"/>
          <p:cNvSpPr txBox="1">
            <a:spLocks noChangeArrowheads="1"/>
          </p:cNvSpPr>
          <p:nvPr/>
        </p:nvSpPr>
        <p:spPr bwMode="auto">
          <a:xfrm>
            <a:off x="1989138" y="2581275"/>
            <a:ext cx="8001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/>
              <a:t>西</a:t>
            </a:r>
          </a:p>
        </p:txBody>
      </p:sp>
      <p:sp>
        <p:nvSpPr>
          <p:cNvPr id="416851" name="Text Box 83"/>
          <p:cNvSpPr txBox="1">
            <a:spLocks noChangeArrowheads="1"/>
          </p:cNvSpPr>
          <p:nvPr/>
        </p:nvSpPr>
        <p:spPr bwMode="auto">
          <a:xfrm>
            <a:off x="4881563" y="2587625"/>
            <a:ext cx="8001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/>
              <a:t>东</a:t>
            </a:r>
          </a:p>
        </p:txBody>
      </p:sp>
      <p:sp>
        <p:nvSpPr>
          <p:cNvPr id="416852" name="Text Box 84"/>
          <p:cNvSpPr txBox="1">
            <a:spLocks noChangeArrowheads="1"/>
          </p:cNvSpPr>
          <p:nvPr/>
        </p:nvSpPr>
        <p:spPr bwMode="auto">
          <a:xfrm rot="2891449">
            <a:off x="4205288" y="1695450"/>
            <a:ext cx="1314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D60093"/>
                </a:solidFill>
              </a:rPr>
              <a:t>东北</a:t>
            </a:r>
            <a:endParaRPr lang="zh-CN" altLang="en-US" sz="4400" b="1">
              <a:solidFill>
                <a:srgbClr val="D60093"/>
              </a:solidFill>
              <a:ea typeface="方正姚体" panose="02010601030101010101" pitchFamily="2" charset="-122"/>
            </a:endParaRPr>
          </a:p>
        </p:txBody>
      </p:sp>
      <p:sp>
        <p:nvSpPr>
          <p:cNvPr id="416853" name="Text Box 85"/>
          <p:cNvSpPr txBox="1">
            <a:spLocks noChangeArrowheads="1"/>
          </p:cNvSpPr>
          <p:nvPr/>
        </p:nvSpPr>
        <p:spPr bwMode="auto">
          <a:xfrm rot="-2319854">
            <a:off x="4084638" y="3590925"/>
            <a:ext cx="1314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D60093"/>
                </a:solidFill>
              </a:rPr>
              <a:t>东南</a:t>
            </a:r>
            <a:endParaRPr lang="zh-CN" altLang="en-US" sz="4400" b="1">
              <a:solidFill>
                <a:srgbClr val="D60093"/>
              </a:solidFill>
              <a:ea typeface="方正姚体" panose="02010601030101010101" pitchFamily="2" charset="-122"/>
            </a:endParaRPr>
          </a:p>
        </p:txBody>
      </p:sp>
      <p:sp>
        <p:nvSpPr>
          <p:cNvPr id="416854" name="Text Box 86"/>
          <p:cNvSpPr txBox="1">
            <a:spLocks noChangeArrowheads="1"/>
          </p:cNvSpPr>
          <p:nvPr/>
        </p:nvSpPr>
        <p:spPr bwMode="auto">
          <a:xfrm rot="-2866142">
            <a:off x="2159001" y="1695450"/>
            <a:ext cx="1314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D60093"/>
                </a:solidFill>
              </a:rPr>
              <a:t>西北</a:t>
            </a:r>
            <a:endParaRPr lang="zh-CN" altLang="en-US" sz="4400" b="1">
              <a:solidFill>
                <a:srgbClr val="D60093"/>
              </a:solidFill>
              <a:ea typeface="方正姚体" panose="02010601030101010101" pitchFamily="2" charset="-122"/>
            </a:endParaRPr>
          </a:p>
        </p:txBody>
      </p:sp>
      <p:sp>
        <p:nvSpPr>
          <p:cNvPr id="416855" name="Text Box 87"/>
          <p:cNvSpPr txBox="1">
            <a:spLocks noChangeArrowheads="1"/>
          </p:cNvSpPr>
          <p:nvPr/>
        </p:nvSpPr>
        <p:spPr bwMode="auto">
          <a:xfrm rot="2458729">
            <a:off x="2422525" y="3663950"/>
            <a:ext cx="13144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400" b="1">
                <a:solidFill>
                  <a:srgbClr val="D60093"/>
                </a:solidFill>
              </a:rPr>
              <a:t>西南</a:t>
            </a:r>
            <a:endParaRPr lang="zh-CN" altLang="en-US" sz="4400" b="1">
              <a:solidFill>
                <a:srgbClr val="D60093"/>
              </a:solidFill>
              <a:ea typeface="方正姚体" panose="02010601030101010101" pitchFamily="2" charset="-122"/>
            </a:endParaRPr>
          </a:p>
        </p:txBody>
      </p:sp>
      <p:grpSp>
        <p:nvGrpSpPr>
          <p:cNvPr id="3" name="组合 18"/>
          <p:cNvGrpSpPr/>
          <p:nvPr/>
        </p:nvGrpSpPr>
        <p:grpSpPr bwMode="auto">
          <a:xfrm>
            <a:off x="5857875" y="428625"/>
            <a:ext cx="3071813" cy="1633538"/>
            <a:chOff x="357158" y="4652963"/>
            <a:chExt cx="3071863" cy="1633557"/>
          </a:xfrm>
        </p:grpSpPr>
        <p:sp>
          <p:nvSpPr>
            <p:cNvPr id="27665" name="Rectangle 15"/>
            <p:cNvSpPr>
              <a:spLocks noChangeArrowheads="1"/>
            </p:cNvSpPr>
            <p:nvPr/>
          </p:nvSpPr>
          <p:spPr bwMode="auto">
            <a:xfrm>
              <a:off x="357158" y="4652963"/>
              <a:ext cx="3071863" cy="163355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</a:ln>
          </p:spPr>
          <p:txBody>
            <a:bodyPr wrap="none" lIns="90000" tIns="46800" rIns="90000" bIns="46800" anchor="ctr"/>
            <a:lstStyle/>
            <a:p>
              <a:endParaRPr lang="zh-CN" altLang="zh-CN" sz="4400" b="1"/>
            </a:p>
          </p:txBody>
        </p:sp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357166" y="4693019"/>
              <a:ext cx="3003064" cy="77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400" b="1">
                  <a:ea typeface="华文新魏" panose="02010800040101010101" pitchFamily="2" charset="-122"/>
                </a:rPr>
                <a:t>东与西相对</a:t>
              </a:r>
            </a:p>
          </p:txBody>
        </p:sp>
        <p:sp>
          <p:nvSpPr>
            <p:cNvPr id="27667" name="Text Box 17"/>
            <p:cNvSpPr txBox="1">
              <a:spLocks noChangeArrowheads="1"/>
            </p:cNvSpPr>
            <p:nvPr/>
          </p:nvSpPr>
          <p:spPr bwMode="auto">
            <a:xfrm>
              <a:off x="357166" y="5452985"/>
              <a:ext cx="3003064" cy="77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400" b="1">
                  <a:ea typeface="华文新魏" panose="02010800040101010101" pitchFamily="2" charset="-122"/>
                </a:rPr>
                <a:t>南与北相对</a:t>
              </a:r>
            </a:p>
          </p:txBody>
        </p:sp>
      </p:grpSp>
      <p:grpSp>
        <p:nvGrpSpPr>
          <p:cNvPr id="4" name="Group 22"/>
          <p:cNvGrpSpPr/>
          <p:nvPr/>
        </p:nvGrpSpPr>
        <p:grpSpPr bwMode="auto">
          <a:xfrm>
            <a:off x="571500" y="5130800"/>
            <a:ext cx="6824663" cy="1798638"/>
            <a:chOff x="476" y="392"/>
            <a:chExt cx="4299" cy="1133"/>
          </a:xfrm>
        </p:grpSpPr>
        <p:sp>
          <p:nvSpPr>
            <p:cNvPr id="27663" name="Text Box 23"/>
            <p:cNvSpPr txBox="1">
              <a:spLocks noChangeArrowheads="1"/>
            </p:cNvSpPr>
            <p:nvPr/>
          </p:nvSpPr>
          <p:spPr bwMode="auto">
            <a:xfrm flipH="1">
              <a:off x="1106" y="527"/>
              <a:ext cx="3669" cy="835"/>
            </a:xfrm>
            <a:prstGeom prst="rect">
              <a:avLst/>
            </a:prstGeom>
            <a:solidFill>
              <a:schemeClr val="bg1"/>
            </a:solidFill>
            <a:ln w="63500">
              <a:pattFill prst="sphere">
                <a:fgClr>
                  <a:srgbClr val="0000FF"/>
                </a:fgClr>
                <a:bgClr>
                  <a:srgbClr val="FFFFFF"/>
                </a:bgClr>
              </a:pattFill>
              <a:miter lim="800000"/>
            </a:ln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 eaLnBrk="1" hangingPunct="1"/>
              <a:r>
                <a:rPr lang="zh-CN" altLang="en-US" sz="4000" b="1">
                  <a:latin typeface="华文新魏" panose="02010800040101010101" pitchFamily="2" charset="-122"/>
                  <a:ea typeface="华文新魏" panose="02010800040101010101" pitchFamily="2" charset="-122"/>
                </a:rPr>
                <a:t>地图通常是按上北下南，</a:t>
              </a:r>
            </a:p>
            <a:p>
              <a:pPr algn="l" eaLnBrk="1" hangingPunct="1"/>
              <a:r>
                <a:rPr lang="zh-CN" altLang="en-US" sz="4000" b="1">
                  <a:latin typeface="华文新魏" panose="02010800040101010101" pitchFamily="2" charset="-122"/>
                  <a:ea typeface="华文新魏" panose="02010800040101010101" pitchFamily="2" charset="-122"/>
                </a:rPr>
                <a:t>左西右东来绘制的。</a:t>
              </a:r>
            </a:p>
          </p:txBody>
        </p:sp>
        <p:pic>
          <p:nvPicPr>
            <p:cNvPr id="27664" name="Picture 24" descr="女孩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6" y="392"/>
              <a:ext cx="567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416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4168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16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16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6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68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16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16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48" grpId="0"/>
      <p:bldP spid="416849" grpId="0"/>
      <p:bldP spid="416850" grpId="0"/>
      <p:bldP spid="416851" grpId="0"/>
      <p:bldP spid="416852" grpId="0"/>
      <p:bldP spid="416852" grpId="1"/>
      <p:bldP spid="416853" grpId="0"/>
      <p:bldP spid="416853" grpId="1"/>
      <p:bldP spid="416854" grpId="0"/>
      <p:bldP spid="416854" grpId="1"/>
      <p:bldP spid="416855" grpId="0"/>
      <p:bldP spid="41685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35242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zh-CN" b="1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Tx/>
              <a:buNone/>
            </a:pP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填空题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、在平面图上通常确定的方位是：上北下（     ）、左（     ）右（     ）。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、右图中，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点在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点东偏北的方向上，也可以说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点在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点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      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偏（     ）的方向上。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757613" y="4613275"/>
            <a:ext cx="708025" cy="8143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435600" y="3868738"/>
            <a:ext cx="708025" cy="8159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0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2555875" y="5237163"/>
            <a:ext cx="338455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rot="16200000" flipH="1">
            <a:off x="2959100" y="5272088"/>
            <a:ext cx="25050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rot="-2700000">
            <a:off x="4052888" y="4618038"/>
            <a:ext cx="1658937" cy="18573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680" name="Freeform 8"/>
          <p:cNvSpPr/>
          <p:nvPr/>
        </p:nvSpPr>
        <p:spPr bwMode="auto">
          <a:xfrm>
            <a:off x="4787900" y="4868863"/>
            <a:ext cx="71438" cy="360362"/>
          </a:xfrm>
          <a:custGeom>
            <a:avLst/>
            <a:gdLst>
              <a:gd name="T0" fmla="*/ 0 w 45"/>
              <a:gd name="T1" fmla="*/ 0 h 227"/>
              <a:gd name="T2" fmla="*/ 2147483647 w 45"/>
              <a:gd name="T3" fmla="*/ 2147483647 h 227"/>
              <a:gd name="T4" fmla="*/ 0 w 45"/>
              <a:gd name="T5" fmla="*/ 2147483647 h 227"/>
              <a:gd name="T6" fmla="*/ 0 60000 65536"/>
              <a:gd name="T7" fmla="*/ 0 60000 65536"/>
              <a:gd name="T8" fmla="*/ 0 60000 65536"/>
              <a:gd name="T9" fmla="*/ 0 w 45"/>
              <a:gd name="T10" fmla="*/ 0 h 227"/>
              <a:gd name="T11" fmla="*/ 45 w 45"/>
              <a:gd name="T12" fmla="*/ 227 h 2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" h="227">
                <a:moveTo>
                  <a:pt x="0" y="0"/>
                </a:moveTo>
                <a:lnTo>
                  <a:pt x="45" y="136"/>
                </a:lnTo>
                <a:lnTo>
                  <a:pt x="0" y="227"/>
                </a:lnTo>
              </a:path>
            </a:pathLst>
          </a:cu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211638" y="5237163"/>
            <a:ext cx="15843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40425" y="4948238"/>
            <a:ext cx="719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东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190625" y="1928813"/>
            <a:ext cx="738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南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286125" y="1928813"/>
            <a:ext cx="738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048250" y="1928813"/>
            <a:ext cx="738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东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5000625" y="3000375"/>
            <a:ext cx="738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东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500438" y="3000375"/>
            <a:ext cx="738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46" grpId="0"/>
      <p:bldP spid="14347" grpId="0"/>
      <p:bldP spid="14348" grpId="0"/>
      <p:bldP spid="14349" grpId="0"/>
      <p:bldP spid="14351" grpId="0"/>
      <p:bldP spid="143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5750" y="762000"/>
            <a:ext cx="8572500" cy="53101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、物体的位置可以用方格上的点来表示，再用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数对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来描述点的位置，如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）表示这个物体在第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(  5  )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列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，第（     ）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）表示这个物体在第（     ）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列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，（     ）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、王东在班级的位置用数对表示是（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），那么王东坐在教室的第（     ）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行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，第（     ）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列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b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 rot="-5400000">
            <a:off x="4843463" y="2414587"/>
            <a:ext cx="738188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 rot="-5400000">
            <a:off x="4343400" y="3200400"/>
            <a:ext cx="738188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 rot="-5400000">
            <a:off x="6557169" y="3128169"/>
            <a:ext cx="7397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 rot="-5400000">
            <a:off x="7705725" y="4700588"/>
            <a:ext cx="7381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 rot="-5400000">
            <a:off x="5189538" y="4686300"/>
            <a:ext cx="7381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1665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、小兰在小明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南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偏</a:t>
            </a:r>
            <a:r>
              <a:rPr lang="zh-CN" altLang="en-US" b="1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东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45°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的方向上，小明就是在小兰的（   　   　 ）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45°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方向上。</a:t>
            </a:r>
          </a:p>
          <a:p>
            <a:pPr eaLnBrk="1" hangingPunct="1">
              <a:buFontTx/>
              <a:buNone/>
            </a:pPr>
            <a:endParaRPr lang="en-US" altLang="zh-CN" b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3286125" y="1428750"/>
            <a:ext cx="1643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</a:t>
            </a:r>
            <a:r>
              <a:rPr lang="zh-CN" altLang="en-US" sz="3200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偏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</a:t>
            </a:r>
          </a:p>
        </p:txBody>
      </p:sp>
      <p:pic>
        <p:nvPicPr>
          <p:cNvPr id="3072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143125"/>
            <a:ext cx="5214938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、观察右图：学校在小明家（      ）偏（      ）（      ）度的方向上，距离约是（           ）。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6051550" y="857250"/>
            <a:ext cx="5048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北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7858125" y="85725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西</a:t>
            </a: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1285875" y="1546225"/>
            <a:ext cx="792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45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6740525" y="1563688"/>
            <a:ext cx="1295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600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米</a:t>
            </a:r>
          </a:p>
        </p:txBody>
      </p:sp>
      <p:pic>
        <p:nvPicPr>
          <p:cNvPr id="3175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57438"/>
            <a:ext cx="5786438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  <p:bldP spid="17432" grpId="0"/>
      <p:bldP spid="17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347913"/>
            <a:ext cx="80597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750888"/>
            <a:ext cx="8229600" cy="13112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、广场为观察点，学校在北偏西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30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  <a:sym typeface="Symbol" panose="05050102010706020507" pitchFamily="18" charset="2"/>
              </a:rPr>
              <a:t>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的方向上，下图中正确的是（      ）。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379538" y="4632325"/>
            <a:ext cx="690562" cy="5826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</a:p>
        </p:txBody>
      </p:sp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195763" y="4586288"/>
            <a:ext cx="690562" cy="584200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B</a:t>
            </a:r>
          </a:p>
        </p:txBody>
      </p:sp>
      <p:sp>
        <p:nvSpPr>
          <p:cNvPr id="32774" name="Text Box 8"/>
          <p:cNvSpPr txBox="1">
            <a:spLocks noChangeArrowheads="1"/>
          </p:cNvSpPr>
          <p:nvPr/>
        </p:nvSpPr>
        <p:spPr bwMode="auto">
          <a:xfrm>
            <a:off x="7096125" y="4557713"/>
            <a:ext cx="690563" cy="582612"/>
          </a:xfrm>
          <a:prstGeom prst="rect">
            <a:avLst/>
          </a:prstGeom>
          <a:solidFill>
            <a:srgbClr val="FFFFFF"/>
          </a:solidFill>
          <a:ln w="38100">
            <a:solidFill>
              <a:srgbClr val="FFFFFF"/>
            </a:solidFill>
            <a:miter lim="800000"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5000625" y="1625600"/>
            <a:ext cx="10810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5813" y="571500"/>
            <a:ext cx="7543800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、照样子写出右上图中各字母的位置。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A(2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B(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C(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D(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E(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F(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endParaRPr lang="en-US" altLang="zh-CN" b="1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G(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zh-CN" altLang="en-US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lang="en-US" altLang="zh-CN" b="1" u="sng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</a:t>
            </a:r>
            <a:r>
              <a:rPr lang="en-US" altLang="zh-CN" b="1" smtClean="0">
                <a:latin typeface="华文楷体" panose="02010600040101010101" pitchFamily="2" charset="-122"/>
                <a:ea typeface="华文楷体" panose="02010600040101010101" pitchFamily="2" charset="-122"/>
              </a:rPr>
              <a:t>)</a:t>
            </a:r>
            <a:endParaRPr lang="en-US" altLang="zh-CN" b="1" smtClean="0">
              <a:solidFill>
                <a:srgbClr val="C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955925" y="114776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571875" y="1143000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924425" y="1135063"/>
            <a:ext cx="5762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5710238" y="1147763"/>
            <a:ext cx="576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285875" y="1724025"/>
            <a:ext cx="576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000250" y="1724025"/>
            <a:ext cx="4079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344863" y="1724025"/>
            <a:ext cx="5762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059238" y="1724025"/>
            <a:ext cx="40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273675" y="1728788"/>
            <a:ext cx="4699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5916613" y="1724025"/>
            <a:ext cx="441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214438" y="2322513"/>
            <a:ext cx="5222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928813" y="2333625"/>
            <a:ext cx="4286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0</a:t>
            </a:r>
          </a:p>
        </p:txBody>
      </p:sp>
      <p:pic>
        <p:nvPicPr>
          <p:cNvPr id="3380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428875"/>
            <a:ext cx="5072062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607</Words>
  <Application>Microsoft Office PowerPoint</Application>
  <PresentationFormat>全屏显示(4:3)</PresentationFormat>
  <Paragraphs>119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方正姚体</vt:lpstr>
      <vt:lpstr>华文楷体</vt:lpstr>
      <vt:lpstr>华文新魏</vt:lpstr>
      <vt:lpstr>楷体_GB2312</vt:lpstr>
      <vt:lpstr>宋体</vt:lpstr>
      <vt:lpstr>微软雅黑</vt:lpstr>
      <vt:lpstr>Arial</vt:lpstr>
      <vt:lpstr>Calibri</vt:lpstr>
      <vt:lpstr>Symbol</vt:lpstr>
      <vt:lpstr>WWW.2PPT.COM
</vt:lpstr>
      <vt:lpstr>图形与位置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练 一 练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2022-01-07T01:58:31Z</dcterms:created>
  <dcterms:modified xsi:type="dcterms:W3CDTF">2023-01-16T14:15:49Z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E7DD0815D3CE4A59BA8F6C684B948AC3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