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2A85B88-E686-4E22-8223-F1EAC82ADA3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B019F49-3496-46C1-AD60-CFEF3D3DACF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4B34B-3905-4FBA-95C2-7E1C11BA800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FE7E9-119B-4A4F-B565-D2AED3A93EC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FE7E9-119B-4A4F-B565-D2AED3A93EC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A4F65-55A9-4205-A4E8-C26036AB109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784-C7CF-412C-8B40-FD8073C94A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6E751-11D3-43D2-B9CF-5502A0E3958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0BFB3-E5D4-43D4-A2AE-15D36167AE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48E9-A35A-4CB7-B0AF-B35EAABD9CE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64F0-468C-44D4-981F-8381E368A8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9D57C-DF1F-4B6B-AEC0-B842AC2760F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D6403-D11B-47BF-B95D-00AB5479E0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608CC-9ACA-4532-A373-C77D7EFEBEF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E028D-3B32-4654-8774-52AAD59729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1D7F-9E1C-4D1E-86FE-5E354B59547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36CB-EA83-45AB-868C-B36E1CB9EA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2CE7E-4491-4320-8BF3-05B2FB231AE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B91F7-2FD9-4C12-97B9-7CD8D0FD8E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FE2EF-D1AF-405A-95DD-BE977B4EE45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7AD21-20AC-42FC-A552-D5AC5479A2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52CFE-6D0E-42D5-9AEC-AE6F659F641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AFF5C-B53F-480F-AD2A-0F855E362D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A3BE0-F278-4453-B8EA-C117D52AA66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77040-B659-42C8-85AC-BFE6DFB7D9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75A72-DE32-4B0D-88F5-E09BB746569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81939-6F4E-4A30-B808-384F569125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2377F2B-57E0-42DC-BA2A-83ABE76EDF1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3162576-6A89-42D7-9AAF-3760037175F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" y="1059447"/>
            <a:ext cx="9143999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 smtClean="0"/>
              <a:t>Unit 6</a:t>
            </a:r>
          </a:p>
          <a:p>
            <a:pPr algn="ctr"/>
            <a:r>
              <a:rPr lang="en-US" altLang="zh-CN" sz="7200" b="1" dirty="0"/>
              <a:t>Outdoor fun</a:t>
            </a:r>
          </a:p>
          <a:p>
            <a:pPr algn="ctr"/>
            <a:endParaRPr lang="en-US" altLang="zh-CN" sz="4400" b="1" dirty="0" smtClean="0"/>
          </a:p>
          <a:p>
            <a:pPr algn="ctr"/>
            <a:r>
              <a:rPr lang="en-US" altLang="zh-CN" sz="4400" b="1" dirty="0" smtClean="0"/>
              <a:t>Reading</a:t>
            </a:r>
            <a:endParaRPr lang="en-US" altLang="zh-CN" sz="4400" b="1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908175" y="22764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975100" y="42259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924754" y="56612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23850" y="2420938"/>
            <a:ext cx="7440613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D60093"/>
                </a:solidFill>
              </a:rPr>
              <a:t>If Alice went through the door at last, </a:t>
            </a:r>
          </a:p>
          <a:p>
            <a:r>
              <a:rPr lang="en-US" altLang="zh-CN" sz="3200" b="1">
                <a:solidFill>
                  <a:srgbClr val="D60093"/>
                </a:solidFill>
              </a:rPr>
              <a:t>how did she do that?</a:t>
            </a:r>
          </a:p>
          <a:p>
            <a:r>
              <a:rPr lang="en-US" altLang="zh-CN" sz="3200" b="1">
                <a:solidFill>
                  <a:srgbClr val="D60093"/>
                </a:solidFill>
              </a:rPr>
              <a:t>who might help her?</a:t>
            </a:r>
          </a:p>
        </p:txBody>
      </p:sp>
      <p:pic>
        <p:nvPicPr>
          <p:cNvPr id="24579" name="Picture 3" descr="5fa9caea8cd6429485e06aaac8bbbf5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620713"/>
            <a:ext cx="1403350" cy="140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187450" y="4724400"/>
            <a:ext cx="5867400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40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imagination &amp; creativity</a:t>
            </a:r>
            <a:endParaRPr lang="zh-CN" altLang="en-US" sz="40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79388" y="0"/>
            <a:ext cx="269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i="1" u="sng" dirty="0">
                <a:solidFill>
                  <a:srgbClr val="3333CC"/>
                </a:solidFill>
              </a:rPr>
              <a:t>Follow up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9750" y="1052513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0" y="836613"/>
            <a:ext cx="90408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When Alice jumped down the hole, she found </a:t>
            </a:r>
          </a:p>
          <a:p>
            <a:r>
              <a:rPr lang="en-US" altLang="zh-CN" sz="3200" b="1" dirty="0"/>
              <a:t>there were two of her friends in the hall, too.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1989138"/>
            <a:ext cx="9201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Work in a group of three. Make a conversation </a:t>
            </a:r>
          </a:p>
          <a:p>
            <a:r>
              <a:rPr lang="en-US" altLang="zh-CN" sz="3200" b="1" dirty="0"/>
              <a:t>to talk about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755650" y="3068638"/>
            <a:ext cx="7580313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How  you came to the hall</a:t>
            </a:r>
          </a:p>
          <a:p>
            <a:pPr>
              <a:buFontTx/>
              <a:buChar char="•"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you saw on the way</a:t>
            </a:r>
          </a:p>
          <a:p>
            <a:pPr>
              <a:buFontTx/>
              <a:buChar char="•"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How you felt about it</a:t>
            </a:r>
          </a:p>
          <a:p>
            <a:pPr>
              <a:buFontTx/>
              <a:buChar char="•"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all of you wanted to do next</a:t>
            </a:r>
          </a:p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0" y="5157788"/>
            <a:ext cx="8836025" cy="368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You can even think about how they went </a:t>
            </a:r>
          </a:p>
          <a:p>
            <a:r>
              <a:rPr lang="en-US" altLang="zh-CN" sz="3200" b="1" dirty="0"/>
              <a:t>through the door and what interesting things</a:t>
            </a:r>
          </a:p>
          <a:p>
            <a:r>
              <a:rPr lang="en-US" altLang="zh-CN" sz="3200" b="1" dirty="0"/>
              <a:t>happened in the lovely garden.</a:t>
            </a:r>
          </a:p>
          <a:p>
            <a:endParaRPr lang="en-US" altLang="zh-CN" sz="3200" b="1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6" grpId="0" build="allAtOnce"/>
      <p:bldP spid="256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23938" y="1706563"/>
            <a:ext cx="1244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835150" y="2276475"/>
            <a:ext cx="4886325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4400" b="1">
              <a:latin typeface="Times New Roman" panose="02020603050405020304" pitchFamily="18" charset="0"/>
            </a:endParaRPr>
          </a:p>
          <a:p>
            <a:r>
              <a:rPr lang="zh-CN" altLang="en-US" sz="4400" b="1">
                <a:solidFill>
                  <a:srgbClr val="9933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rPr>
              <a:t>can make our life </a:t>
            </a:r>
          </a:p>
          <a:p>
            <a:r>
              <a: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rPr>
              <a:t>    more colourful !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 rot="184223">
            <a:off x="1331913" y="2060575"/>
            <a:ext cx="6842125" cy="971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215777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Imagination &amp; Creativity</a:t>
            </a:r>
            <a:endParaRPr lang="zh-CN" altLang="en-US" sz="4400" b="1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215777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2781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/>
              <a:t>Homework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4213" y="2133600"/>
            <a:ext cx="7550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/>
              <a:t>Use your imagination to make up </a:t>
            </a:r>
          </a:p>
          <a:p>
            <a:r>
              <a:rPr lang="en-US" altLang="zh-CN" sz="3600" b="1" dirty="0"/>
              <a:t>an ending for the story and share </a:t>
            </a:r>
          </a:p>
          <a:p>
            <a:r>
              <a:rPr lang="en-US" altLang="zh-CN" sz="3600" b="1" dirty="0"/>
              <a:t>it with your classmates</a:t>
            </a:r>
            <a:r>
              <a:rPr lang="en-US" altLang="zh-CN" sz="3600" b="1" dirty="0" smtClean="0"/>
              <a:t>. </a:t>
            </a:r>
            <a:endParaRPr lang="en-US" altLang="zh-CN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/>
          <p:nvPr/>
        </p:nvGrpSpPr>
        <p:grpSpPr bwMode="auto">
          <a:xfrm>
            <a:off x="755650" y="1773238"/>
            <a:ext cx="7561263" cy="2232025"/>
            <a:chOff x="158" y="409"/>
            <a:chExt cx="3811" cy="774"/>
          </a:xfrm>
        </p:grpSpPr>
        <p:pic>
          <p:nvPicPr>
            <p:cNvPr id="28675" name="Picture 3" descr="BAN_03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8" y="409"/>
              <a:ext cx="3811" cy="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975" y="546"/>
              <a:ext cx="1877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30000"/>
                </a:spcBef>
              </a:pPr>
              <a:endParaRPr kumimoji="1" lang="zh-CN" altLang="en-US" sz="4000" b="1">
                <a:solidFill>
                  <a:srgbClr val="FF0000"/>
                </a:solidFill>
              </a:endParaRPr>
            </a:p>
          </p:txBody>
        </p:sp>
      </p:grp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895600" y="2428875"/>
            <a:ext cx="32385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>
                <a:solidFill>
                  <a:srgbClr val="FF0000"/>
                </a:solidFill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2007121816814311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8175" y="1196975"/>
            <a:ext cx="1441450" cy="118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IMG_20130310_14204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2275" y="2060575"/>
            <a:ext cx="5832475" cy="43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284663" y="476250"/>
            <a:ext cx="4392612" cy="1368425"/>
          </a:xfrm>
          <a:prstGeom prst="wedgeEllipseCallout">
            <a:avLst>
              <a:gd name="adj1" fmla="val -31458"/>
              <a:gd name="adj2" fmla="val 8480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3600" b="1"/>
              <a:t>I couldn’t </a:t>
            </a:r>
          </a:p>
          <a:p>
            <a:pPr algn="ctr"/>
            <a:r>
              <a:rPr lang="en-US" altLang="zh-CN" sz="3600" b="1"/>
              <a:t>get in !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79388" y="115888"/>
            <a:ext cx="1933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/>
              <a:t>locked </a:t>
            </a:r>
          </a:p>
        </p:txBody>
      </p:sp>
      <p:pic>
        <p:nvPicPr>
          <p:cNvPr id="16390" name="Picture 6" descr="locke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79613" y="0"/>
            <a:ext cx="1223962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31775" y="11303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23850" y="1125538"/>
            <a:ext cx="1031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/>
              <a:t>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26523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/>
              <a:t>※ </a:t>
            </a:r>
            <a:r>
              <a:rPr lang="en-US" altLang="zh-CN" sz="3200" b="1" dirty="0">
                <a:latin typeface="Times New Roman" panose="02020603050405020304" pitchFamily="18" charset="0"/>
              </a:rPr>
              <a:t>The door was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locked</a:t>
            </a:r>
            <a:r>
              <a:rPr lang="en-US" altLang="zh-CN" sz="3200" b="1" dirty="0">
                <a:latin typeface="Times New Roman" panose="02020603050405020304" pitchFamily="18" charset="0"/>
              </a:rPr>
              <a:t>. I couldn’t find the key 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2060575"/>
            <a:ext cx="88931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※ </a:t>
            </a:r>
            <a:r>
              <a:rPr lang="en-US" altLang="zh-CN" sz="3600" b="1" dirty="0">
                <a:latin typeface="Times New Roman" panose="02020603050405020304" pitchFamily="18" charset="0"/>
              </a:rPr>
              <a:t>I didn’t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notice</a:t>
            </a:r>
            <a:r>
              <a:rPr lang="en-US" altLang="zh-CN" sz="3600" b="1" dirty="0">
                <a:latin typeface="Times New Roman" panose="02020603050405020304" pitchFamily="18" charset="0"/>
              </a:rPr>
              <a:t> that there was a big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hole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in my pocket.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3284538"/>
            <a:ext cx="87487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※ </a:t>
            </a:r>
            <a:r>
              <a:rPr lang="en-US" altLang="zh-CN" sz="3600" b="1" dirty="0">
                <a:latin typeface="Times New Roman" panose="02020603050405020304" pitchFamily="18" charset="0"/>
              </a:rPr>
              <a:t>The key and my mobile phone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went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through </a:t>
            </a:r>
            <a:r>
              <a:rPr lang="en-US" altLang="zh-CN" sz="3600" b="1" dirty="0">
                <a:latin typeface="Times New Roman" panose="02020603050405020304" pitchFamily="18" charset="0"/>
              </a:rPr>
              <a:t>the hole.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1438" y="4508500"/>
            <a:ext cx="8604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※ </a:t>
            </a:r>
            <a:r>
              <a:rPr lang="en-US" altLang="zh-CN" sz="3600" b="1" dirty="0">
                <a:latin typeface="Times New Roman" panose="02020603050405020304" pitchFamily="18" charset="0"/>
              </a:rPr>
              <a:t>I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saw</a:t>
            </a:r>
            <a:r>
              <a:rPr lang="en-US" altLang="zh-CN" sz="3600" b="1" dirty="0">
                <a:latin typeface="Times New Roman" panose="02020603050405020304" pitchFamily="18" charset="0"/>
              </a:rPr>
              <a:t> someone with a mobile phone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passing by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0" y="32845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0" y="44370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987675" y="260350"/>
            <a:ext cx="287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D60093"/>
                </a:solidFill>
              </a:rPr>
              <a:t>The Lost Key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0" y="5734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5876925"/>
            <a:ext cx="8459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※ </a:t>
            </a:r>
            <a:r>
              <a:rPr lang="en-US" altLang="zh-CN" sz="3600" b="1" dirty="0">
                <a:latin typeface="Times New Roman" panose="02020603050405020304" pitchFamily="18" charset="0"/>
              </a:rPr>
              <a:t>I asked him for help to call my husband.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allAtOnce"/>
      <p:bldP spid="17411" grpId="0"/>
      <p:bldP spid="17412" grpId="0"/>
      <p:bldP spid="17413" grpId="0"/>
      <p:bldP spid="174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alice-in-wonderlan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1196975"/>
            <a:ext cx="7416800" cy="488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187450" y="6337300"/>
            <a:ext cx="474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chemeClr val="hlink"/>
                </a:solidFill>
                <a:latin typeface="MV Boli" panose="02000500030200090000" pitchFamily="2" charset="0"/>
              </a:rPr>
              <a:t>Alice in Wonderland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724525" y="404813"/>
            <a:ext cx="326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/>
              <a:t>Fantasy Tale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68313" y="460375"/>
            <a:ext cx="7512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i="1" u="sng" dirty="0" smtClean="0">
                <a:solidFill>
                  <a:srgbClr val="3333CC"/>
                </a:solidFill>
              </a:rPr>
              <a:t>Sum </a:t>
            </a:r>
            <a:r>
              <a:rPr lang="en-US" altLang="zh-CN" sz="2800" b="1" i="1" u="sng" dirty="0">
                <a:solidFill>
                  <a:srgbClr val="3333CC"/>
                </a:solidFill>
              </a:rPr>
              <a:t>up the main           idea of each part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067175" y="5157788"/>
            <a:ext cx="38782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Alice found herself  in a </a:t>
            </a:r>
          </a:p>
          <a:p>
            <a:r>
              <a:rPr lang="en-US" altLang="zh-CN" sz="2800" b="1">
                <a:latin typeface="Times New Roman" panose="02020603050405020304" pitchFamily="18" charset="0"/>
              </a:rPr>
              <a:t>long, low hall alone.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067175" y="1268413"/>
            <a:ext cx="4794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Alice sat by the river with her </a:t>
            </a:r>
          </a:p>
          <a:p>
            <a:r>
              <a:rPr lang="en-US" altLang="zh-CN" sz="2800" b="1">
                <a:latin typeface="Times New Roman" panose="02020603050405020304" pitchFamily="18" charset="0"/>
              </a:rPr>
              <a:t>sister and saw a white rabbit.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067175" y="3141663"/>
            <a:ext cx="46593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Alice ran after the rabbit and</a:t>
            </a:r>
          </a:p>
          <a:p>
            <a:r>
              <a:rPr lang="en-US" altLang="zh-CN" sz="2800" b="1">
                <a:latin typeface="Times New Roman" panose="02020603050405020304" pitchFamily="18" charset="0"/>
              </a:rPr>
              <a:t>jumped down the hole.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79388" y="1484313"/>
            <a:ext cx="26146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Paragraphs1&amp;2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79388" y="3284538"/>
            <a:ext cx="2090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Paragraph 3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79388" y="5229225"/>
            <a:ext cx="2614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Paragraphs4&amp;5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  <p:bldP spid="19461" grpId="0"/>
      <p:bldP spid="194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45467" y="908720"/>
            <a:ext cx="739668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b="1" i="1" u="sng" dirty="0">
                <a:solidFill>
                  <a:srgbClr val="3333CC"/>
                </a:solidFill>
              </a:rPr>
              <a:t>Task 1  Ask and </a:t>
            </a:r>
            <a:r>
              <a:rPr lang="en-US" altLang="zh-CN" sz="3600" b="1" i="1" u="sng" dirty="0" smtClean="0">
                <a:solidFill>
                  <a:srgbClr val="3333CC"/>
                </a:solidFill>
              </a:rPr>
              <a:t>Answer </a:t>
            </a:r>
            <a:r>
              <a:rPr lang="en-US" altLang="zh-CN" sz="3600" b="1" i="1" u="sng" dirty="0">
                <a:solidFill>
                  <a:srgbClr val="3333CC"/>
                </a:solidFill>
              </a:rPr>
              <a:t>for </a:t>
            </a:r>
            <a:r>
              <a:rPr lang="en-US" altLang="zh-CN" sz="3600" b="1" i="1" u="sng" dirty="0" smtClean="0">
                <a:solidFill>
                  <a:srgbClr val="3333CC"/>
                </a:solidFill>
              </a:rPr>
              <a:t>Paras.1&amp;2</a:t>
            </a:r>
            <a:endParaRPr lang="en-US" altLang="zh-CN" sz="3600" b="1" i="1" u="sng" dirty="0">
              <a:solidFill>
                <a:srgbClr val="3333CC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63575" y="1417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55650" y="2420938"/>
            <a:ext cx="3921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1. It was a sunny day.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84213" y="3933825"/>
            <a:ext cx="6642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2. She sat by the river with her sister.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11188" y="5229225"/>
            <a:ext cx="8107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3. She saw a white rabbit in a coat passing by.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95288" y="2492375"/>
            <a:ext cx="85709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Why did the rabbit look at the watch ?</a:t>
            </a:r>
          </a:p>
          <a:p>
            <a:r>
              <a:rPr lang="en-US" altLang="zh-CN" sz="40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What did the rabbit want to do?</a:t>
            </a:r>
          </a:p>
        </p:txBody>
      </p:sp>
      <p:pic>
        <p:nvPicPr>
          <p:cNvPr id="21507" name="Picture 3" descr="5fa9caea8cd6429485e06aaac8bbbf5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1547812" cy="16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1476375" y="4581525"/>
            <a:ext cx="5867400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40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imagination &amp; creativity</a:t>
            </a:r>
            <a:endParaRPr lang="zh-CN" altLang="en-US" sz="4000" b="1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35360" y="355600"/>
            <a:ext cx="72731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b="1" i="1" u="sng" dirty="0">
                <a:solidFill>
                  <a:srgbClr val="3333CC"/>
                </a:solidFill>
              </a:rPr>
              <a:t>Task 2  Rearrange the  </a:t>
            </a:r>
            <a:r>
              <a:rPr lang="en-US" altLang="zh-CN" sz="2400" b="1" i="1" u="sng" dirty="0" smtClean="0">
                <a:solidFill>
                  <a:srgbClr val="3333CC"/>
                </a:solidFill>
              </a:rPr>
              <a:t>following actions</a:t>
            </a:r>
            <a:endParaRPr lang="en-US" altLang="zh-CN" sz="2400" b="1" i="1" u="sng" dirty="0">
              <a:solidFill>
                <a:srgbClr val="3333CC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822325"/>
            <a:ext cx="8924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hlink"/>
                </a:solidFill>
              </a:rPr>
              <a:t>Read Para3 and put </a:t>
            </a:r>
            <a:r>
              <a:rPr lang="en-US" altLang="zh-CN" sz="2800" b="1" dirty="0" smtClean="0">
                <a:solidFill>
                  <a:schemeClr val="hlink"/>
                </a:solidFill>
              </a:rPr>
              <a:t>the </a:t>
            </a:r>
            <a:r>
              <a:rPr lang="en-US" altLang="zh-CN" sz="2800" b="1" dirty="0">
                <a:solidFill>
                  <a:schemeClr val="hlink"/>
                </a:solidFill>
              </a:rPr>
              <a:t>actions into a right order.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208962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lphaLcPeriod"/>
            </a:pPr>
            <a:r>
              <a:rPr lang="en-US" altLang="zh-CN" sz="3200" dirty="0">
                <a:latin typeface="Times New Roman" panose="02020603050405020304" pitchFamily="18" charset="0"/>
              </a:rPr>
              <a:t>Alice                when she saw the rabbit.</a:t>
            </a:r>
          </a:p>
          <a:p>
            <a:pPr>
              <a:buFontTx/>
              <a:buAutoNum type="alphaLcPeriod"/>
            </a:pPr>
            <a:r>
              <a:rPr lang="en-US" altLang="zh-CN" sz="3200" dirty="0">
                <a:latin typeface="Times New Roman" panose="02020603050405020304" pitchFamily="18" charset="0"/>
              </a:rPr>
              <a:t>The rabbit                        a big hole.</a:t>
            </a:r>
          </a:p>
          <a:p>
            <a:pPr>
              <a:buFontTx/>
              <a:buAutoNum type="alphaLcPeriod"/>
            </a:pPr>
            <a:r>
              <a:rPr lang="en-US" altLang="zh-CN" sz="3200" dirty="0">
                <a:latin typeface="Times New Roman" panose="02020603050405020304" pitchFamily="18" charset="0"/>
              </a:rPr>
              <a:t>Alice                         the hole, too.</a:t>
            </a:r>
          </a:p>
          <a:p>
            <a:pPr>
              <a:buFontTx/>
              <a:buAutoNum type="alphaLcPeriod"/>
            </a:pPr>
            <a:r>
              <a:rPr lang="en-US" altLang="zh-CN" sz="3200" dirty="0">
                <a:latin typeface="Times New Roman" panose="02020603050405020304" pitchFamily="18" charset="0"/>
              </a:rPr>
              <a:t>Alice did not want to let the rabbit</a:t>
            </a:r>
          </a:p>
          <a:p>
            <a:pPr>
              <a:buFontTx/>
              <a:buAutoNum type="alphaLcPeriod"/>
            </a:pPr>
            <a:r>
              <a:rPr lang="en-US" altLang="zh-CN" sz="3200" dirty="0">
                <a:latin typeface="Times New Roman" panose="02020603050405020304" pitchFamily="18" charset="0"/>
              </a:rPr>
              <a:t>Alice                    the field after the rabbit.</a:t>
            </a:r>
          </a:p>
          <a:p>
            <a:pPr>
              <a:buFontTx/>
              <a:buAutoNum type="alphaLcPeriod"/>
            </a:pPr>
            <a:endParaRPr lang="zh-CN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8164513" y="29384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763713" y="1268413"/>
            <a:ext cx="1573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stood up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555875" y="1773238"/>
            <a:ext cx="2408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jumped down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763713" y="2205038"/>
            <a:ext cx="24082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jumped down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424613" y="2703513"/>
            <a:ext cx="1641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get away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835150" y="3213100"/>
            <a:ext cx="1822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ran across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827088" y="3906838"/>
            <a:ext cx="30543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took…out of </a:t>
            </a:r>
          </a:p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saw… passing by</a:t>
            </a:r>
          </a:p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sat by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0" y="134143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6600CC"/>
                </a:solidFill>
              </a:rPr>
              <a:t>1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0" y="177323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6600CC"/>
                </a:solidFill>
              </a:rPr>
              <a:t>3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0" y="2276475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6600CC"/>
                </a:solidFill>
              </a:rPr>
              <a:t>5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0" y="278130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6600CC"/>
                </a:solidFill>
              </a:rPr>
              <a:t>4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0" y="328453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6600CC"/>
                </a:solidFill>
              </a:rPr>
              <a:t>2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54025" y="5661025"/>
            <a:ext cx="64373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chemeClr val="hlink"/>
                </a:solidFill>
              </a:rPr>
              <a:t>Retell the story with the key actions. </a:t>
            </a:r>
          </a:p>
          <a:p>
            <a:r>
              <a:rPr lang="en-US" altLang="zh-CN" sz="2800" b="1">
                <a:solidFill>
                  <a:schemeClr val="hlink"/>
                </a:solidFill>
              </a:rPr>
              <a:t>Work in pairs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2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2" grpId="1"/>
      <p:bldP spid="22534" grpId="0"/>
      <p:bldP spid="22539" grpId="0" build="allAtOnce"/>
      <p:bldP spid="22540" grpId="0"/>
      <p:bldP spid="225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-55563" y="620713"/>
            <a:ext cx="91995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 u="sng">
                <a:solidFill>
                  <a:srgbClr val="3333CC"/>
                </a:solidFill>
              </a:rPr>
              <a:t>Task3  Fill in the blanks according to Paras.4-5</a:t>
            </a:r>
          </a:p>
        </p:txBody>
      </p:sp>
      <p:graphicFrame>
        <p:nvGraphicFramePr>
          <p:cNvPr id="23555" name="Group 3"/>
          <p:cNvGraphicFramePr>
            <a:graphicFrameLocks noGrp="1"/>
          </p:cNvGraphicFramePr>
          <p:nvPr/>
        </p:nvGraphicFramePr>
        <p:xfrm>
          <a:off x="179388" y="2781300"/>
          <a:ext cx="8713787" cy="3131884"/>
        </p:xfrm>
        <a:graphic>
          <a:graphicData uri="http://schemas.openxmlformats.org/drawingml/2006/table">
            <a:tbl>
              <a:tblPr/>
              <a:tblGrid>
                <a:gridCol w="432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There were doors all around,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Alice saw a small key 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 table,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Alice saw a lovely garden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on the other side, and tried to go through the door,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4643438" y="3644900"/>
            <a:ext cx="865187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200" b="1">
                <a:solidFill>
                  <a:srgbClr val="FF0000"/>
                </a:solidFill>
              </a:rPr>
              <a:t>BUT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250825" y="808038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5497513" y="3141663"/>
            <a:ext cx="36464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chemeClr val="hlink"/>
                </a:solidFill>
              </a:rPr>
              <a:t>they were all locked.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5703888" y="3794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795963" y="5229225"/>
            <a:ext cx="2917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chemeClr val="hlink"/>
                </a:solidFill>
              </a:rPr>
              <a:t>she was too big</a:t>
            </a:r>
            <a:r>
              <a:rPr lang="en-US" altLang="zh-CN" b="1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5651500" y="3716338"/>
            <a:ext cx="3367088" cy="130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solidFill>
                  <a:schemeClr val="hlink"/>
                </a:solidFill>
              </a:rPr>
              <a:t>it did not fit any of </a:t>
            </a:r>
          </a:p>
          <a:p>
            <a:pPr>
              <a:spcBef>
                <a:spcPct val="20000"/>
              </a:spcBef>
            </a:pPr>
            <a:r>
              <a:rPr lang="en-US" altLang="zh-CN" sz="2800" b="1">
                <a:solidFill>
                  <a:schemeClr val="hlink"/>
                </a:solidFill>
              </a:rPr>
              <a:t>the doors.</a:t>
            </a:r>
          </a:p>
          <a:p>
            <a:endParaRPr lang="zh-CN" altLang="en-US" b="1"/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79388" y="1341438"/>
            <a:ext cx="95773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/>
              <a:t>Did Alice get out of the hall and get into the lovely garden?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3" grpId="0"/>
      <p:bldP spid="23574" grpId="0"/>
      <p:bldP spid="23575" grpId="0"/>
      <p:bldP spid="23577" grpId="0"/>
      <p:bldP spid="2357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黄色</Template>
  <TotalTime>0</TotalTime>
  <Words>491</Words>
  <Application>Microsoft Office PowerPoint</Application>
  <PresentationFormat>全屏显示(4:3)</PresentationFormat>
  <Paragraphs>104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MV Boli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2017-01-21T06:37:00Z</dcterms:created>
  <dcterms:modified xsi:type="dcterms:W3CDTF">2023-01-16T14:15:55Z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5660B139184847D29D5D5DA1A6718FA1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