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72" r:id="rId2"/>
    <p:sldId id="739" r:id="rId3"/>
    <p:sldId id="874" r:id="rId4"/>
    <p:sldId id="875" r:id="rId5"/>
    <p:sldId id="877" r:id="rId6"/>
    <p:sldId id="876" r:id="rId7"/>
    <p:sldId id="878" r:id="rId8"/>
    <p:sldId id="879" r:id="rId9"/>
    <p:sldId id="880" r:id="rId10"/>
    <p:sldId id="881" r:id="rId11"/>
    <p:sldId id="886" r:id="rId12"/>
    <p:sldId id="887" r:id="rId13"/>
    <p:sldId id="888" r:id="rId14"/>
    <p:sldId id="889" r:id="rId15"/>
    <p:sldId id="882" r:id="rId16"/>
    <p:sldId id="883" r:id="rId17"/>
    <p:sldId id="884" r:id="rId18"/>
    <p:sldId id="885" r:id="rId19"/>
    <p:sldId id="859" r:id="rId20"/>
    <p:sldId id="890" r:id="rId21"/>
    <p:sldId id="891" r:id="rId22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CCFFFF"/>
    <a:srgbClr val="FFCCFF"/>
    <a:srgbClr val="990000"/>
    <a:srgbClr val="FFD966"/>
    <a:srgbClr val="FE7B00"/>
    <a:srgbClr val="E8F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960" autoAdjust="0"/>
  </p:normalViewPr>
  <p:slideViewPr>
    <p:cSldViewPr>
      <p:cViewPr>
        <p:scale>
          <a:sx n="101" d="100"/>
          <a:sy n="101" d="100"/>
        </p:scale>
        <p:origin x="-84" y="-240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2AEEDB-B975-48C0-8C17-379200BCCC3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703A393-9F48-4514-93AE-B54CB91B7C6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E1AD558-7C61-4DE1-8DC5-44EE0128FD19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3D55CDD-1765-4B39-AE10-02F3DFD8D784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A393-9F48-4514-93AE-B54CB91B7C66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EDCA591-DC12-4475-BB91-FE734DAEDEDC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78E77B8-5E3E-4C6B-AEB3-EB13090252F3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62E7E70-C50A-46D7-B3D0-C6E382724DF9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19179D3-3F88-43D3-A3A7-0B42D6A90CFA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F4A9D0A-3DFC-45EC-BF0C-6E352DC14215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E432951-2FCA-4CC3-A7FF-7C4215D116D1}" type="slidenum">
              <a:rPr lang="zh-CN" altLang="en-US" sz="1200"/>
              <a:t>21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DC95-D0AA-4F2E-BA78-EB89B635E9D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434C0-4F96-4B7A-BA4B-EB098CC3780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3C42F-71C6-45F4-9B88-4B7EE5A0648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73289-3F7B-46D1-AF54-E78E2CF162E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8FD5-594E-4A8D-AEAE-A379C7C320E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EF925-4311-472E-87B1-6219BA4D5C5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45110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245110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6480175"/>
            <a:ext cx="11113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EAB2D654-0412-4C39-B641-CEC381D3CAF0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F21D4203-EE2E-43B6-9051-5DB360B9C40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414A7F8-B981-42B4-B1B6-AB956F1D061C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F497D19-A61C-4E1E-A743-BA0D22A2F8A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6C2BDD-CB0F-4CBB-9A3D-5405A0D2B6D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0C6595A-AB1E-4346-9232-3DBF33E908A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1F2B-472F-47BB-A9C7-E4E8B97E310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021A2-002B-4857-9DCD-E7595BE26AE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B86F-745B-4903-ABC1-E2672DE8ACF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215B1-9D4E-4F03-9EDE-26793423A64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6AD9-63DD-45D4-81BF-EF6924F524D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20D11-D946-4065-B67A-7EA6F12F196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7439-3E9C-4114-8690-28B0D979D13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0222D-219C-4CD8-BE9B-6373C926750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AFBC6-3EBD-47D6-8413-FBE141E6AEF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6EB1E-B111-4A66-891F-1B460F18052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AA13-A157-426E-9760-7D89E24E9D4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60F28-73BC-4F2B-885F-68DD7EFF32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8A1D-E8C9-42A4-AC7B-4CA90488349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1B52-E7EA-46BD-9C99-3469F6008F4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1649-E08D-4D0A-971B-27A8385BC3D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D33B6-7D71-4EB3-8AAB-5F76C3041AD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132F72-C675-4AB4-AE26-1C20F20D118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4E4988B-F538-426B-9FB6-7CE28D40D71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Lesson33Justreadandtalk&#35838;&#25991;&#24405;&#38899;_128k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Lesson33Justreadandtalk&#35838;&#25991;&#24405;&#38899;_128k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TALK04.mp3" TargetMode="External"/><Relationship Id="rId13" Type="http://schemas.openxmlformats.org/officeDocument/2006/relationships/image" Target="../media/image12.png"/><Relationship Id="rId3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TALK02.mp3" TargetMode="External"/><Relationship Id="rId7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TALK04.mp3" TargetMode="External"/><Relationship Id="rId12" Type="http://schemas.openxmlformats.org/officeDocument/2006/relationships/image" Target="../media/image20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TALK01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TALK01.mp3" TargetMode="External"/><Relationship Id="rId6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TALK03.mp3" TargetMode="External"/><Relationship Id="rId11" Type="http://schemas.openxmlformats.org/officeDocument/2006/relationships/image" Target="../media/image5.png"/><Relationship Id="rId5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TALK03.mp3" TargetMode="External"/><Relationship Id="rId10" Type="http://schemas.openxmlformats.org/officeDocument/2006/relationships/notesSlide" Target="../notesSlides/notesSlide4.xml"/><Relationship Id="rId4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TALK02.mp3" TargetMode="External"/><Relationship Id="rId9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TALK06.mp3" TargetMode="External"/><Relationship Id="rId7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TALK05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TALK05.mp3" TargetMode="External"/><Relationship Id="rId6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TALK07.mp3" TargetMode="External"/><Relationship Id="rId11" Type="http://schemas.openxmlformats.org/officeDocument/2006/relationships/image" Target="../media/image12.png"/><Relationship Id="rId5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TALK07.mp3" TargetMode="External"/><Relationship Id="rId10" Type="http://schemas.openxmlformats.org/officeDocument/2006/relationships/image" Target="../media/image5.png"/><Relationship Id="rId4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TALK06.mp3" TargetMode="Externa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L32SING.SWF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summer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summer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heavy_rain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weather.mp3" TargetMode="External"/><Relationship Id="rId1" Type="http://schemas.microsoft.com/office/2007/relationships/media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weather.mp3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4" Type="http://schemas.openxmlformats.org/officeDocument/2006/relationships/audio" Target="file:///E:\&#20154;&#25945;&#26032;&#29256;6&#19978;\&#12304;&#32039;&#24613;&#12305;2016.10.10&#23567;&#23398;&#33521;&#35821;&#20154;&#25945;&#26032;&#29256;6&#19978;&#36164;&#28304;&#31574;&#21010;&#21333;-&#37101;&#20122;&#30007;&#65288;&#26032;&#22686;12&#26465;&#65289;\Unit6%20There%20are%20four%20seasons%20in%20a%20year\Lesson33%20&#25945;&#23398;&#35838;&#20214;\heavy_rain.mp3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Lesson33_Just_read_and_talk&#35838;&#25991;&#21160;&#30011;.SW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223135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642350" cy="172085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latin typeface="Kozuka Gothic Pro H" pitchFamily="34" charset="-128"/>
                <a:ea typeface="Kozuka Gothic Pro H" pitchFamily="34" charset="-128"/>
              </a:rPr>
              <a:t>Unit6 There are four seasons </a:t>
            </a:r>
            <a:b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latin typeface="Kozuka Gothic Pro H" pitchFamily="34" charset="-128"/>
                <a:ea typeface="Kozuka Gothic Pro H" pitchFamily="34" charset="-128"/>
              </a:rPr>
            </a:b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latin typeface="Kozuka Gothic Pro H" pitchFamily="34" charset="-128"/>
                <a:ea typeface="Kozuka Gothic Pro H" pitchFamily="34" charset="-128"/>
              </a:rPr>
              <a:t>in a year.</a:t>
            </a:r>
            <a:endParaRPr lang="zh-CN" altLang="en-US" sz="4800" b="1" dirty="0" smtClean="0">
              <a:solidFill>
                <a:schemeClr val="accent6">
                  <a:lumMod val="50000"/>
                </a:schemeClr>
              </a:solidFill>
              <a:effectLst/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634720"/>
            <a:ext cx="2607049" cy="1814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矩形 7"/>
          <p:cNvSpPr/>
          <p:nvPr/>
        </p:nvSpPr>
        <p:spPr>
          <a:xfrm>
            <a:off x="2722539" y="547946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/>
        </p:nvSpPr>
        <p:spPr bwMode="auto">
          <a:xfrm>
            <a:off x="250825" y="1116013"/>
            <a:ext cx="8424863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450000"/>
              </a:lnSpc>
              <a:spcAft>
                <a:spcPts val="0"/>
              </a:spcAft>
              <a:defRPr/>
            </a:pPr>
            <a:r>
              <a:rPr kumimoji="0" lang="en-US" b="1" kern="0" dirty="0" smtClean="0">
                <a:solidFill>
                  <a:schemeClr val="tx1">
                    <a:lumMod val="50000"/>
                  </a:schemeClr>
                </a:solidFill>
              </a:rPr>
              <a:t>Q3: What do students do in summer?</a:t>
            </a:r>
          </a:p>
          <a:p>
            <a:pPr eaLnBrk="1" fontAlgn="auto" hangingPunct="1">
              <a:lnSpc>
                <a:spcPct val="450000"/>
              </a:lnSpc>
              <a:spcAft>
                <a:spcPts val="0"/>
              </a:spcAft>
              <a:defRPr/>
            </a:pPr>
            <a:r>
              <a:rPr kumimoji="0" lang="en-US" altLang="zh-CN" b="1" kern="0" dirty="0" smtClean="0">
                <a:solidFill>
                  <a:schemeClr val="tx1">
                    <a:lumMod val="50000"/>
                  </a:schemeClr>
                </a:solidFill>
              </a:rPr>
              <a:t>Q4: Do they enjoy the summer holidays?</a:t>
            </a:r>
            <a:endParaRPr kumimoji="0" lang="zh-CN" altLang="en-US" b="1" kern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500063" y="1341438"/>
            <a:ext cx="5402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000" kern="0" dirty="0" smtClean="0">
                <a:solidFill>
                  <a:srgbClr val="3333FF"/>
                </a:solidFill>
              </a:rPr>
              <a:t>Listen again </a:t>
            </a:r>
            <a:r>
              <a:rPr kumimoji="0" lang="zh-CN" altLang="en-US" sz="4000" kern="0" dirty="0" smtClean="0">
                <a:solidFill>
                  <a:srgbClr val="3333FF"/>
                </a:solidFill>
              </a:rPr>
              <a:t>and</a:t>
            </a:r>
            <a:r>
              <a:rPr kumimoji="0" lang="en-US" sz="4000" kern="0" dirty="0" smtClean="0">
                <a:solidFill>
                  <a:srgbClr val="3333FF"/>
                </a:solidFill>
              </a:rPr>
              <a:t> read:</a:t>
            </a:r>
            <a:endParaRPr kumimoji="0" lang="zh-CN" altLang="en-US" sz="4000" kern="0" dirty="0" smtClean="0">
              <a:solidFill>
                <a:srgbClr val="3333FF"/>
              </a:solidFill>
            </a:endParaRPr>
          </a:p>
        </p:txBody>
      </p:sp>
      <p:sp>
        <p:nvSpPr>
          <p:cNvPr id="3993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38238" y="1401763"/>
            <a:ext cx="34369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1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Lesson33Justreadand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6196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42938" y="3016250"/>
            <a:ext cx="846613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</a:rPr>
              <a:t>Some of them go on trips with their</a:t>
            </a:r>
          </a:p>
          <a:p>
            <a:pPr>
              <a:defRPr/>
            </a:pPr>
            <a:r>
              <a:rPr kumimoji="0"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</a:rPr>
              <a:t>parents, some go camping with their</a:t>
            </a:r>
          </a:p>
          <a:p>
            <a:pPr>
              <a:defRPr/>
            </a:pPr>
            <a:r>
              <a:rPr kumimoji="0"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</a:rPr>
              <a:t>teachers, and some have summer classes. 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163" y="5373688"/>
            <a:ext cx="27114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</a:rPr>
              <a:t>Yes, they do.</a:t>
            </a:r>
            <a:endParaRPr lang="zh-CN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bldLvl="0" autoUpdateAnimBg="0"/>
      <p:bldP spid="1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0962" name="组合 7"/>
          <p:cNvGrpSpPr/>
          <p:nvPr/>
        </p:nvGrpSpPr>
        <p:grpSpPr bwMode="auto">
          <a:xfrm>
            <a:off x="5219700" y="97948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0974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4" name="图片 19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67" name="图片 2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81675" y="4365625"/>
            <a:ext cx="31115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01625" y="1706563"/>
            <a:ext cx="8551863" cy="3867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Summer is the second and the hottest season of the year.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In China, summer begins around June.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The weather is very hot and there’s often a lot of rain.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Sometimes there is heavy rain.</a:t>
            </a:r>
          </a:p>
        </p:txBody>
      </p:sp>
      <p:pic>
        <p:nvPicPr>
          <p:cNvPr id="4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5146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31305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4148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0292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3010" name="组合 4"/>
          <p:cNvGrpSpPr/>
          <p:nvPr/>
        </p:nvGrpSpPr>
        <p:grpSpPr bwMode="auto">
          <a:xfrm>
            <a:off x="5526088" y="4337050"/>
            <a:ext cx="3617912" cy="2497138"/>
            <a:chOff x="5525865" y="4336529"/>
            <a:chExt cx="3618135" cy="2497807"/>
          </a:xfrm>
        </p:grpSpPr>
        <p:pic>
          <p:nvPicPr>
            <p:cNvPr id="43022" name="图片 3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flipH="1">
              <a:off x="5525865" y="4418062"/>
              <a:ext cx="3618135" cy="241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5525865" y="4336529"/>
              <a:ext cx="1351045" cy="1635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3011" name="组合 7"/>
          <p:cNvGrpSpPr/>
          <p:nvPr/>
        </p:nvGrpSpPr>
        <p:grpSpPr bwMode="auto">
          <a:xfrm>
            <a:off x="5219700" y="97948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3021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3" name="图片 19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0375" y="1700213"/>
            <a:ext cx="8288338" cy="3867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In summer, schools close and students have their holidays.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Some of them go on trips with their parents, some go camping with their teachers, and some have summer classes.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They all enjoy the summer holidays.</a:t>
            </a:r>
          </a:p>
        </p:txBody>
      </p:sp>
      <p:pic>
        <p:nvPicPr>
          <p:cNvPr id="6" name="TALK0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923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418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ALK07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0450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" name="Group 6"/>
          <p:cNvGrpSpPr/>
          <p:nvPr/>
        </p:nvGrpSpPr>
        <p:grpSpPr bwMode="auto">
          <a:xfrm>
            <a:off x="5921375" y="2854325"/>
            <a:ext cx="2735263" cy="2879725"/>
            <a:chOff x="0" y="0"/>
            <a:chExt cx="1633" cy="1815"/>
          </a:xfrm>
        </p:grpSpPr>
        <p:pic>
          <p:nvPicPr>
            <p:cNvPr id="4506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73" y="467"/>
              <a:ext cx="1279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in 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groups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分组读）</a:t>
              </a:r>
              <a:endParaRPr lang="zh-CN" altLang="en-US" sz="3200" b="1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9"/>
          <p:cNvGrpSpPr/>
          <p:nvPr/>
        </p:nvGrpSpPr>
        <p:grpSpPr bwMode="auto">
          <a:xfrm>
            <a:off x="549275" y="2854325"/>
            <a:ext cx="2403475" cy="2879725"/>
            <a:chOff x="0" y="0"/>
            <a:chExt cx="1514" cy="1814"/>
          </a:xfrm>
        </p:grpSpPr>
        <p:pic>
          <p:nvPicPr>
            <p:cNvPr id="45067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together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齐读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)</a:t>
              </a:r>
            </a:p>
          </p:txBody>
        </p:sp>
      </p:grpSp>
      <p:grpSp>
        <p:nvGrpSpPr>
          <p:cNvPr id="10" name="Group 16"/>
          <p:cNvGrpSpPr/>
          <p:nvPr/>
        </p:nvGrpSpPr>
        <p:grpSpPr bwMode="auto">
          <a:xfrm>
            <a:off x="3024188" y="2854325"/>
            <a:ext cx="2720975" cy="3167063"/>
            <a:chOff x="2160" y="1584"/>
            <a:chExt cx="1714" cy="1995"/>
          </a:xfrm>
        </p:grpSpPr>
        <p:pic>
          <p:nvPicPr>
            <p:cNvPr id="4506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304" y="2064"/>
              <a:ext cx="1519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in 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pictures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分图读</a:t>
              </a: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3600" b="1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4506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062" name="组合 4"/>
          <p:cNvGrpSpPr/>
          <p:nvPr/>
        </p:nvGrpSpPr>
        <p:grpSpPr bwMode="auto">
          <a:xfrm>
            <a:off x="2376488" y="1268413"/>
            <a:ext cx="4391025" cy="1258887"/>
            <a:chOff x="2375756" y="1163438"/>
            <a:chExt cx="4392488" cy="1260157"/>
          </a:xfrm>
        </p:grpSpPr>
        <p:sp>
          <p:nvSpPr>
            <p:cNvPr id="3" name="云形 2"/>
            <p:cNvSpPr/>
            <p:nvPr/>
          </p:nvSpPr>
          <p:spPr>
            <a:xfrm>
              <a:off x="2375756" y="1163438"/>
              <a:ext cx="4392488" cy="1260157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83642" y="1309946"/>
              <a:ext cx="3166508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cs typeface="Times New Roman" panose="02020603050405020304" pitchFamily="18" charset="0"/>
                </a:rPr>
                <a:t>Let’s read</a:t>
              </a:r>
              <a:endPara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6082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91275" y="3240088"/>
            <a:ext cx="23129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3221038"/>
            <a:ext cx="231140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3251200"/>
            <a:ext cx="21701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1154113" y="1401763"/>
            <a:ext cx="3057525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6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match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608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50825" y="1512888"/>
            <a:ext cx="3063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</a:rPr>
              <a:t>go to a summer camp</a:t>
            </a:r>
            <a:endParaRPr lang="zh-CN" altLang="en-US" sz="3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132138" y="1709738"/>
            <a:ext cx="3062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</a:rPr>
              <a:t>go on a trip</a:t>
            </a:r>
            <a:endParaRPr lang="zh-CN" altLang="en-US" sz="3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900738" y="1512888"/>
            <a:ext cx="30622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</a:rPr>
              <a:t>have summer</a:t>
            </a:r>
          </a:p>
          <a:p>
            <a:pPr algn="ctr" eaLnBrk="1" hangingPunct="1"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</a:rPr>
              <a:t>holidays</a:t>
            </a:r>
            <a:endParaRPr lang="zh-CN" altLang="en-US" sz="3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3" name="直接连接符 2"/>
          <p:cNvCxnSpPr>
            <a:endCxn id="46082" idx="0"/>
          </p:cNvCxnSpPr>
          <p:nvPr/>
        </p:nvCxnSpPr>
        <p:spPr>
          <a:xfrm>
            <a:off x="2124075" y="2541588"/>
            <a:ext cx="5424488" cy="698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12" idx="2"/>
          </p:cNvCxnSpPr>
          <p:nvPr/>
        </p:nvCxnSpPr>
        <p:spPr>
          <a:xfrm flipV="1">
            <a:off x="1782763" y="2295525"/>
            <a:ext cx="2881312" cy="965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4572000" y="2492375"/>
            <a:ext cx="2860675" cy="727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标题 1"/>
          <p:cNvSpPr txBox="1"/>
          <p:nvPr/>
        </p:nvSpPr>
        <p:spPr bwMode="auto">
          <a:xfrm>
            <a:off x="815975" y="1279525"/>
            <a:ext cx="7572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en-US" dirty="0" smtClean="0">
                <a:solidFill>
                  <a:schemeClr val="tx1">
                    <a:lumMod val="50000"/>
                  </a:schemeClr>
                </a:solidFill>
                <a:ea typeface="宋体" panose="02010600030101010101" pitchFamily="2" charset="-122"/>
              </a:rPr>
              <a:t>What do they do in summer?</a:t>
            </a:r>
            <a:endParaRPr kumimoji="0" lang="zh-CN" altLang="en-US" dirty="0" smtClean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6" name="内容占位符 3" descr="11a6ba8d40af42632e5df1e2db8a287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3175" y="2338388"/>
            <a:ext cx="40671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1154113" y="1401763"/>
            <a:ext cx="2554287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711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555875" y="5765800"/>
            <a:ext cx="4464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sz="4000" kern="0" dirty="0" smtClean="0">
                <a:solidFill>
                  <a:srgbClr val="3333FF"/>
                </a:solidFill>
              </a:rPr>
              <a:t>Eat watermelons</a:t>
            </a:r>
            <a:endParaRPr kumimoji="0" lang="zh-CN" altLang="en-US" sz="4000" kern="0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8130" name="图片 8" descr="weathermain_1296298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80334">
            <a:off x="1517650" y="1820863"/>
            <a:ext cx="6097588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627313" y="5640388"/>
            <a:ext cx="44656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sz="4400" kern="0" dirty="0" smtClean="0">
                <a:solidFill>
                  <a:srgbClr val="3333FF"/>
                </a:solidFill>
              </a:rPr>
              <a:t>Go to the beach</a:t>
            </a:r>
            <a:endParaRPr kumimoji="0" lang="zh-CN" altLang="en-US" sz="4400" kern="0" dirty="0" smtClean="0">
              <a:solidFill>
                <a:srgbClr val="3333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54113" y="1401763"/>
            <a:ext cx="2554287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813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43213" y="5611813"/>
            <a:ext cx="3816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sz="4400" kern="0" dirty="0" smtClean="0">
                <a:solidFill>
                  <a:srgbClr val="3333FF"/>
                </a:solidFill>
              </a:rPr>
              <a:t>Go swimming</a:t>
            </a:r>
            <a:endParaRPr kumimoji="0" lang="zh-CN" altLang="en-US" sz="4400" kern="0" dirty="0" smtClean="0">
              <a:solidFill>
                <a:srgbClr val="3333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54113" y="1401763"/>
            <a:ext cx="2554287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915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47" y="1434668"/>
            <a:ext cx="6650182" cy="4177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1202" name="图片 4" descr="3c257485c97cd496f4e89fb457450e8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1844675"/>
            <a:ext cx="35274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58838" y="5589588"/>
            <a:ext cx="335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Drink cold juice</a:t>
            </a:r>
            <a:endParaRPr lang="zh-CN" altLang="en-US" sz="36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645025" y="5589588"/>
            <a:ext cx="453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Eat much ice cream</a:t>
            </a:r>
            <a:endParaRPr lang="zh-CN" altLang="en-US" sz="36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54113" y="1401763"/>
            <a:ext cx="2554287" cy="1111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120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7" y="1844675"/>
            <a:ext cx="4068661" cy="3540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22129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Group work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222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2230" name="图片 24" descr="318768-13062115050059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271963"/>
            <a:ext cx="28971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1" name="组合 1"/>
          <p:cNvGrpSpPr/>
          <p:nvPr/>
        </p:nvGrpSpPr>
        <p:grpSpPr bwMode="auto">
          <a:xfrm>
            <a:off x="1027113" y="1662113"/>
            <a:ext cx="7145337" cy="3422650"/>
            <a:chOff x="1027113" y="1662113"/>
            <a:chExt cx="7145337" cy="3423071"/>
          </a:xfrm>
        </p:grpSpPr>
        <p:sp>
          <p:nvSpPr>
            <p:cNvPr id="5" name="云形 4"/>
            <p:cNvSpPr/>
            <p:nvPr/>
          </p:nvSpPr>
          <p:spPr bwMode="auto">
            <a:xfrm>
              <a:off x="1027113" y="1662113"/>
              <a:ext cx="7145337" cy="3423071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619250" y="2492477"/>
              <a:ext cx="5976938" cy="182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4000" b="1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What do you like to do in summer?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135063" y="1401763"/>
            <a:ext cx="18526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072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70649" y="1699018"/>
            <a:ext cx="6622874" cy="4672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7" name="图片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32575" y="5232400"/>
            <a:ext cx="8191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25" y="162877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395413" y="1711325"/>
            <a:ext cx="72596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本课学习的关于夏天的特点和活动的句子有哪些？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427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28625" y="1341438"/>
            <a:ext cx="8280400" cy="511175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050925" y="2824163"/>
            <a:ext cx="739140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0"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It begins around …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0"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The weather is … and there’s …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0"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Sometimes there is …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0"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School … The students …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kumimoji="0"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Some of them…, some … and some </a:t>
            </a:r>
            <a:r>
              <a:rPr kumimoji="0" lang="en-US" altLang="zh-CN" sz="3200" dirty="0" smtClean="0">
                <a:solidFill>
                  <a:srgbClr val="3333FF"/>
                </a:solidFill>
                <a:latin typeface="Arial" panose="020B0604020202020204" pitchFamily="34" charset="0"/>
              </a:rPr>
              <a:t>…</a:t>
            </a:r>
            <a:endParaRPr kumimoji="0" lang="en-US" altLang="zh-CN" sz="32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838" y="1925638"/>
            <a:ext cx="6597650" cy="37861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跟读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课文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动画或录音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，按照正确的语音、语调朗读课文。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上网或看书查阅资料：在其他国家，春天和夏天是什么情景？尝试用英语简要表达出来。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Lesson 35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84288" y="2295525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810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4366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60425" y="51816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92213" y="51816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503363" y="5181600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52475" y="1697038"/>
            <a:ext cx="7672388" cy="42529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633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" y="1295575"/>
            <a:ext cx="7850777" cy="5560541"/>
          </a:xfrm>
          <a:prstGeom prst="rect">
            <a:avLst/>
          </a:prstGeom>
        </p:spPr>
      </p:pic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22844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277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73250" y="1727200"/>
            <a:ext cx="602138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When does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spring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begin?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How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’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 the weather in spring?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What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’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 spring like?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What do people do in spring?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" name="Picture 6" descr="xin_36308051911249684961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21366">
            <a:off x="469900" y="3946525"/>
            <a:ext cx="3929063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13515">
            <a:off x="4768850" y="3963988"/>
            <a:ext cx="3927475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W02012061938272917932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88827" y="1412776"/>
            <a:ext cx="4010348" cy="26859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35063" y="1401763"/>
            <a:ext cx="25003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3281363" y="3706813"/>
            <a:ext cx="2740025" cy="830262"/>
            <a:chOff x="3184664" y="3797301"/>
            <a:chExt cx="2740519" cy="830997"/>
          </a:xfrm>
        </p:grpSpPr>
        <p:sp>
          <p:nvSpPr>
            <p:cNvPr id="15" name="圆角矩形 14"/>
            <p:cNvSpPr/>
            <p:nvPr/>
          </p:nvSpPr>
          <p:spPr>
            <a:xfrm>
              <a:off x="3202129" y="3857679"/>
              <a:ext cx="2723054" cy="7563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804" name="矩形 13"/>
            <p:cNvSpPr>
              <a:spLocks noChangeArrowheads="1"/>
            </p:cNvSpPr>
            <p:nvPr/>
          </p:nvSpPr>
          <p:spPr bwMode="auto">
            <a:xfrm>
              <a:off x="3184664" y="3797301"/>
              <a:ext cx="273646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0000"/>
                  </a:solidFill>
                  <a:latin typeface="Arial" panose="020B0604020202020204" pitchFamily="34" charset="0"/>
                </a:rPr>
                <a:t>summer</a:t>
              </a:r>
              <a:endParaRPr lang="zh-CN" altLang="en-US" sz="3600" b="1"/>
            </a:p>
          </p:txBody>
        </p:sp>
      </p:grpSp>
      <p:pic>
        <p:nvPicPr>
          <p:cNvPr id="17" name="summ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4672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481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25003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0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4822" name="Picture 2" descr="yanr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8313" y="1601788"/>
            <a:ext cx="3656012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05325" y="1989138"/>
            <a:ext cx="4103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</a:rPr>
              <a:t>How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</a:rPr>
              <a:t>’</a:t>
            </a: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</a:rPr>
              <a:t>s the </a:t>
            </a:r>
            <a:r>
              <a:rPr lang="zh-CN" altLang="en-US" sz="3600" dirty="0" smtClean="0">
                <a:solidFill>
                  <a:srgbClr val="FF0000"/>
                </a:solidFill>
              </a:rPr>
              <a:t>weather?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00563" y="2976563"/>
            <a:ext cx="2790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3333FF"/>
                </a:solidFill>
                <a:latin typeface="Arial" panose="020B0604020202020204" pitchFamily="34" charset="0"/>
              </a:rPr>
              <a:t>It is </a:t>
            </a:r>
            <a:r>
              <a:rPr lang="en-US" altLang="zh-CN" sz="3600" dirty="0">
                <a:solidFill>
                  <a:srgbClr val="3333FF"/>
                </a:solidFill>
                <a:latin typeface="Arial" panose="020B0604020202020204" pitchFamily="34" charset="0"/>
              </a:rPr>
              <a:t>very </a:t>
            </a:r>
            <a:r>
              <a:rPr lang="zh-CN" altLang="en-US" sz="3600" dirty="0">
                <a:solidFill>
                  <a:srgbClr val="3333FF"/>
                </a:solidFill>
                <a:latin typeface="Arial" panose="020B0604020202020204" pitchFamily="34" charset="0"/>
              </a:rPr>
              <a:t>hot.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19250" y="4424363"/>
            <a:ext cx="21510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dirty="0">
                <a:solidFill>
                  <a:srgbClr val="3333FF"/>
                </a:solidFill>
                <a:latin typeface="Arial" panose="020B0604020202020204" pitchFamily="34" charset="0"/>
              </a:rPr>
              <a:t>It</a:t>
            </a:r>
            <a:r>
              <a:rPr lang="en-US" altLang="zh-CN" sz="3600" dirty="0">
                <a:solidFill>
                  <a:srgbClr val="3333FF"/>
                </a:solidFill>
                <a:latin typeface="Arial" panose="020B0604020202020204" pitchFamily="34" charset="0"/>
              </a:rPr>
              <a:t>’</a:t>
            </a:r>
            <a:r>
              <a:rPr lang="zh-CN" altLang="en-US" sz="3600" dirty="0">
                <a:solidFill>
                  <a:srgbClr val="3333FF"/>
                </a:solidFill>
                <a:latin typeface="Arial" panose="020B0604020202020204" pitchFamily="34" charset="0"/>
              </a:rPr>
              <a:t>s rainy.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7400" y="3671888"/>
            <a:ext cx="26987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619250" y="5264150"/>
            <a:ext cx="32877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600" dirty="0">
                <a:solidFill>
                  <a:srgbClr val="3333FF"/>
                </a:solidFill>
                <a:latin typeface="+mj-lt"/>
              </a:rPr>
              <a:t>It is </a:t>
            </a:r>
            <a:r>
              <a:rPr lang="zh-CN" altLang="en-US" sz="3600" dirty="0">
                <a:solidFill>
                  <a:srgbClr val="FF0000"/>
                </a:solidFill>
                <a:latin typeface="+mj-lt"/>
              </a:rPr>
              <a:t>heavy rain</a:t>
            </a: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+mj-lt"/>
              </a:rPr>
              <a:t>.</a:t>
            </a:r>
            <a:endParaRPr lang="zh-CN" altLang="en-US" sz="3600" dirty="0">
              <a:solidFill>
                <a:srgbClr val="5F5F5F">
                  <a:lumMod val="50000"/>
                </a:srgbClr>
              </a:solidFill>
              <a:latin typeface="+mj-lt"/>
            </a:endParaRPr>
          </a:p>
        </p:txBody>
      </p:sp>
      <p:pic>
        <p:nvPicPr>
          <p:cNvPr id="15" name="weath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26130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heavy_rain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1182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5842" name="Picture 4" descr="013000005564681278644213351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238250"/>
            <a:ext cx="33464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19475" y="3860800"/>
            <a:ext cx="2089150" cy="144463"/>
          </a:xfrm>
          <a:prstGeom prst="rightArrow">
            <a:avLst>
              <a:gd name="adj1" fmla="val 50000"/>
              <a:gd name="adj2" fmla="val 361537"/>
            </a:avLst>
          </a:prstGeom>
          <a:gradFill rotWithShape="0">
            <a:gsLst>
              <a:gs pos="0">
                <a:srgbClr val="99CC00"/>
              </a:gs>
              <a:gs pos="100000">
                <a:srgbClr val="465E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0" lang="zh-CN" altLang="en-US" sz="1800" kern="0" smtClean="0">
              <a:solidFill>
                <a:srgbClr val="000000"/>
              </a:solidFill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5280000">
            <a:off x="5911850" y="4778375"/>
            <a:ext cx="1060450" cy="133350"/>
          </a:xfrm>
          <a:prstGeom prst="rightArrow">
            <a:avLst>
              <a:gd name="adj1" fmla="val 50000"/>
              <a:gd name="adj2" fmla="val 255768"/>
            </a:avLst>
          </a:prstGeom>
          <a:gradFill rotWithShape="0">
            <a:gsLst>
              <a:gs pos="0">
                <a:srgbClr val="99CC00"/>
              </a:gs>
              <a:gs pos="100000">
                <a:srgbClr val="465E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0" lang="zh-CN" altLang="en-US" sz="1800" kern="0" smtClean="0">
              <a:solidFill>
                <a:srgbClr val="000000"/>
              </a:solidFill>
            </a:endParaRPr>
          </a:p>
        </p:txBody>
      </p:sp>
      <p:pic>
        <p:nvPicPr>
          <p:cNvPr id="17" name="Picture 16" descr="1373965525_CpKUE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4318000"/>
            <a:ext cx="33797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763713" y="3584575"/>
            <a:ext cx="841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3600" kern="0" dirty="0" smtClean="0">
                <a:solidFill>
                  <a:srgbClr val="FF0000"/>
                </a:solidFill>
              </a:rPr>
              <a:t>hot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795963" y="3584575"/>
            <a:ext cx="136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3600" kern="0" dirty="0" smtClean="0">
                <a:solidFill>
                  <a:srgbClr val="FF0000"/>
                </a:solidFill>
              </a:rPr>
              <a:t>hotter</a:t>
            </a: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5649913" y="5146675"/>
            <a:ext cx="1951037" cy="914400"/>
          </a:xfrm>
          <a:prstGeom prst="rightArrow">
            <a:avLst>
              <a:gd name="adj1" fmla="val 50000"/>
              <a:gd name="adj2" fmla="val 5334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3600" kern="0" dirty="0" smtClean="0">
                <a:solidFill>
                  <a:srgbClr val="FF0000"/>
                </a:solidFill>
              </a:rPr>
              <a:t>hottest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202488" y="3584575"/>
            <a:ext cx="1081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32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较热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308850" y="5373688"/>
            <a:ext cx="1008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32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最热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3038" y="1262063"/>
            <a:ext cx="32797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676525" y="3592513"/>
            <a:ext cx="72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32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</a:t>
            </a:r>
          </a:p>
        </p:txBody>
      </p:sp>
      <p:sp>
        <p:nvSpPr>
          <p:cNvPr id="3585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 autoUpdateAnimBg="0"/>
      <p:bldP spid="15" grpId="0" bldLvl="0" animBg="1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686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4378325"/>
            <a:ext cx="304323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393700" y="1484313"/>
            <a:ext cx="8210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4000" kern="0" dirty="0" smtClean="0">
                <a:solidFill>
                  <a:srgbClr val="3333FF"/>
                </a:solidFill>
              </a:rPr>
              <a:t>L</a:t>
            </a:r>
            <a:r>
              <a:rPr kumimoji="0" lang="en-US" altLang="zh-CN" sz="4000" kern="0" dirty="0" err="1" smtClean="0">
                <a:solidFill>
                  <a:srgbClr val="3333FF"/>
                </a:solidFill>
              </a:rPr>
              <a:t>ook</a:t>
            </a:r>
            <a:r>
              <a:rPr kumimoji="0" lang="zh-CN" altLang="en-US" sz="4000" kern="0" dirty="0" smtClean="0">
                <a:solidFill>
                  <a:srgbClr val="3333FF"/>
                </a:solidFill>
              </a:rPr>
              <a:t>, </a:t>
            </a:r>
            <a:r>
              <a:rPr kumimoji="0" lang="en-US" altLang="zh-CN" sz="4000" kern="0" dirty="0" smtClean="0">
                <a:solidFill>
                  <a:srgbClr val="3333FF"/>
                </a:solidFill>
              </a:rPr>
              <a:t>listen</a:t>
            </a:r>
            <a:r>
              <a:rPr kumimoji="0" lang="zh-CN" altLang="en-US" sz="4000" kern="0" dirty="0" smtClean="0">
                <a:solidFill>
                  <a:srgbClr val="3333FF"/>
                </a:solidFill>
              </a:rPr>
              <a:t> and</a:t>
            </a:r>
            <a:r>
              <a:rPr kumimoji="0" lang="en-US" sz="4000" kern="0" dirty="0" smtClean="0">
                <a:solidFill>
                  <a:srgbClr val="3333FF"/>
                </a:solidFill>
              </a:rPr>
              <a:t> find the answers:</a:t>
            </a:r>
            <a:endParaRPr kumimoji="0" lang="zh-CN" altLang="en-US" sz="4000" kern="0" dirty="0" smtClean="0">
              <a:solidFill>
                <a:srgbClr val="3333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334963" y="2420938"/>
            <a:ext cx="84963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kumimoji="0" lang="en-US" sz="3600" b="1" kern="0" dirty="0" smtClean="0">
                <a:solidFill>
                  <a:schemeClr val="tx1">
                    <a:lumMod val="50000"/>
                  </a:schemeClr>
                </a:solidFill>
              </a:rPr>
              <a:t>Q1: When does summer begin?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kumimoji="0" lang="en-US" sz="3600" b="1" kern="0" dirty="0" smtClean="0">
                <a:solidFill>
                  <a:schemeClr val="tx1">
                    <a:lumMod val="50000"/>
                  </a:schemeClr>
                </a:solidFill>
              </a:rPr>
              <a:t>Q2: How’s the weather in summer?</a:t>
            </a:r>
            <a:endParaRPr kumimoji="0" lang="zh-CN" altLang="en-US" sz="3600" b="1" kern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86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38238" y="1401763"/>
            <a:ext cx="34369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6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789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38238" y="1401763"/>
            <a:ext cx="34369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64528" y="1706181"/>
            <a:ext cx="6614943" cy="4647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5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89413" y="3644900"/>
            <a:ext cx="8191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61950" y="785813"/>
            <a:ext cx="8496300" cy="38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350000"/>
              </a:lnSpc>
              <a:spcAft>
                <a:spcPts val="0"/>
              </a:spcAft>
              <a:defRPr/>
            </a:pPr>
            <a:r>
              <a:rPr kumimoji="0" lang="en-US" sz="3600" b="1" kern="0" dirty="0" smtClean="0">
                <a:solidFill>
                  <a:schemeClr val="tx1">
                    <a:lumMod val="50000"/>
                  </a:schemeClr>
                </a:solidFill>
              </a:rPr>
              <a:t>Q1: When does summer begin?</a:t>
            </a:r>
          </a:p>
          <a:p>
            <a:pPr eaLnBrk="1" fontAlgn="auto" hangingPunct="1">
              <a:lnSpc>
                <a:spcPct val="350000"/>
              </a:lnSpc>
              <a:spcAft>
                <a:spcPts val="0"/>
              </a:spcAft>
              <a:defRPr/>
            </a:pPr>
            <a:r>
              <a:rPr kumimoji="0" lang="en-US" sz="3600" b="1" kern="0" dirty="0" smtClean="0">
                <a:solidFill>
                  <a:schemeClr val="tx1">
                    <a:lumMod val="50000"/>
                  </a:schemeClr>
                </a:solidFill>
              </a:rPr>
              <a:t>Q2: How’s the weather in summer?</a:t>
            </a:r>
            <a:endParaRPr kumimoji="0" lang="zh-CN" altLang="en-US" sz="3600" b="1" kern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8238" y="1401763"/>
            <a:ext cx="34369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6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813" y="2730500"/>
            <a:ext cx="52371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CN" sz="3600" b="1" kern="0" dirty="0">
                <a:solidFill>
                  <a:srgbClr val="FF0000"/>
                </a:solidFill>
                <a:latin typeface="Arial" panose="020B0604020202020204" pitchFamily="34" charset="0"/>
              </a:rPr>
              <a:t>It begins around June.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7813" y="4699000"/>
            <a:ext cx="72009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CN" sz="3600" b="1" kern="0" dirty="0">
                <a:solidFill>
                  <a:srgbClr val="FF0000"/>
                </a:solidFill>
                <a:latin typeface="Arial" panose="020B0604020202020204" pitchFamily="34" charset="0"/>
              </a:rPr>
              <a:t>It’s very hot and there’s often a lot of rain.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892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490</Words>
  <Application>Microsoft Office PowerPoint</Application>
  <PresentationFormat>全屏显示(4:3)</PresentationFormat>
  <Paragraphs>112</Paragraphs>
  <Slides>21</Slides>
  <Notes>9</Notes>
  <HiddenSlides>0</HiddenSlides>
  <MMClips>11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Kozuka Gothic Pro H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Times New Roman</vt:lpstr>
      <vt:lpstr>Wingdings</vt:lpstr>
      <vt:lpstr>WWW.2PPT.COM
</vt:lpstr>
      <vt:lpstr>Unit6 There are four seasons  in a year.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2023-01-16T14:16:20Z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C7F5C6B536A4471E8F080AC146692BCD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