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AB9A0AF8-6881-47DA-829E-3C4A6098FD8B}"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0D5122F-7033-49E1-A396-3B950D95F90B}" type="slidenum">
              <a:rPr lang="en-US" altLang="zh-CN"/>
              <a:t>2</a:t>
            </a:fld>
            <a:endParaRPr lang="en-US" altLang="zh-CN"/>
          </a:p>
        </p:txBody>
      </p:sp>
      <p:sp>
        <p:nvSpPr>
          <p:cNvPr id="75778" name="幻灯片图像占位符 1"/>
          <p:cNvSpPr>
            <a:spLocks noGrp="1" noRot="1" noChangeAspect="1" noChangeArrowheads="1" noTextEdit="1"/>
          </p:cNvSpPr>
          <p:nvPr>
            <p:ph type="sldImg" idx="4294967295"/>
          </p:nvPr>
        </p:nvSpPr>
        <p:spPr/>
      </p:sp>
      <p:sp>
        <p:nvSpPr>
          <p:cNvPr id="75779" name="备注占位符 2"/>
          <p:cNvSpPr>
            <a:spLocks noGrp="1" noChangeArrowheads="1"/>
          </p:cNvSpPr>
          <p:nvPr>
            <p:ph type="body" idx="4294967295"/>
          </p:nvPr>
        </p:nvSpPr>
        <p:spPr/>
        <p:txBody>
          <a:bodyPr/>
          <a:lstStyle/>
          <a:p>
            <a:pPr>
              <a:spcBef>
                <a:spcPct val="0"/>
              </a:spcBef>
            </a:pPr>
            <a:endParaRPr lang="zh-CN" altLang="zh-CN"/>
          </a:p>
        </p:txBody>
      </p:sp>
      <p:sp>
        <p:nvSpPr>
          <p:cNvPr id="7578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AC94BBAD-3794-4FA2-BC87-AD9ACF5A97C6}" type="slidenum">
              <a:rPr lang="en-US" altLang="zh-CN" sz="1200"/>
              <a:t>2</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4D41648-292E-46C5-8538-AF2977853B1D}" type="slidenum">
              <a:rPr lang="en-US" altLang="zh-CN"/>
              <a:t>3</a:t>
            </a:fld>
            <a:endParaRPr lang="en-US" altLang="zh-CN"/>
          </a:p>
        </p:txBody>
      </p:sp>
      <p:sp>
        <p:nvSpPr>
          <p:cNvPr id="77826" name="幻灯片图像占位符 1"/>
          <p:cNvSpPr>
            <a:spLocks noGrp="1" noRot="1" noChangeAspect="1" noChangeArrowheads="1" noTextEdit="1"/>
          </p:cNvSpPr>
          <p:nvPr>
            <p:ph type="sldImg" idx="4294967295"/>
          </p:nvPr>
        </p:nvSpPr>
        <p:spPr/>
      </p:sp>
      <p:sp>
        <p:nvSpPr>
          <p:cNvPr id="77827" name="备注占位符 2"/>
          <p:cNvSpPr>
            <a:spLocks noGrp="1" noChangeArrowheads="1"/>
          </p:cNvSpPr>
          <p:nvPr>
            <p:ph type="body" idx="4294967295"/>
          </p:nvPr>
        </p:nvSpPr>
        <p:spPr/>
        <p:txBody>
          <a:bodyPr/>
          <a:lstStyle/>
          <a:p>
            <a:pPr>
              <a:spcBef>
                <a:spcPct val="0"/>
              </a:spcBef>
            </a:pPr>
            <a:endParaRPr lang="zh-CN" altLang="zh-CN"/>
          </a:p>
        </p:txBody>
      </p:sp>
      <p:sp>
        <p:nvSpPr>
          <p:cNvPr id="7782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AF64AA4B-7DA9-47E6-A9D4-64E882B77E1F}" type="slidenum">
              <a:rPr lang="en-US" altLang="zh-CN" sz="1200"/>
              <a:t>3</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FA14040-A4C4-448B-9979-3A971D933D38}" type="slidenum">
              <a:rPr lang="en-US" altLang="zh-CN"/>
              <a:t>4</a:t>
            </a:fld>
            <a:endParaRPr lang="en-US" altLang="zh-CN"/>
          </a:p>
        </p:txBody>
      </p:sp>
      <p:sp>
        <p:nvSpPr>
          <p:cNvPr id="79874" name="幻灯片图像占位符 1"/>
          <p:cNvSpPr>
            <a:spLocks noGrp="1" noRot="1" noChangeAspect="1" noChangeArrowheads="1" noTextEdit="1"/>
          </p:cNvSpPr>
          <p:nvPr>
            <p:ph type="sldImg" idx="4294967295"/>
          </p:nvPr>
        </p:nvSpPr>
        <p:spPr/>
      </p:sp>
      <p:sp>
        <p:nvSpPr>
          <p:cNvPr id="79875" name="备注占位符 2"/>
          <p:cNvSpPr>
            <a:spLocks noGrp="1" noChangeArrowheads="1"/>
          </p:cNvSpPr>
          <p:nvPr>
            <p:ph type="body" idx="4294967295"/>
          </p:nvPr>
        </p:nvSpPr>
        <p:spPr/>
        <p:txBody>
          <a:bodyPr/>
          <a:lstStyle/>
          <a:p>
            <a:pPr>
              <a:spcBef>
                <a:spcPct val="0"/>
              </a:spcBef>
            </a:pPr>
            <a:endParaRPr lang="zh-CN" altLang="zh-CN" dirty="0"/>
          </a:p>
        </p:txBody>
      </p:sp>
      <p:sp>
        <p:nvSpPr>
          <p:cNvPr id="7987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E74605D4-F21F-4B7F-A140-AA8BDCEE3896}" type="slidenum">
              <a:rPr lang="en-US" altLang="zh-CN" sz="1200"/>
              <a:t>4</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08A10A1-B592-43A3-88D6-FA1FF2732EFB}" type="slidenum">
              <a:rPr lang="en-US" altLang="zh-CN"/>
              <a:t>5</a:t>
            </a:fld>
            <a:endParaRPr lang="en-US" altLang="zh-CN"/>
          </a:p>
        </p:txBody>
      </p:sp>
      <p:sp>
        <p:nvSpPr>
          <p:cNvPr id="81922" name="幻灯片图像占位符 1"/>
          <p:cNvSpPr>
            <a:spLocks noGrp="1" noRot="1" noChangeAspect="1" noChangeArrowheads="1" noTextEdit="1"/>
          </p:cNvSpPr>
          <p:nvPr>
            <p:ph type="sldImg" idx="4294967295"/>
          </p:nvPr>
        </p:nvSpPr>
        <p:spPr/>
      </p:sp>
      <p:sp>
        <p:nvSpPr>
          <p:cNvPr id="81923" name="备注占位符 2"/>
          <p:cNvSpPr>
            <a:spLocks noGrp="1" noChangeArrowheads="1"/>
          </p:cNvSpPr>
          <p:nvPr>
            <p:ph type="body" idx="4294967295"/>
          </p:nvPr>
        </p:nvSpPr>
        <p:spPr/>
        <p:txBody>
          <a:bodyPr/>
          <a:lstStyle/>
          <a:p>
            <a:pPr>
              <a:spcBef>
                <a:spcPct val="0"/>
              </a:spcBef>
            </a:pPr>
            <a:endParaRPr lang="zh-CN" altLang="zh-CN"/>
          </a:p>
        </p:txBody>
      </p:sp>
      <p:sp>
        <p:nvSpPr>
          <p:cNvPr id="8192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3464115-F233-4F0A-AB7F-AE84890A1971}" type="slidenum">
              <a:rPr lang="en-US" altLang="zh-CN" sz="1200"/>
              <a:t>5</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14BD865-1546-4B2B-80EE-FBA7A90E4457}"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103CB65-B9ED-4678-B176-2CE37273F0E2}"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B2C737B-9D8A-48B9-BF6D-1C8FA763862A}" type="slidenum">
              <a:rPr lang="en-US" altLang="zh-CN"/>
              <a:t>8</a:t>
            </a:fld>
            <a:endParaRPr lang="en-US" altLang="zh-CN"/>
          </a:p>
        </p:txBody>
      </p:sp>
      <p:sp>
        <p:nvSpPr>
          <p:cNvPr id="87042" name="幻灯片图像占位符 1"/>
          <p:cNvSpPr>
            <a:spLocks noGrp="1" noRot="1" noChangeAspect="1" noChangeArrowheads="1" noTextEdit="1"/>
          </p:cNvSpPr>
          <p:nvPr>
            <p:ph type="sldImg" idx="4294967295"/>
          </p:nvPr>
        </p:nvSpPr>
        <p:spPr/>
      </p:sp>
      <p:sp>
        <p:nvSpPr>
          <p:cNvPr id="87043" name="备注占位符 2"/>
          <p:cNvSpPr>
            <a:spLocks noGrp="1" noChangeArrowheads="1"/>
          </p:cNvSpPr>
          <p:nvPr>
            <p:ph type="body" idx="4294967295"/>
          </p:nvPr>
        </p:nvSpPr>
        <p:spPr/>
        <p:txBody>
          <a:bodyPr/>
          <a:lstStyle/>
          <a:p>
            <a:pPr>
              <a:spcBef>
                <a:spcPct val="0"/>
              </a:spcBef>
            </a:pPr>
            <a:endParaRPr lang="zh-CN" altLang="zh-CN"/>
          </a:p>
        </p:txBody>
      </p:sp>
      <p:sp>
        <p:nvSpPr>
          <p:cNvPr id="8704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4CD8F79-5CF2-4165-9BD8-536B2EE6F98B}" type="slidenum">
              <a:rPr lang="en-US" altLang="zh-CN" sz="1200"/>
              <a:t>8</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ADF8A17-3A7E-43AE-AAAC-D1373041DF2F}" type="slidenum">
              <a:rPr lang="en-US" altLang="zh-CN"/>
              <a:t>9</a:t>
            </a:fld>
            <a:endParaRPr lang="en-US" altLang="zh-CN"/>
          </a:p>
        </p:txBody>
      </p:sp>
      <p:sp>
        <p:nvSpPr>
          <p:cNvPr id="89090" name="幻灯片图像占位符 1"/>
          <p:cNvSpPr>
            <a:spLocks noGrp="1" noRot="1" noChangeAspect="1" noChangeArrowheads="1" noTextEdit="1"/>
          </p:cNvSpPr>
          <p:nvPr>
            <p:ph type="sldImg" idx="4294967295"/>
          </p:nvPr>
        </p:nvSpPr>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A32DF119-78D0-44A7-A032-01FEE7406585}" type="slidenum">
              <a:rPr lang="en-US" altLang="zh-CN" sz="1200"/>
              <a:t>9</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CB146EF-A778-4F4F-AC14-DBBB0B0AF3E0}" type="slidenum">
              <a:rPr lang="en-US" altLang="zh-CN"/>
              <a:t>10</a:t>
            </a:fld>
            <a:endParaRPr lang="en-US" altLang="zh-CN"/>
          </a:p>
        </p:txBody>
      </p:sp>
      <p:sp>
        <p:nvSpPr>
          <p:cNvPr id="91138" name="幻灯片图像占位符 1"/>
          <p:cNvSpPr>
            <a:spLocks noGrp="1" noRot="1" noChangeAspect="1" noChangeArrowheads="1" noTextEdit="1"/>
          </p:cNvSpPr>
          <p:nvPr>
            <p:ph type="sldImg" idx="4294967295"/>
          </p:nvPr>
        </p:nvSpPr>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C432384B-9B85-41CA-844E-612691639494}" type="slidenum">
              <a:rPr lang="en-US" altLang="zh-CN" sz="1200"/>
              <a:t>10</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046BD89-26A2-479F-B127-B1425984EEBA}" type="slidenum">
              <a:rPr lang="en-US" altLang="zh-CN"/>
              <a:t>11</a:t>
            </a:fld>
            <a:endParaRPr lang="en-US" altLang="zh-CN"/>
          </a:p>
        </p:txBody>
      </p:sp>
      <p:sp>
        <p:nvSpPr>
          <p:cNvPr id="93186" name="幻灯片图像占位符 1"/>
          <p:cNvSpPr>
            <a:spLocks noGrp="1" noRot="1" noChangeAspect="1" noChangeArrowheads="1" noTextEdit="1"/>
          </p:cNvSpPr>
          <p:nvPr>
            <p:ph type="sldImg" idx="4294967295"/>
          </p:nvPr>
        </p:nvSpPr>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B0E24CF-A4E6-41A3-87E0-2BC38FE74CA3}" type="slidenum">
              <a:rPr lang="en-US" altLang="zh-CN" sz="1200"/>
              <a:t>11</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5B22B47-6010-405D-8255-CC102EB8D9EA}"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6649750-C223-4755-A313-6FD1831F1762}"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78A6DE1-AACA-4605-9B59-1888A9140AE6}"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16CD26A-377E-4576-A6E6-452F26ED1FB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812B1E7-F4AF-4026-B462-4663B9A3E3F8}"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1EF551B-AAB5-4DBD-946B-F2C61F282B72}"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0903133A-B9CA-4D4A-A1F5-3B13C2C5288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07D944E-0BC1-43EE-8D0E-46D6BB25DDBB}"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C6F4214-3E1E-4AF2-B7A6-63BE1706D0CF}"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DA26910-BB3B-447F-B246-B725BFB0647D}"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0936719-92EE-4DA6-A849-4BDF91A6FCF2}"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7F74A54-D7BA-4141-9F43-4AFB83D5FB0F}"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10" name="矩形 8"/>
          <p:cNvSpPr>
            <a:spLocks noChangeArrowheads="1"/>
          </p:cNvSpPr>
          <p:nvPr/>
        </p:nvSpPr>
        <p:spPr bwMode="auto">
          <a:xfrm>
            <a:off x="0" y="914400"/>
            <a:ext cx="9144000" cy="2448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6000" b="1" dirty="0">
                <a:solidFill>
                  <a:srgbClr val="C00000"/>
                </a:solidFill>
                <a:latin typeface="Calibri" panose="020F0502020204030204" pitchFamily="34" charset="0"/>
              </a:rPr>
              <a:t>Unit </a:t>
            </a:r>
            <a:r>
              <a:rPr lang="en-US" altLang="zh-CN" sz="6000" b="1" dirty="0" smtClean="0">
                <a:solidFill>
                  <a:srgbClr val="C00000"/>
                </a:solidFill>
                <a:latin typeface="Calibri" panose="020F0502020204030204" pitchFamily="34" charset="0"/>
              </a:rPr>
              <a:t>11</a:t>
            </a:r>
          </a:p>
          <a:p>
            <a:pPr>
              <a:lnSpc>
                <a:spcPct val="150000"/>
              </a:lnSpc>
              <a:buFont typeface="Arial" panose="020B0604020202020204" pitchFamily="34" charset="0"/>
              <a:buNone/>
            </a:pPr>
            <a:r>
              <a:rPr lang="en-US" altLang="zh-CN" sz="4800" b="1" dirty="0" smtClean="0"/>
              <a:t>How </a:t>
            </a:r>
            <a:r>
              <a:rPr lang="en-US" altLang="zh-CN" sz="4800" b="1" dirty="0"/>
              <a:t>was your school trip?</a:t>
            </a:r>
          </a:p>
        </p:txBody>
      </p:sp>
      <p:sp>
        <p:nvSpPr>
          <p:cNvPr id="7" name="矩形 6"/>
          <p:cNvSpPr/>
          <p:nvPr/>
        </p:nvSpPr>
        <p:spPr>
          <a:xfrm>
            <a:off x="2856156" y="54102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a:t>
            </a:r>
            <a:r>
              <a:rPr lang="en-US" altLang="zh-CN" sz="3200" dirty="0"/>
              <a:t>:</a:t>
            </a:r>
            <a:r>
              <a:rPr lang="zh-CN" altLang="en-US" sz="3200" dirty="0"/>
              <a:t>运用</a:t>
            </a:r>
            <a:r>
              <a:rPr lang="en-US" altLang="zh-CN" sz="3200" dirty="0"/>
              <a:t>and, although, so, first, then </a:t>
            </a:r>
            <a:r>
              <a:rPr lang="zh-CN" altLang="en-US" sz="3200" dirty="0"/>
              <a:t>等连接词将以上要点连成文章</a:t>
            </a:r>
            <a:r>
              <a:rPr lang="en-US" altLang="zh-CN" sz="3200" dirty="0"/>
              <a:t>, </a:t>
            </a:r>
            <a:r>
              <a:rPr lang="zh-CN" altLang="en-US" sz="3200" dirty="0"/>
              <a:t>并注意句型多样化。</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__________________________________________________________________________________________________________________________________________________________________________________________________________________________________________</a:t>
            </a:r>
          </a:p>
        </p:txBody>
      </p:sp>
      <p:sp>
        <p:nvSpPr>
          <p:cNvPr id="90115" name="文本框 1"/>
          <p:cNvSpPr txBox="1">
            <a:spLocks noChangeArrowheads="1"/>
          </p:cNvSpPr>
          <p:nvPr/>
        </p:nvSpPr>
        <p:spPr bwMode="auto">
          <a:xfrm>
            <a:off x="34925" y="1703388"/>
            <a:ext cx="86582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It was a cloudy day. On March 28, 2015, we visited the science museum by bus. The science museum was very big and interesting. Then we watched the robots dance. It was so much fun. After that, we learned how to make a robot model. I was so excited. At last, I bought some gifts for my parents in the gift shop and bought some clothes in the shopping </a:t>
            </a:r>
            <a:r>
              <a:rPr lang="en-US" altLang="zh-CN" sz="3200" b="1" dirty="0" err="1">
                <a:solidFill>
                  <a:srgbClr val="FF0000"/>
                </a:solidFill>
              </a:rPr>
              <a:t>centre</a:t>
            </a:r>
            <a:r>
              <a:rPr lang="en-US" altLang="zh-CN" sz="3200" b="1" dirty="0">
                <a:solidFill>
                  <a:srgbClr val="FF0000"/>
                </a:solidFill>
              </a:rPr>
              <a:t>. Although I was tired, I was really happy.</a:t>
            </a:r>
          </a:p>
        </p:txBody>
      </p:sp>
      <p:sp>
        <p:nvSpPr>
          <p:cNvPr id="90116"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blinds(horizontal)">
                                      <p:cBhvr>
                                        <p:cTn id="7" dur="5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矩形 2"/>
          <p:cNvSpPr>
            <a:spLocks noChangeArrowheads="1"/>
          </p:cNvSpPr>
          <p:nvPr/>
        </p:nvSpPr>
        <p:spPr bwMode="auto">
          <a:xfrm>
            <a:off x="0" y="1066800"/>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第四步：修改文章</a:t>
            </a:r>
            <a:r>
              <a:rPr lang="en-US" altLang="zh-CN" sz="3200" dirty="0">
                <a:latin typeface="Calibri" panose="020F0502020204030204" pitchFamily="34" charset="0"/>
              </a:rPr>
              <a:t>—</a:t>
            </a:r>
            <a:r>
              <a:rPr lang="zh-CN" altLang="en-US" sz="3200" dirty="0"/>
              <a:t>自己复查，小组互改。</a:t>
            </a:r>
          </a:p>
          <a:p>
            <a:pPr algn="l">
              <a:buFont typeface="Arial" panose="020B0604020202020204" pitchFamily="34" charset="0"/>
              <a:buNone/>
            </a:pPr>
            <a:r>
              <a:rPr lang="en-US" altLang="zh-CN" sz="3200" dirty="0"/>
              <a:t>1) </a:t>
            </a:r>
            <a:r>
              <a:rPr lang="zh-CN" altLang="en-US" sz="3200" dirty="0"/>
              <a:t>用红笔在文章中纠错  </a:t>
            </a:r>
            <a:r>
              <a:rPr lang="en-US" altLang="zh-CN" sz="3200" dirty="0"/>
              <a:t>2) </a:t>
            </a:r>
            <a:r>
              <a:rPr lang="zh-CN" altLang="en-US" sz="3200" dirty="0"/>
              <a:t>欣赏好词好句：评选小组内写得最好的三个句子，摘抄下来。</a:t>
            </a:r>
          </a:p>
          <a:p>
            <a:pPr algn="l">
              <a:buFont typeface="Arial" panose="020B0604020202020204" pitchFamily="34" charset="0"/>
              <a:buNone/>
            </a:pPr>
            <a:r>
              <a:rPr lang="en-US" altLang="zh-CN" sz="3200" dirty="0"/>
              <a:t>____________________________________________________________________________________________________________________________________________________________</a:t>
            </a:r>
          </a:p>
        </p:txBody>
      </p:sp>
      <p:sp>
        <p:nvSpPr>
          <p:cNvPr id="92163" name="Text Box 21"/>
          <p:cNvSpPr txBox="1">
            <a:spLocks noChangeArrowheads="1"/>
          </p:cNvSpPr>
          <p:nvPr/>
        </p:nvSpPr>
        <p:spPr bwMode="auto">
          <a:xfrm>
            <a:off x="500063" y="280987"/>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2164" name="文本框 1"/>
          <p:cNvSpPr txBox="1">
            <a:spLocks noChangeArrowheads="1"/>
          </p:cNvSpPr>
          <p:nvPr/>
        </p:nvSpPr>
        <p:spPr bwMode="auto">
          <a:xfrm>
            <a:off x="682625" y="2484437"/>
            <a:ext cx="2217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（省略</a:t>
            </a:r>
            <a:r>
              <a:rPr lang="zh-CN" altLang="en-US" sz="3200" b="1" dirty="0" smtClean="0">
                <a:solidFill>
                  <a:srgbClr val="FF0000"/>
                </a:solidFill>
              </a:rPr>
              <a:t>） </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57188" y="178594"/>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3731" name="矩形 2"/>
          <p:cNvSpPr>
            <a:spLocks noChangeArrowheads="1"/>
          </p:cNvSpPr>
          <p:nvPr/>
        </p:nvSpPr>
        <p:spPr bwMode="auto">
          <a:xfrm>
            <a:off x="47625" y="823695"/>
            <a:ext cx="905351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dirty="0" smtClean="0"/>
              <a:t>     </a:t>
            </a:r>
            <a:r>
              <a:rPr lang="en-US" altLang="zh-CN" sz="3200" dirty="0"/>
              <a:t>My name’s Cindy. I had a pleasant day last month. In the morning, I got up late and then began to do my homework. It took me about two hours to finish it. Then I went shopping with my mother. Next, I had fun playing computer games. At 15:00, I went to the Old People’s Home by bus and helped them clean the house and wash their clothes. After that, I talked with them happily and gave them some lovely gifts I bought this morning. Before I went to bed, I listened to music. It made me relaxed. What a happy day I had!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71438" y="1752600"/>
          <a:ext cx="8840787" cy="4572005"/>
        </p:xfrm>
        <a:graphic>
          <a:graphicData uri="http://schemas.openxmlformats.org/drawingml/2006/table">
            <a:tbl>
              <a:tblPr firstRow="1" bandRow="1">
                <a:tableStyleId>{5940675A-B579-460E-94D1-54222C63F5DA}</a:tableStyleId>
              </a:tblPr>
              <a:tblGrid>
                <a:gridCol w="5018224">
                  <a:extLst>
                    <a:ext uri="{9D8B030D-6E8A-4147-A177-3AD203B41FA5}">
                      <a16:colId xmlns:a16="http://schemas.microsoft.com/office/drawing/2014/main" val="20000"/>
                    </a:ext>
                  </a:extLst>
                </a:gridCol>
                <a:gridCol w="3822563">
                  <a:extLst>
                    <a:ext uri="{9D8B030D-6E8A-4147-A177-3AD203B41FA5}">
                      <a16:colId xmlns:a16="http://schemas.microsoft.com/office/drawing/2014/main" val="20001"/>
                    </a:ext>
                  </a:extLst>
                </a:gridCol>
              </a:tblGrid>
              <a:tr h="914400">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How long it took Cindy to finish homework</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1.___________________________________</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thing Cindy did after finishing homework</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2.___________________________________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400">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time Cindy went to the Old People’s home</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3.___________________________________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4400">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way Cindy went to the Old People’s home</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4.___________________________________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14400">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thing Cindy bought for the old people</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5.___________________________________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6822"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6823" name="矩形 2"/>
          <p:cNvSpPr>
            <a:spLocks noChangeArrowheads="1"/>
          </p:cNvSpPr>
          <p:nvPr/>
        </p:nvSpPr>
        <p:spPr bwMode="auto">
          <a:xfrm>
            <a:off x="0" y="620713"/>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一、根据文章内容，完成下列信息卡。</a:t>
            </a:r>
          </a:p>
          <a:p>
            <a:pPr>
              <a:buFont typeface="Arial" panose="020B0604020202020204" pitchFamily="34" charset="0"/>
              <a:buNone/>
            </a:pPr>
            <a:r>
              <a:rPr lang="en-US" altLang="zh-CN" sz="3200" b="1" dirty="0"/>
              <a:t>Information Card</a:t>
            </a:r>
          </a:p>
        </p:txBody>
      </p:sp>
      <p:sp>
        <p:nvSpPr>
          <p:cNvPr id="76824" name="TextBox 15"/>
          <p:cNvSpPr txBox="1">
            <a:spLocks noChangeArrowheads="1"/>
          </p:cNvSpPr>
          <p:nvPr/>
        </p:nvSpPr>
        <p:spPr bwMode="auto">
          <a:xfrm>
            <a:off x="5365750" y="1630363"/>
            <a:ext cx="3175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Two hours</a:t>
            </a:r>
          </a:p>
        </p:txBody>
      </p:sp>
      <p:sp>
        <p:nvSpPr>
          <p:cNvPr id="76825" name="TextBox 19"/>
          <p:cNvSpPr txBox="1">
            <a:spLocks noChangeArrowheads="1"/>
          </p:cNvSpPr>
          <p:nvPr/>
        </p:nvSpPr>
        <p:spPr bwMode="auto">
          <a:xfrm>
            <a:off x="5435600" y="2563813"/>
            <a:ext cx="4110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Going shopping	</a:t>
            </a:r>
          </a:p>
        </p:txBody>
      </p:sp>
      <p:sp>
        <p:nvSpPr>
          <p:cNvPr id="76826" name="TextBox 13"/>
          <p:cNvSpPr txBox="1">
            <a:spLocks noChangeArrowheads="1"/>
          </p:cNvSpPr>
          <p:nvPr/>
        </p:nvSpPr>
        <p:spPr bwMode="auto">
          <a:xfrm>
            <a:off x="5435600" y="3502025"/>
            <a:ext cx="299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At 15</a:t>
            </a:r>
            <a:r>
              <a:rPr lang="zh-CN" altLang="en-US" sz="3200" b="1" dirty="0">
                <a:solidFill>
                  <a:srgbClr val="FF0000"/>
                </a:solidFill>
                <a:sym typeface="Arial" panose="020B0604020202020204" pitchFamily="34" charset="0"/>
              </a:rPr>
              <a:t>：</a:t>
            </a:r>
            <a:r>
              <a:rPr lang="en-US" altLang="zh-CN" sz="3200" b="1" dirty="0">
                <a:solidFill>
                  <a:srgbClr val="FF0000"/>
                </a:solidFill>
                <a:sym typeface="Arial" panose="020B0604020202020204" pitchFamily="34" charset="0"/>
              </a:rPr>
              <a:t>00</a:t>
            </a:r>
          </a:p>
        </p:txBody>
      </p:sp>
      <p:sp>
        <p:nvSpPr>
          <p:cNvPr id="76827" name="TextBox 13"/>
          <p:cNvSpPr txBox="1">
            <a:spLocks noChangeArrowheads="1"/>
          </p:cNvSpPr>
          <p:nvPr/>
        </p:nvSpPr>
        <p:spPr bwMode="auto">
          <a:xfrm>
            <a:off x="5507038" y="4435475"/>
            <a:ext cx="3290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By bus</a:t>
            </a:r>
          </a:p>
        </p:txBody>
      </p:sp>
      <p:sp>
        <p:nvSpPr>
          <p:cNvPr id="76828" name="TextBox 13"/>
          <p:cNvSpPr txBox="1">
            <a:spLocks noChangeArrowheads="1"/>
          </p:cNvSpPr>
          <p:nvPr/>
        </p:nvSpPr>
        <p:spPr bwMode="auto">
          <a:xfrm>
            <a:off x="5291138" y="5300663"/>
            <a:ext cx="37179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Some lovely gifts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24"/>
                                        </p:tgtEl>
                                        <p:attrNameLst>
                                          <p:attrName>style.visibility</p:attrName>
                                        </p:attrNameLst>
                                      </p:cBhvr>
                                      <p:to>
                                        <p:strVal val="visible"/>
                                      </p:to>
                                    </p:set>
                                    <p:animEffect transition="in" filter="blinds(horizontal)">
                                      <p:cBhvr>
                                        <p:cTn id="7" dur="500"/>
                                        <p:tgtEl>
                                          <p:spTgt spid="768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25"/>
                                        </p:tgtEl>
                                        <p:attrNameLst>
                                          <p:attrName>style.visibility</p:attrName>
                                        </p:attrNameLst>
                                      </p:cBhvr>
                                      <p:to>
                                        <p:strVal val="visible"/>
                                      </p:to>
                                    </p:set>
                                    <p:animEffect transition="in" filter="blinds(horizontal)">
                                      <p:cBhvr>
                                        <p:cTn id="12" dur="500"/>
                                        <p:tgtEl>
                                          <p:spTgt spid="768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6826"/>
                                        </p:tgtEl>
                                        <p:attrNameLst>
                                          <p:attrName>style.visibility</p:attrName>
                                        </p:attrNameLst>
                                      </p:cBhvr>
                                      <p:to>
                                        <p:strVal val="visible"/>
                                      </p:to>
                                    </p:set>
                                    <p:animEffect transition="in" filter="blinds(horizontal)">
                                      <p:cBhvr>
                                        <p:cTn id="17" dur="500"/>
                                        <p:tgtEl>
                                          <p:spTgt spid="768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6827"/>
                                        </p:tgtEl>
                                        <p:attrNameLst>
                                          <p:attrName>style.visibility</p:attrName>
                                        </p:attrNameLst>
                                      </p:cBhvr>
                                      <p:to>
                                        <p:strVal val="visible"/>
                                      </p:to>
                                    </p:set>
                                    <p:animEffect transition="in" filter="blinds(horizontal)">
                                      <p:cBhvr>
                                        <p:cTn id="22" dur="500"/>
                                        <p:tgtEl>
                                          <p:spTgt spid="768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6828"/>
                                        </p:tgtEl>
                                        <p:attrNameLst>
                                          <p:attrName>style.visibility</p:attrName>
                                        </p:attrNameLst>
                                      </p:cBhvr>
                                      <p:to>
                                        <p:strVal val="visible"/>
                                      </p:to>
                                    </p:set>
                                    <p:animEffect transition="in" filter="blinds(horizontal)">
                                      <p:cBhvr>
                                        <p:cTn id="27" dur="500"/>
                                        <p:tgtEl>
                                          <p:spTgt spid="76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24" grpId="0"/>
      <p:bldP spid="76825" grpId="0"/>
      <p:bldP spid="76826" grpId="0"/>
      <p:bldP spid="76827" grpId="0"/>
      <p:bldP spid="7682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50" name="Text Box 21"/>
          <p:cNvSpPr txBox="1">
            <a:spLocks noChangeArrowheads="1"/>
          </p:cNvSpPr>
          <p:nvPr/>
        </p:nvSpPr>
        <p:spPr bwMode="auto">
          <a:xfrm>
            <a:off x="349250" y="30480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78851" name="矩形 2"/>
          <p:cNvSpPr>
            <a:spLocks noChangeArrowheads="1"/>
          </p:cNvSpPr>
          <p:nvPr/>
        </p:nvSpPr>
        <p:spPr bwMode="auto">
          <a:xfrm>
            <a:off x="0" y="1089025"/>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二、重点词汇积累</a:t>
            </a:r>
          </a:p>
          <a:p>
            <a:pPr algn="l">
              <a:buFont typeface="Arial" panose="020B0604020202020204" pitchFamily="34" charset="0"/>
              <a:buNone/>
            </a:pPr>
            <a:r>
              <a:rPr lang="en-US" altLang="zh-CN" sz="3200" dirty="0"/>
              <a:t>6. </a:t>
            </a:r>
            <a:r>
              <a:rPr lang="zh-CN" altLang="en-US" sz="3200" dirty="0"/>
              <a:t>愉快的一天 </a:t>
            </a:r>
            <a:r>
              <a:rPr lang="en-US" altLang="zh-CN" sz="3200" dirty="0"/>
              <a:t>____________________		</a:t>
            </a:r>
          </a:p>
          <a:p>
            <a:pPr algn="l">
              <a:buFont typeface="Arial" panose="020B0604020202020204" pitchFamily="34" charset="0"/>
              <a:buNone/>
            </a:pPr>
            <a:r>
              <a:rPr lang="en-US" altLang="zh-CN" sz="3200" dirty="0"/>
              <a:t>7. </a:t>
            </a:r>
            <a:r>
              <a:rPr lang="zh-CN" altLang="en-US" sz="3200" dirty="0"/>
              <a:t>起得晚 </a:t>
            </a:r>
            <a:r>
              <a:rPr lang="en-US" altLang="zh-CN" sz="3200" dirty="0"/>
              <a:t>_________________________</a:t>
            </a:r>
          </a:p>
          <a:p>
            <a:pPr algn="l">
              <a:buFont typeface="Arial" panose="020B0604020202020204" pitchFamily="34" charset="0"/>
              <a:buNone/>
            </a:pPr>
            <a:r>
              <a:rPr lang="en-US" altLang="zh-CN" sz="3200" dirty="0"/>
              <a:t>8. </a:t>
            </a:r>
            <a:r>
              <a:rPr lang="zh-CN" altLang="en-US" sz="3200" dirty="0"/>
              <a:t>购物 </a:t>
            </a:r>
            <a:r>
              <a:rPr lang="en-US" altLang="zh-CN" sz="3200" dirty="0"/>
              <a:t>__________________________		</a:t>
            </a:r>
          </a:p>
          <a:p>
            <a:pPr algn="l">
              <a:buFont typeface="Arial" panose="020B0604020202020204" pitchFamily="34" charset="0"/>
              <a:buNone/>
            </a:pPr>
            <a:r>
              <a:rPr lang="en-US" altLang="zh-CN" sz="3200" dirty="0"/>
              <a:t>9. </a:t>
            </a:r>
            <a:r>
              <a:rPr lang="zh-CN" altLang="en-US" sz="3200" dirty="0"/>
              <a:t>和某人谈话</a:t>
            </a:r>
            <a:r>
              <a:rPr lang="en-US" altLang="zh-CN" sz="3200" dirty="0"/>
              <a:t>______________________</a:t>
            </a:r>
          </a:p>
          <a:p>
            <a:pPr algn="l">
              <a:buFont typeface="Arial" panose="020B0604020202020204" pitchFamily="34" charset="0"/>
              <a:buNone/>
            </a:pPr>
            <a:r>
              <a:rPr lang="en-US" altLang="zh-CN" sz="3200" dirty="0"/>
              <a:t>10. </a:t>
            </a:r>
            <a:r>
              <a:rPr lang="zh-CN" altLang="en-US" sz="3200" dirty="0"/>
              <a:t>打扫屋子 </a:t>
            </a:r>
            <a:r>
              <a:rPr lang="en-US" altLang="zh-CN" sz="3200" dirty="0"/>
              <a:t>_____________________		</a:t>
            </a:r>
          </a:p>
          <a:p>
            <a:pPr algn="l">
              <a:buFont typeface="Arial" panose="020B0604020202020204" pitchFamily="34" charset="0"/>
              <a:buNone/>
            </a:pPr>
            <a:r>
              <a:rPr lang="en-US" altLang="zh-CN" sz="3200" dirty="0"/>
              <a:t>11. </a:t>
            </a:r>
            <a:r>
              <a:rPr lang="zh-CN" altLang="en-US" sz="3200" dirty="0"/>
              <a:t>洗衣服 </a:t>
            </a:r>
            <a:r>
              <a:rPr lang="en-US" altLang="zh-CN" sz="3200" dirty="0"/>
              <a:t>_______________________</a:t>
            </a:r>
          </a:p>
        </p:txBody>
      </p:sp>
      <p:sp>
        <p:nvSpPr>
          <p:cNvPr id="78852" name="TextBox 9"/>
          <p:cNvSpPr txBox="1">
            <a:spLocks noChangeArrowheads="1"/>
          </p:cNvSpPr>
          <p:nvPr/>
        </p:nvSpPr>
        <p:spPr bwMode="auto">
          <a:xfrm>
            <a:off x="3003550" y="2005013"/>
            <a:ext cx="4140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up late</a:t>
            </a:r>
          </a:p>
        </p:txBody>
      </p:sp>
      <p:sp>
        <p:nvSpPr>
          <p:cNvPr id="78853" name="矩形 14"/>
          <p:cNvSpPr>
            <a:spLocks noChangeArrowheads="1"/>
          </p:cNvSpPr>
          <p:nvPr/>
        </p:nvSpPr>
        <p:spPr bwMode="auto">
          <a:xfrm>
            <a:off x="3852863" y="2509838"/>
            <a:ext cx="4914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go shopping</a:t>
            </a:r>
            <a:endParaRPr lang="en-US" altLang="zh-CN" sz="3200" b="1">
              <a:solidFill>
                <a:srgbClr val="FF0000"/>
              </a:solidFill>
            </a:endParaRPr>
          </a:p>
        </p:txBody>
      </p:sp>
      <p:sp>
        <p:nvSpPr>
          <p:cNvPr id="78854" name="TextBox 9"/>
          <p:cNvSpPr txBox="1">
            <a:spLocks noChangeArrowheads="1"/>
          </p:cNvSpPr>
          <p:nvPr/>
        </p:nvSpPr>
        <p:spPr bwMode="auto">
          <a:xfrm>
            <a:off x="3349625" y="1430338"/>
            <a:ext cx="34766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 pleasant day	</a:t>
            </a:r>
          </a:p>
        </p:txBody>
      </p:sp>
      <p:sp>
        <p:nvSpPr>
          <p:cNvPr id="78855" name="矩形 14"/>
          <p:cNvSpPr>
            <a:spLocks noChangeArrowheads="1"/>
          </p:cNvSpPr>
          <p:nvPr/>
        </p:nvSpPr>
        <p:spPr bwMode="auto">
          <a:xfrm>
            <a:off x="3128963" y="4022725"/>
            <a:ext cx="4048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wash clothes</a:t>
            </a:r>
          </a:p>
        </p:txBody>
      </p:sp>
      <p:sp>
        <p:nvSpPr>
          <p:cNvPr id="78856" name="矩形 14"/>
          <p:cNvSpPr>
            <a:spLocks noChangeArrowheads="1"/>
          </p:cNvSpPr>
          <p:nvPr/>
        </p:nvSpPr>
        <p:spPr bwMode="auto">
          <a:xfrm>
            <a:off x="3132138" y="3446463"/>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clean the house</a:t>
            </a:r>
            <a:endParaRPr lang="en-US" altLang="zh-CN" sz="3200" b="1">
              <a:solidFill>
                <a:srgbClr val="FF0000"/>
              </a:solidFill>
            </a:endParaRPr>
          </a:p>
        </p:txBody>
      </p:sp>
      <p:sp>
        <p:nvSpPr>
          <p:cNvPr id="78857" name="矩形 14"/>
          <p:cNvSpPr>
            <a:spLocks noChangeArrowheads="1"/>
          </p:cNvSpPr>
          <p:nvPr/>
        </p:nvSpPr>
        <p:spPr bwMode="auto">
          <a:xfrm>
            <a:off x="3848100" y="3013075"/>
            <a:ext cx="457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talk with sb.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4"/>
                                        </p:tgtEl>
                                        <p:attrNameLst>
                                          <p:attrName>style.visibility</p:attrName>
                                        </p:attrNameLst>
                                      </p:cBhvr>
                                      <p:to>
                                        <p:strVal val="visible"/>
                                      </p:to>
                                    </p:set>
                                    <p:animEffect transition="in" filter="blinds(horizontal)">
                                      <p:cBhvr>
                                        <p:cTn id="7" dur="500"/>
                                        <p:tgtEl>
                                          <p:spTgt spid="788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blinds(horizontal)">
                                      <p:cBhvr>
                                        <p:cTn id="12" dur="500"/>
                                        <p:tgtEl>
                                          <p:spTgt spid="7885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8853"/>
                                        </p:tgtEl>
                                        <p:attrNameLst>
                                          <p:attrName>style.visibility</p:attrName>
                                        </p:attrNameLst>
                                      </p:cBhvr>
                                      <p:to>
                                        <p:strVal val="visible"/>
                                      </p:to>
                                    </p:set>
                                    <p:animEffect transition="in" filter="blinds(horizontal)">
                                      <p:cBhvr>
                                        <p:cTn id="17" dur="500"/>
                                        <p:tgtEl>
                                          <p:spTgt spid="788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8857"/>
                                        </p:tgtEl>
                                        <p:attrNameLst>
                                          <p:attrName>style.visibility</p:attrName>
                                        </p:attrNameLst>
                                      </p:cBhvr>
                                      <p:to>
                                        <p:strVal val="visible"/>
                                      </p:to>
                                    </p:set>
                                    <p:animEffect transition="in" filter="blinds(horizontal)">
                                      <p:cBhvr>
                                        <p:cTn id="22" dur="500"/>
                                        <p:tgtEl>
                                          <p:spTgt spid="7885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8856"/>
                                        </p:tgtEl>
                                        <p:attrNameLst>
                                          <p:attrName>style.visibility</p:attrName>
                                        </p:attrNameLst>
                                      </p:cBhvr>
                                      <p:to>
                                        <p:strVal val="visible"/>
                                      </p:to>
                                    </p:set>
                                    <p:animEffect transition="in" filter="blinds(horizontal)">
                                      <p:cBhvr>
                                        <p:cTn id="27" dur="500"/>
                                        <p:tgtEl>
                                          <p:spTgt spid="7885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8855"/>
                                        </p:tgtEl>
                                        <p:attrNameLst>
                                          <p:attrName>style.visibility</p:attrName>
                                        </p:attrNameLst>
                                      </p:cBhvr>
                                      <p:to>
                                        <p:strVal val="visible"/>
                                      </p:to>
                                    </p:set>
                                    <p:animEffect transition="in" filter="blinds(horizontal)">
                                      <p:cBhvr>
                                        <p:cTn id="32"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P spid="78853" grpId="0"/>
      <p:bldP spid="78854" grpId="0"/>
      <p:bldP spid="78855" grpId="0"/>
      <p:bldP spid="78856" grpId="0"/>
      <p:bldP spid="7885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8" name="Text Box 21"/>
          <p:cNvSpPr txBox="1">
            <a:spLocks noChangeArrowheads="1"/>
          </p:cNvSpPr>
          <p:nvPr/>
        </p:nvSpPr>
        <p:spPr bwMode="auto">
          <a:xfrm>
            <a:off x="349250" y="26670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80899" name="矩形 2"/>
          <p:cNvSpPr>
            <a:spLocks noChangeArrowheads="1"/>
          </p:cNvSpPr>
          <p:nvPr/>
        </p:nvSpPr>
        <p:spPr bwMode="auto">
          <a:xfrm>
            <a:off x="0" y="1050925"/>
            <a:ext cx="9144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三．找出文章中的连接词。</a:t>
            </a:r>
          </a:p>
          <a:p>
            <a:pPr algn="l">
              <a:buFont typeface="Arial" panose="020B0604020202020204" pitchFamily="34" charset="0"/>
              <a:buNone/>
            </a:pPr>
            <a:r>
              <a:rPr lang="en-US" altLang="zh-CN" sz="3200"/>
              <a:t>12. </a:t>
            </a:r>
            <a:r>
              <a:rPr lang="zh-CN" altLang="en-US" sz="3200"/>
              <a:t>和；而且</a:t>
            </a:r>
            <a:r>
              <a:rPr lang="en-US" altLang="zh-CN" sz="3200"/>
              <a:t>______________________   	</a:t>
            </a:r>
          </a:p>
          <a:p>
            <a:pPr algn="l">
              <a:buFont typeface="Arial" panose="020B0604020202020204" pitchFamily="34" charset="0"/>
              <a:buNone/>
            </a:pPr>
            <a:r>
              <a:rPr lang="en-US" altLang="zh-CN" sz="3200"/>
              <a:t>13. </a:t>
            </a:r>
            <a:r>
              <a:rPr lang="zh-CN" altLang="en-US" sz="3200"/>
              <a:t>然后</a:t>
            </a:r>
            <a:r>
              <a:rPr lang="en-US" altLang="zh-CN" sz="3200"/>
              <a:t>___________________________</a:t>
            </a:r>
          </a:p>
          <a:p>
            <a:pPr algn="l">
              <a:buFont typeface="Arial" panose="020B0604020202020204" pitchFamily="34" charset="0"/>
              <a:buNone/>
            </a:pPr>
            <a:r>
              <a:rPr lang="en-US" altLang="zh-CN" sz="3200"/>
              <a:t>14. </a:t>
            </a:r>
            <a:r>
              <a:rPr lang="zh-CN" altLang="en-US" sz="3200"/>
              <a:t>接着，下一个</a:t>
            </a:r>
            <a:r>
              <a:rPr lang="en-US" altLang="zh-CN" sz="3200"/>
              <a:t>___________________	</a:t>
            </a:r>
          </a:p>
          <a:p>
            <a:pPr algn="l">
              <a:buFont typeface="Arial" panose="020B0604020202020204" pitchFamily="34" charset="0"/>
              <a:buNone/>
            </a:pPr>
            <a:r>
              <a:rPr lang="en-US" altLang="zh-CN" sz="3200"/>
              <a:t>15. </a:t>
            </a:r>
            <a:r>
              <a:rPr lang="zh-CN" altLang="en-US" sz="3200"/>
              <a:t>在那之后 </a:t>
            </a:r>
            <a:r>
              <a:rPr lang="en-US" altLang="zh-CN" sz="3200"/>
              <a:t>______________________ </a:t>
            </a:r>
          </a:p>
        </p:txBody>
      </p:sp>
      <p:sp>
        <p:nvSpPr>
          <p:cNvPr id="80900" name="TextBox 9"/>
          <p:cNvSpPr txBox="1">
            <a:spLocks noChangeArrowheads="1"/>
          </p:cNvSpPr>
          <p:nvPr/>
        </p:nvSpPr>
        <p:spPr bwMode="auto">
          <a:xfrm>
            <a:off x="3003550" y="1966913"/>
            <a:ext cx="4140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then</a:t>
            </a:r>
          </a:p>
        </p:txBody>
      </p:sp>
      <p:sp>
        <p:nvSpPr>
          <p:cNvPr id="80901" name="矩形 14"/>
          <p:cNvSpPr>
            <a:spLocks noChangeArrowheads="1"/>
          </p:cNvSpPr>
          <p:nvPr/>
        </p:nvSpPr>
        <p:spPr bwMode="auto">
          <a:xfrm>
            <a:off x="3852863" y="2471738"/>
            <a:ext cx="4914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next</a:t>
            </a:r>
            <a:endParaRPr lang="en-US" altLang="zh-CN" sz="3200" b="1">
              <a:solidFill>
                <a:srgbClr val="FF0000"/>
              </a:solidFill>
            </a:endParaRPr>
          </a:p>
        </p:txBody>
      </p:sp>
      <p:sp>
        <p:nvSpPr>
          <p:cNvPr id="80902" name="TextBox 9"/>
          <p:cNvSpPr txBox="1">
            <a:spLocks noChangeArrowheads="1"/>
          </p:cNvSpPr>
          <p:nvPr/>
        </p:nvSpPr>
        <p:spPr bwMode="auto">
          <a:xfrm>
            <a:off x="3349625" y="1392238"/>
            <a:ext cx="3476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and</a:t>
            </a:r>
          </a:p>
        </p:txBody>
      </p:sp>
      <p:sp>
        <p:nvSpPr>
          <p:cNvPr id="80903" name="矩形 14"/>
          <p:cNvSpPr>
            <a:spLocks noChangeArrowheads="1"/>
          </p:cNvSpPr>
          <p:nvPr/>
        </p:nvSpPr>
        <p:spPr bwMode="auto">
          <a:xfrm>
            <a:off x="3848100" y="2974975"/>
            <a:ext cx="457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after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blinds(horizontal)">
                                      <p:cBhvr>
                                        <p:cTn id="7" dur="500"/>
                                        <p:tgtEl>
                                          <p:spTgt spid="809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blinds(horizontal)">
                                      <p:cBhvr>
                                        <p:cTn id="12" dur="500"/>
                                        <p:tgtEl>
                                          <p:spTgt spid="809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901"/>
                                        </p:tgtEl>
                                        <p:attrNameLst>
                                          <p:attrName>style.visibility</p:attrName>
                                        </p:attrNameLst>
                                      </p:cBhvr>
                                      <p:to>
                                        <p:strVal val="visible"/>
                                      </p:to>
                                    </p:set>
                                    <p:animEffect transition="in" filter="blinds(horizontal)">
                                      <p:cBhvr>
                                        <p:cTn id="17" dur="500"/>
                                        <p:tgtEl>
                                          <p:spTgt spid="8090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0903"/>
                                        </p:tgtEl>
                                        <p:attrNameLst>
                                          <p:attrName>style.visibility</p:attrName>
                                        </p:attrNameLst>
                                      </p:cBhvr>
                                      <p:to>
                                        <p:strVal val="visible"/>
                                      </p:to>
                                    </p:set>
                                    <p:animEffect transition="in" filter="blinds(horizontal)">
                                      <p:cBhvr>
                                        <p:cTn id="22"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P spid="80901" grpId="0"/>
      <p:bldP spid="80902" grpId="0"/>
      <p:bldP spid="8090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6" name="矩形 1"/>
          <p:cNvSpPr>
            <a:spLocks noChangeArrowheads="1"/>
          </p:cNvSpPr>
          <p:nvPr/>
        </p:nvSpPr>
        <p:spPr bwMode="auto">
          <a:xfrm>
            <a:off x="0" y="21590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四</a:t>
            </a:r>
            <a:r>
              <a:rPr lang="en-US" altLang="zh-CN" sz="3200" dirty="0"/>
              <a:t>. </a:t>
            </a:r>
            <a:r>
              <a:rPr lang="zh-CN" altLang="en-US" sz="3200" dirty="0"/>
              <a:t>重点句型解析并造句。</a:t>
            </a:r>
          </a:p>
          <a:p>
            <a:pPr algn="l">
              <a:buFont typeface="Arial" panose="020B0604020202020204" pitchFamily="34" charset="0"/>
              <a:buNone/>
            </a:pPr>
            <a:r>
              <a:rPr lang="en-US" altLang="zh-CN" sz="3200" dirty="0"/>
              <a:t>1) It took me about two hours to finish it.</a:t>
            </a:r>
          </a:p>
          <a:p>
            <a:pPr algn="l">
              <a:buFont typeface="Arial" panose="020B0604020202020204" pitchFamily="34" charset="0"/>
              <a:buNone/>
            </a:pPr>
            <a:r>
              <a:rPr lang="zh-CN" altLang="en-US" sz="3200" dirty="0"/>
              <a:t>我花了两个小时去完成它。</a:t>
            </a:r>
          </a:p>
          <a:p>
            <a:pPr algn="l">
              <a:buFont typeface="Arial" panose="020B0604020202020204" pitchFamily="34" charset="0"/>
              <a:buNone/>
            </a:pPr>
            <a:r>
              <a:rPr lang="zh-CN" altLang="en-US" sz="3200" dirty="0"/>
              <a:t>翻译：她花了</a:t>
            </a:r>
            <a:r>
              <a:rPr lang="en-US" altLang="zh-CN" sz="3200" dirty="0"/>
              <a:t>30</a:t>
            </a:r>
            <a:r>
              <a:rPr lang="zh-CN" altLang="en-US" sz="3200" dirty="0"/>
              <a:t>分钟去完成作业。</a:t>
            </a:r>
          </a:p>
          <a:p>
            <a:pPr algn="l">
              <a:buFont typeface="Arial" panose="020B0604020202020204" pitchFamily="34" charset="0"/>
              <a:buNone/>
            </a:pPr>
            <a:r>
              <a:rPr lang="en-US" altLang="zh-CN" sz="3200" dirty="0"/>
              <a:t>_______________________________________</a:t>
            </a:r>
          </a:p>
          <a:p>
            <a:pPr algn="l">
              <a:buFont typeface="Arial" panose="020B0604020202020204" pitchFamily="34" charset="0"/>
              <a:buNone/>
            </a:pPr>
            <a:r>
              <a:rPr lang="zh-CN" altLang="en-US" sz="3200" dirty="0"/>
              <a:t>我们花了</a:t>
            </a:r>
            <a:r>
              <a:rPr lang="en-US" altLang="zh-CN" sz="3200" dirty="0"/>
              <a:t>2</a:t>
            </a:r>
            <a:r>
              <a:rPr lang="zh-CN" altLang="en-US" sz="3200" dirty="0"/>
              <a:t>个小时去打扫屋子。</a:t>
            </a:r>
          </a:p>
          <a:p>
            <a:pPr algn="l">
              <a:buFont typeface="Arial" panose="020B0604020202020204" pitchFamily="34" charset="0"/>
              <a:buNone/>
            </a:pPr>
            <a:r>
              <a:rPr lang="en-US" altLang="zh-CN" sz="3200" dirty="0"/>
              <a:t>_______________________________________</a:t>
            </a:r>
          </a:p>
          <a:p>
            <a:pPr algn="l">
              <a:buFont typeface="Arial" panose="020B0604020202020204" pitchFamily="34" charset="0"/>
              <a:buNone/>
            </a:pPr>
            <a:r>
              <a:rPr lang="en-US" altLang="zh-CN" sz="3200" dirty="0"/>
              <a:t>2) Before I went to bed, I listened to music.</a:t>
            </a:r>
          </a:p>
          <a:p>
            <a:pPr algn="l">
              <a:buFont typeface="Arial" panose="020B0604020202020204" pitchFamily="34" charset="0"/>
              <a:buNone/>
            </a:pPr>
            <a:r>
              <a:rPr lang="en-US" altLang="zh-CN" sz="3200" dirty="0"/>
              <a:t>   </a:t>
            </a:r>
            <a:r>
              <a:rPr lang="zh-CN" altLang="en-US" sz="3200" dirty="0"/>
              <a:t>在我睡觉之前，我先听音乐。</a:t>
            </a:r>
          </a:p>
          <a:p>
            <a:pPr algn="l">
              <a:buFont typeface="Arial" panose="020B0604020202020204" pitchFamily="34" charset="0"/>
              <a:buNone/>
            </a:pPr>
            <a:r>
              <a:rPr lang="zh-CN" altLang="en-US" sz="3200" dirty="0"/>
              <a:t>   翻译：在她拉小提琴之前，她先洗衣服。</a:t>
            </a:r>
          </a:p>
          <a:p>
            <a:pPr algn="l">
              <a:buFont typeface="Arial" panose="020B0604020202020204" pitchFamily="34" charset="0"/>
              <a:buNone/>
            </a:pPr>
            <a:r>
              <a:rPr lang="zh-CN" altLang="en-US" sz="3200" dirty="0"/>
              <a:t>   </a:t>
            </a:r>
            <a:r>
              <a:rPr lang="en-US" altLang="zh-CN" sz="3200" dirty="0"/>
              <a:t>_______________________________________</a:t>
            </a:r>
          </a:p>
        </p:txBody>
      </p:sp>
      <p:sp>
        <p:nvSpPr>
          <p:cNvPr id="82947" name="TextBox 6"/>
          <p:cNvSpPr txBox="1">
            <a:spLocks noChangeArrowheads="1"/>
          </p:cNvSpPr>
          <p:nvPr/>
        </p:nvSpPr>
        <p:spPr bwMode="auto">
          <a:xfrm>
            <a:off x="179388" y="2132013"/>
            <a:ext cx="8539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 It took her 30 minutes to finish homework. </a:t>
            </a:r>
          </a:p>
        </p:txBody>
      </p:sp>
      <p:sp>
        <p:nvSpPr>
          <p:cNvPr id="82948" name="TextBox 6"/>
          <p:cNvSpPr txBox="1">
            <a:spLocks noChangeArrowheads="1"/>
          </p:cNvSpPr>
          <p:nvPr/>
        </p:nvSpPr>
        <p:spPr bwMode="auto">
          <a:xfrm>
            <a:off x="179388" y="5105400"/>
            <a:ext cx="8539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Before she played the violin, she washed clothes.</a:t>
            </a:r>
          </a:p>
        </p:txBody>
      </p:sp>
      <p:sp>
        <p:nvSpPr>
          <p:cNvPr id="82949" name="TextBox 6"/>
          <p:cNvSpPr txBox="1">
            <a:spLocks noChangeArrowheads="1"/>
          </p:cNvSpPr>
          <p:nvPr/>
        </p:nvSpPr>
        <p:spPr bwMode="auto">
          <a:xfrm>
            <a:off x="107950" y="3140075"/>
            <a:ext cx="8539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sym typeface="Arial" panose="020B0604020202020204" pitchFamily="34" charset="0"/>
              </a:rPr>
              <a:t>It took us 2 hours to clean the house.</a:t>
            </a:r>
            <a:endParaRPr lang="en-US"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blinds(horizontal)">
                                      <p:cBhvr>
                                        <p:cTn id="7" dur="500"/>
                                        <p:tgtEl>
                                          <p:spTgt spid="829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linds(horizontal)">
                                      <p:cBhvr>
                                        <p:cTn id="12" dur="500"/>
                                        <p:tgtEl>
                                          <p:spTgt spid="829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8"/>
                                        </p:tgtEl>
                                        <p:attrNameLst>
                                          <p:attrName>style.visibility</p:attrName>
                                        </p:attrNameLst>
                                      </p:cBhvr>
                                      <p:to>
                                        <p:strVal val="visible"/>
                                      </p:to>
                                    </p:set>
                                    <p:animEffect transition="in" filter="blinds(horizontal)">
                                      <p:cBhvr>
                                        <p:cTn id="17"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P spid="8294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2571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4</a:t>
            </a:r>
            <a:r>
              <a:rPr lang="zh-CN" altLang="en-US" sz="3200" b="1" dirty="0"/>
              <a:t>训练案 </a:t>
            </a:r>
            <a:r>
              <a:rPr lang="en-US" altLang="zh-CN" sz="3200" b="1" dirty="0"/>
              <a:t>(</a:t>
            </a:r>
            <a:r>
              <a:rPr lang="en-US" altLang="en-US" sz="3200" b="1" dirty="0"/>
              <a:t>Writing P66</a:t>
            </a:r>
            <a:r>
              <a:rPr lang="en-US" altLang="zh-CN" sz="3200" b="1" dirty="0"/>
              <a:t>)</a:t>
            </a:r>
            <a:endParaRPr lang="en-US" altLang="zh-CN" sz="3200" dirty="0"/>
          </a:p>
        </p:txBody>
      </p:sp>
      <p:sp>
        <p:nvSpPr>
          <p:cNvPr id="83971" name="矩形 2"/>
          <p:cNvSpPr>
            <a:spLocks noChangeArrowheads="1"/>
          </p:cNvSpPr>
          <p:nvPr/>
        </p:nvSpPr>
        <p:spPr bwMode="auto">
          <a:xfrm>
            <a:off x="228600" y="960438"/>
            <a:ext cx="89154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100" dirty="0"/>
              <a:t>写作一</a:t>
            </a:r>
            <a:r>
              <a:rPr lang="en-US" altLang="zh-CN" sz="3100" dirty="0"/>
              <a:t>: </a:t>
            </a:r>
            <a:r>
              <a:rPr lang="zh-CN" altLang="en-US" sz="3100" dirty="0"/>
              <a:t>完成课本</a:t>
            </a:r>
            <a:r>
              <a:rPr lang="en-US" altLang="zh-CN" sz="3100" dirty="0"/>
              <a:t>P66</a:t>
            </a:r>
            <a:r>
              <a:rPr lang="zh-CN" altLang="en-US" sz="3100" dirty="0"/>
              <a:t>的</a:t>
            </a:r>
            <a:r>
              <a:rPr lang="en-US" altLang="zh-CN" sz="3100" dirty="0"/>
              <a:t>3a&amp; 3b</a:t>
            </a:r>
            <a:r>
              <a:rPr lang="zh-CN" altLang="en-US" sz="3100" dirty="0"/>
              <a:t>的练习。</a:t>
            </a:r>
          </a:p>
          <a:p>
            <a:pPr algn="l">
              <a:buFont typeface="Arial" panose="020B0604020202020204" pitchFamily="34" charset="0"/>
              <a:buNone/>
            </a:pPr>
            <a:r>
              <a:rPr lang="zh-CN" altLang="en-US" sz="3100" dirty="0"/>
              <a:t>写作二</a:t>
            </a:r>
            <a:r>
              <a:rPr lang="en-US" altLang="zh-CN" sz="3100" dirty="0"/>
              <a:t>: </a:t>
            </a:r>
            <a:r>
              <a:rPr lang="zh-CN" altLang="en-US" sz="3100" dirty="0"/>
              <a:t>根据下面提示写一篇校园旅行的作文</a:t>
            </a:r>
            <a:r>
              <a:rPr lang="en-US" altLang="zh-CN" sz="3100" dirty="0"/>
              <a:t>,</a:t>
            </a:r>
            <a:r>
              <a:rPr lang="zh-CN" altLang="en-US" sz="3100" dirty="0"/>
              <a:t>可适当发挥。</a:t>
            </a:r>
          </a:p>
        </p:txBody>
      </p:sp>
      <p:graphicFrame>
        <p:nvGraphicFramePr>
          <p:cNvPr id="2" name="表格 -1"/>
          <p:cNvGraphicFramePr>
            <a:graphicFrameLocks noGrp="1"/>
          </p:cNvGraphicFramePr>
          <p:nvPr/>
        </p:nvGraphicFramePr>
        <p:xfrm>
          <a:off x="228600" y="2499671"/>
          <a:ext cx="8626475" cy="3901129"/>
        </p:xfrm>
        <a:graphic>
          <a:graphicData uri="http://schemas.openxmlformats.org/drawingml/2006/table">
            <a:tbl>
              <a:tblPr/>
              <a:tblGrid>
                <a:gridCol w="2527300">
                  <a:extLst>
                    <a:ext uri="{9D8B030D-6E8A-4147-A177-3AD203B41FA5}">
                      <a16:colId xmlns:a16="http://schemas.microsoft.com/office/drawing/2014/main" val="20000"/>
                    </a:ext>
                  </a:extLst>
                </a:gridCol>
                <a:gridCol w="6099175">
                  <a:extLst>
                    <a:ext uri="{9D8B030D-6E8A-4147-A177-3AD203B41FA5}">
                      <a16:colId xmlns:a16="http://schemas.microsoft.com/office/drawing/2014/main" val="20001"/>
                    </a:ext>
                  </a:extLst>
                </a:gridCol>
              </a:tblGrid>
              <a:tr h="4873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校园旅行时间</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2015</a:t>
                      </a: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年</a:t>
                      </a:r>
                      <a:r>
                        <a:rPr kumimoji="0" lang="en-US" altLang="zh-CN"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月</a:t>
                      </a:r>
                      <a:r>
                        <a:rPr kumimoji="0" lang="en-US" altLang="zh-CN"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28</a:t>
                      </a: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日</a:t>
                      </a:r>
                      <a:endParaRPr kumimoji="0" lang="zh-CN" altLang="en-US"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天气</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多云</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目的地</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科学博物馆</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交通工具</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巴士</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行程</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参观博物馆；观看机器人跳舞；学制作机器人模型；</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自由活动</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去礼品店买礼物给父母；和同学去购物中心买衣服</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感受</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尽管有点累但是很开心</a:t>
                      </a:r>
                    </a:p>
                  </a:txBody>
                  <a:tcPr marL="0" marR="0" marT="0" marB="1" horzOverflow="overflow">
                    <a:lnL w="6350" cap="flat" cmpd="sng" algn="ctr">
                      <a:solidFill>
                        <a:srgbClr val="08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Text Box 21"/>
          <p:cNvSpPr txBox="1">
            <a:spLocks noChangeArrowheads="1"/>
          </p:cNvSpPr>
          <p:nvPr/>
        </p:nvSpPr>
        <p:spPr bwMode="auto">
          <a:xfrm>
            <a:off x="349250" y="27146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86019" name="矩形 2"/>
          <p:cNvSpPr>
            <a:spLocks noChangeArrowheads="1"/>
          </p:cNvSpPr>
          <p:nvPr/>
        </p:nvSpPr>
        <p:spPr bwMode="auto">
          <a:xfrm>
            <a:off x="0" y="91440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_____________ 	</a:t>
            </a:r>
            <a:r>
              <a:rPr lang="zh-CN" altLang="en-US" sz="3200" dirty="0"/>
              <a:t>时态</a:t>
            </a:r>
            <a:r>
              <a:rPr lang="en-US" altLang="zh-CN" sz="3200" dirty="0"/>
              <a:t>_______________</a:t>
            </a:r>
          </a:p>
          <a:p>
            <a:pPr algn="l">
              <a:buFont typeface="Arial" panose="020B0604020202020204" pitchFamily="34" charset="0"/>
              <a:buNone/>
            </a:pPr>
            <a:r>
              <a:rPr lang="zh-CN" altLang="en-US" sz="3200" dirty="0"/>
              <a:t>第二步</a:t>
            </a:r>
            <a:r>
              <a:rPr lang="en-US" altLang="zh-CN" sz="3200" dirty="0"/>
              <a:t>: </a:t>
            </a:r>
            <a:r>
              <a:rPr lang="zh-CN" altLang="en-US" sz="3200" dirty="0"/>
              <a:t>列出主要的单词</a:t>
            </a:r>
            <a:r>
              <a:rPr lang="en-US" altLang="zh-CN" sz="3200" dirty="0"/>
              <a:t>, </a:t>
            </a:r>
            <a:r>
              <a:rPr lang="zh-CN" altLang="en-US" sz="3200" dirty="0"/>
              <a:t>短语和句型。</a:t>
            </a:r>
          </a:p>
          <a:p>
            <a:pPr algn="l">
              <a:buFont typeface="Arial" panose="020B0604020202020204" pitchFamily="34" charset="0"/>
              <a:buNone/>
            </a:pPr>
            <a:r>
              <a:rPr lang="en-US" altLang="zh-CN" sz="3200" dirty="0"/>
              <a:t>1. </a:t>
            </a:r>
            <a:r>
              <a:rPr lang="zh-CN" altLang="en-US" sz="3200" dirty="0"/>
              <a:t>多云 </a:t>
            </a:r>
            <a:r>
              <a:rPr lang="en-US" altLang="zh-CN" sz="3200" dirty="0"/>
              <a:t>_____________________________  	</a:t>
            </a:r>
          </a:p>
          <a:p>
            <a:pPr algn="l">
              <a:buFont typeface="Arial" panose="020B0604020202020204" pitchFamily="34" charset="0"/>
              <a:buNone/>
            </a:pPr>
            <a:r>
              <a:rPr lang="en-US" altLang="zh-CN" sz="3200" dirty="0"/>
              <a:t>2. </a:t>
            </a:r>
            <a:r>
              <a:rPr lang="zh-CN" altLang="en-US" sz="3200" dirty="0"/>
              <a:t>科学博物馆</a:t>
            </a:r>
            <a:r>
              <a:rPr lang="en-US" altLang="zh-CN" sz="3200" dirty="0"/>
              <a:t>_____________________</a:t>
            </a:r>
          </a:p>
          <a:p>
            <a:pPr algn="l">
              <a:buFont typeface="Arial" panose="020B0604020202020204" pitchFamily="34" charset="0"/>
              <a:buNone/>
            </a:pPr>
            <a:r>
              <a:rPr lang="en-US" altLang="zh-CN" sz="3200" dirty="0"/>
              <a:t>3. </a:t>
            </a:r>
            <a:r>
              <a:rPr lang="zh-CN" altLang="en-US" sz="3200" dirty="0"/>
              <a:t>观看某人做某事</a:t>
            </a:r>
            <a:r>
              <a:rPr lang="en-US" altLang="zh-CN" sz="3200" dirty="0"/>
              <a:t>____________________	</a:t>
            </a:r>
          </a:p>
          <a:p>
            <a:pPr algn="l">
              <a:buFont typeface="Arial" panose="020B0604020202020204" pitchFamily="34" charset="0"/>
              <a:buNone/>
            </a:pPr>
            <a:r>
              <a:rPr lang="en-US" altLang="zh-CN" sz="3200" dirty="0"/>
              <a:t>4. </a:t>
            </a:r>
            <a:r>
              <a:rPr lang="zh-CN" altLang="en-US" sz="3200" dirty="0"/>
              <a:t>搭巴士 </a:t>
            </a:r>
            <a:r>
              <a:rPr lang="en-US" altLang="zh-CN" sz="3200" dirty="0"/>
              <a:t>________________________  </a:t>
            </a:r>
          </a:p>
          <a:p>
            <a:pPr algn="l">
              <a:buFont typeface="Arial" panose="020B0604020202020204" pitchFamily="34" charset="0"/>
              <a:buNone/>
            </a:pPr>
            <a:r>
              <a:rPr lang="en-US" altLang="zh-CN" sz="3200" dirty="0"/>
              <a:t>5. </a:t>
            </a:r>
            <a:r>
              <a:rPr lang="zh-CN" altLang="en-US" sz="3200" dirty="0"/>
              <a:t>机器人模型 </a:t>
            </a:r>
            <a:r>
              <a:rPr lang="en-US" altLang="zh-CN" sz="3200" dirty="0"/>
              <a:t>_______________________	</a:t>
            </a:r>
          </a:p>
          <a:p>
            <a:pPr algn="l">
              <a:buFont typeface="Arial" panose="020B0604020202020204" pitchFamily="34" charset="0"/>
              <a:buNone/>
            </a:pPr>
            <a:r>
              <a:rPr lang="en-US" altLang="zh-CN" sz="3200" dirty="0"/>
              <a:t>6. </a:t>
            </a:r>
            <a:r>
              <a:rPr lang="zh-CN" altLang="en-US" sz="3200" dirty="0"/>
              <a:t>礼品店</a:t>
            </a:r>
            <a:r>
              <a:rPr lang="en-US" altLang="zh-CN" sz="3200" dirty="0"/>
              <a:t>_________________________</a:t>
            </a:r>
          </a:p>
          <a:p>
            <a:pPr algn="l">
              <a:buFont typeface="Arial" panose="020B0604020202020204" pitchFamily="34" charset="0"/>
              <a:buNone/>
            </a:pPr>
            <a:r>
              <a:rPr lang="en-US" altLang="zh-CN" sz="3200" dirty="0"/>
              <a:t>7. </a:t>
            </a:r>
            <a:r>
              <a:rPr lang="zh-CN" altLang="en-US" sz="3200" dirty="0"/>
              <a:t>买某物给某人 </a:t>
            </a:r>
            <a:r>
              <a:rPr lang="en-US" altLang="zh-CN" sz="3200" dirty="0"/>
              <a:t>____________________  	</a:t>
            </a:r>
          </a:p>
          <a:p>
            <a:pPr algn="l">
              <a:buFont typeface="Arial" panose="020B0604020202020204" pitchFamily="34" charset="0"/>
              <a:buNone/>
            </a:pPr>
            <a:endParaRPr lang="en-US" altLang="zh-CN" sz="3200" dirty="0"/>
          </a:p>
        </p:txBody>
      </p:sp>
      <p:sp>
        <p:nvSpPr>
          <p:cNvPr id="86020" name="TextBox 9"/>
          <p:cNvSpPr txBox="1">
            <a:spLocks noChangeArrowheads="1"/>
          </p:cNvSpPr>
          <p:nvPr/>
        </p:nvSpPr>
        <p:spPr bwMode="auto">
          <a:xfrm>
            <a:off x="5580063" y="1830388"/>
            <a:ext cx="2879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一般过去时</a:t>
            </a:r>
          </a:p>
        </p:txBody>
      </p:sp>
      <p:sp>
        <p:nvSpPr>
          <p:cNvPr id="86021" name="TextBox 9"/>
          <p:cNvSpPr txBox="1">
            <a:spLocks noChangeArrowheads="1"/>
          </p:cNvSpPr>
          <p:nvPr/>
        </p:nvSpPr>
        <p:spPr bwMode="auto">
          <a:xfrm>
            <a:off x="1120775" y="1903413"/>
            <a:ext cx="2674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第一人称</a:t>
            </a:r>
          </a:p>
        </p:txBody>
      </p:sp>
      <p:sp>
        <p:nvSpPr>
          <p:cNvPr id="86022" name="矩形 14"/>
          <p:cNvSpPr>
            <a:spLocks noChangeArrowheads="1"/>
          </p:cNvSpPr>
          <p:nvPr/>
        </p:nvSpPr>
        <p:spPr bwMode="auto">
          <a:xfrm>
            <a:off x="1906588" y="2838450"/>
            <a:ext cx="451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cloudy</a:t>
            </a:r>
          </a:p>
        </p:txBody>
      </p:sp>
      <p:sp>
        <p:nvSpPr>
          <p:cNvPr id="86023" name="TextBox 9"/>
          <p:cNvSpPr txBox="1">
            <a:spLocks noChangeArrowheads="1"/>
          </p:cNvSpPr>
          <p:nvPr/>
        </p:nvSpPr>
        <p:spPr bwMode="auto">
          <a:xfrm>
            <a:off x="3060700" y="3270250"/>
            <a:ext cx="42862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science museum		</a:t>
            </a:r>
          </a:p>
        </p:txBody>
      </p:sp>
      <p:sp>
        <p:nvSpPr>
          <p:cNvPr id="86024" name="TextBox 9"/>
          <p:cNvSpPr txBox="1">
            <a:spLocks noChangeArrowheads="1"/>
          </p:cNvSpPr>
          <p:nvPr/>
        </p:nvSpPr>
        <p:spPr bwMode="auto">
          <a:xfrm>
            <a:off x="3708400" y="3775075"/>
            <a:ext cx="42862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watch sb. do sth.</a:t>
            </a:r>
          </a:p>
        </p:txBody>
      </p:sp>
      <p:sp>
        <p:nvSpPr>
          <p:cNvPr id="86025" name="TextBox 9"/>
          <p:cNvSpPr txBox="1">
            <a:spLocks noChangeArrowheads="1"/>
          </p:cNvSpPr>
          <p:nvPr/>
        </p:nvSpPr>
        <p:spPr bwMode="auto">
          <a:xfrm>
            <a:off x="2700338" y="4349750"/>
            <a:ext cx="428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by bus</a:t>
            </a:r>
          </a:p>
        </p:txBody>
      </p:sp>
      <p:sp>
        <p:nvSpPr>
          <p:cNvPr id="86026" name="TextBox 9"/>
          <p:cNvSpPr txBox="1">
            <a:spLocks noChangeArrowheads="1"/>
          </p:cNvSpPr>
          <p:nvPr/>
        </p:nvSpPr>
        <p:spPr bwMode="auto">
          <a:xfrm>
            <a:off x="2771775" y="4783138"/>
            <a:ext cx="428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robot model</a:t>
            </a:r>
          </a:p>
        </p:txBody>
      </p:sp>
      <p:sp>
        <p:nvSpPr>
          <p:cNvPr id="86027" name="TextBox 9"/>
          <p:cNvSpPr txBox="1">
            <a:spLocks noChangeArrowheads="1"/>
          </p:cNvSpPr>
          <p:nvPr/>
        </p:nvSpPr>
        <p:spPr bwMode="auto">
          <a:xfrm>
            <a:off x="2700338" y="5286375"/>
            <a:ext cx="428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gift shop</a:t>
            </a:r>
          </a:p>
        </p:txBody>
      </p:sp>
      <p:sp>
        <p:nvSpPr>
          <p:cNvPr id="86028" name="TextBox 9"/>
          <p:cNvSpPr txBox="1">
            <a:spLocks noChangeArrowheads="1"/>
          </p:cNvSpPr>
          <p:nvPr/>
        </p:nvSpPr>
        <p:spPr bwMode="auto">
          <a:xfrm>
            <a:off x="3060700" y="5791200"/>
            <a:ext cx="4286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buy sth. for sb.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blinds(horizontal)">
                                      <p:cBhvr>
                                        <p:cTn id="7" dur="500"/>
                                        <p:tgtEl>
                                          <p:spTgt spid="860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2"/>
                                        </p:tgtEl>
                                        <p:attrNameLst>
                                          <p:attrName>style.visibility</p:attrName>
                                        </p:attrNameLst>
                                      </p:cBhvr>
                                      <p:to>
                                        <p:strVal val="visible"/>
                                      </p:to>
                                    </p:set>
                                    <p:animEffect transition="in" filter="blinds(horizontal)">
                                      <p:cBhvr>
                                        <p:cTn id="17" dur="500"/>
                                        <p:tgtEl>
                                          <p:spTgt spid="860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3"/>
                                        </p:tgtEl>
                                        <p:attrNameLst>
                                          <p:attrName>style.visibility</p:attrName>
                                        </p:attrNameLst>
                                      </p:cBhvr>
                                      <p:to>
                                        <p:strVal val="visible"/>
                                      </p:to>
                                    </p:set>
                                    <p:animEffect transition="in" filter="blinds(horizontal)">
                                      <p:cBhvr>
                                        <p:cTn id="22" dur="500"/>
                                        <p:tgtEl>
                                          <p:spTgt spid="860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4"/>
                                        </p:tgtEl>
                                        <p:attrNameLst>
                                          <p:attrName>style.visibility</p:attrName>
                                        </p:attrNameLst>
                                      </p:cBhvr>
                                      <p:to>
                                        <p:strVal val="visible"/>
                                      </p:to>
                                    </p:set>
                                    <p:animEffect transition="in" filter="blinds(horizontal)">
                                      <p:cBhvr>
                                        <p:cTn id="27" dur="500"/>
                                        <p:tgtEl>
                                          <p:spTgt spid="860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6025"/>
                                        </p:tgtEl>
                                        <p:attrNameLst>
                                          <p:attrName>style.visibility</p:attrName>
                                        </p:attrNameLst>
                                      </p:cBhvr>
                                      <p:to>
                                        <p:strVal val="visible"/>
                                      </p:to>
                                    </p:set>
                                    <p:animEffect transition="in" filter="blinds(horizontal)">
                                      <p:cBhvr>
                                        <p:cTn id="32" dur="500"/>
                                        <p:tgtEl>
                                          <p:spTgt spid="8602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026"/>
                                        </p:tgtEl>
                                        <p:attrNameLst>
                                          <p:attrName>style.visibility</p:attrName>
                                        </p:attrNameLst>
                                      </p:cBhvr>
                                      <p:to>
                                        <p:strVal val="visible"/>
                                      </p:to>
                                    </p:set>
                                    <p:animEffect transition="in" filter="blinds(horizontal)">
                                      <p:cBhvr>
                                        <p:cTn id="37" dur="500"/>
                                        <p:tgtEl>
                                          <p:spTgt spid="8602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6027"/>
                                        </p:tgtEl>
                                        <p:attrNameLst>
                                          <p:attrName>style.visibility</p:attrName>
                                        </p:attrNameLst>
                                      </p:cBhvr>
                                      <p:to>
                                        <p:strVal val="visible"/>
                                      </p:to>
                                    </p:set>
                                    <p:animEffect transition="in" filter="blinds(horizontal)">
                                      <p:cBhvr>
                                        <p:cTn id="42" dur="500"/>
                                        <p:tgtEl>
                                          <p:spTgt spid="8602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6028"/>
                                        </p:tgtEl>
                                        <p:attrNameLst>
                                          <p:attrName>style.visibility</p:attrName>
                                        </p:attrNameLst>
                                      </p:cBhvr>
                                      <p:to>
                                        <p:strVal val="visible"/>
                                      </p:to>
                                    </p:set>
                                    <p:animEffect transition="in" filter="blinds(horizontal)">
                                      <p:cBhvr>
                                        <p:cTn id="47" dur="500"/>
                                        <p:tgtEl>
                                          <p:spTgt spid="86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2" grpId="0"/>
      <p:bldP spid="86023" grpId="0"/>
      <p:bldP spid="86024" grpId="0"/>
      <p:bldP spid="86025" grpId="0"/>
      <p:bldP spid="86026" grpId="0"/>
      <p:bldP spid="86027" grpId="0"/>
      <p:bldP spid="8602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349250" y="32861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88067" name="矩形 2"/>
          <p:cNvSpPr>
            <a:spLocks noChangeArrowheads="1"/>
          </p:cNvSpPr>
          <p:nvPr/>
        </p:nvSpPr>
        <p:spPr bwMode="auto">
          <a:xfrm>
            <a:off x="0" y="1112837"/>
            <a:ext cx="9144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8. </a:t>
            </a:r>
            <a:r>
              <a:rPr lang="zh-CN" altLang="en-US" sz="3200">
                <a:sym typeface="Arial" panose="020B0604020202020204" pitchFamily="34" charset="0"/>
              </a:rPr>
              <a:t>购物中心 </a:t>
            </a:r>
            <a:r>
              <a:rPr lang="en-US" altLang="zh-CN" sz="3200">
                <a:sym typeface="Arial" panose="020B0604020202020204" pitchFamily="34" charset="0"/>
              </a:rPr>
              <a:t>______________________</a:t>
            </a:r>
            <a:endParaRPr lang="en-US" altLang="zh-CN" sz="3200"/>
          </a:p>
          <a:p>
            <a:pPr algn="l">
              <a:buFont typeface="Arial" panose="020B0604020202020204" pitchFamily="34" charset="0"/>
              <a:buNone/>
            </a:pPr>
            <a:r>
              <a:rPr lang="en-US" altLang="zh-CN" sz="3200">
                <a:sym typeface="Arial" panose="020B0604020202020204" pitchFamily="34" charset="0"/>
              </a:rPr>
              <a:t>9. </a:t>
            </a:r>
            <a:r>
              <a:rPr lang="zh-CN" altLang="en-US" sz="3200">
                <a:sym typeface="Arial" panose="020B0604020202020204" pitchFamily="34" charset="0"/>
              </a:rPr>
              <a:t>买衣服 </a:t>
            </a:r>
            <a:r>
              <a:rPr lang="en-US" altLang="zh-CN" sz="3200">
                <a:sym typeface="Arial" panose="020B0604020202020204" pitchFamily="34" charset="0"/>
              </a:rPr>
              <a:t>__________________________ 	</a:t>
            </a:r>
          </a:p>
          <a:p>
            <a:pPr algn="l">
              <a:buFont typeface="Arial" panose="020B0604020202020204" pitchFamily="34" charset="0"/>
              <a:buNone/>
            </a:pPr>
            <a:r>
              <a:rPr lang="en-US" altLang="zh-CN" sz="3200">
                <a:sym typeface="Arial" panose="020B0604020202020204" pitchFamily="34" charset="0"/>
              </a:rPr>
              <a:t>10. </a:t>
            </a:r>
            <a:r>
              <a:rPr lang="zh-CN" altLang="en-US" sz="3200">
                <a:sym typeface="Arial" panose="020B0604020202020204" pitchFamily="34" charset="0"/>
              </a:rPr>
              <a:t>累但开心 </a:t>
            </a:r>
            <a:r>
              <a:rPr lang="en-US" altLang="zh-CN" sz="3200">
                <a:sym typeface="Arial" panose="020B0604020202020204" pitchFamily="34" charset="0"/>
              </a:rPr>
              <a:t>_____________________</a:t>
            </a:r>
            <a:endParaRPr lang="en-US" altLang="zh-CN" sz="3200"/>
          </a:p>
        </p:txBody>
      </p:sp>
      <p:sp>
        <p:nvSpPr>
          <p:cNvPr id="88068" name="TextBox 9"/>
          <p:cNvSpPr txBox="1">
            <a:spLocks noChangeArrowheads="1"/>
          </p:cNvSpPr>
          <p:nvPr/>
        </p:nvSpPr>
        <p:spPr bwMode="auto">
          <a:xfrm>
            <a:off x="2268538" y="1093787"/>
            <a:ext cx="406876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shopping center</a:t>
            </a:r>
          </a:p>
        </p:txBody>
      </p:sp>
      <p:sp>
        <p:nvSpPr>
          <p:cNvPr id="88069" name="矩形 14"/>
          <p:cNvSpPr>
            <a:spLocks noChangeArrowheads="1"/>
          </p:cNvSpPr>
          <p:nvPr/>
        </p:nvSpPr>
        <p:spPr bwMode="auto">
          <a:xfrm>
            <a:off x="2051050" y="1597025"/>
            <a:ext cx="5238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buy clothes</a:t>
            </a:r>
            <a:endParaRPr lang="en-US" altLang="en-US" sz="3200" b="1">
              <a:solidFill>
                <a:srgbClr val="FF0000"/>
              </a:solidFill>
            </a:endParaRPr>
          </a:p>
        </p:txBody>
      </p:sp>
      <p:sp>
        <p:nvSpPr>
          <p:cNvPr id="88070" name="矩形 14"/>
          <p:cNvSpPr>
            <a:spLocks noChangeArrowheads="1"/>
          </p:cNvSpPr>
          <p:nvPr/>
        </p:nvSpPr>
        <p:spPr bwMode="auto">
          <a:xfrm>
            <a:off x="2413000" y="2028825"/>
            <a:ext cx="5518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tired but happy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linds(horizontal)">
                                      <p:cBhvr>
                                        <p:cTn id="7" dur="5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9"/>
                                        </p:tgtEl>
                                        <p:attrNameLst>
                                          <p:attrName>style.visibility</p:attrName>
                                        </p:attrNameLst>
                                      </p:cBhvr>
                                      <p:to>
                                        <p:strVal val="visible"/>
                                      </p:to>
                                    </p:set>
                                    <p:animEffect transition="in" filter="blinds(horizontal)">
                                      <p:cBhvr>
                                        <p:cTn id="12" dur="500"/>
                                        <p:tgtEl>
                                          <p:spTgt spid="8806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8070"/>
                                        </p:tgtEl>
                                        <p:attrNameLst>
                                          <p:attrName>style.visibility</p:attrName>
                                        </p:attrNameLst>
                                      </p:cBhvr>
                                      <p:to>
                                        <p:strVal val="visible"/>
                                      </p:to>
                                    </p:set>
                                    <p:animEffect transition="in" filter="blinds(horizontal)">
                                      <p:cBhvr>
                                        <p:cTn id="17" dur="5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0"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737</Words>
  <Application>Microsoft Office PowerPoint</Application>
  <PresentationFormat>全屏显示(4:3)</PresentationFormat>
  <Paragraphs>135</Paragraphs>
  <Slides>11</Slides>
  <Notes>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2023-01-16T14:16:39Z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A681319E797C4894BB81C146D811E726</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