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92" r:id="rId2"/>
    <p:sldId id="332" r:id="rId3"/>
    <p:sldId id="258" r:id="rId4"/>
    <p:sldId id="260" r:id="rId5"/>
    <p:sldId id="266" r:id="rId6"/>
    <p:sldId id="299" r:id="rId7"/>
    <p:sldId id="320" r:id="rId8"/>
    <p:sldId id="321" r:id="rId9"/>
    <p:sldId id="322" r:id="rId10"/>
    <p:sldId id="323" r:id="rId11"/>
    <p:sldId id="326" r:id="rId12"/>
    <p:sldId id="325" r:id="rId13"/>
    <p:sldId id="324" r:id="rId14"/>
    <p:sldId id="269" r:id="rId15"/>
    <p:sldId id="317" r:id="rId16"/>
    <p:sldId id="333" r:id="rId17"/>
    <p:sldId id="318" r:id="rId18"/>
    <p:sldId id="306" r:id="rId19"/>
    <p:sldId id="309" r:id="rId20"/>
    <p:sldId id="327" r:id="rId21"/>
    <p:sldId id="328" r:id="rId22"/>
    <p:sldId id="329" r:id="rId23"/>
    <p:sldId id="330" r:id="rId24"/>
    <p:sldId id="294" r:id="rId25"/>
    <p:sldId id="315" r:id="rId26"/>
    <p:sldId id="276" r:id="rId27"/>
    <p:sldId id="331" r:id="rId28"/>
  </p:sldIdLst>
  <p:sldSz cx="9144000" cy="5143500" type="screen16x9"/>
  <p:notesSz cx="6858000" cy="9144000"/>
  <p:defaultTextStyle>
    <a:defPPr>
      <a:defRPr lang="zh-CN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26C7-5733-4ABD-A12A-CFCF3A5203AD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4703-64A4-426B-AD19-CDC806AE41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E4703-64A4-426B-AD19-CDC806AE419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DD0F5-ADF6-46BB-A73A-E321AF12E83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D10F-91F7-4F64-8B12-1B74A8C100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43D7-FE4F-41D0-9B47-EC32C1F5A85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F450C-3FD1-4045-9039-89C367EBCB6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10F97-D44F-49F0-9C7E-48B78F996643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82FC1-8770-43BF-A113-2062ECC67B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F346-3EE7-4903-8E98-5B156BFEF55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72472-0070-432E-B780-17C791808C7A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C3AB8-3BA0-482C-80D8-E553A05285E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7135-3215-429F-BDE5-4FC7C016AC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BD46C-1B48-442D-9E15-AA0486CADEB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42F6-3CAF-40B5-8201-457D3090AC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B0682-526B-420E-AADE-A6AF75F0D5EA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4122-2B74-43D8-B7FC-EDF331289AD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66F29-E082-4577-8FBB-EB12A35F6C65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BF93-5CB8-4193-9A45-5BC517913D9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6834B-E6AA-46D3-8980-E828B4E281C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DC871-F1AB-45CE-BD31-CE28E1F27A5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1B921-4674-444F-8023-51C18C884468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0350-4DB6-4F7D-9675-428FFD8E71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F0AF0-995A-43D0-9128-75769923135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949A1-ED7A-4D99-AC1D-5F44FDAFB56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6AC442B-6276-4142-98E5-010F56D2807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1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778D2D-3F75-46C6-B9F3-C1F2E88F078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4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8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1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6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6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5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6.png"/><Relationship Id="rId9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24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文本框 5"/>
          <p:cNvSpPr txBox="1">
            <a:spLocks noChangeArrowheads="1"/>
          </p:cNvSpPr>
          <p:nvPr/>
        </p:nvSpPr>
        <p:spPr bwMode="auto">
          <a:xfrm>
            <a:off x="4764" y="719197"/>
            <a:ext cx="9139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第六章</a:t>
            </a:r>
            <a:r>
              <a:rPr kumimoji="1" lang="en-US" altLang="zh-CN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反比例函数</a:t>
            </a:r>
          </a:p>
        </p:txBody>
      </p:sp>
      <p:sp>
        <p:nvSpPr>
          <p:cNvPr id="6148" name="文本框 6"/>
          <p:cNvSpPr txBox="1">
            <a:spLocks noChangeArrowheads="1"/>
          </p:cNvSpPr>
          <p:nvPr/>
        </p:nvSpPr>
        <p:spPr bwMode="auto">
          <a:xfrm>
            <a:off x="494281" y="2208056"/>
            <a:ext cx="4288353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kumimoji="1"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</a:t>
            </a:r>
            <a:r>
              <a:rPr kumimoji="1"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比例函数的应用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15987" y="3113984"/>
            <a:ext cx="1601721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第</a:t>
            </a:r>
            <a:r>
              <a:rPr kumimoji="1" lang="en-US" altLang="zh-CN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1</a:t>
            </a:r>
            <a:r>
              <a:rPr kumimoji="1" lang="zh-CN" altLang="en-US" sz="2800" b="1" spc="3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课</a:t>
            </a:r>
            <a:r>
              <a:rPr kumimoji="1" lang="zh-CN" altLang="en-US" sz="2800" b="1" spc="3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时</a:t>
            </a:r>
            <a:endParaRPr kumimoji="1" lang="zh-CN" altLang="en-US" sz="2800" b="1" spc="3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533373"/>
            <a:ext cx="9139241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11216" y="1042988"/>
            <a:ext cx="7750175" cy="356711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码头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工人每天往一艘轮船上装载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吨货物，装载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  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毕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恰好用了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天时间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 panose="020B0604020202020204"/>
              <a:buAutoNum type="arabicParenBoth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轮船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到达目的地后开始卸货，平均卸货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</a:t>
            </a:r>
            <a:r>
              <a:rPr lang="en-US" altLang="zh-CN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：吨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与卸货天数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有怎样的函数关系？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由于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遇到紧急情况，要求船上的货物不超过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卸载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完毕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，那么平均 每天至少要卸载多少吨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分析：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根据“平均装货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装货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天数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货物的总量”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以求出轮船装 载货物的总量；再根据“平均卸货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速度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货物的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总量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÷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卸货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天数”，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得到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 于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的函数关系式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1269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842966" y="1327549"/>
            <a:ext cx="7750175" cy="24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设轮船上的货物总量为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吨，根据已知条件得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=30×8 = 240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的函数关系式为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                       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吨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1" name="矩形 20"/>
          <p:cNvSpPr/>
          <p:nvPr/>
        </p:nvSpPr>
        <p:spPr>
          <a:xfrm>
            <a:off x="7483478" y="820341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2293" name="文本框 23"/>
          <p:cNvSpPr txBox="1">
            <a:spLocks noChangeArrowheads="1"/>
          </p:cNvSpPr>
          <p:nvPr/>
        </p:nvSpPr>
        <p:spPr bwMode="auto">
          <a:xfrm>
            <a:off x="7605716" y="820341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325" name="对象 3"/>
          <p:cNvGraphicFramePr>
            <a:graphicFrameLocks noChangeAspect="1"/>
          </p:cNvGraphicFramePr>
          <p:nvPr/>
        </p:nvGraphicFramePr>
        <p:xfrm>
          <a:off x="5622928" y="2144317"/>
          <a:ext cx="1247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5" imgW="584200" imgH="406400" progId="Equation.DSMT4">
                  <p:embed/>
                </p:oleObj>
              </mc:Choice>
              <mc:Fallback>
                <p:oleObj name="Equation" r:id="rId5" imgW="5842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2928" y="2144317"/>
                        <a:ext cx="1247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6" name="对象 2"/>
          <p:cNvGraphicFramePr>
            <a:graphicFrameLocks noChangeAspect="1"/>
          </p:cNvGraphicFramePr>
          <p:nvPr/>
        </p:nvGraphicFramePr>
        <p:xfrm>
          <a:off x="3268666" y="2682479"/>
          <a:ext cx="1247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7" imgW="584200" imgH="406400" progId="Equation.DSMT4">
                  <p:embed/>
                </p:oleObj>
              </mc:Choice>
              <mc:Fallback>
                <p:oleObj name="Equation" r:id="rId7" imgW="5842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666" y="2682479"/>
                        <a:ext cx="1247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对象 6"/>
          <p:cNvGraphicFramePr>
            <a:graphicFrameLocks noChangeAspect="1"/>
          </p:cNvGraphicFramePr>
          <p:nvPr/>
        </p:nvGraphicFramePr>
        <p:xfrm>
          <a:off x="2279650" y="3276601"/>
          <a:ext cx="179070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9" imgW="837565" imgH="406400" progId="Equation.DSMT4">
                  <p:embed/>
                </p:oleObj>
              </mc:Choice>
              <mc:Fallback>
                <p:oleObj name="Equation" r:id="rId9" imgW="837565" imgH="40640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3276601"/>
                        <a:ext cx="179070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02" name="图片 2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315" name="内容占位符 7"/>
          <p:cNvSpPr txBox="1">
            <a:spLocks noChangeArrowheads="1"/>
          </p:cNvSpPr>
          <p:nvPr/>
        </p:nvSpPr>
        <p:spPr bwMode="auto">
          <a:xfrm>
            <a:off x="811216" y="948930"/>
            <a:ext cx="7750175" cy="24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331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0766" y="1253729"/>
            <a:ext cx="7215187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从结果可以看出，如果全部货物恰好用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天卸载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完，那么平均每天卸载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对于函数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越小，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越大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这样若货物不超过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天卸载完，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则平均每天至少要卸载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4350" name="对象 8"/>
          <p:cNvGraphicFramePr>
            <a:graphicFrameLocks noChangeAspect="1"/>
          </p:cNvGraphicFramePr>
          <p:nvPr/>
        </p:nvGraphicFramePr>
        <p:xfrm>
          <a:off x="6169027" y="1606154"/>
          <a:ext cx="1247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Equation" r:id="rId6" imgW="584200" imgH="406400" progId="Equation.DSMT4">
                  <p:embed/>
                </p:oleObj>
              </mc:Choice>
              <mc:Fallback>
                <p:oleObj name="Equation" r:id="rId6" imgW="584200" imgH="40640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7" y="1606154"/>
                        <a:ext cx="1247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4342" name="文本框 34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6" name="组 7"/>
          <p:cNvGrpSpPr/>
          <p:nvPr/>
        </p:nvGrpSpPr>
        <p:grpSpPr bwMode="auto">
          <a:xfrm>
            <a:off x="3654426" y="1056084"/>
            <a:ext cx="2035294" cy="553998"/>
            <a:chOff x="3437515" y="1408557"/>
            <a:chExt cx="2036782" cy="738507"/>
          </a:xfrm>
        </p:grpSpPr>
        <p:sp>
          <p:nvSpPr>
            <p:cNvPr id="14353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329" cy="73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   结</a:t>
              </a:r>
            </a:p>
          </p:txBody>
        </p:sp>
        <p:pic>
          <p:nvPicPr>
            <p:cNvPr id="14354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7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863602" y="1487652"/>
            <a:ext cx="74707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利用反比例函数解决实际问题的一般步骤：</a:t>
            </a:r>
          </a:p>
          <a:p>
            <a:pPr indent="266700" defTabSz="91440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审题，确定变量间的函数关系，设出含待定系数的</a:t>
            </a:r>
            <a:r>
              <a:rPr lang="zh-CN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函数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关系式；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建立适当的平面直角坐标系；</a:t>
            </a:r>
          </a:p>
          <a:p>
            <a:pPr indent="266700" defTabSz="91440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把实际问题中的一些数据与点的坐标联系起来；</a:t>
            </a:r>
          </a:p>
          <a:p>
            <a:pPr indent="266700" defTabSz="91440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用待定系数法求出函数的关系式；</a:t>
            </a:r>
          </a:p>
          <a:p>
            <a:pPr indent="266700" defTabSz="914400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利用反比例函数的图象及其性质去分析解决问题．</a:t>
            </a:r>
          </a:p>
        </p:txBody>
      </p:sp>
      <p:sp>
        <p:nvSpPr>
          <p:cNvPr id="14349" name="文本框 46"/>
          <p:cNvSpPr txBox="1">
            <a:spLocks noChangeArrowheads="1"/>
          </p:cNvSpPr>
          <p:nvPr/>
        </p:nvSpPr>
        <p:spPr bwMode="auto">
          <a:xfrm>
            <a:off x="6064252" y="433387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4350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5363" name="内容占位符 7"/>
          <p:cNvSpPr txBox="1">
            <a:spLocks noChangeArrowheads="1"/>
          </p:cNvSpPr>
          <p:nvPr/>
        </p:nvSpPr>
        <p:spPr bwMode="auto">
          <a:xfrm>
            <a:off x="1406528" y="1189436"/>
            <a:ext cx="6810375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电是商品，可以提前预购．小明家用购电卡购买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800 kW·h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电，那么这些电能够用的天数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与小明家平均每天的用电量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(kW·h)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之间的函数表达式为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；如果平均每天用电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  kW·h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，那么这些电可用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天．</a:t>
            </a:r>
          </a:p>
        </p:txBody>
      </p:sp>
      <p:sp>
        <p:nvSpPr>
          <p:cNvPr id="33" name="矩形 32"/>
          <p:cNvSpPr/>
          <p:nvPr/>
        </p:nvSpPr>
        <p:spPr>
          <a:xfrm>
            <a:off x="7531103" y="772716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5365" name="文本框 33"/>
          <p:cNvSpPr txBox="1">
            <a:spLocks noChangeArrowheads="1"/>
          </p:cNvSpPr>
          <p:nvPr/>
        </p:nvSpPr>
        <p:spPr bwMode="auto">
          <a:xfrm>
            <a:off x="7653340" y="772716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8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1" name="文本框 26"/>
          <p:cNvSpPr txBox="1">
            <a:spLocks noChangeArrowheads="1"/>
          </p:cNvSpPr>
          <p:nvPr/>
        </p:nvSpPr>
        <p:spPr bwMode="auto">
          <a:xfrm>
            <a:off x="5888041" y="4330304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5372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3" name="组合 4"/>
          <p:cNvGrpSpPr/>
          <p:nvPr/>
        </p:nvGrpSpPr>
        <p:grpSpPr bwMode="auto">
          <a:xfrm>
            <a:off x="935041" y="1225157"/>
            <a:ext cx="446087" cy="461665"/>
            <a:chOff x="698500" y="1302295"/>
            <a:chExt cx="446088" cy="614865"/>
          </a:xfrm>
        </p:grpSpPr>
        <p:sp>
          <p:nvSpPr>
            <p:cNvPr id="3" name="矩形 2"/>
            <p:cNvSpPr/>
            <p:nvPr/>
          </p:nvSpPr>
          <p:spPr>
            <a:xfrm>
              <a:off x="698500" y="1343524"/>
              <a:ext cx="446088" cy="4455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5375" name="矩形 3"/>
            <p:cNvSpPr>
              <a:spLocks noChangeArrowheads="1"/>
            </p:cNvSpPr>
            <p:nvPr/>
          </p:nvSpPr>
          <p:spPr bwMode="auto">
            <a:xfrm>
              <a:off x="752267" y="1302295"/>
              <a:ext cx="338555" cy="61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6388" name="文本框 33"/>
          <p:cNvSpPr txBox="1">
            <a:spLocks noChangeArrowheads="1"/>
          </p:cNvSpPr>
          <p:nvPr/>
        </p:nvSpPr>
        <p:spPr bwMode="auto">
          <a:xfrm>
            <a:off x="7669215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文本框 26"/>
          <p:cNvSpPr txBox="1">
            <a:spLocks noChangeArrowheads="1"/>
          </p:cNvSpPr>
          <p:nvPr/>
        </p:nvSpPr>
        <p:spPr bwMode="auto">
          <a:xfrm>
            <a:off x="5856291" y="4354117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6395" name="内容占位符 7"/>
          <p:cNvSpPr txBox="1">
            <a:spLocks noChangeArrowheads="1"/>
          </p:cNvSpPr>
          <p:nvPr/>
        </p:nvSpPr>
        <p:spPr bwMode="auto">
          <a:xfrm>
            <a:off x="1370016" y="1153717"/>
            <a:ext cx="6878637" cy="301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已知甲、乙两地相距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 km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，汽车从甲地匀速行驶到乙地，则汽车行驶时间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关于行驶速度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km/h)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的函数关系式是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  <a:p>
            <a:pPr>
              <a:lnSpc>
                <a:spcPct val="1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396" name="Object 17"/>
          <p:cNvGraphicFramePr>
            <a:graphicFrameLocks noChangeAspect="1"/>
          </p:cNvGraphicFramePr>
          <p:nvPr/>
        </p:nvGraphicFramePr>
        <p:xfrm>
          <a:off x="5367338" y="2282429"/>
          <a:ext cx="920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5" imgW="431800" imgH="406400" progId="Equation.DSMT4">
                  <p:embed/>
                </p:oleObj>
              </mc:Choice>
              <mc:Fallback>
                <p:oleObj name="Equation" r:id="rId5" imgW="431800" imgH="4064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282429"/>
                        <a:ext cx="920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7" name="对象 3"/>
          <p:cNvGraphicFramePr>
            <a:graphicFrameLocks noChangeAspect="1"/>
          </p:cNvGraphicFramePr>
          <p:nvPr/>
        </p:nvGraphicFramePr>
        <p:xfrm>
          <a:off x="1993900" y="2840832"/>
          <a:ext cx="920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7" imgW="431800" imgH="406400" progId="Equation.DSMT4">
                  <p:embed/>
                </p:oleObj>
              </mc:Choice>
              <mc:Fallback>
                <p:oleObj name="Equation" r:id="rId7" imgW="4318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2840832"/>
                        <a:ext cx="920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对象 4"/>
          <p:cNvGraphicFramePr>
            <a:graphicFrameLocks noChangeAspect="1"/>
          </p:cNvGraphicFramePr>
          <p:nvPr/>
        </p:nvGraphicFramePr>
        <p:xfrm>
          <a:off x="5395913" y="2840832"/>
          <a:ext cx="9207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9" imgW="431800" imgH="406400" progId="Equation.DSMT4">
                  <p:embed/>
                </p:oleObj>
              </mc:Choice>
              <mc:Fallback>
                <p:oleObj name="Equation" r:id="rId9" imgW="4318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2840832"/>
                        <a:ext cx="920750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9" name="组合 25"/>
          <p:cNvGrpSpPr/>
          <p:nvPr/>
        </p:nvGrpSpPr>
        <p:grpSpPr bwMode="auto">
          <a:xfrm>
            <a:off x="903291" y="1201345"/>
            <a:ext cx="446087" cy="461665"/>
            <a:chOff x="698500" y="1302295"/>
            <a:chExt cx="446088" cy="614865"/>
          </a:xfrm>
        </p:grpSpPr>
        <p:sp>
          <p:nvSpPr>
            <p:cNvPr id="27" name="矩形 26"/>
            <p:cNvSpPr/>
            <p:nvPr/>
          </p:nvSpPr>
          <p:spPr>
            <a:xfrm>
              <a:off x="698500" y="1343524"/>
              <a:ext cx="446088" cy="4455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6402" name="矩形 27"/>
            <p:cNvSpPr>
              <a:spLocks noChangeArrowheads="1"/>
            </p:cNvSpPr>
            <p:nvPr/>
          </p:nvSpPr>
          <p:spPr bwMode="auto">
            <a:xfrm>
              <a:off x="752267" y="1302295"/>
              <a:ext cx="338555" cy="61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/>
            </a:p>
          </p:txBody>
        </p:sp>
      </p:grpSp>
      <p:pic>
        <p:nvPicPr>
          <p:cNvPr id="16400" name="图片 41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7412" name="文本框 33"/>
          <p:cNvSpPr txBox="1">
            <a:spLocks noChangeArrowheads="1"/>
          </p:cNvSpPr>
          <p:nvPr/>
        </p:nvSpPr>
        <p:spPr bwMode="auto">
          <a:xfrm>
            <a:off x="7669215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文本框 26"/>
          <p:cNvSpPr txBox="1">
            <a:spLocks noChangeArrowheads="1"/>
          </p:cNvSpPr>
          <p:nvPr/>
        </p:nvSpPr>
        <p:spPr bwMode="auto">
          <a:xfrm>
            <a:off x="5656266" y="430768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7419" name="图片 4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内容占位符 7"/>
          <p:cNvSpPr txBox="1">
            <a:spLocks noChangeArrowheads="1"/>
          </p:cNvSpPr>
          <p:nvPr/>
        </p:nvSpPr>
        <p:spPr bwMode="auto">
          <a:xfrm>
            <a:off x="1401763" y="1177529"/>
            <a:ext cx="68786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小华以每分钟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个字的速度书写，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min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写了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个字，则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的函数关系式为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300                        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421" name="Object 17"/>
          <p:cNvGraphicFramePr>
            <a:graphicFrameLocks noChangeAspect="1"/>
          </p:cNvGraphicFramePr>
          <p:nvPr/>
        </p:nvGraphicFramePr>
        <p:xfrm>
          <a:off x="2535241" y="1868092"/>
          <a:ext cx="6492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Equation" r:id="rId6" imgW="304800" imgH="405765" progId="Equation.DSMT4">
                  <p:embed/>
                </p:oleObj>
              </mc:Choice>
              <mc:Fallback>
                <p:oleObj name="Equation" r:id="rId6" imgW="304800" imgH="405765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41" y="1868092"/>
                        <a:ext cx="6492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2" name="组合 25"/>
          <p:cNvGrpSpPr/>
          <p:nvPr/>
        </p:nvGrpSpPr>
        <p:grpSpPr bwMode="auto">
          <a:xfrm>
            <a:off x="935041" y="1225157"/>
            <a:ext cx="446087" cy="461665"/>
            <a:chOff x="698500" y="1302295"/>
            <a:chExt cx="446088" cy="614865"/>
          </a:xfrm>
        </p:grpSpPr>
        <p:sp>
          <p:nvSpPr>
            <p:cNvPr id="27" name="矩形 26"/>
            <p:cNvSpPr/>
            <p:nvPr/>
          </p:nvSpPr>
          <p:spPr>
            <a:xfrm>
              <a:off x="698500" y="1343524"/>
              <a:ext cx="446088" cy="4455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/>
            </a:p>
          </p:txBody>
        </p:sp>
        <p:sp>
          <p:nvSpPr>
            <p:cNvPr id="17425" name="矩形 27"/>
            <p:cNvSpPr>
              <a:spLocks noChangeArrowheads="1"/>
            </p:cNvSpPr>
            <p:nvPr/>
          </p:nvSpPr>
          <p:spPr bwMode="auto">
            <a:xfrm>
              <a:off x="752267" y="1302295"/>
              <a:ext cx="338555" cy="614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/>
            </a:p>
          </p:txBody>
        </p:sp>
      </p:grpSp>
      <p:graphicFrame>
        <p:nvGraphicFramePr>
          <p:cNvPr id="17423" name="对象 2"/>
          <p:cNvGraphicFramePr>
            <a:graphicFrameLocks noChangeAspect="1"/>
          </p:cNvGraphicFramePr>
          <p:nvPr/>
        </p:nvGraphicFramePr>
        <p:xfrm>
          <a:off x="6245226" y="2355057"/>
          <a:ext cx="11350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6" name="Equation" r:id="rId8" imgW="533400" imgH="406400" progId="Equation.DSMT4">
                  <p:embed/>
                </p:oleObj>
              </mc:Choice>
              <mc:Fallback>
                <p:oleObj name="Equation" r:id="rId8" imgW="5334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6" y="2355057"/>
                        <a:ext cx="113506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gray">
          <a:xfrm flipH="1">
            <a:off x="2376491" y="1019175"/>
            <a:ext cx="5292725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6" name="AutoShape 2"/>
          <p:cNvSpPr>
            <a:spLocks noChangeArrowheads="1"/>
          </p:cNvSpPr>
          <p:nvPr/>
        </p:nvSpPr>
        <p:spPr bwMode="gray">
          <a:xfrm flipH="1">
            <a:off x="850900" y="1019175"/>
            <a:ext cx="1811338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gray">
          <a:xfrm>
            <a:off x="2157416" y="8810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18438" name="文本框 39"/>
          <p:cNvSpPr txBox="1">
            <a:spLocks noChangeArrowheads="1"/>
          </p:cNvSpPr>
          <p:nvPr/>
        </p:nvSpPr>
        <p:spPr bwMode="auto">
          <a:xfrm>
            <a:off x="963614" y="1002508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18439" name="文本框 40"/>
          <p:cNvSpPr txBox="1">
            <a:spLocks noChangeArrowheads="1"/>
          </p:cNvSpPr>
          <p:nvPr/>
        </p:nvSpPr>
        <p:spPr bwMode="auto">
          <a:xfrm>
            <a:off x="2851153" y="958455"/>
            <a:ext cx="48750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600" b="1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实际问题中的反比例函数的图象</a:t>
            </a:r>
            <a:endParaRPr lang="en-US" altLang="zh-CN" sz="2600" b="1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 pitchFamily="34" charset="-122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8444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844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Box 33"/>
          <p:cNvSpPr txBox="1">
            <a:spLocks noChangeArrowheads="1"/>
          </p:cNvSpPr>
          <p:nvPr/>
        </p:nvSpPr>
        <p:spPr bwMode="auto">
          <a:xfrm>
            <a:off x="933453" y="1874044"/>
            <a:ext cx="7458075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学校锅炉旁建有一个储煤库，开学时购进一批煤，现在知道：按每天用煤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吨计算，一学期（按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天计算）刚好用完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若每天的耗煤量为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吨，那么这批煤能维持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天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）则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之间有怎样的函数关系？</a:t>
            </a:r>
          </a:p>
          <a:p>
            <a:pPr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（</a:t>
            </a:r>
            <a:r>
              <a:rPr lang="en-US" altLang="zh-CN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）画函数图象</a:t>
            </a:r>
          </a:p>
        </p:txBody>
      </p:sp>
      <p:pic>
        <p:nvPicPr>
          <p:cNvPr id="18448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31103" y="748905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9463" name="文本框 48"/>
          <p:cNvSpPr txBox="1">
            <a:spLocks noChangeArrowheads="1"/>
          </p:cNvSpPr>
          <p:nvPr/>
        </p:nvSpPr>
        <p:spPr bwMode="auto">
          <a:xfrm>
            <a:off x="7653341" y="748904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19464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65191" y="1151336"/>
            <a:ext cx="65293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）煤的总量为：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0.6×150=90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吨，  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∵                      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∴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）函数的图象为：</a:t>
            </a:r>
          </a:p>
        </p:txBody>
      </p:sp>
      <p:graphicFrame>
        <p:nvGraphicFramePr>
          <p:cNvPr id="20492" name="对象 2"/>
          <p:cNvGraphicFramePr>
            <a:graphicFrameLocks noChangeAspect="1"/>
          </p:cNvGraphicFramePr>
          <p:nvPr/>
        </p:nvGraphicFramePr>
        <p:xfrm>
          <a:off x="2914653" y="1643064"/>
          <a:ext cx="1503363" cy="326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5" imgW="660400" imgH="203200" progId="Equation.DSMT4">
                  <p:embed/>
                </p:oleObj>
              </mc:Choice>
              <mc:Fallback>
                <p:oleObj name="Equation" r:id="rId5" imgW="660400" imgH="2032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3" y="1643064"/>
                        <a:ext cx="1503363" cy="326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3" name="对象 3"/>
          <p:cNvGraphicFramePr>
            <a:graphicFrameLocks noChangeAspect="1"/>
          </p:cNvGraphicFramePr>
          <p:nvPr/>
        </p:nvGraphicFramePr>
        <p:xfrm>
          <a:off x="2967041" y="1876426"/>
          <a:ext cx="11842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Equation" r:id="rId7" imgW="520700" imgH="406400" progId="Equation.DSMT4">
                  <p:embed/>
                </p:oleObj>
              </mc:Choice>
              <mc:Fallback>
                <p:oleObj name="Equation" r:id="rId7" imgW="5207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41" y="1876426"/>
                        <a:ext cx="11842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7" name="Picture 17" descr="]S)IWSHDHQS%_%HQ5~W~`U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625978" y="2028826"/>
            <a:ext cx="3503613" cy="22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图片 4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 26"/>
          <p:cNvGrpSpPr/>
          <p:nvPr/>
        </p:nvGrpSpPr>
        <p:grpSpPr bwMode="auto">
          <a:xfrm>
            <a:off x="3663952" y="1056084"/>
            <a:ext cx="1792215" cy="553998"/>
            <a:chOff x="3437515" y="1408557"/>
            <a:chExt cx="1791438" cy="738559"/>
          </a:xfrm>
        </p:grpSpPr>
        <p:sp>
          <p:nvSpPr>
            <p:cNvPr id="20498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4985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   结</a:t>
              </a:r>
            </a:p>
          </p:txBody>
        </p:sp>
        <p:pic>
          <p:nvPicPr>
            <p:cNvPr id="20499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0487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0488" name="文本框 45"/>
          <p:cNvSpPr txBox="1">
            <a:spLocks noChangeArrowheads="1"/>
          </p:cNvSpPr>
          <p:nvPr/>
        </p:nvSpPr>
        <p:spPr bwMode="auto">
          <a:xfrm>
            <a:off x="6080126" y="439936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0489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90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图片 5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92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31891" y="1944024"/>
            <a:ext cx="6821487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针对具体的反比例函数解答实际问题，应明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确其自变量的取值范围，所以其图形是反比例函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数图形的一部分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707357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68055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52589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51213" y="1677592"/>
            <a:ext cx="5124450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35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实际问题中的反比例函数关系式</a:t>
            </a:r>
          </a:p>
          <a:p>
            <a:pPr marL="342900" indent="-342900">
              <a:lnSpc>
                <a:spcPct val="135000"/>
              </a:lnSpc>
              <a:buClr>
                <a:srgbClr val="00B050"/>
              </a:buClr>
              <a:buFont typeface="Wingdings" panose="05000000000000000000" pitchFamily="2" charset="2"/>
              <a:buChar char="u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实际问题中的反比例函数的图象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849166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70986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792017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图片 2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65998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487343"/>
            <a:ext cx="1235075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65998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487343"/>
            <a:ext cx="1236663" cy="92511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65998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3" y="3798294"/>
            <a:ext cx="186928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1511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1512" name="图片 54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28652" y="902495"/>
            <a:ext cx="803751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水池内原有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m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的水，如果从排水管中每小时流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出</a:t>
            </a:r>
            <a:r>
              <a:rPr lang="en-US" altLang="zh-CN" sz="2000" b="1" i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lang="en-US" altLang="zh-CN" sz="2000" b="1" baseline="300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的水，那么经过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就可以把水放完．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(1)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求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之间的函数关系式；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(2)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画出函数的图象；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(3)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时，求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的值．</a:t>
            </a:r>
            <a:endParaRPr lang="en-US" altLang="zh-CN" sz="20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(1)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由生活常识可知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，从而可得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之间的函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数关系式．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画函数的图象时应把握实际意义，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即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，所以图象只能在第一象限内．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直接把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代入函数关系式中可求出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的值．</a:t>
            </a:r>
          </a:p>
        </p:txBody>
      </p:sp>
      <p:sp>
        <p:nvSpPr>
          <p:cNvPr id="21515" name="矩形 2"/>
          <p:cNvSpPr>
            <a:spLocks noChangeArrowheads="1"/>
          </p:cNvSpPr>
          <p:nvPr/>
        </p:nvSpPr>
        <p:spPr bwMode="auto">
          <a:xfrm>
            <a:off x="592141" y="3055145"/>
            <a:ext cx="11128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导引：</a:t>
            </a:r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2151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3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3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2535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2536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628652" y="902495"/>
            <a:ext cx="8037513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解：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由题意，得</a:t>
            </a:r>
            <a:r>
              <a:rPr lang="en-US" altLang="zh-CN" sz="20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xy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</a:t>
            </a:r>
          </a:p>
          <a:p>
            <a:pPr defTabSz="914400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所以      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＞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．</a:t>
            </a:r>
            <a:endParaRPr lang="en-US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2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(2)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列表如下：</a:t>
            </a:r>
          </a:p>
        </p:txBody>
      </p:sp>
      <p:pic>
        <p:nvPicPr>
          <p:cNvPr id="22539" name="图片 4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64" name="对象 3"/>
          <p:cNvGraphicFramePr>
            <a:graphicFrameLocks noChangeAspect="1"/>
          </p:cNvGraphicFramePr>
          <p:nvPr/>
        </p:nvGraphicFramePr>
        <p:xfrm>
          <a:off x="2327685" y="1420372"/>
          <a:ext cx="10683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Equation" r:id="rId6" imgW="469900" imgH="406400" progId="Equation.DSMT4">
                  <p:embed/>
                </p:oleObj>
              </mc:Choice>
              <mc:Fallback>
                <p:oleObj name="Equation" r:id="rId6" imgW="4699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685" y="1420372"/>
                        <a:ext cx="10683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149352" y="2618185"/>
          <a:ext cx="6783389" cy="124896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47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1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3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3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16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800" b="1" i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＞</a:t>
                      </a: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0)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2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8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zh-CN" sz="1800" b="1" kern="1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594" name="对象 5"/>
          <p:cNvGraphicFramePr>
            <a:graphicFrameLocks noChangeAspect="1"/>
          </p:cNvGraphicFramePr>
          <p:nvPr/>
        </p:nvGraphicFramePr>
        <p:xfrm>
          <a:off x="1514475" y="3169444"/>
          <a:ext cx="10683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8" imgW="469900" imgH="406400" progId="Equation.DSMT4">
                  <p:embed/>
                </p:oleObj>
              </mc:Choice>
              <mc:Fallback>
                <p:oleObj name="Equation" r:id="rId8" imgW="469900" imgH="4064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169444"/>
                        <a:ext cx="10683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44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57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矩形 47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3559" name="文本框 48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pic>
        <p:nvPicPr>
          <p:cNvPr id="23560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TextBox 33"/>
          <p:cNvSpPr txBox="1">
            <a:spLocks noChangeArrowheads="1"/>
          </p:cNvSpPr>
          <p:nvPr/>
        </p:nvSpPr>
        <p:spPr bwMode="auto">
          <a:xfrm>
            <a:off x="863603" y="1468041"/>
            <a:ext cx="66706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描点并连线，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如图所示．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4588" name="对象 3"/>
          <p:cNvGraphicFramePr>
            <a:graphicFrameLocks noChangeAspect="1"/>
          </p:cNvGraphicFramePr>
          <p:nvPr/>
        </p:nvGraphicFramePr>
        <p:xfrm>
          <a:off x="3095628" y="2622948"/>
          <a:ext cx="167481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Equation" r:id="rId5" imgW="735965" imgH="406400" progId="Equation.DSMT4">
                  <p:embed/>
                </p:oleObj>
              </mc:Choice>
              <mc:Fallback>
                <p:oleObj name="Equation" r:id="rId5" imgW="735965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8" y="2622948"/>
                        <a:ext cx="1674813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9" name="Picture 2" descr="cs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45003" y="906067"/>
            <a:ext cx="30892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4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 26"/>
          <p:cNvGrpSpPr/>
          <p:nvPr/>
        </p:nvGrpSpPr>
        <p:grpSpPr bwMode="auto">
          <a:xfrm>
            <a:off x="3663952" y="1056084"/>
            <a:ext cx="1792215" cy="553998"/>
            <a:chOff x="3437515" y="1408557"/>
            <a:chExt cx="1791438" cy="738559"/>
          </a:xfrm>
        </p:grpSpPr>
        <p:sp>
          <p:nvSpPr>
            <p:cNvPr id="24594" name="文本框 27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294985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Adobe 黑体 Std R" pitchFamily="34" charset="-122"/>
                  <a:ea typeface="Adobe 黑体 Std R" pitchFamily="34" charset="-122"/>
                </a:rPr>
                <a:t>总   结</a:t>
              </a:r>
            </a:p>
          </p:txBody>
        </p:sp>
        <p:pic>
          <p:nvPicPr>
            <p:cNvPr id="24595" name="Picture 6" descr="BS00554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矩形 28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4583" name="文本框 37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sp>
        <p:nvSpPr>
          <p:cNvPr id="24584" name="文本框 45"/>
          <p:cNvSpPr txBox="1">
            <a:spLocks noChangeArrowheads="1"/>
          </p:cNvSpPr>
          <p:nvPr/>
        </p:nvSpPr>
        <p:spPr bwMode="auto">
          <a:xfrm>
            <a:off x="6080126" y="439936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grpSp>
        <p:nvGrpSpPr>
          <p:cNvPr id="24585" name="组 7"/>
          <p:cNvGrpSpPr/>
          <p:nvPr/>
        </p:nvGrpSpPr>
        <p:grpSpPr bwMode="auto">
          <a:xfrm>
            <a:off x="-26988" y="4377930"/>
            <a:ext cx="8262938" cy="350044"/>
            <a:chOff x="-27606" y="5836841"/>
            <a:chExt cx="8263357" cy="467237"/>
          </a:xfrm>
        </p:grpSpPr>
        <p:cxnSp>
          <p:nvCxnSpPr>
            <p:cNvPr id="47" name="直接连接符 12"/>
            <p:cNvCxnSpPr/>
            <p:nvPr/>
          </p:nvCxnSpPr>
          <p:spPr>
            <a:xfrm>
              <a:off x="-27606" y="5836841"/>
              <a:ext cx="90650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19"/>
            <p:cNvCxnSpPr/>
            <p:nvPr/>
          </p:nvCxnSpPr>
          <p:spPr>
            <a:xfrm>
              <a:off x="864615" y="6304078"/>
              <a:ext cx="7371136" cy="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86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图片 5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8" name="组 6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31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38" y="1630712"/>
            <a:ext cx="75311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考虑到本题中时间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与每小时排水量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的实际意义，因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而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应大于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，因此在画此实际问题中的反比例函数的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图象时，只能画出第一象限的一个分支，第三象限的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分支在此题中必须舍去．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930275" y="1231106"/>
            <a:ext cx="446088" cy="33456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976313" y="1140620"/>
            <a:ext cx="7358062" cy="1141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50000"/>
              </a:lnSpc>
              <a:buFontTx/>
              <a:buAutoNum type="arabicPlain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已知矩形的面积为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，相邻两边的长分别为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，则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关于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的函数图象大致是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5606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9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图片 4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文本框 26"/>
          <p:cNvSpPr txBox="1">
            <a:spLocks noChangeArrowheads="1"/>
          </p:cNvSpPr>
          <p:nvPr/>
        </p:nvSpPr>
        <p:spPr bwMode="auto">
          <a:xfrm>
            <a:off x="5735641" y="4229100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25613" name="Picture 18" descr="XD1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9525" y="2415780"/>
            <a:ext cx="7138988" cy="151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1039816" y="1125143"/>
            <a:ext cx="446087" cy="3345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26629" name="文本框 3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－练</a:t>
            </a:r>
          </a:p>
        </p:txBody>
      </p:sp>
      <p:cxnSp>
        <p:nvCxnSpPr>
          <p:cNvPr id="38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4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文本框 26"/>
          <p:cNvSpPr txBox="1">
            <a:spLocks noChangeArrowheads="1"/>
          </p:cNvSpPr>
          <p:nvPr/>
        </p:nvSpPr>
        <p:spPr bwMode="auto">
          <a:xfrm>
            <a:off x="5846766" y="4288631"/>
            <a:ext cx="22765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典中点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sp>
        <p:nvSpPr>
          <p:cNvPr id="18438" name="内容占位符 7"/>
          <p:cNvSpPr txBox="1">
            <a:spLocks noChangeArrowheads="1"/>
          </p:cNvSpPr>
          <p:nvPr/>
        </p:nvSpPr>
        <p:spPr bwMode="auto">
          <a:xfrm>
            <a:off x="1111253" y="1054895"/>
            <a:ext cx="7559675" cy="18180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57200" indent="-457200">
              <a:lnSpc>
                <a:spcPct val="135000"/>
              </a:lnSpc>
              <a:buFontTx/>
              <a:buAutoNum type="arabicPlain" startAt="2"/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如图，市煤气公司计划在地下修建一个容积为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10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的圆柱形煤气储存室，则储存室的底面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积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单位：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lang="en-US" altLang="zh-CN" sz="24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与其深度</a:t>
            </a:r>
            <a:r>
              <a:rPr lang="en-US" altLang="zh-CN" sz="24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单位：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m)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的函数图象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大致 是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6638" name="Picture 16" descr="XD17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25650" y="2795588"/>
            <a:ext cx="6451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7" descr="XD17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6891" y="2908698"/>
            <a:ext cx="1089025" cy="101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1200" y="1307306"/>
            <a:ext cx="783113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用反比例函数解决实际问题的步骤：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审清题意，找出问题中的常量、变量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有时常量、变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量以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图象的形式给出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，并且理清常量与变量之间的关系；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根据常量与变量之间的关系，设出反比例函数关系式；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</a:t>
            </a:r>
            <a:r>
              <a:rPr lang="zh-CN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待定系数法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确定函数关系式，并注意自变量的</a:t>
            </a:r>
            <a:r>
              <a:rPr lang="zh-CN" altLang="en-US" sz="20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取值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范围；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利用反比例函数的图象与性质解决实际问题．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1366" y="1660923"/>
            <a:ext cx="7832725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实际问题中的反比例函数图象一般都在第一象限，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所以函数值都随自变量的增大而减小．当需要确定其中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一个变量的最值或取值范围时，可以根据另一个变量的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最值或取值范围来确定．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4101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03266" y="987565"/>
            <a:ext cx="7532687" cy="38779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你吃过拉面吗？你知道在做拉面的过程中渗透着数学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知识吗？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）体积为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20cm³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的面团做成拉面，面条的总长度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  </a:t>
            </a:r>
          </a:p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与面条粗细（横截面积）</a:t>
            </a:r>
            <a:r>
              <a:rPr lang="en-US" altLang="zh-CN" sz="2000" b="1" i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有怎样的函数关系？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  <a:defRPr/>
            </a:pP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）某家面馆的师傅收益精湛，</a:t>
            </a: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</a:t>
            </a:r>
            <a:r>
              <a:rPr lang="zh-CN" alt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他拉的面条粗</a:t>
            </a:r>
            <a:r>
              <a:rPr lang="en-US" altLang="zh-CN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1mm</a:t>
            </a:r>
            <a:r>
              <a:rPr lang="en-US" altLang="zh-CN" sz="2000" b="1" baseline="300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  <a:p>
            <a:pPr indent="266700" defTabSz="914400">
              <a:lnSpc>
                <a:spcPct val="135000"/>
              </a:lnSpc>
              <a:defRPr/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面条总长是多少？</a:t>
            </a:r>
            <a:endParaRPr lang="en-US" altLang="zh-CN" sz="2000" b="1" baseline="30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35000"/>
              </a:lnSpc>
              <a:defRPr/>
            </a:pPr>
            <a:endParaRPr lang="en-US" altLang="zh-CN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107" name="对象 4"/>
          <p:cNvGraphicFramePr>
            <a:graphicFrameLocks noChangeAspect="1"/>
          </p:cNvGraphicFramePr>
          <p:nvPr/>
        </p:nvGraphicFramePr>
        <p:xfrm>
          <a:off x="2478091" y="2621757"/>
          <a:ext cx="10048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469900" imgH="406400" progId="Equation.DSMT4">
                  <p:embed/>
                </p:oleObj>
              </mc:Choice>
              <mc:Fallback>
                <p:oleObj name="Equation" r:id="rId7" imgW="469900" imgH="4064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91" y="2621757"/>
                        <a:ext cx="1004887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8" name="Picture 3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41966" y="2962275"/>
            <a:ext cx="2693987" cy="168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gray">
          <a:xfrm flipH="1">
            <a:off x="2428875" y="1409700"/>
            <a:ext cx="5118100" cy="330994"/>
          </a:xfrm>
          <a:prstGeom prst="roundRect">
            <a:avLst>
              <a:gd name="adj" fmla="val 47681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123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125" name="AutoShape 2"/>
          <p:cNvSpPr>
            <a:spLocks noChangeArrowheads="1"/>
          </p:cNvSpPr>
          <p:nvPr/>
        </p:nvSpPr>
        <p:spPr bwMode="gray">
          <a:xfrm flipH="1">
            <a:off x="792163" y="1409700"/>
            <a:ext cx="1720850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6" name="AutoShape 11"/>
          <p:cNvSpPr>
            <a:spLocks noChangeArrowheads="1"/>
          </p:cNvSpPr>
          <p:nvPr/>
        </p:nvSpPr>
        <p:spPr bwMode="gray">
          <a:xfrm>
            <a:off x="2097091" y="127039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>
                <a:solidFill>
                  <a:srgbClr val="FFFFFF"/>
                </a:solidFill>
                <a:latin typeface="Calibri" panose="020F0502020204030204" pitchFamily="34" charset="0"/>
                <a:ea typeface="Gulim" pitchFamily="34" charset="-127"/>
              </a:rPr>
              <a:t>1</a:t>
            </a: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904876" y="1393033"/>
            <a:ext cx="118494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2600" b="1" dirty="0">
                <a:solidFill>
                  <a:schemeClr val="bg1"/>
                </a:solidFill>
                <a:latin typeface="Adobe 黑体 Std R" pitchFamily="34" charset="-122"/>
                <a:ea typeface="Adobe 黑体 Std R" pitchFamily="34" charset="-122"/>
              </a:rPr>
              <a:t>知识点</a:t>
            </a:r>
          </a:p>
        </p:txBody>
      </p:sp>
      <p:sp>
        <p:nvSpPr>
          <p:cNvPr id="5128" name="文本框 28"/>
          <p:cNvSpPr txBox="1">
            <a:spLocks noChangeArrowheads="1"/>
          </p:cNvSpPr>
          <p:nvPr/>
        </p:nvSpPr>
        <p:spPr bwMode="auto">
          <a:xfrm>
            <a:off x="2817814" y="1369220"/>
            <a:ext cx="45159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实际问题中的反比例函数关系式</a:t>
            </a:r>
            <a:endParaRPr lang="en-US" altLang="zh-CN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2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图片 4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Box 26"/>
          <p:cNvSpPr txBox="1">
            <a:spLocks noChangeArrowheads="1"/>
          </p:cNvSpPr>
          <p:nvPr/>
        </p:nvSpPr>
        <p:spPr bwMode="auto">
          <a:xfrm>
            <a:off x="720725" y="1812132"/>
            <a:ext cx="778668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下列问题中，如何利用函数来解答，请列出关系式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京沪线铁路全程为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1463km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，乘坐某次列车所用时间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（单位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）随该列车平 均速度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（单位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:km/h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）的变化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而变化；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某住宅小区要种植一个面积为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1000m</a:t>
            </a:r>
            <a:r>
              <a:rPr lang="en-US" altLang="zh-CN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的矩形草坪，草  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坪的长为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随宽</a:t>
            </a:r>
            <a:r>
              <a:rPr lang="en-US" altLang="zh-C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的变化；</a:t>
            </a:r>
          </a:p>
        </p:txBody>
      </p:sp>
      <p:sp>
        <p:nvSpPr>
          <p:cNvPr id="32" name="矩形 31"/>
          <p:cNvSpPr/>
          <p:nvPr/>
        </p:nvSpPr>
        <p:spPr>
          <a:xfrm>
            <a:off x="7546976" y="1177530"/>
            <a:ext cx="1116013" cy="2631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136" name="文本框 22"/>
          <p:cNvSpPr txBox="1">
            <a:spLocks noChangeArrowheads="1"/>
          </p:cNvSpPr>
          <p:nvPr/>
        </p:nvSpPr>
        <p:spPr bwMode="auto">
          <a:xfrm>
            <a:off x="7669216" y="1177529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graphicFrame>
        <p:nvGraphicFramePr>
          <p:cNvPr id="6162" name="对象 2"/>
          <p:cNvGraphicFramePr>
            <a:graphicFrameLocks noChangeAspect="1"/>
          </p:cNvGraphicFramePr>
          <p:nvPr/>
        </p:nvGraphicFramePr>
        <p:xfrm>
          <a:off x="2339646" y="3191927"/>
          <a:ext cx="124777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584200" imgH="406400" progId="Equation.DSMT4">
                  <p:embed/>
                </p:oleObj>
              </mc:Choice>
              <mc:Fallback>
                <p:oleObj name="Equation" r:id="rId6" imgW="584200" imgH="4064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646" y="3191927"/>
                        <a:ext cx="1247775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63" name="对象 3"/>
          <p:cNvGraphicFramePr>
            <a:graphicFrameLocks noChangeAspect="1"/>
          </p:cNvGraphicFramePr>
          <p:nvPr/>
        </p:nvGraphicFramePr>
        <p:xfrm>
          <a:off x="4575175" y="3894536"/>
          <a:ext cx="132873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" name="Equation" r:id="rId8" imgW="622300" imgH="406400" progId="Equation.DSMT4">
                  <p:embed/>
                </p:oleObj>
              </mc:Choice>
              <mc:Fallback>
                <p:oleObj name="Equation" r:id="rId8" imgW="622300" imgH="4064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5175" y="3894536"/>
                        <a:ext cx="132873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9" name="图片 2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6150" name="文本框 34"/>
          <p:cNvSpPr txBox="1">
            <a:spLocks noChangeArrowheads="1"/>
          </p:cNvSpPr>
          <p:nvPr/>
        </p:nvSpPr>
        <p:spPr bwMode="auto">
          <a:xfrm>
            <a:off x="7669215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－导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4" name="组 7"/>
          <p:cNvGrpSpPr/>
          <p:nvPr/>
        </p:nvGrpSpPr>
        <p:grpSpPr bwMode="auto">
          <a:xfrm>
            <a:off x="3654428" y="1056084"/>
            <a:ext cx="2035333" cy="553998"/>
            <a:chOff x="3437515" y="1408557"/>
            <a:chExt cx="2036664" cy="738559"/>
          </a:xfrm>
        </p:grpSpPr>
        <p:sp>
          <p:nvSpPr>
            <p:cNvPr id="6161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211" cy="738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归</a:t>
              </a:r>
              <a:r>
                <a:rPr kumimoji="1" lang="en-US" altLang="zh-CN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  </a:t>
              </a:r>
              <a:r>
                <a:rPr kumimoji="1" lang="zh-CN" altLang="en-US" sz="3000" b="1" dirty="0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纳</a:t>
              </a:r>
            </a:p>
          </p:txBody>
        </p:sp>
        <p:pic>
          <p:nvPicPr>
            <p:cNvPr id="6162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5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915991" y="1541414"/>
            <a:ext cx="74707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利用反比例函数解决实际问题要建立数学模型，即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把实际问题转化为反比例函数问题，利用题中存在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的公式、隐含的规律等相等关系确定函数关系式，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defTabSz="914400"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再利用函数的图象及性质去研究解决问题．</a:t>
            </a:r>
          </a:p>
        </p:txBody>
      </p:sp>
      <p:sp>
        <p:nvSpPr>
          <p:cNvPr id="6157" name="文本框 46"/>
          <p:cNvSpPr txBox="1">
            <a:spLocks noChangeArrowheads="1"/>
          </p:cNvSpPr>
          <p:nvPr/>
        </p:nvSpPr>
        <p:spPr bwMode="auto">
          <a:xfrm>
            <a:off x="6064252" y="433387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6158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11216" y="1042988"/>
            <a:ext cx="7750175" cy="3725466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煤气公司要在地下修建一个容积 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圆柱    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煤气储存室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 panose="020B0604020202020204"/>
              <a:buAutoNum type="arabicParenBoth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储存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室的底面积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与其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深度</a:t>
            </a:r>
            <a:r>
              <a:rPr lang="en-US" altLang="zh-CN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单位：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   怎样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的函数关系？</a:t>
            </a:r>
          </a:p>
          <a:p>
            <a:pPr marL="457200" indent="-457200" algn="l" fontAlgn="auto">
              <a:lnSpc>
                <a:spcPct val="120000"/>
              </a:lnSpc>
              <a:spcAft>
                <a:spcPts val="0"/>
              </a:spcAft>
              <a:buFont typeface="Arial" panose="020B0604020202020204"/>
              <a:buAutoNum type="arabicParenBoth" startAt="2"/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公司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决定把储存室的底面积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定为 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</a:t>
            </a:r>
            <a:r>
              <a:rPr lang="en-US" altLang="zh-CN" sz="20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施工队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施工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应该向地下掘进多深？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当施工队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按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中的计划掘进到地下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时，公司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 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改变计划， 把储存室的深度改为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m.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相应地，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储</a:t>
            </a:r>
            <a:endParaRPr lang="en-US" altLang="zh-C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存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室的底面积应改为多少（结果保留 小数点后两位</a:t>
            </a:r>
            <a:r>
              <a:rPr lang="en-US" altLang="zh-C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7173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6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图片 4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219" name="内容占位符 7"/>
          <p:cNvSpPr txBox="1">
            <a:spLocks noChangeArrowheads="1"/>
          </p:cNvSpPr>
          <p:nvPr/>
        </p:nvSpPr>
        <p:spPr bwMode="auto">
          <a:xfrm>
            <a:off x="798516" y="1042989"/>
            <a:ext cx="7750175" cy="308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根据圆柱的体积公式，得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所以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关于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的函数关系式为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(2)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把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=500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代入                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解得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=20(m).</a:t>
            </a: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如果把储存室的底面积定为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 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，施工时应向 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地下掘进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8197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9" name="对象 2"/>
          <p:cNvGraphicFramePr>
            <a:graphicFrameLocks noChangeAspect="1"/>
          </p:cNvGraphicFramePr>
          <p:nvPr/>
        </p:nvGraphicFramePr>
        <p:xfrm>
          <a:off x="5510213" y="1443037"/>
          <a:ext cx="1274762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5" imgW="596900" imgH="419100" progId="Equation.DSMT4">
                  <p:embed/>
                </p:oleObj>
              </mc:Choice>
              <mc:Fallback>
                <p:oleObj name="Equation" r:id="rId5" imgW="596900" imgH="4191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1443037"/>
                        <a:ext cx="1274762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对象 3"/>
          <p:cNvGraphicFramePr>
            <a:graphicFrameLocks noChangeAspect="1"/>
          </p:cNvGraphicFramePr>
          <p:nvPr/>
        </p:nvGraphicFramePr>
        <p:xfrm>
          <a:off x="3495678" y="2035969"/>
          <a:ext cx="1274763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7" imgW="596900" imgH="419100" progId="Equation.DSMT4">
                  <p:embed/>
                </p:oleObj>
              </mc:Choice>
              <mc:Fallback>
                <p:oleObj name="Equation" r:id="rId7" imgW="5969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8" y="2035969"/>
                        <a:ext cx="1274763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对象 4"/>
          <p:cNvGraphicFramePr>
            <a:graphicFrameLocks noChangeAspect="1"/>
          </p:cNvGraphicFramePr>
          <p:nvPr/>
        </p:nvGraphicFramePr>
        <p:xfrm>
          <a:off x="5248275" y="2059782"/>
          <a:ext cx="1519238" cy="672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9" imgW="711200" imgH="419100" progId="Equation.DSMT4">
                  <p:embed/>
                </p:oleObj>
              </mc:Choice>
              <mc:Fallback>
                <p:oleObj name="Equation" r:id="rId9" imgW="7112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275" y="2059782"/>
                        <a:ext cx="1519238" cy="672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6" name="图片 2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0243" name="内容占位符 7"/>
          <p:cNvSpPr txBox="1">
            <a:spLocks noChangeArrowheads="1"/>
          </p:cNvSpPr>
          <p:nvPr/>
        </p:nvSpPr>
        <p:spPr bwMode="auto">
          <a:xfrm>
            <a:off x="811216" y="1314452"/>
            <a:ext cx="7750175" cy="242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根据题意，把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d=15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代入                  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解得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当储存室的深度为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m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时，底面积应改为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666. 67 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9221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图片 4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91075" y="4737499"/>
            <a:ext cx="3259138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53" name="对象 3"/>
          <p:cNvGraphicFramePr>
            <a:graphicFrameLocks noChangeAspect="1"/>
          </p:cNvGraphicFramePr>
          <p:nvPr/>
        </p:nvGraphicFramePr>
        <p:xfrm>
          <a:off x="4518028" y="1165624"/>
          <a:ext cx="1274763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Equation" r:id="rId6" imgW="596900" imgH="419100" progId="Equation.DSMT4">
                  <p:embed/>
                </p:oleObj>
              </mc:Choice>
              <mc:Fallback>
                <p:oleObj name="Equation" r:id="rId6" imgW="596900" imgH="4191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8" y="1165624"/>
                        <a:ext cx="1274763" cy="67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对象 4"/>
          <p:cNvGraphicFramePr>
            <a:graphicFrameLocks noChangeAspect="1"/>
          </p:cNvGraphicFramePr>
          <p:nvPr/>
        </p:nvGraphicFramePr>
        <p:xfrm>
          <a:off x="1724028" y="1715692"/>
          <a:ext cx="1274763" cy="6727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Equation" r:id="rId8" imgW="596900" imgH="419100" progId="Equation.DSMT4">
                  <p:embed/>
                </p:oleObj>
              </mc:Choice>
              <mc:Fallback>
                <p:oleObj name="Equation" r:id="rId8" imgW="596900" imgH="419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8" y="1715692"/>
                        <a:ext cx="1274763" cy="6727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对象 5"/>
          <p:cNvGraphicFramePr>
            <a:graphicFrameLocks noChangeAspect="1"/>
          </p:cNvGraphicFramePr>
          <p:nvPr/>
        </p:nvGraphicFramePr>
        <p:xfrm>
          <a:off x="1946276" y="2487217"/>
          <a:ext cx="2170113" cy="367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" name="Equation" r:id="rId10" imgW="1016000" imgH="228600" progId="Equation.DSMT4">
                  <p:embed/>
                </p:oleObj>
              </mc:Choice>
              <mc:Fallback>
                <p:oleObj name="Equation" r:id="rId10" imgW="10160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6" y="2487217"/>
                        <a:ext cx="2170113" cy="367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19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10246" name="文本框 34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kumimoji="1"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－讲</a:t>
            </a:r>
          </a:p>
        </p:txBody>
      </p:sp>
      <p:cxnSp>
        <p:nvCxnSpPr>
          <p:cNvPr id="36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0" name="组 7"/>
          <p:cNvGrpSpPr/>
          <p:nvPr/>
        </p:nvGrpSpPr>
        <p:grpSpPr bwMode="auto">
          <a:xfrm>
            <a:off x="3654426" y="1056084"/>
            <a:ext cx="2035294" cy="553998"/>
            <a:chOff x="3437515" y="1408557"/>
            <a:chExt cx="2036782" cy="738507"/>
          </a:xfrm>
        </p:grpSpPr>
        <p:sp>
          <p:nvSpPr>
            <p:cNvPr id="10257" name="文本框 26"/>
            <p:cNvSpPr txBox="1">
              <a:spLocks noChangeArrowheads="1"/>
            </p:cNvSpPr>
            <p:nvPr/>
          </p:nvSpPr>
          <p:spPr bwMode="auto">
            <a:xfrm>
              <a:off x="3933968" y="1408557"/>
              <a:ext cx="1540329" cy="738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kumimoji="1" lang="zh-CN" altLang="en-US" sz="3000" b="1">
                  <a:solidFill>
                    <a:srgbClr val="008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总   结</a:t>
              </a:r>
            </a:p>
          </p:txBody>
        </p:sp>
        <p:pic>
          <p:nvPicPr>
            <p:cNvPr id="1025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51" name="组 38"/>
          <p:cNvGrpSpPr/>
          <p:nvPr/>
        </p:nvGrpSpPr>
        <p:grpSpPr bwMode="auto">
          <a:xfrm>
            <a:off x="984253" y="1515666"/>
            <a:ext cx="8170863" cy="350044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7989" y="2020950"/>
              <a:ext cx="906381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8508" cy="1589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4" name="Rectangle 3"/>
          <p:cNvSpPr>
            <a:spLocks noChangeArrowheads="1"/>
          </p:cNvSpPr>
          <p:nvPr/>
        </p:nvSpPr>
        <p:spPr bwMode="auto">
          <a:xfrm>
            <a:off x="1089025" y="1902353"/>
            <a:ext cx="7048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利用反比例函数解决实际问题，首先要抓住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实际问题中的等量关系，把实际问题转化为数学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问题回答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3" name="文本框 46"/>
          <p:cNvSpPr txBox="1">
            <a:spLocks noChangeArrowheads="1"/>
          </p:cNvSpPr>
          <p:nvPr/>
        </p:nvSpPr>
        <p:spPr bwMode="auto">
          <a:xfrm>
            <a:off x="6064252" y="4333875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（来自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点拨</a:t>
            </a:r>
            <a:r>
              <a:rPr kumimoji="1" lang="en-US" altLang="zh-CN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kumimoji="1" lang="zh-CN" altLang="en-US" sz="1800" b="1">
                <a:solidFill>
                  <a:srgbClr val="008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</a:p>
        </p:txBody>
      </p:sp>
      <p:pic>
        <p:nvPicPr>
          <p:cNvPr id="10254" name="图片 3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18088" y="4748212"/>
            <a:ext cx="30908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Microsoft Office PowerPoint</Application>
  <PresentationFormat>全屏显示(16:9)</PresentationFormat>
  <Paragraphs>191</Paragraphs>
  <Slides>27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Wingdings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2023-01-16T14:16:48Z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898A682FDE954F3C844DE54CF0785836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