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1" r:id="rId2"/>
    <p:sldId id="263" r:id="rId3"/>
    <p:sldId id="365" r:id="rId4"/>
    <p:sldId id="364" r:id="rId5"/>
    <p:sldId id="367" r:id="rId6"/>
    <p:sldId id="377" r:id="rId7"/>
    <p:sldId id="371" r:id="rId8"/>
    <p:sldId id="378" r:id="rId9"/>
    <p:sldId id="379" r:id="rId10"/>
    <p:sldId id="369" r:id="rId11"/>
    <p:sldId id="370" r:id="rId12"/>
    <p:sldId id="373" r:id="rId13"/>
    <p:sldId id="374" r:id="rId14"/>
    <p:sldId id="380" r:id="rId15"/>
    <p:sldId id="386" r:id="rId16"/>
    <p:sldId id="387" r:id="rId17"/>
    <p:sldId id="388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59" autoAdjust="0"/>
    <p:restoredTop sz="96366" autoAdjust="0"/>
  </p:normalViewPr>
  <p:slideViewPr>
    <p:cSldViewPr snapToGrid="0">
      <p:cViewPr>
        <p:scale>
          <a:sx n="100" d="100"/>
          <a:sy n="100" d="100"/>
        </p:scale>
        <p:origin x="-450" y="-80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0AEE2D6-BD8F-449D-9270-93CDD0217F56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FC6DFEE-4414-4E9F-A0D0-1776DDDBAD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6DFEE-4414-4E9F-A0D0-1776DDDBAD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6DFEE-4414-4E9F-A0D0-1776DDDBAD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0"/>
          <p:cNvGrpSpPr/>
          <p:nvPr userDrawn="1"/>
        </p:nvGrpSpPr>
        <p:grpSpPr>
          <a:xfrm rot="19837936">
            <a:off x="-4605160" y="-3883836"/>
            <a:ext cx="5823615" cy="5823615"/>
            <a:chOff x="-2186432" y="-5388948"/>
            <a:chExt cx="7764820" cy="7764820"/>
          </a:xfrm>
        </p:grpSpPr>
        <p:sp>
          <p:nvSpPr>
            <p:cNvPr id="7" name="Oval 51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52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196496" y="0"/>
            <a:ext cx="5947505" cy="5143500"/>
          </a:xfrm>
          <a:custGeom>
            <a:avLst/>
            <a:gdLst>
              <a:gd name="connsiteX0" fmla="*/ 3285594 w 7930007"/>
              <a:gd name="connsiteY0" fmla="*/ 0 h 6858000"/>
              <a:gd name="connsiteX1" fmla="*/ 7930007 w 7930007"/>
              <a:gd name="connsiteY1" fmla="*/ 0 h 6858000"/>
              <a:gd name="connsiteX2" fmla="*/ 7930007 w 7930007"/>
              <a:gd name="connsiteY2" fmla="*/ 6858000 h 6858000"/>
              <a:gd name="connsiteX3" fmla="*/ 0 w 7930007"/>
              <a:gd name="connsiteY3" fmla="*/ 6858000 h 6858000"/>
              <a:gd name="connsiteX4" fmla="*/ 118084 w 7930007"/>
              <a:gd name="connsiteY4" fmla="*/ 6811441 h 6858000"/>
              <a:gd name="connsiteX5" fmla="*/ 3519115 w 7930007"/>
              <a:gd name="connsiteY5" fmla="*/ 1680475 h 6858000"/>
              <a:gd name="connsiteX6" fmla="*/ 3519115 w 7930007"/>
              <a:gd name="connsiteY6" fmla="*/ 1680474 h 6858000"/>
              <a:gd name="connsiteX7" fmla="*/ 3519114 w 7930007"/>
              <a:gd name="connsiteY7" fmla="*/ 1680474 h 6858000"/>
              <a:gd name="connsiteX8" fmla="*/ 3511869 w 7930007"/>
              <a:gd name="connsiteY8" fmla="*/ 1393916 h 6858000"/>
              <a:gd name="connsiteX9" fmla="*/ 3352284 w 7930007"/>
              <a:gd name="connsiteY9" fmla="*/ 322203 h 6858000"/>
              <a:gd name="connsiteX10" fmla="*/ 3283719 w 7930007"/>
              <a:gd name="connsiteY10" fmla="*/ 74161 h 6858000"/>
              <a:gd name="connsiteX11" fmla="*/ 3285594 w 7930007"/>
              <a:gd name="connsiteY1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0007" h="6858000">
                <a:moveTo>
                  <a:pt x="3285594" y="0"/>
                </a:moveTo>
                <a:lnTo>
                  <a:pt x="7930007" y="0"/>
                </a:lnTo>
                <a:lnTo>
                  <a:pt x="7930007" y="6858000"/>
                </a:lnTo>
                <a:lnTo>
                  <a:pt x="0" y="6858000"/>
                </a:lnTo>
                <a:lnTo>
                  <a:pt x="118084" y="6811441"/>
                </a:lnTo>
                <a:cubicBezTo>
                  <a:pt x="2116727" y="5966086"/>
                  <a:pt x="3519115" y="3987053"/>
                  <a:pt x="3519115" y="1680475"/>
                </a:cubicBezTo>
                <a:lnTo>
                  <a:pt x="3519115" y="1680474"/>
                </a:lnTo>
                <a:lnTo>
                  <a:pt x="3519114" y="1680474"/>
                </a:lnTo>
                <a:lnTo>
                  <a:pt x="3511869" y="1393916"/>
                </a:lnTo>
                <a:cubicBezTo>
                  <a:pt x="3493226" y="1026133"/>
                  <a:pt x="3438900" y="667764"/>
                  <a:pt x="3352284" y="322203"/>
                </a:cubicBezTo>
                <a:lnTo>
                  <a:pt x="3283719" y="74161"/>
                </a:lnTo>
                <a:lnTo>
                  <a:pt x="3285594" y="1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.bin"/><Relationship Id="rId2" Type="http://schemas.openxmlformats.org/officeDocument/2006/relationships/tags" Target="../tags/tag1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image" Target="../media/image30.png"/><Relationship Id="rId2" Type="http://schemas.openxmlformats.org/officeDocument/2006/relationships/tags" Target="../tags/tag13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notesSlide" Target="../notesSlides/notesSlide15.xml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wmf"/><Relationship Id="rId3" Type="http://schemas.openxmlformats.org/officeDocument/2006/relationships/slideLayout" Target="../slideLayouts/slideLayout2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0.bin"/><Relationship Id="rId25" Type="http://schemas.openxmlformats.org/officeDocument/2006/relationships/image" Target="../media/image41.png"/><Relationship Id="rId2" Type="http://schemas.openxmlformats.org/officeDocument/2006/relationships/tags" Target="../tags/tag14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1.bin"/><Relationship Id="rId4" Type="http://schemas.openxmlformats.org/officeDocument/2006/relationships/notesSlide" Target="../notesSlides/notesSlide16.xml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23" name="Freeform: Shape 22"/>
          <p:cNvSpPr/>
          <p:nvPr/>
        </p:nvSpPr>
        <p:spPr>
          <a:xfrm>
            <a:off x="1" y="5091102"/>
            <a:ext cx="119795" cy="52398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767671" y="-3180003"/>
            <a:ext cx="8854146" cy="8880716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/>
          <p:cNvSpPr/>
          <p:nvPr/>
        </p:nvSpPr>
        <p:spPr>
          <a:xfrm>
            <a:off x="-2517025" y="-2916074"/>
            <a:ext cx="8352856" cy="8352860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910577" y="-3048923"/>
            <a:ext cx="4541380" cy="4541380"/>
            <a:chOff x="-2186432" y="-5388948"/>
            <a:chExt cx="7764820" cy="7764820"/>
          </a:xfrm>
        </p:grpSpPr>
        <p:sp>
          <p:nvSpPr>
            <p:cNvPr id="29" name="Oval 28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sp>
        <p:nvSpPr>
          <p:cNvPr id="38" name="Freeform 233"/>
          <p:cNvSpPr>
            <a:spLocks noEditPoints="1"/>
          </p:cNvSpPr>
          <p:nvPr/>
        </p:nvSpPr>
        <p:spPr bwMode="auto">
          <a:xfrm rot="10800000" flipH="1" flipV="1">
            <a:off x="5171560" y="387352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/>
          <p:cNvSpPr/>
          <p:nvPr/>
        </p:nvSpPr>
        <p:spPr bwMode="auto">
          <a:xfrm>
            <a:off x="5395954" y="917059"/>
            <a:ext cx="941168" cy="440654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96626" y="2100135"/>
            <a:ext cx="5390486" cy="1159683"/>
            <a:chOff x="1525091" y="2645592"/>
            <a:chExt cx="7187315" cy="1546243"/>
          </a:xfrm>
        </p:grpSpPr>
        <p:sp>
          <p:nvSpPr>
            <p:cNvPr id="39" name="矩形 38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1.4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有理数的乘除法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1571360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1.4.2 </a:t>
              </a:r>
              <a:r>
                <a:rPr lang="zh-CN" altLang="en-US" sz="2100" dirty="0">
                  <a:cs typeface="+mn-ea"/>
                  <a:sym typeface="+mn-lt"/>
                </a:rPr>
                <a:t>有理数除法 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矩形 44"/>
          <p:cNvSpPr/>
          <p:nvPr/>
        </p:nvSpPr>
        <p:spPr bwMode="auto">
          <a:xfrm>
            <a:off x="302754" y="1630229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37457" y="3254198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78954" y="4058895"/>
            <a:ext cx="2143536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8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182" y="897282"/>
            <a:ext cx="7427638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根据有理数除法的法则，将下面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两组相同结果的算式连线 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39638" y="1749998"/>
            <a:ext cx="7315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50775" y="1769930"/>
            <a:ext cx="7315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4607" y="2363332"/>
            <a:ext cx="2494303" cy="4385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8÷(-4)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155092" y="2238443"/>
                <a:ext cx="2494303" cy="601079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092" y="2238443"/>
                <a:ext cx="2494303" cy="601079"/>
              </a:xfrm>
              <a:prstGeom prst="rect">
                <a:avLst/>
              </a:prstGeom>
              <a:blipFill rotWithShape="1">
                <a:blip r:embed="rId4"/>
                <a:stretch>
                  <a:fillRect l="-6" t="-11" r="7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1494607" y="2998384"/>
            <a:ext cx="2494303" cy="4385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8÷4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5155092" y="2980290"/>
                <a:ext cx="2494303" cy="600983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(-8) ×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092" y="2980290"/>
                <a:ext cx="2494303" cy="600983"/>
              </a:xfrm>
              <a:prstGeom prst="rect">
                <a:avLst/>
              </a:prstGeom>
              <a:blipFill rotWithShape="1">
                <a:blip r:embed="rId5"/>
                <a:stretch>
                  <a:fillRect l="-6" t="-39" r="7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1509850" y="3694537"/>
            <a:ext cx="2494303" cy="4385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(-8) ÷4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5147469" y="3677815"/>
                <a:ext cx="2494303" cy="600983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469" y="3677815"/>
                <a:ext cx="2494303" cy="600983"/>
              </a:xfrm>
              <a:prstGeom prst="rect">
                <a:avLst/>
              </a:prstGeom>
              <a:blipFill rotWithShape="1">
                <a:blip r:embed="rId6"/>
                <a:stretch>
                  <a:fillRect l="-6" t="-88" r="7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/>
          <p:cNvSpPr txBox="1"/>
          <p:nvPr/>
        </p:nvSpPr>
        <p:spPr>
          <a:xfrm>
            <a:off x="1539415" y="4389515"/>
            <a:ext cx="2494303" cy="4385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-8÷ (-4)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139848" y="4383379"/>
                <a:ext cx="2494303" cy="601079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(-8)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4 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848" y="4383379"/>
                <a:ext cx="2494303" cy="601079"/>
              </a:xfrm>
              <a:prstGeom prst="rect">
                <a:avLst/>
              </a:prstGeom>
              <a:blipFill rotWithShape="1">
                <a:blip r:embed="rId7"/>
                <a:stretch>
                  <a:fillRect l="-6" t="-101" r="7" b="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箭头连接符 17"/>
          <p:cNvCxnSpPr/>
          <p:nvPr/>
        </p:nvCxnSpPr>
        <p:spPr>
          <a:xfrm>
            <a:off x="4078526" y="2752559"/>
            <a:ext cx="986950" cy="119551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4078526" y="2680118"/>
            <a:ext cx="986950" cy="600347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4086146" y="3947986"/>
            <a:ext cx="979329" cy="672362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V="1">
            <a:off x="4078526" y="3280465"/>
            <a:ext cx="986950" cy="135429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858182" y="1068430"/>
                <a:ext cx="7427638" cy="307218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：计算</a:t>
                </a:r>
                <a:endParaRPr lang="en-US" altLang="zh-CN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endParaRPr lang="en-US" altLang="zh-CN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-36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 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÷ 9 =</a:t>
                </a:r>
              </a:p>
              <a:p>
                <a:pPr defTabSz="685800">
                  <a:lnSpc>
                    <a:spcPct val="150000"/>
                  </a:lnSpc>
                </a:pPr>
                <a:endParaRPr lang="en-US" altLang="zh-CN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÷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82" y="1068430"/>
                <a:ext cx="7427638" cy="3072188"/>
              </a:xfrm>
              <a:prstGeom prst="rect">
                <a:avLst/>
              </a:prstGeom>
              <a:blipFill rotWithShape="1">
                <a:blip r:embed="rId4"/>
                <a:stretch>
                  <a:fillRect l="-4" t="-12" r="5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3575843" y="2250463"/>
                <a:ext cx="2788920" cy="6027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zh-CN" altLang="en-US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-36</a:t>
                </a:r>
                <a:r>
                  <a:rPr lang="zh-CN" altLang="en-US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den>
                    </m:f>
                    <m:r>
                      <a:rPr lang="en-US" altLang="zh-CN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=−4 </m:t>
                    </m:r>
                  </m:oMath>
                </a14:m>
                <a:endParaRPr lang="zh-CN" altLang="en-US" sz="2400" b="1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843" y="2250463"/>
                <a:ext cx="2788920" cy="602762"/>
              </a:xfrm>
              <a:prstGeom prst="rect">
                <a:avLst/>
              </a:prstGeom>
              <a:blipFill rotWithShape="1">
                <a:blip r:embed="rId5"/>
                <a:stretch>
                  <a:fillRect l="-6" t="-4" r="6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218374" y="3426534"/>
                <a:ext cx="2948163" cy="60824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  <m:r>
                      <a:rPr lang="en-US" altLang="zh-CN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374" y="3426534"/>
                <a:ext cx="2948163" cy="608243"/>
              </a:xfrm>
              <a:prstGeom prst="rect">
                <a:avLst/>
              </a:prstGeom>
              <a:blipFill rotWithShape="1">
                <a:blip r:embed="rId6"/>
                <a:stretch>
                  <a:fillRect l="-2" t="-12" r="-2609" b="1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912360" y="1016751"/>
                <a:ext cx="7929155" cy="368793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、化简下列分式</a:t>
                </a:r>
                <a:endParaRPr lang="en-US" altLang="zh-CN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=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𝟒𝟓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=</a:t>
                </a:r>
                <a:endParaRPr lang="zh-CN" altLang="en-US" sz="24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60" y="1016751"/>
                <a:ext cx="7929155" cy="3687933"/>
              </a:xfrm>
              <a:prstGeom prst="rect">
                <a:avLst/>
              </a:prstGeom>
              <a:blipFill rotWithShape="1">
                <a:blip r:embed="rId4"/>
                <a:stretch>
                  <a:fillRect l="-6" t="-3" r="5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3996531" y="1311145"/>
            <a:ext cx="461638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dirty="0">
                <a:ln w="12700">
                  <a:solidFill>
                    <a:srgbClr val="3163CA"/>
                  </a:solidFill>
                  <a:prstDash val="solid"/>
                </a:ln>
                <a:solidFill>
                  <a:srgbClr val="0070C0"/>
                </a:solidFill>
                <a:cs typeface="+mn-ea"/>
                <a:sym typeface="+mn-lt"/>
              </a:rPr>
              <a:t>提示：分数可以理解为分子除以分母。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288098" y="2158255"/>
                <a:ext cx="4567804" cy="6027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÷ 3 = 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=-4</a:t>
                </a:r>
                <a:endParaRPr lang="zh-CN" altLang="en-US" sz="24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098" y="2158255"/>
                <a:ext cx="4567804" cy="602762"/>
              </a:xfrm>
              <a:prstGeom prst="rect">
                <a:avLst/>
              </a:prstGeom>
              <a:blipFill rotWithShape="1">
                <a:blip r:embed="rId5"/>
                <a:stretch>
                  <a:fillRect l="-4" t="-87" r="10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2086846" y="3267895"/>
                <a:ext cx="6754669" cy="60646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-45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÷ 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 = 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-45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 ）</a:t>
                </a:r>
                <a:r>
                  <a:rPr lang="en-US" altLang="zh-CN" sz="2400" dirty="0">
                    <a:solidFill>
                      <a:srgbClr val="0070C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846" y="3267895"/>
                <a:ext cx="6754669" cy="606464"/>
              </a:xfrm>
              <a:prstGeom prst="rect">
                <a:avLst/>
              </a:prstGeom>
              <a:blipFill rotWithShape="1">
                <a:blip r:embed="rId6"/>
                <a:stretch>
                  <a:fillRect l="-3" t="-31" r="6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208898"/>
          <p:cNvGraphicFramePr/>
          <p:nvPr/>
        </p:nvGraphicFramePr>
        <p:xfrm>
          <a:off x="1525383" y="1139114"/>
          <a:ext cx="1643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r:id="rId5" imgW="1030605" imgH="432435" progId="Equation.3">
                  <p:embed/>
                </p:oleObj>
              </mc:Choice>
              <mc:Fallback>
                <p:oleObj r:id="rId5" imgW="1030605" imgH="432435" progId="Equation.3">
                  <p:embed/>
                  <p:pic>
                    <p:nvPicPr>
                      <p:cNvPr id="0" name="对象 20889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383" y="1139114"/>
                        <a:ext cx="1643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208903"/>
          <p:cNvGraphicFramePr/>
          <p:nvPr/>
        </p:nvGraphicFramePr>
        <p:xfrm>
          <a:off x="5459205" y="1245633"/>
          <a:ext cx="16113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r:id="rId7" imgW="1005205" imgH="394335" progId="Equation.3">
                  <p:embed/>
                </p:oleObj>
              </mc:Choice>
              <mc:Fallback>
                <p:oleObj r:id="rId7" imgW="1005205" imgH="394335" progId="Equation.3">
                  <p:embed/>
                  <p:pic>
                    <p:nvPicPr>
                      <p:cNvPr id="0" name="对象 20890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205" y="1245633"/>
                        <a:ext cx="161131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97507" y="1902169"/>
            <a:ext cx="131921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</a:p>
        </p:txBody>
      </p:sp>
      <p:graphicFrame>
        <p:nvGraphicFramePr>
          <p:cNvPr id="11" name="对象 10"/>
          <p:cNvGraphicFramePr/>
          <p:nvPr/>
        </p:nvGraphicFramePr>
        <p:xfrm>
          <a:off x="1503364" y="3271839"/>
          <a:ext cx="218757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r:id="rId9" imgW="1042670" imgH="814070" progId="Equation.DSMT4">
                  <p:embed/>
                </p:oleObj>
              </mc:Choice>
              <mc:Fallback>
                <p:oleObj r:id="rId9" imgW="1042670" imgH="814070" progId="Equation.DSMT4">
                  <p:embed/>
                  <p:pic>
                    <p:nvPicPr>
                      <p:cNvPr id="0" name="对象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4" y="3271839"/>
                        <a:ext cx="218757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/>
        </p:nvGraphicFramePr>
        <p:xfrm>
          <a:off x="1597116" y="1754008"/>
          <a:ext cx="1374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r:id="rId11" imgW="699770" imgH="394335" progId="Equation.DSMT4">
                  <p:embed/>
                </p:oleObj>
              </mc:Choice>
              <mc:Fallback>
                <p:oleObj r:id="rId11" imgW="699770" imgH="394335" progId="Equation.DSMT4">
                  <p:embed/>
                  <p:pic>
                    <p:nvPicPr>
                      <p:cNvPr id="0" name="对象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116" y="1754008"/>
                        <a:ext cx="1374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/>
          <p:nvPr/>
        </p:nvGraphicFramePr>
        <p:xfrm>
          <a:off x="1597116" y="2469283"/>
          <a:ext cx="20526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r:id="rId13" imgW="929005" imgH="394335" progId="Equation.DSMT4">
                  <p:embed/>
                </p:oleObj>
              </mc:Choice>
              <mc:Fallback>
                <p:oleObj r:id="rId13" imgW="929005" imgH="394335" progId="Equation.DSMT4">
                  <p:embed/>
                  <p:pic>
                    <p:nvPicPr>
                      <p:cNvPr id="0" name="对象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116" y="2469283"/>
                        <a:ext cx="205263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/>
          <p:nvPr/>
        </p:nvGraphicFramePr>
        <p:xfrm>
          <a:off x="5568741" y="1790521"/>
          <a:ext cx="13922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r:id="rId15" imgW="699770" imgH="394335" progId="Equation.DSMT4">
                  <p:embed/>
                </p:oleObj>
              </mc:Choice>
              <mc:Fallback>
                <p:oleObj r:id="rId15" imgW="699770" imgH="394335" progId="Equation.DSMT4">
                  <p:embed/>
                  <p:pic>
                    <p:nvPicPr>
                      <p:cNvPr id="0" name="对象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741" y="1790521"/>
                        <a:ext cx="139223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/>
          <p:nvPr/>
        </p:nvGraphicFramePr>
        <p:xfrm>
          <a:off x="5584298" y="2694675"/>
          <a:ext cx="3873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r:id="rId17" imgW="217170" imgH="166370" progId="Equation.DSMT4">
                  <p:embed/>
                </p:oleObj>
              </mc:Choice>
              <mc:Fallback>
                <p:oleObj r:id="rId17" imgW="217170" imgH="166370" progId="Equation.DSMT4">
                  <p:embed/>
                  <p:pic>
                    <p:nvPicPr>
                      <p:cNvPr id="0" name="对象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298" y="2694675"/>
                        <a:ext cx="3873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214286" y="1866345"/>
            <a:ext cx="156368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解：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</a:p>
        </p:txBody>
      </p:sp>
      <p:sp>
        <p:nvSpPr>
          <p:cNvPr id="4" name="矩形 3"/>
          <p:cNvSpPr/>
          <p:nvPr/>
        </p:nvSpPr>
        <p:spPr>
          <a:xfrm>
            <a:off x="1062307" y="1302064"/>
            <a:ext cx="394580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333333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17" name="矩形 16"/>
          <p:cNvSpPr/>
          <p:nvPr/>
        </p:nvSpPr>
        <p:spPr>
          <a:xfrm>
            <a:off x="4996129" y="1348789"/>
            <a:ext cx="394580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333333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有理数乘除混合运算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16757" y="1247776"/>
            <a:ext cx="781288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有理数除法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化为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有理数乘法以后，可以利用有理数乘法的运算律简化运算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16756" y="2636837"/>
            <a:ext cx="7933468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乘除混合运算往往先将除法化为乘法，然后确定积的符号，最后求出结果（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乘除混合运算按从左到右的顺序进行计算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归纳总结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3"/>
          <p:cNvGraphicFramePr/>
          <p:nvPr/>
        </p:nvGraphicFramePr>
        <p:xfrm>
          <a:off x="1222241" y="1064480"/>
          <a:ext cx="28813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r:id="rId5" imgW="1370965" imgH="393700" progId="Equation.3">
                  <p:embed/>
                </p:oleObj>
              </mc:Choice>
              <mc:Fallback>
                <p:oleObj r:id="rId5" imgW="1370965" imgH="393700" progId="Equation.3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241" y="1064480"/>
                        <a:ext cx="28813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/>
          <p:nvPr/>
        </p:nvGraphicFramePr>
        <p:xfrm>
          <a:off x="5285396" y="1026250"/>
          <a:ext cx="3105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r:id="rId7" imgW="1269365" imgH="393700" progId="Equation.3">
                  <p:embed/>
                </p:oleObj>
              </mc:Choice>
              <mc:Fallback>
                <p:oleObj r:id="rId7" imgW="1269365" imgH="393700" progId="Equation.3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396" y="1026250"/>
                        <a:ext cx="3105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812320" y="1196602"/>
            <a:ext cx="394580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333333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13" name="矩形 12"/>
          <p:cNvSpPr/>
          <p:nvPr/>
        </p:nvSpPr>
        <p:spPr>
          <a:xfrm>
            <a:off x="4844250" y="1158372"/>
            <a:ext cx="394580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333333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772948" y="1853828"/>
            <a:ext cx="1352774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4844251" y="1860376"/>
            <a:ext cx="1352774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  <a:r>
              <a:rPr lang="en-US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</a:p>
        </p:txBody>
      </p:sp>
      <p:graphicFrame>
        <p:nvGraphicFramePr>
          <p:cNvPr id="16" name="Object 27"/>
          <p:cNvGraphicFramePr/>
          <p:nvPr/>
        </p:nvGraphicFramePr>
        <p:xfrm>
          <a:off x="6229566" y="1785741"/>
          <a:ext cx="15652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r:id="rId9" imgW="862965" imgH="393700" progId="Equation.3">
                  <p:embed/>
                </p:oleObj>
              </mc:Choice>
              <mc:Fallback>
                <p:oleObj r:id="rId9" imgW="862965" imgH="393700" progId="Equation.3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566" y="1785741"/>
                        <a:ext cx="15652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8"/>
          <p:cNvGraphicFramePr/>
          <p:nvPr/>
        </p:nvGraphicFramePr>
        <p:xfrm>
          <a:off x="5963365" y="2475387"/>
          <a:ext cx="9604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r:id="rId11" imgW="546100" imgH="393700" progId="Equation.3">
                  <p:embed/>
                </p:oleObj>
              </mc:Choice>
              <mc:Fallback>
                <p:oleObj r:id="rId11" imgW="546100" imgH="393700" progId="Equation.3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365" y="2475387"/>
                        <a:ext cx="9604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9"/>
          <p:cNvGraphicFramePr/>
          <p:nvPr/>
        </p:nvGraphicFramePr>
        <p:xfrm>
          <a:off x="6064965" y="3320883"/>
          <a:ext cx="7572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r:id="rId13" imgW="431800" imgH="393700" progId="Equation.3">
                  <p:embed/>
                </p:oleObj>
              </mc:Choice>
              <mc:Fallback>
                <p:oleObj r:id="rId13" imgW="431800" imgH="393700" progId="Equation.3">
                  <p:embed/>
                  <p:pic>
                    <p:nvPicPr>
                      <p:cNvPr id="0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965" y="3320883"/>
                        <a:ext cx="7572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056258" y="1702525"/>
          <a:ext cx="1520432" cy="78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r:id="rId15" imgW="762000" imgH="393700" progId="Equation.KSEE3">
                  <p:embed/>
                </p:oleObj>
              </mc:Choice>
              <mc:Fallback>
                <p:oleObj r:id="rId15" imgW="762000" imgH="393700" progId="Equation.KSEE3">
                  <p:embed/>
                  <p:pic>
                    <p:nvPicPr>
                      <p:cNvPr id="0" name="对象 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258" y="1702525"/>
                        <a:ext cx="1520432" cy="783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3576690" y="1823971"/>
            <a:ext cx="741045" cy="553357"/>
            <a:chOff x="4029076" y="1831009"/>
            <a:chExt cx="741045" cy="553357"/>
          </a:xfrm>
        </p:grpSpPr>
        <p:sp>
          <p:nvSpPr>
            <p:cNvPr id="21" name="文本框 20"/>
            <p:cNvSpPr txBox="1"/>
            <p:nvPr/>
          </p:nvSpPr>
          <p:spPr>
            <a:xfrm>
              <a:off x="4029076" y="1952327"/>
              <a:ext cx="7410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–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5"/>
                <p:cNvSpPr txBox="1"/>
                <p:nvPr/>
              </p:nvSpPr>
              <p:spPr>
                <a:xfrm>
                  <a:off x="4211085" y="1831009"/>
                  <a:ext cx="356187" cy="5533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2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085" y="1831009"/>
                  <a:ext cx="356187" cy="553357"/>
                </a:xfrm>
                <a:prstGeom prst="rect">
                  <a:avLst/>
                </a:prstGeom>
                <a:blipFill rotWithShape="1">
                  <a:blip r:embed="rId1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文本框 22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31"/>
          <p:cNvGrpSpPr/>
          <p:nvPr/>
        </p:nvGrpSpPr>
        <p:grpSpPr bwMode="auto">
          <a:xfrm>
            <a:off x="552358" y="1347544"/>
            <a:ext cx="7494362" cy="1266950"/>
            <a:chOff x="900113" y="2022635"/>
            <a:chExt cx="9723982" cy="1432050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900113" y="2097938"/>
              <a:ext cx="9723982" cy="1356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eaLnBrk="1" hangingPunct="1">
                <a:lnSpc>
                  <a:spcPct val="150000"/>
                </a:lnSpc>
              </a:pP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）若         互为相反数，且         ，则         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________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；          </a:t>
              </a:r>
            </a:p>
          </p:txBody>
        </p:sp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2508520" y="2233979"/>
            <a:ext cx="642942" cy="515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0" r:id="rId5" imgW="255905" imgH="205105" progId="Equation.DSMT4">
                    <p:embed/>
                  </p:oleObj>
                </mc:Choice>
                <mc:Fallback>
                  <p:oleObj r:id="rId5" imgW="255905" imgH="205105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8520" y="2233979"/>
                          <a:ext cx="642942" cy="515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0"/>
            <p:cNvGraphicFramePr>
              <a:graphicFrameLocks noChangeAspect="1"/>
            </p:cNvGraphicFramePr>
            <p:nvPr/>
          </p:nvGraphicFramePr>
          <p:xfrm>
            <a:off x="6277258" y="2233979"/>
            <a:ext cx="928967" cy="464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1" r:id="rId7" imgW="356870" imgH="178435" progId="Equation.DSMT4">
                    <p:embed/>
                  </p:oleObj>
                </mc:Choice>
                <mc:Fallback>
                  <p:oleObj r:id="rId7" imgW="356870" imgH="17843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7258" y="2233979"/>
                          <a:ext cx="928967" cy="464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2"/>
            <p:cNvGraphicFramePr>
              <a:graphicFrameLocks noChangeAspect="1"/>
            </p:cNvGraphicFramePr>
            <p:nvPr/>
          </p:nvGraphicFramePr>
          <p:xfrm>
            <a:off x="7976696" y="2022635"/>
            <a:ext cx="642943" cy="9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2" r:id="rId9" imgW="267970" imgH="395605" progId="Equation.DSMT4">
                    <p:embed/>
                  </p:oleObj>
                </mc:Choice>
                <mc:Fallback>
                  <p:oleObj r:id="rId9" imgW="267970" imgH="39560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6696" y="2022635"/>
                          <a:ext cx="642943" cy="9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32"/>
          <p:cNvGrpSpPr/>
          <p:nvPr/>
        </p:nvGrpSpPr>
        <p:grpSpPr bwMode="auto">
          <a:xfrm>
            <a:off x="626307" y="2441764"/>
            <a:ext cx="5380038" cy="785813"/>
            <a:chOff x="900112" y="3252133"/>
            <a:chExt cx="7172349" cy="1047013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900112" y="3538839"/>
              <a:ext cx="7172349" cy="615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）当            时，       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=_______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；</a:t>
              </a:r>
            </a:p>
          </p:txBody>
        </p:sp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2547422" y="3538841"/>
            <a:ext cx="1018493" cy="521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3" r:id="rId11" imgW="357505" imgH="178435" progId="Equation.DSMT4">
                    <p:embed/>
                  </p:oleObj>
                </mc:Choice>
                <mc:Fallback>
                  <p:oleObj r:id="rId11" imgW="357505" imgH="178435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422" y="3538841"/>
                          <a:ext cx="1018493" cy="5218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21"/>
            <p:cNvGraphicFramePr>
              <a:graphicFrameLocks noChangeAspect="1"/>
            </p:cNvGraphicFramePr>
            <p:nvPr/>
          </p:nvGraphicFramePr>
          <p:xfrm>
            <a:off x="4475795" y="3252133"/>
            <a:ext cx="500067" cy="104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4" r:id="rId13" imgW="204470" imgH="421640" progId="Equation.DSMT4">
                    <p:embed/>
                  </p:oleObj>
                </mc:Choice>
                <mc:Fallback>
                  <p:oleObj r:id="rId13" imgW="204470" imgH="4216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795" y="3252133"/>
                          <a:ext cx="500067" cy="104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组合 33"/>
          <p:cNvGrpSpPr/>
          <p:nvPr/>
        </p:nvGrpSpPr>
        <p:grpSpPr bwMode="auto">
          <a:xfrm>
            <a:off x="653256" y="3227574"/>
            <a:ext cx="7964488" cy="755244"/>
            <a:chOff x="900112" y="4610424"/>
            <a:chExt cx="10213483" cy="1006425"/>
          </a:xfrm>
        </p:grpSpPr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900112" y="4610424"/>
              <a:ext cx="10213483" cy="861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6858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）若                       则        的符号分别是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__________.</a:t>
              </a:r>
            </a:p>
          </p:txBody>
        </p:sp>
        <p:graphicFrame>
          <p:nvGraphicFramePr>
            <p:cNvPr id="34" name="Object 24"/>
            <p:cNvGraphicFramePr>
              <a:graphicFrameLocks noChangeAspect="1"/>
            </p:cNvGraphicFramePr>
            <p:nvPr/>
          </p:nvGraphicFramePr>
          <p:xfrm>
            <a:off x="2378144" y="4610424"/>
            <a:ext cx="1988169" cy="100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5" r:id="rId15" imgW="776605" imgH="394970" progId="Equation.DSMT4">
                    <p:embed/>
                  </p:oleObj>
                </mc:Choice>
                <mc:Fallback>
                  <p:oleObj r:id="rId15" imgW="776605" imgH="39497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8144" y="4610424"/>
                          <a:ext cx="1988169" cy="1006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6"/>
            <p:cNvGraphicFramePr>
              <a:graphicFrameLocks noChangeAspect="1"/>
            </p:cNvGraphicFramePr>
            <p:nvPr/>
          </p:nvGraphicFramePr>
          <p:xfrm>
            <a:off x="5413172" y="4841194"/>
            <a:ext cx="643811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6" r:id="rId17" imgW="255905" imgH="205105" progId="Equation.DSMT4">
                    <p:embed/>
                  </p:oleObj>
                </mc:Choice>
                <mc:Fallback>
                  <p:oleObj r:id="rId17" imgW="255905" imgH="20510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3172" y="4841194"/>
                          <a:ext cx="643811" cy="500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28"/>
          <p:cNvGraphicFramePr>
            <a:graphicFrameLocks noChangeAspect="1"/>
          </p:cNvGraphicFramePr>
          <p:nvPr/>
        </p:nvGraphicFramePr>
        <p:xfrm>
          <a:off x="1152328" y="1990411"/>
          <a:ext cx="4683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" r:id="rId19" imgW="191770" imgH="166370" progId="Equation.DSMT4">
                  <p:embed/>
                </p:oleObj>
              </mc:Choice>
              <mc:Fallback>
                <p:oleObj r:id="rId19" imgW="191770" imgH="16637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328" y="1990411"/>
                        <a:ext cx="46831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0"/>
          <p:cNvGraphicFramePr>
            <a:graphicFrameLocks noChangeAspect="1"/>
          </p:cNvGraphicFramePr>
          <p:nvPr/>
        </p:nvGraphicFramePr>
        <p:xfrm>
          <a:off x="4635500" y="2613025"/>
          <a:ext cx="419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8" r:id="rId21" imgW="191770" imgH="166370" progId="Equation.DSMT4">
                  <p:embed/>
                </p:oleObj>
              </mc:Choice>
              <mc:Fallback>
                <p:oleObj r:id="rId21" imgW="191770" imgH="16637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613025"/>
                        <a:ext cx="4191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1"/>
          <p:cNvGraphicFramePr>
            <a:graphicFrameLocks noChangeAspect="1"/>
          </p:cNvGraphicFramePr>
          <p:nvPr/>
        </p:nvGraphicFramePr>
        <p:xfrm>
          <a:off x="6891473" y="3327581"/>
          <a:ext cx="13128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r:id="rId23" imgW="712470" imgH="203200" progId="Equation.DSMT4">
                  <p:embed/>
                </p:oleObj>
              </mc:Choice>
              <mc:Fallback>
                <p:oleObj r:id="rId23" imgW="712470" imgH="203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473" y="3327581"/>
                        <a:ext cx="13128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77901" y="4001220"/>
            <a:ext cx="527685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）若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–</a:t>
            </a:r>
            <a:r>
              <a:rPr lang="en-US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en-US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=12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，则</a:t>
            </a:r>
            <a:r>
              <a:rPr lang="en-US" altLang="en-US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=_____.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64486" y="926253"/>
            <a:ext cx="167558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/>
              <p:cNvSpPr txBox="1"/>
              <p:nvPr/>
            </p:nvSpPr>
            <p:spPr>
              <a:xfrm>
                <a:off x="2830672" y="4004307"/>
                <a:ext cx="2788920" cy="43858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−3 </m:t>
                      </m:r>
                    </m:oMath>
                  </m:oMathPara>
                </a14:m>
                <a:endParaRPr lang="zh-CN" altLang="en-US" sz="24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1" name="文本框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672" y="4004307"/>
                <a:ext cx="2788920" cy="438581"/>
              </a:xfrm>
              <a:prstGeom prst="rect">
                <a:avLst/>
              </a:prstGeom>
              <a:blipFill rotWithShape="1">
                <a:blip r:embed="rId25"/>
                <a:stretch>
                  <a:fillRect l="-17" t="-144" r="17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本框 39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能力提升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/>
              <p:cNvSpPr txBox="1">
                <a:spLocks noChangeArrowheads="1"/>
              </p:cNvSpPr>
              <p:nvPr/>
            </p:nvSpPr>
            <p:spPr bwMode="auto">
              <a:xfrm>
                <a:off x="694533" y="920897"/>
                <a:ext cx="8059737" cy="3788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 eaLnBrk="1" hangingPunct="1">
                  <a:lnSpc>
                    <a:spcPct val="250000"/>
                  </a:lnSpc>
                </a:pPr>
                <a:r>
                  <a:rPr lang="zh-CN" altLang="en-U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6.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若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|3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+6|+|4–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|=0,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𝒚</m:t>
                        </m:r>
                      </m:den>
                    </m:f>
                    <m:r>
                      <a:rPr lang="zh-CN" altLang="en-US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en-US" altLang="zh-CN" sz="2400" b="1" u="sng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 </a:t>
                </a:r>
                <a:endParaRPr lang="en-US" altLang="zh-CN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 eaLnBrk="1" hangingPunct="1">
                  <a:lnSpc>
                    <a:spcPct val="250000"/>
                  </a:lnSpc>
                </a:pPr>
                <a:r>
                  <a:rPr lang="zh-CN" altLang="en-US" sz="2400" b="1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解：</a:t>
                </a:r>
                <a:r>
                  <a:rPr lang="zh-CN" altLang="en-U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由题意得，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|3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+6|=0,|4–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|=0,</a:t>
                </a:r>
              </a:p>
              <a:p>
                <a:pPr defTabSz="685800" eaLnBrk="1" hangingPunct="1">
                  <a:lnSpc>
                    <a:spcPct val="250000"/>
                  </a:lnSpc>
                </a:pPr>
                <a:r>
                  <a:rPr lang="zh-CN" altLang="en-U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解得</a:t>
                </a:r>
                <a:r>
                  <a:rPr lang="es-E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s-E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=–2,</a:t>
                </a:r>
                <a:r>
                  <a:rPr lang="es-ES" altLang="zh-CN" sz="24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s-E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=4,</a:t>
                </a:r>
                <a:r>
                  <a:rPr lang="zh-CN" altLang="es-ES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所以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𝒚</m:t>
                        </m:r>
                      </m:den>
                    </m:f>
                    <m:r>
                      <a:rPr lang="en-US" altLang="zh-CN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𝟒</m:t>
                        </m:r>
                      </m:den>
                    </m:f>
                    <m:r>
                      <a:rPr lang="zh-CN" altLang="es-ES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s-E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zh-CN" altLang="es-ES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s-ES" altLang="zh-CN" sz="24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endParaRPr lang="es-ES" altLang="zh-CN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0" name="文本框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533" y="920897"/>
                <a:ext cx="8059737" cy="3788538"/>
              </a:xfrm>
              <a:prstGeom prst="rect">
                <a:avLst/>
              </a:prstGeom>
              <a:blipFill rotWithShape="1">
                <a:blip r:embed="rId4"/>
                <a:stretch>
                  <a:fillRect l="-6" t="-4" r="2" b="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1"/>
              <p:cNvSpPr txBox="1"/>
              <p:nvPr/>
            </p:nvSpPr>
            <p:spPr>
              <a:xfrm>
                <a:off x="3953788" y="1135661"/>
                <a:ext cx="1322150" cy="76073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zh-CN" altLang="en-US" sz="24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788" y="1135661"/>
                <a:ext cx="1322150" cy="760738"/>
              </a:xfrm>
              <a:prstGeom prst="rect">
                <a:avLst/>
              </a:prstGeom>
              <a:blipFill rotWithShape="1">
                <a:blip r:embed="rId5"/>
                <a:stretch>
                  <a:fillRect l="-21" t="-37" r="27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拓展探索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7914" y="183307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、认识有理数除法，并能通过运算法则有理数除法运算。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、能用有理数除法运算解决实际问题。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7914" y="2987258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7914" y="366453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重点：了解有理数除法的意义，会根据有理数除法法则进行有理数除法运算。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难点：熟练掌握有理数除法运算法则。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99593" y="1711960"/>
                <a:ext cx="7232037" cy="31622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>
                  <a:lnSpc>
                    <a:spcPct val="120000"/>
                  </a:lnSpc>
                </a:pP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   除法是乘法的逆运算，计算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计算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  <a:p>
                <a:pPr algn="ctr" defTabSz="685800">
                  <a:lnSpc>
                    <a:spcPct val="120000"/>
                  </a:lnSpc>
                </a:pP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，就是要求一个数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，使得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与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相乘得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8.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因为</a:t>
                </a:r>
                <a:endParaRPr lang="en-US" altLang="zh-CN" sz="2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685800">
                  <a:lnSpc>
                    <a:spcPct val="120000"/>
                  </a:lnSpc>
                </a:pP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-4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=8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，所以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X=-4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，即</a:t>
                </a:r>
                <a:endParaRPr lang="en-US" altLang="zh-CN" sz="2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685800">
                  <a:lnSpc>
                    <a:spcPct val="120000"/>
                  </a:lnSpc>
                </a:pP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=-4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zh-CN" altLang="en-US" sz="1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①</a:t>
                </a:r>
                <a:endPara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685800">
                  <a:lnSpc>
                    <a:spcPct val="120000"/>
                  </a:lnSpc>
                </a:pP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8×-</a:t>
                </a:r>
                <a14:m>
                  <m:oMath xmlns:m="http://schemas.openxmlformats.org/officeDocument/2006/math">
                    <m:r>
                      <a:rPr lang="en-US" altLang="zh-CN" sz="27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 =-4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zh-CN" altLang="en-US" sz="2100" dirty="0">
                    <a:solidFill>
                      <a:srgbClr val="FF0000"/>
                    </a:solidFill>
                    <a:cs typeface="+mn-ea"/>
                    <a:sym typeface="+mn-lt"/>
                  </a:rPr>
                  <a:t>②</a:t>
                </a:r>
                <a:endPara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685800">
                  <a:lnSpc>
                    <a:spcPct val="120000"/>
                  </a:lnSpc>
                </a:pP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由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① ② 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，得</a:t>
                </a:r>
                <a:endParaRPr lang="en-US" altLang="zh-CN" sz="2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685800">
                  <a:lnSpc>
                    <a:spcPct val="120000"/>
                  </a:lnSpc>
                </a:pP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 </a:t>
                </a:r>
                <a:r>
                  <a:rPr lang="en-US" altLang="zh-CN" sz="21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en-US" altLang="zh-CN" sz="1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:r>
                  <a:rPr lang="zh-CN" altLang="en-US" sz="1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15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r>
                      <a:rPr lang="en-US" altLang="zh-CN" sz="18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1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1711960"/>
                <a:ext cx="7232037" cy="3162212"/>
              </a:xfrm>
              <a:prstGeom prst="rect">
                <a:avLst/>
              </a:prstGeom>
              <a:blipFill rotWithShape="1">
                <a:blip r:embed="rId4"/>
                <a:stretch>
                  <a:fillRect l="-6" r="6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747033" y="1177724"/>
            <a:ext cx="3455126" cy="39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8÷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62234" y="950098"/>
            <a:ext cx="734156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0202" y="959688"/>
            <a:ext cx="62976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观察：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这两个式子有什么相同和不同的地方？</a:t>
            </a:r>
          </a:p>
        </p:txBody>
      </p:sp>
      <p:sp>
        <p:nvSpPr>
          <p:cNvPr id="10" name="矩形 9"/>
          <p:cNvSpPr/>
          <p:nvPr/>
        </p:nvSpPr>
        <p:spPr>
          <a:xfrm>
            <a:off x="2778634" y="2110086"/>
            <a:ext cx="274257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12   ÷    (-3) =    -4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769884" y="2746286"/>
                <a:ext cx="2856792" cy="59266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12    ×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）  </a:t>
                </a:r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 -4</a:t>
                </a:r>
                <a:endParaRPr lang="zh-CN" altLang="en-US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884" y="2746286"/>
                <a:ext cx="2856792" cy="592662"/>
              </a:xfrm>
              <a:prstGeom prst="rect">
                <a:avLst/>
              </a:prstGeom>
              <a:blipFill rotWithShape="1">
                <a:blip r:embed="rId4"/>
                <a:stretch>
                  <a:fillRect t="-92" r="20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椭圆 1"/>
          <p:cNvSpPr/>
          <p:nvPr/>
        </p:nvSpPr>
        <p:spPr>
          <a:xfrm>
            <a:off x="2704013" y="1922685"/>
            <a:ext cx="583252" cy="1466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394088" y="1922684"/>
            <a:ext cx="431686" cy="1466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877972" y="1723287"/>
            <a:ext cx="1020593" cy="18413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024790" y="1922684"/>
            <a:ext cx="680837" cy="1466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19631" y="3592099"/>
            <a:ext cx="8044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50812" y="1421400"/>
            <a:ext cx="165596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符号相反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744018" y="3592098"/>
            <a:ext cx="181039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互为相反数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774096" y="1410010"/>
            <a:ext cx="8044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80655" y="4229688"/>
            <a:ext cx="6982691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cs typeface="+mn-ea"/>
                <a:sym typeface="+mn-lt"/>
              </a:rPr>
              <a:t>可以发现，有理数的除法可以转化为乘法来进行。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观 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2" grpId="0" animBg="1"/>
      <p:bldP spid="12" grpId="0" animBg="1"/>
      <p:bldP spid="13" grpId="0" animBg="1"/>
      <p:bldP spid="14" grpId="0" animBg="1"/>
      <p:bldP spid="3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4"/>
              <p:cNvSpPr/>
              <p:nvPr/>
            </p:nvSpPr>
            <p:spPr>
              <a:xfrm>
                <a:off x="556097" y="1253120"/>
                <a:ext cx="7844954" cy="10180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68580" tIns="34290" rIns="68580" bIns="34290" anchor="ctr"/>
              <a:lstStyle/>
              <a:p>
                <a:pPr algn="ctr" defTabSz="685800"/>
                <a:r>
                  <a:rPr lang="zh-CN" altLang="en-US" sz="2100" b="1" dirty="0">
                    <a:cs typeface="+mn-ea"/>
                    <a:sym typeface="+mn-lt"/>
                  </a:rPr>
                  <a:t>除以一个不等于</a:t>
                </a:r>
                <a:r>
                  <a:rPr lang="en-US" altLang="zh-CN" sz="2100" b="1" dirty="0">
                    <a:cs typeface="+mn-ea"/>
                    <a:sym typeface="+mn-lt"/>
                  </a:rPr>
                  <a:t>0</a:t>
                </a:r>
                <a:r>
                  <a:rPr lang="zh-CN" altLang="en-US" sz="2100" b="1" dirty="0">
                    <a:cs typeface="+mn-ea"/>
                    <a:sym typeface="+mn-lt"/>
                  </a:rPr>
                  <a:t>的数，等于乘这个数的倒数。</a:t>
                </a:r>
                <a:endParaRPr lang="en-US" altLang="zh-CN" sz="2100" b="1" dirty="0">
                  <a:cs typeface="+mn-ea"/>
                  <a:sym typeface="+mn-lt"/>
                </a:endParaRPr>
              </a:p>
              <a:p>
                <a:pPr algn="ctr" defTabSz="685800"/>
                <a:r>
                  <a:rPr lang="en-US" altLang="zh-CN" sz="2100" b="1" dirty="0">
                    <a:cs typeface="+mn-ea"/>
                    <a:sym typeface="+mn-lt"/>
                  </a:rPr>
                  <a:t>a ÷ b = a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100" b="1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den>
                    </m:f>
                  </m:oMath>
                </a14:m>
                <a:r>
                  <a:rPr lang="zh-CN" altLang="en-US" sz="2100" b="1" dirty="0">
                    <a:cs typeface="+mn-ea"/>
                    <a:sym typeface="+mn-lt"/>
                  </a:rPr>
                  <a:t>（</a:t>
                </a:r>
                <a:r>
                  <a:rPr lang="en-US" altLang="zh-CN" sz="2100" b="1" dirty="0">
                    <a:cs typeface="+mn-ea"/>
                    <a:sym typeface="+mn-lt"/>
                  </a:rPr>
                  <a:t>b</a:t>
                </a:r>
                <a:r>
                  <a:rPr lang="zh-CN" altLang="en-US" sz="800" b="1" dirty="0">
                    <a:cs typeface="+mn-ea"/>
                    <a:sym typeface="+mn-lt"/>
                  </a:rPr>
                  <a:t>  </a:t>
                </a:r>
                <a:r>
                  <a:rPr lang="zh-CN" altLang="en-US" sz="2400" b="1" dirty="0">
                    <a:cs typeface="+mn-ea"/>
                    <a:sym typeface="+mn-lt"/>
                  </a:rPr>
                  <a:t>≠ </a:t>
                </a:r>
                <a:r>
                  <a:rPr lang="en-US" altLang="zh-CN" sz="2400" b="1" dirty="0">
                    <a:cs typeface="+mn-ea"/>
                    <a:sym typeface="+mn-lt"/>
                  </a:rPr>
                  <a:t>0</a:t>
                </a:r>
                <a:r>
                  <a:rPr lang="zh-CN" altLang="en-US" sz="2100" b="1" dirty="0">
                    <a:cs typeface="+mn-ea"/>
                    <a:sym typeface="+mn-lt"/>
                  </a:rPr>
                  <a:t>）</a:t>
                </a:r>
                <a:endParaRPr lang="en-US" altLang="zh-CN" sz="21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97" y="1253120"/>
                <a:ext cx="7844954" cy="1018081"/>
              </a:xfrm>
              <a:prstGeom prst="rect">
                <a:avLst/>
              </a:prstGeom>
              <a:blipFill rotWithShape="1">
                <a:blip r:embed="rId4"/>
                <a:stretch>
                  <a:fillRect l="-6" t="-26" b="43"/>
                </a:stretch>
              </a:blipFill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6097" y="2421160"/>
            <a:ext cx="7844954" cy="4847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kumimoji="1" lang="zh-CN" altLang="en-US" sz="2700" b="1" dirty="0">
                <a:cs typeface="+mn-ea"/>
                <a:sym typeface="+mn-lt"/>
              </a:rPr>
              <a:t>注意：</a:t>
            </a:r>
            <a:r>
              <a:rPr kumimoji="1" lang="zh-CN" altLang="en-US" sz="2100" b="1" dirty="0">
                <a:cs typeface="+mn-ea"/>
                <a:sym typeface="+mn-lt"/>
              </a:rPr>
              <a:t>除法在运算时有 </a:t>
            </a:r>
            <a:r>
              <a:rPr kumimoji="1" lang="en-US" altLang="zh-CN" sz="21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2 </a:t>
            </a:r>
            <a:r>
              <a:rPr kumimoji="1" lang="zh-CN" altLang="en-US" sz="2100" b="1" dirty="0">
                <a:cs typeface="+mn-ea"/>
                <a:sym typeface="+mn-lt"/>
              </a:rPr>
              <a:t>个要素要发生变化。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695303" y="3405276"/>
            <a:ext cx="3962400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marL="457200" indent="-457200" algn="ctr" defTabSz="914400">
              <a:spcBef>
                <a:spcPct val="50000"/>
              </a:spcBef>
              <a:defRPr/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1</a:t>
            </a:r>
            <a:r>
              <a:rPr kumimoji="1"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 </a:t>
            </a:r>
            <a:r>
              <a:rPr kumimoji="1" lang="en-US" altLang="zh-CN" sz="2100" b="1" dirty="0">
                <a:cs typeface="+mn-ea"/>
                <a:sym typeface="+mn-lt"/>
              </a:rPr>
              <a:t> </a:t>
            </a:r>
            <a:r>
              <a:rPr kumimoji="1" lang="zh-CN" altLang="en-US" sz="2700" b="1" dirty="0">
                <a:cs typeface="+mn-ea"/>
                <a:sym typeface="+mn-lt"/>
              </a:rPr>
              <a:t>除以                    乘</a:t>
            </a:r>
          </a:p>
          <a:p>
            <a:pPr marL="457200" indent="-457200" algn="ctr" defTabSz="914400">
              <a:spcBef>
                <a:spcPct val="50000"/>
              </a:spcBef>
              <a:defRPr/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2</a:t>
            </a:r>
            <a:r>
              <a:rPr kumimoji="1" lang="en-US" altLang="zh-CN" sz="2700" b="1" dirty="0">
                <a:cs typeface="+mn-ea"/>
                <a:sym typeface="+mn-lt"/>
              </a:rPr>
              <a:t>  </a:t>
            </a:r>
            <a:r>
              <a:rPr kumimoji="1" lang="zh-CN" altLang="en-US" sz="2700" b="1" dirty="0">
                <a:cs typeface="+mn-ea"/>
                <a:sym typeface="+mn-lt"/>
              </a:rPr>
              <a:t>数                        倒数</a:t>
            </a:r>
          </a:p>
        </p:txBody>
      </p:sp>
      <p:sp>
        <p:nvSpPr>
          <p:cNvPr id="2" name="箭头: 右 1"/>
          <p:cNvSpPr/>
          <p:nvPr/>
        </p:nvSpPr>
        <p:spPr>
          <a:xfrm>
            <a:off x="4463263" y="3511802"/>
            <a:ext cx="702803" cy="24182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9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箭头: 右 10"/>
          <p:cNvSpPr/>
          <p:nvPr/>
        </p:nvSpPr>
        <p:spPr>
          <a:xfrm>
            <a:off x="4127172" y="4160658"/>
            <a:ext cx="702803" cy="24182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9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有理数除法法则一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48147" y="1114299"/>
            <a:ext cx="7427639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12 ÷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0 ÷ 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 ÷ 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 ÷ 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1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66952" y="1114299"/>
            <a:ext cx="1012641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-4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22331" y="1614388"/>
            <a:ext cx="1012641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333253" y="2025505"/>
            <a:ext cx="1012641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33253" y="2541466"/>
            <a:ext cx="1012641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5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77" y="3495454"/>
            <a:ext cx="7959698" cy="530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3000" b="1" dirty="0">
                <a:cs typeface="+mn-ea"/>
                <a:sym typeface="+mn-lt"/>
              </a:rPr>
              <a:t>思考：</a:t>
            </a:r>
            <a:r>
              <a:rPr lang="zh-CN" altLang="en-US" sz="2700" b="1" dirty="0">
                <a:cs typeface="+mn-ea"/>
                <a:sym typeface="+mn-lt"/>
              </a:rPr>
              <a:t>从上面我们能发现商的符号有什么规律？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试一试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  <p:bldP spid="11" grpId="0"/>
      <p:bldP spid="1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/>
          <p:nvPr/>
        </p:nvSpPr>
        <p:spPr>
          <a:xfrm>
            <a:off x="700087" y="1643063"/>
            <a:ext cx="7643813" cy="23739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marL="457200" indent="-457200" algn="ctr" defTabSz="6858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两数相除，同号得正，异号得负，并把绝对值相除。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marL="457200" indent="-457200" algn="ctr" defTabSz="6858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除以任何一个不等于</a:t>
            </a: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的数，都得</a:t>
            </a: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有理数除法法则二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8417" y="1165823"/>
            <a:ext cx="4978057" cy="38087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b="1" dirty="0">
                <a:solidFill>
                  <a:prstClr val="black"/>
                </a:solidFill>
                <a:cs typeface="+mn-ea"/>
                <a:sym typeface="+mn-lt"/>
              </a:rPr>
              <a:t>有理数除法步骤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endParaRPr lang="en-US" altLang="zh-CN" sz="2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endParaRPr lang="en-US" altLang="zh-CN" sz="2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400" dirty="0">
                <a:solidFill>
                  <a:srgbClr val="0070C0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将除号变为乘号。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将除数变为它的倒数。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按照乘法法则进行计算。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685800"/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小 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0040" y="1159291"/>
            <a:ext cx="7427639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1.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两个法则都可以用来求两个有理数相除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如果两数相除，</a:t>
            </a: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能够整除的就选择法则二，不能够整除的就选择用法则一</a:t>
            </a:r>
            <a:r>
              <a:rPr lang="en-US" altLang="zh-CN" sz="2400" b="1" dirty="0" smtClean="0">
                <a:solidFill>
                  <a:srgbClr val="0070C0"/>
                </a:solidFill>
                <a:cs typeface="+mn-ea"/>
                <a:sym typeface="+mn-lt"/>
              </a:rPr>
              <a:t>.</a:t>
            </a:r>
            <a:endParaRPr lang="en-US" altLang="zh-CN" sz="24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5457" y="330988"/>
            <a:ext cx="383414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归纳总结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hxe0x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全屏显示(16:9)</PresentationFormat>
  <Paragraphs>142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Cambria Math</vt:lpstr>
      <vt:lpstr>Wingdings</vt:lpstr>
      <vt:lpstr>www.2ppt.com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2021-06-01T23:18:40Z</dcterms:created>
  <dcterms:modified xsi:type="dcterms:W3CDTF">2023-01-16T14:17:07Z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166269A20CF04886A7E99B5B7A0D7D1D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