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88D9E-1D8C-4ABE-9295-12860C36EB8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9EC7C-49CF-4C23-9C2A-42FD684C32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9EC7C-49CF-4C23-9C2A-42FD684C32C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533B-7192-4B61-967F-B9531E3BE5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ACBC-935A-4B4F-9A0D-F044209B38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CA1DC-AEC4-44A0-A2F5-5646E0B4AC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971A1-6F18-4798-A6E8-30B3840E83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9777B-0F2B-4030-8C6E-9C5E00153E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C850-5A9D-4825-899A-BE38AA2DA9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39E62-D693-4491-9EE8-06F9397735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099D5-D5ED-41E9-9D67-5B87724648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B739F-A36F-4CAD-9B43-49D08F8E5F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49524-9544-4620-A603-6307355D69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D52AFB0-3677-4E2F-8F44-F193A41827E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200400"/>
            <a:ext cx="6400800" cy="825500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600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This is </a:t>
            </a:r>
            <a:r>
              <a:rPr lang="en-US" altLang="zh-CN" sz="7200" b="1" dirty="0" smtClean="0">
                <a:solidFill>
                  <a:schemeClr val="bg1"/>
                </a:solidFill>
              </a:rPr>
              <a:t>me!</a:t>
            </a:r>
            <a:endParaRPr lang="en-US" altLang="zh-CN" sz="72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4910" y="523553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65532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Complete Part B on page 17 and write a profile about yourself 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28600" y="1676400"/>
            <a:ext cx="85344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MS UI Gothic" panose="020B0600070205080204" pitchFamily="34" charset="-128"/>
              </a:rPr>
              <a:t>1. Remember the new words and expressions in this lesson.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MS UI Gothic" panose="020B0600070205080204" pitchFamily="34" charset="-128"/>
              </a:rPr>
              <a:t>2. Make a beautiful poster about your profile as possible as you can</a:t>
            </a:r>
            <a:r>
              <a:rPr kumimoji="1"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S UI Gothic" panose="020B0600070205080204" pitchFamily="34" charset="-128"/>
              </a:rPr>
              <a:t>.  </a:t>
            </a: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  <a:ea typeface="MS UI Gothic" panose="020B060007020508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MS UI Gothic" panose="020B0600070205080204" pitchFamily="34" charset="-128"/>
              </a:rPr>
              <a:t>3. Read your profiles to your classmates.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1504950" y="793750"/>
            <a:ext cx="28908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rgbClr val="FF00FF"/>
                    </a:gs>
                    <a:gs pos="100000">
                      <a:schemeClr val="tx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4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200400" y="2209800"/>
            <a:ext cx="5410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Listen to the profile about this boy. Then answer  some questions</a:t>
            </a:r>
          </a:p>
        </p:txBody>
      </p:sp>
      <p:pic>
        <p:nvPicPr>
          <p:cNvPr id="5123" name="Picture 3" descr="Dani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184400"/>
            <a:ext cx="261302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2" name="Rectangle 4" descr="14"/>
          <p:cNvSpPr>
            <a:spLocks noChangeArrowheads="1"/>
          </p:cNvSpPr>
          <p:nvPr/>
        </p:nvSpPr>
        <p:spPr bwMode="auto">
          <a:xfrm>
            <a:off x="377825" y="549275"/>
            <a:ext cx="3051175" cy="8350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400" b="1" dirty="0">
                <a:solidFill>
                  <a:srgbClr val="FF00FF"/>
                </a:solidFill>
                <a:latin typeface="Comic Sans MS" panose="030F0702030302020204" pitchFamily="66" charset="0"/>
              </a:rPr>
              <a:t>Listening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2960688" y="896938"/>
            <a:ext cx="57150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What is his name?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 Where was he born?</a:t>
            </a:r>
          </a:p>
          <a:p>
            <a:pPr>
              <a:lnSpc>
                <a:spcPct val="130000"/>
              </a:lnSpc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 How old is he? 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3509963" y="1739900"/>
            <a:ext cx="4016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His name is Daniel.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494088" y="3178175"/>
            <a:ext cx="495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He was born in Nanjing.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419475" y="4659313"/>
            <a:ext cx="3817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He is 12 years old.</a:t>
            </a:r>
          </a:p>
        </p:txBody>
      </p:sp>
      <p:pic>
        <p:nvPicPr>
          <p:cNvPr id="6150" name="Picture 6" descr="Dani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488" y="896938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/>
      <p:bldP spid="131076" grpId="0"/>
      <p:bldP spid="131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667000" y="836613"/>
            <a:ext cx="57150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4. What does he like?</a:t>
            </a:r>
          </a:p>
          <a:p>
            <a:pPr>
              <a:lnSpc>
                <a:spcPct val="130000"/>
              </a:lnSpc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5. How does he look like?</a:t>
            </a:r>
          </a:p>
          <a:p>
            <a:pPr>
              <a:lnSpc>
                <a:spcPct val="130000"/>
              </a:lnSpc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124200" y="1516063"/>
            <a:ext cx="55626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He likes all the lessons at school.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124200" y="3676650"/>
            <a:ext cx="55626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He is not tall. His hair is short and he wears glasses.</a:t>
            </a:r>
          </a:p>
        </p:txBody>
      </p:sp>
      <p:pic>
        <p:nvPicPr>
          <p:cNvPr id="7173" name="Picture 5" descr="Dani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7613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/>
      <p:bldP spid="132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763588" y="1985963"/>
            <a:ext cx="7696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live with </a:t>
            </a:r>
            <a:r>
              <a:rPr kumimoji="1" lang="en-US" altLang="zh-CN" sz="36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sb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和某人住在一起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 wear glasses        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戴眼镜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 all one’s lessons  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某人的所有功课</a:t>
            </a:r>
          </a:p>
        </p:txBody>
      </p:sp>
      <p:sp>
        <p:nvSpPr>
          <p:cNvPr id="133123" name="Rectangle 3" descr="040"/>
          <p:cNvSpPr>
            <a:spLocks noChangeArrowheads="1"/>
          </p:cNvSpPr>
          <p:nvPr/>
        </p:nvSpPr>
        <p:spPr bwMode="auto">
          <a:xfrm>
            <a:off x="796925" y="1068388"/>
            <a:ext cx="2876550" cy="7397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Explanation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152525" y="1219200"/>
            <a:ext cx="6384925" cy="1676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Read aloud Daniel’s profile on page 16.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8" name="Group 42"/>
          <p:cNvGraphicFramePr>
            <a:graphicFrameLocks noGrp="1"/>
          </p:cNvGraphicFramePr>
          <p:nvPr>
            <p:ph idx="4294967295"/>
          </p:nvPr>
        </p:nvGraphicFramePr>
        <p:xfrm>
          <a:off x="0" y="600075"/>
          <a:ext cx="9144000" cy="6611747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Birthplace: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Living place: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Appearance: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School life: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Hobbies: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1258888" y="620713"/>
            <a:ext cx="66976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My name is…/I’m…</a:t>
            </a:r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1258888" y="1341438"/>
            <a:ext cx="612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am…years old</a:t>
            </a:r>
          </a:p>
        </p:txBody>
      </p:sp>
      <p:sp>
        <p:nvSpPr>
          <p:cNvPr id="135194" name="Text Box 26"/>
          <p:cNvSpPr txBox="1">
            <a:spLocks noChangeArrowheads="1"/>
          </p:cNvSpPr>
          <p:nvPr/>
        </p:nvSpPr>
        <p:spPr bwMode="auto">
          <a:xfrm>
            <a:off x="1908175" y="1989138"/>
            <a:ext cx="7019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Be born in/ come (be) from</a:t>
            </a:r>
          </a:p>
        </p:txBody>
      </p:sp>
      <p:sp>
        <p:nvSpPr>
          <p:cNvPr id="135195" name="Text Box 27"/>
          <p:cNvSpPr txBox="1">
            <a:spLocks noChangeArrowheads="1"/>
          </p:cNvSpPr>
          <p:nvPr/>
        </p:nvSpPr>
        <p:spPr bwMode="auto">
          <a:xfrm>
            <a:off x="2339975" y="2708275"/>
            <a:ext cx="5040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Live in</a:t>
            </a:r>
          </a:p>
        </p:txBody>
      </p:sp>
      <p:sp>
        <p:nvSpPr>
          <p:cNvPr id="135196" name="Text Box 28"/>
          <p:cNvSpPr txBox="1">
            <a:spLocks noChangeArrowheads="1"/>
          </p:cNvSpPr>
          <p:nvPr/>
        </p:nvSpPr>
        <p:spPr bwMode="auto">
          <a:xfrm>
            <a:off x="2339975" y="4191000"/>
            <a:ext cx="6804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study at…</a:t>
            </a:r>
          </a:p>
        </p:txBody>
      </p:sp>
      <p:sp>
        <p:nvSpPr>
          <p:cNvPr id="135197" name="Text Box 29"/>
          <p:cNvSpPr txBox="1">
            <a:spLocks noChangeArrowheads="1"/>
          </p:cNvSpPr>
          <p:nvPr/>
        </p:nvSpPr>
        <p:spPr bwMode="auto">
          <a:xfrm>
            <a:off x="2286000" y="3352800"/>
            <a:ext cx="6480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am…/ I have…/I look…</a:t>
            </a:r>
          </a:p>
        </p:txBody>
      </p:sp>
      <p:sp>
        <p:nvSpPr>
          <p:cNvPr id="135198" name="Text Box 30"/>
          <p:cNvSpPr txBox="1">
            <a:spLocks noChangeArrowheads="1"/>
          </p:cNvSpPr>
          <p:nvPr/>
        </p:nvSpPr>
        <p:spPr bwMode="auto">
          <a:xfrm>
            <a:off x="1763713" y="4868863"/>
            <a:ext cx="7380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like/love/enjoy (doing) sth. </a:t>
            </a:r>
          </a:p>
        </p:txBody>
      </p:sp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1905000" y="5486400"/>
            <a:ext cx="609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do well in/be good at...</a:t>
            </a:r>
          </a:p>
        </p:txBody>
      </p:sp>
      <p:sp>
        <p:nvSpPr>
          <p:cNvPr id="135200" name="Text Box 32"/>
          <p:cNvSpPr txBox="1">
            <a:spLocks noChangeArrowheads="1"/>
          </p:cNvSpPr>
          <p:nvPr/>
        </p:nvSpPr>
        <p:spPr bwMode="auto">
          <a:xfrm>
            <a:off x="2411413" y="6156325"/>
            <a:ext cx="6275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I am a happy/lovely…</a:t>
            </a:r>
          </a:p>
        </p:txBody>
      </p:sp>
      <p:sp>
        <p:nvSpPr>
          <p:cNvPr id="135201" name="Text Box 33"/>
          <p:cNvSpPr txBox="1">
            <a:spLocks noChangeArrowheads="1"/>
          </p:cNvSpPr>
          <p:nvPr/>
        </p:nvSpPr>
        <p:spPr bwMode="auto">
          <a:xfrm>
            <a:off x="1619250" y="-26988"/>
            <a:ext cx="6769100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How to write a profile</a:t>
            </a:r>
          </a:p>
        </p:txBody>
      </p:sp>
      <p:sp>
        <p:nvSpPr>
          <p:cNvPr id="135202" name="Rectangle 43"/>
          <p:cNvSpPr>
            <a:spLocks noChangeArrowheads="1"/>
          </p:cNvSpPr>
          <p:nvPr/>
        </p:nvSpPr>
        <p:spPr bwMode="auto">
          <a:xfrm>
            <a:off x="0" y="6096000"/>
            <a:ext cx="259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>
                <a:solidFill>
                  <a:schemeClr val="bg1"/>
                </a:solidFill>
                <a:latin typeface="Comic Sans MS" panose="030F0702030302020204" pitchFamily="66" charset="0"/>
              </a:rPr>
              <a:t>Characters: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2" grpId="0"/>
      <p:bldP spid="135193" grpId="0"/>
      <p:bldP spid="135194" grpId="0"/>
      <p:bldP spid="135195" grpId="0"/>
      <p:bldP spid="135196" grpId="0"/>
      <p:bldP spid="135197" grpId="0"/>
      <p:bldP spid="135198" grpId="0"/>
      <p:bldP spid="135199" grpId="0"/>
      <p:bldP spid="135200" grpId="0"/>
      <p:bldP spid="135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5111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Useful expressions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0" y="838200"/>
            <a:ext cx="899160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My name is …   /    I am …/ I am called…</a:t>
            </a:r>
          </a:p>
          <a:p>
            <a:pPr>
              <a:lnSpc>
                <a:spcPct val="130000"/>
              </a:lnSpc>
              <a:buFontTx/>
              <a:buAutoNum type="arabicPeriod" startAt="2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I’m … years old./ I am aged …</a:t>
            </a:r>
          </a:p>
          <a:p>
            <a:pPr>
              <a:lnSpc>
                <a:spcPct val="130000"/>
              </a:lnSpc>
              <a:buFontTx/>
              <a:buAutoNum type="arabicPeriod" startAt="3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am/come from …</a:t>
            </a:r>
          </a:p>
          <a:p>
            <a:pPr>
              <a:lnSpc>
                <a:spcPct val="130000"/>
              </a:lnSpc>
              <a:buFontTx/>
              <a:buAutoNum type="arabicPeriod" startAt="4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live in …    / I live with…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5. I am tall/ short./I am not very tall./ slim, strong, handsome, beautiful, pretty, medium-sized, stout, plump…</a:t>
            </a:r>
          </a:p>
          <a:p>
            <a:pPr>
              <a:lnSpc>
                <a:spcPct val="130000"/>
              </a:lnSpc>
              <a:buFontTx/>
              <a:buChar char="•"/>
            </a:pPr>
            <a:endParaRPr kumimoji="1" lang="en-US" altLang="zh-CN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91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 startAt="6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have … eyes. / big, small, bright, dark brown, smiling …</a:t>
            </a:r>
          </a:p>
          <a:p>
            <a:pPr>
              <a:lnSpc>
                <a:spcPct val="130000"/>
              </a:lnSpc>
              <a:buFontTx/>
              <a:buAutoNum type="arabicPeriod" startAt="7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My hair is …  / I have … hair.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have black hair in two bunches/ have long hair in a ponytail/</a:t>
            </a:r>
          </a:p>
          <a:p>
            <a:pPr>
              <a:lnSpc>
                <a:spcPct val="130000"/>
              </a:lnSpc>
              <a:buFontTx/>
              <a:buAutoNum type="arabicPeriod" startAt="8"/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love / like/ be crazy about/ be fond of/ …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9. I’m ( not)  good at …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全屏显示(4:3)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MS UI Gothic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WWW.2PPT.COM
</vt:lpstr>
      <vt:lpstr>Task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2023-01-16T14:17:12Z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5B8404D794AB4F189244B77E1BE1F3CC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