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34" r:id="rId2"/>
    <p:sldId id="293" r:id="rId3"/>
    <p:sldId id="315" r:id="rId4"/>
    <p:sldId id="263" r:id="rId5"/>
    <p:sldId id="603" r:id="rId6"/>
    <p:sldId id="604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>
          <p15:clr>
            <a:srgbClr val="A4A3A4"/>
          </p15:clr>
        </p15:guide>
        <p15:guide id="2" orient="horz" pos="702">
          <p15:clr>
            <a:srgbClr val="A4A3A4"/>
          </p15:clr>
        </p15:guide>
        <p15:guide id="3" orient="horz" pos="2640">
          <p15:clr>
            <a:srgbClr val="A4A3A4"/>
          </p15:clr>
        </p15:guide>
        <p15:guide id="4" pos="2952">
          <p15:clr>
            <a:srgbClr val="A4A3A4"/>
          </p15:clr>
        </p15:guide>
        <p15:guide id="5" pos="665">
          <p15:clr>
            <a:srgbClr val="A4A3A4"/>
          </p15:clr>
        </p15:guide>
        <p15:guide id="6" pos="5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754"/>
        <p:guide orient="horz" pos="702"/>
        <p:guide orient="horz" pos="2640"/>
        <p:guide pos="2952"/>
        <p:guide pos="665"/>
        <p:guide pos="5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6" y="912242"/>
            <a:ext cx="4392855" cy="3268281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140000" y="604802"/>
            <a:ext cx="4896000" cy="21621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第五单元  数据处理</a:t>
            </a:r>
          </a:p>
          <a:p>
            <a:pPr algn="ctr">
              <a:lnSpc>
                <a:spcPct val="200000"/>
              </a:lnSpc>
            </a:pPr>
            <a:r>
              <a:rPr lang="zh-CN" altLang="en-US" sz="4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统计图的选择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452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/>
          <p:nvPr/>
        </p:nvSpPr>
        <p:spPr>
          <a:xfrm>
            <a:off x="995602" y="1139429"/>
            <a:ext cx="622101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你能从下面三幅图中读出哪些信息？</a:t>
            </a:r>
          </a:p>
        </p:txBody>
      </p:sp>
      <p:pic>
        <p:nvPicPr>
          <p:cNvPr id="21506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8848" y="1532572"/>
            <a:ext cx="4514850" cy="178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4"/>
          <p:cNvSpPr txBox="1"/>
          <p:nvPr/>
        </p:nvSpPr>
        <p:spPr>
          <a:xfrm>
            <a:off x="1612822" y="3320415"/>
            <a:ext cx="5840015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能知道每一届奥运会会场容纳观众人数。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612822" y="3695462"/>
            <a:ext cx="5840015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届奥运会会场容纳观众人数最多。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612822" y="4060984"/>
            <a:ext cx="5840015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届奥运会会场容纳观众人数最少。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" name="图片 3" descr="72f213cf491cd2ee506ea3125cf18e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46570" y="-29051"/>
            <a:ext cx="2340769" cy="176260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4460" y="1670209"/>
            <a:ext cx="2985135" cy="22178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Box 4"/>
          <p:cNvSpPr txBox="1"/>
          <p:nvPr/>
        </p:nvSpPr>
        <p:spPr>
          <a:xfrm>
            <a:off x="856060" y="1219439"/>
            <a:ext cx="622101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你能从下面三幅图中读出哪些信息？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5147549" y="1534716"/>
            <a:ext cx="2397919" cy="136112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能知道第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届奥运会各国获得金牌数量占全部金牌数量的百分比。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5147549" y="2861548"/>
            <a:ext cx="2464594" cy="136112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届奥运会美国获得金牌数量占全部金牌数量的百分比最高。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2" descr="08f1a0259eee14c4973710d3bc59340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44239" y="-15240"/>
            <a:ext cx="1864995" cy="186499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237" y="1623060"/>
            <a:ext cx="4176236" cy="1965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TextBox 4"/>
          <p:cNvSpPr txBox="1"/>
          <p:nvPr/>
        </p:nvSpPr>
        <p:spPr>
          <a:xfrm>
            <a:off x="941785" y="1218487"/>
            <a:ext cx="622101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你能从下面三幅图中读出哪些信息？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183482" y="3589020"/>
            <a:ext cx="6536531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能知道第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届奥运会参赛人数的变化情况。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183482" y="3954542"/>
            <a:ext cx="6536531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届奥运会参赛人数逐年增加。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2" descr="b34bdb6a877923ee1b5754c96ec6ef8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6193" y="953"/>
            <a:ext cx="1496854" cy="149685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37260" y="1139429"/>
            <a:ext cx="6221016" cy="392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100" b="1" spc="-113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下面数据分别用哪种统计图表示比较合适？说一说。</a:t>
            </a:r>
          </a:p>
        </p:txBody>
      </p:sp>
      <p:sp>
        <p:nvSpPr>
          <p:cNvPr id="24578" name="TextBox 1"/>
          <p:cNvSpPr txBox="1"/>
          <p:nvPr/>
        </p:nvSpPr>
        <p:spPr>
          <a:xfrm>
            <a:off x="1102995" y="1499474"/>
            <a:ext cx="6697266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）人离不开水，成年人每天体内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47%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的水靠喝水获得，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39%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来自食物含水，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14%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来自体内氧化时释放出的水。要表示各种情况所占的百分比。</a:t>
            </a:r>
          </a:p>
        </p:txBody>
      </p:sp>
      <p:sp>
        <p:nvSpPr>
          <p:cNvPr id="5" name="矩形 4"/>
          <p:cNvSpPr/>
          <p:nvPr/>
        </p:nvSpPr>
        <p:spPr>
          <a:xfrm>
            <a:off x="3432572" y="2430304"/>
            <a:ext cx="179070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扇形统计图</a:t>
            </a:r>
          </a:p>
        </p:txBody>
      </p:sp>
      <p:sp>
        <p:nvSpPr>
          <p:cNvPr id="24580" name="TextBox 16"/>
          <p:cNvSpPr txBox="1"/>
          <p:nvPr/>
        </p:nvSpPr>
        <p:spPr>
          <a:xfrm>
            <a:off x="1102519" y="2734151"/>
            <a:ext cx="6522244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）某校五年级学生最喜欢的课外活动统计如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下。要表示各种情况所占的百分比。</a:t>
            </a:r>
          </a:p>
        </p:txBody>
      </p:sp>
      <p:pic>
        <p:nvPicPr>
          <p:cNvPr id="24581" name="Picture 1" descr="C:\Users\mengxun\AppData\Roaming\Tencent\Users\704695030\QQ\WinTemp\RichOle\}@V$37Y$HV{JN)B170(NCPO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362" y="3381852"/>
            <a:ext cx="5894784" cy="8643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3471625" y="4192429"/>
            <a:ext cx="1485022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条形统计图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48226" y="1240870"/>
            <a:ext cx="6221016" cy="392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100" b="1" spc="-113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下面数据分别用哪种统计图表示比较合适？说一说。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8756" y="2836069"/>
            <a:ext cx="5857875" cy="934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Box 18"/>
          <p:cNvSpPr txBox="1"/>
          <p:nvPr/>
        </p:nvSpPr>
        <p:spPr>
          <a:xfrm>
            <a:off x="1102757" y="2022873"/>
            <a:ext cx="6777038" cy="7155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）乐乐从一年级到五年级每年体检的身高记录如下。要表示乐乐身高的变化情况。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449241" y="3859530"/>
            <a:ext cx="1918097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折线统计图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2" descr="24680882_085139176612_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47159" y="28575"/>
            <a:ext cx="1422559" cy="1682115"/>
          </a:xfrm>
          <a:prstGeom prst="rect">
            <a:avLst/>
          </a:prstGeom>
        </p:spPr>
      </p:pic>
      <p:pic>
        <p:nvPicPr>
          <p:cNvPr id="50" name="图片 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31" y="3905221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43439" y="2891312"/>
            <a:ext cx="6678454" cy="738663"/>
            <a:chOff x="1771" y="6071"/>
            <a:chExt cx="14023" cy="1551"/>
          </a:xfrm>
        </p:grpSpPr>
        <p:sp>
          <p:nvSpPr>
            <p:cNvPr id="7" name="矩形 6"/>
            <p:cNvSpPr/>
            <p:nvPr/>
          </p:nvSpPr>
          <p:spPr>
            <a:xfrm>
              <a:off x="1771" y="6071"/>
              <a:ext cx="3288" cy="681"/>
            </a:xfrm>
            <a:prstGeom prst="rect">
              <a:avLst/>
            </a:prstGeom>
            <a:solidFill>
              <a:srgbClr val="FFC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824" y="6071"/>
              <a:ext cx="13970" cy="15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扇形统计图：清楚地表示出第29届奥运会我国获得的奖牌的分布情况。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3439" y="1514953"/>
            <a:ext cx="7994333" cy="415291"/>
            <a:chOff x="1771" y="3181"/>
            <a:chExt cx="16786" cy="872"/>
          </a:xfrm>
        </p:grpSpPr>
        <p:sp>
          <p:nvSpPr>
            <p:cNvPr id="5" name="矩形 4"/>
            <p:cNvSpPr/>
            <p:nvPr/>
          </p:nvSpPr>
          <p:spPr>
            <a:xfrm>
              <a:off x="1824" y="3181"/>
              <a:ext cx="3288" cy="681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71" y="3181"/>
              <a:ext cx="16786" cy="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条形统计图：清楚地表示出第24～30届奥运会我国获得的金牌数。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3439" y="2052637"/>
            <a:ext cx="7252335" cy="753903"/>
            <a:chOff x="1771" y="4310"/>
            <a:chExt cx="15228" cy="1583"/>
          </a:xfrm>
        </p:grpSpPr>
        <p:sp>
          <p:nvSpPr>
            <p:cNvPr id="6" name="矩形 5"/>
            <p:cNvSpPr/>
            <p:nvPr/>
          </p:nvSpPr>
          <p:spPr>
            <a:xfrm>
              <a:off x="1824" y="4310"/>
              <a:ext cx="3288" cy="681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71" y="4342"/>
              <a:ext cx="15228" cy="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折线统计图：清楚地表示出第24～30届奥运会我国获得金牌数的变化情况。</a:t>
              </a:r>
              <a:endPara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1" name="图片 10" descr="t016ed238a5aa4af6b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39063" y="0"/>
            <a:ext cx="1419225" cy="1481138"/>
          </a:xfrm>
          <a:prstGeom prst="rect">
            <a:avLst/>
          </a:prstGeom>
        </p:spPr>
      </p:pic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05221"/>
            <a:ext cx="952381" cy="285714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0102" y="1354456"/>
            <a:ext cx="7356158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读懂条形统计图、折线统计图和扇形统计图，从中获取有效信息，体会统计在现实生活中的作用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0102" y="2295525"/>
            <a:ext cx="7356158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2．了解三种统计图的不同特点，能根据需要合理选择适当的统计图，直观、有效地表示数据。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102" y="3344227"/>
            <a:ext cx="762666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3．感悟数学来源于生活，并服务于生活。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098709"/>
            <a:ext cx="704850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学生能读懂条形统计图、折线统计图、扇形统计图，并能从中获取有效信息。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2004060"/>
            <a:ext cx="711803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了解三种统计图的不同特点，并能根据需要合理选择适当的统计图，直观、有效地表示数据。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909411"/>
            <a:ext cx="7333298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通过观察具体情境中的统计图，找出自己需要的数据。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399473"/>
            <a:ext cx="7333298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多媒体课件，练习本。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1300163" y="1385411"/>
            <a:ext cx="2947511" cy="2573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724400" y="1432561"/>
            <a:ext cx="3041333" cy="25036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indent="450850">
              <a:lnSpc>
                <a:spcPct val="11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2008年，第29届奥运会在北京召开；2012年，第30届奥运会在伦敦召开。下面三幅是媒体报道奥运会时用的统计图。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97794" y="91916"/>
            <a:ext cx="6348413" cy="116967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分析统计图中的数学信息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44454" y="97155"/>
            <a:ext cx="6348413" cy="1159193"/>
            <a:chOff x="2822" y="215"/>
            <a:chExt cx="13330" cy="2434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822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选择统计图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3" y="215"/>
              <a:ext cx="11533" cy="1713"/>
            </a:xfrm>
            <a:prstGeom prst="rect">
              <a:avLst/>
            </a:prstGeom>
          </p:spPr>
        </p:pic>
      </p:grpSp>
      <p:sp>
        <p:nvSpPr>
          <p:cNvPr id="10" name="TextBox 1"/>
          <p:cNvSpPr txBox="1"/>
          <p:nvPr/>
        </p:nvSpPr>
        <p:spPr>
          <a:xfrm>
            <a:off x="1078707" y="1221582"/>
            <a:ext cx="7464266" cy="8434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从哪幅图能更加清楚地看出我国在第24</a:t>
            </a:r>
            <a:r>
              <a:rPr lang="en-US" altLang="zh-CN" sz="21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30届奥运会获金牌的变化情况？</a:t>
            </a:r>
          </a:p>
        </p:txBody>
      </p:sp>
      <p:sp>
        <p:nvSpPr>
          <p:cNvPr id="16391" name="TextBox 1"/>
          <p:cNvSpPr txBox="1"/>
          <p:nvPr/>
        </p:nvSpPr>
        <p:spPr>
          <a:xfrm>
            <a:off x="6166485" y="4574144"/>
            <a:ext cx="50601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18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③</a:t>
            </a:r>
          </a:p>
        </p:txBody>
      </p:sp>
      <p:pic>
        <p:nvPicPr>
          <p:cNvPr id="16385" name="Picture 2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2928938" y="1754505"/>
            <a:ext cx="3178969" cy="2557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2" name="图片 1" descr="20071122_877dc0dc77ebe9fef8e8xfswmcz91fko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25765" y="3073718"/>
            <a:ext cx="1073468" cy="207406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/>
          <p:nvPr/>
        </p:nvSpPr>
        <p:spPr>
          <a:xfrm>
            <a:off x="1062990" y="1193007"/>
            <a:ext cx="7219950" cy="4557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从哪幅图能更明显地看出每一届奥运会我国获得的金牌数？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43977" y="91440"/>
            <a:ext cx="6348413" cy="1159193"/>
            <a:chOff x="2822" y="215"/>
            <a:chExt cx="13330" cy="2434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822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选择统计图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3" y="215"/>
              <a:ext cx="11533" cy="1713"/>
            </a:xfrm>
            <a:prstGeom prst="rect">
              <a:avLst/>
            </a:prstGeom>
          </p:spPr>
        </p:pic>
      </p:grpSp>
      <p:pic>
        <p:nvPicPr>
          <p:cNvPr id="14337" name="Picture 2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1775936" y="1686402"/>
            <a:ext cx="5586413" cy="2736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2" name="图片 1" descr="timg (15)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18534" y="25242"/>
            <a:ext cx="1865948" cy="103965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/>
          <p:nvPr/>
        </p:nvSpPr>
        <p:spPr>
          <a:xfrm>
            <a:off x="1073944" y="1251586"/>
            <a:ext cx="7740491" cy="4557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哪幅图能看出29届奥运会我国奖牌的分布情况？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43977" y="80486"/>
            <a:ext cx="6348413" cy="1159193"/>
            <a:chOff x="2822" y="215"/>
            <a:chExt cx="13330" cy="2434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822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选择统计图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3" y="215"/>
              <a:ext cx="11533" cy="1713"/>
            </a:xfrm>
            <a:prstGeom prst="rect">
              <a:avLst/>
            </a:prstGeom>
          </p:spPr>
        </p:pic>
      </p:grpSp>
      <p:pic>
        <p:nvPicPr>
          <p:cNvPr id="15361" name="Picture 2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1913573" y="1868805"/>
            <a:ext cx="1735931" cy="2271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4" name="图片 3" descr="59131079f3be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9215" y="1846421"/>
            <a:ext cx="2316480" cy="231648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43977" y="80486"/>
            <a:ext cx="6348413" cy="1159193"/>
            <a:chOff x="2822" y="215"/>
            <a:chExt cx="13330" cy="2434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822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三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归纳三种统计图的特点</a:t>
              </a:r>
            </a:p>
          </p:txBody>
        </p:sp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3" y="215"/>
              <a:ext cx="11533" cy="1713"/>
            </a:xfrm>
            <a:prstGeom prst="rect">
              <a:avLst/>
            </a:prstGeom>
          </p:spPr>
        </p:pic>
      </p:grpSp>
      <p:pic>
        <p:nvPicPr>
          <p:cNvPr id="130051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6566" y="2681764"/>
            <a:ext cx="2427684" cy="13882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2" name="Picture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67088" y="1298257"/>
            <a:ext cx="2409825" cy="1377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3" name="Picture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54015" y="2729865"/>
            <a:ext cx="2349104" cy="12918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50" name="图片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31" y="3905221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全屏显示(16:9)</PresentationFormat>
  <Paragraphs>70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黑体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2019-12-29T03:07:00Z</dcterms:created>
  <dcterms:modified xsi:type="dcterms:W3CDTF">2023-01-16T14:17:25Z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3C573193A6B14B39A303C174BB3BACD6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