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眉占位符 92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9" name="日期占位符 92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921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9220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2" name="页脚占位符 92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23" name="灯片编号占位符 92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6FBF650-C90F-4BDB-9388-4BC002E97AA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BF650-C90F-4BDB-9388-4BC002E97AA3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D4F7AE9-6510-4DE2-A2C9-4F0627CFD175}" type="slidenum">
              <a:rPr lang="zh-CN" altLang="en-US"/>
              <a:t>5</a:t>
            </a:fld>
            <a:endParaRPr lang="zh-CN" altLang="en-US"/>
          </a:p>
        </p:txBody>
      </p:sp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819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155BAC8F-034C-4B90-9990-B9E2A3C528D9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4F4FBB-1D4C-4562-9EFA-D8549DB96CC7}" type="slidenum">
              <a:rPr lang="zh-CN" altLang="en-US"/>
              <a:t>10</a:t>
            </a:fld>
            <a:endParaRPr lang="zh-CN" altLang="en-US"/>
          </a:p>
        </p:txBody>
      </p:sp>
      <p:sp>
        <p:nvSpPr>
          <p:cNvPr id="143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433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D634B5A5-C0AB-4199-AE4F-6ED32F5210C7}" type="slidenum">
              <a:rPr lang="zh-CN" altLang="en-US" sz="120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63E53-D0BB-4099-B08D-401033CF28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7AC5B-98F7-48DF-B7F5-6AB9D01118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53ED8-8991-4CDD-B7B7-665063BA73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DAF09-6379-4A69-AA93-C3A5FD3257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863C4-3B34-41A9-9B72-6AC42B63C3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6296F-4CE1-4B6D-9912-0BBD39C32B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11953-7070-4853-BCC1-B49ECC3EC1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7B694-6A62-4E37-B6F7-FBD1C24684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CE117-D85B-4C5D-ABC5-89D3B8124B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B040D-DD82-4FC4-B07A-A79B9B6709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85D6192-9368-41B3-9514-B34B8AC7DB0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0" y="2104732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66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6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方根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0" y="1139825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第十四章 实数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3789353" y="3600049"/>
            <a:ext cx="16690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"/>
          <p:cNvSpPr txBox="1">
            <a:spLocks noChangeArrowheads="1"/>
          </p:cNvSpPr>
          <p:nvPr/>
        </p:nvSpPr>
        <p:spPr bwMode="auto">
          <a:xfrm>
            <a:off x="466725" y="765175"/>
            <a:ext cx="8066088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如果将一个长方形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折叠，得到一个面积为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144cm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的正方形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ABFE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，已知正方形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ABFE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的面积等于长方形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CDEF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面积的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倍，求长方形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的长和宽．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     </a:t>
            </a:r>
            <a:endParaRPr lang="zh-CN" altLang="en-US"/>
          </a:p>
        </p:txBody>
      </p:sp>
      <p:sp>
        <p:nvSpPr>
          <p:cNvPr id="5126" name="Rectangle 22"/>
          <p:cNvSpPr/>
          <p:nvPr/>
        </p:nvSpPr>
        <p:spPr>
          <a:xfrm>
            <a:off x="466725" y="2132013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3315" name="Group 29"/>
          <p:cNvGrpSpPr/>
          <p:nvPr/>
        </p:nvGrpSpPr>
        <p:grpSpPr bwMode="auto">
          <a:xfrm>
            <a:off x="5908675" y="2409825"/>
            <a:ext cx="2808288" cy="2647950"/>
            <a:chOff x="0" y="0"/>
            <a:chExt cx="1769" cy="1668"/>
          </a:xfrm>
        </p:grpSpPr>
        <p:sp>
          <p:nvSpPr>
            <p:cNvPr id="16389" name="Rectangle 28"/>
            <p:cNvSpPr/>
            <p:nvPr/>
          </p:nvSpPr>
          <p:spPr>
            <a:xfrm>
              <a:off x="0" y="0"/>
              <a:ext cx="1769" cy="1587"/>
            </a:xfrm>
            <a:prstGeom prst="rect">
              <a:avLst/>
            </a:prstGeom>
            <a:solidFill>
              <a:srgbClr val="FFFFFF"/>
            </a:solidFill>
            <a:ln w="9525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noProof="1">
                <a:solidFill>
                  <a:schemeClr val="accent4"/>
                </a:solidFill>
              </a:endParaRPr>
            </a:p>
          </p:txBody>
        </p:sp>
        <p:grpSp>
          <p:nvGrpSpPr>
            <p:cNvPr id="13317" name="Group 5"/>
            <p:cNvGrpSpPr/>
            <p:nvPr/>
          </p:nvGrpSpPr>
          <p:grpSpPr bwMode="auto">
            <a:xfrm>
              <a:off x="45" y="0"/>
              <a:ext cx="1704" cy="1668"/>
              <a:chOff x="0" y="0"/>
              <a:chExt cx="1704" cy="1668"/>
            </a:xfrm>
          </p:grpSpPr>
          <p:sp>
            <p:nvSpPr>
              <p:cNvPr id="16391" name="Rectangle 6"/>
              <p:cNvSpPr/>
              <p:nvPr/>
            </p:nvSpPr>
            <p:spPr>
              <a:xfrm>
                <a:off x="156" y="325"/>
                <a:ext cx="1346" cy="960"/>
              </a:xfrm>
              <a:prstGeom prst="rect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noProof="1">
                  <a:solidFill>
                    <a:schemeClr val="accent4"/>
                  </a:solidFill>
                </a:endParaRPr>
              </a:p>
            </p:txBody>
          </p:sp>
          <p:sp>
            <p:nvSpPr>
              <p:cNvPr id="16392" name="Rectangle 7"/>
              <p:cNvSpPr/>
              <p:nvPr/>
            </p:nvSpPr>
            <p:spPr>
              <a:xfrm>
                <a:off x="156" y="326"/>
                <a:ext cx="897" cy="958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dash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noProof="1">
                  <a:solidFill>
                    <a:schemeClr val="accent4"/>
                  </a:solidFill>
                </a:endParaRPr>
              </a:p>
            </p:txBody>
          </p:sp>
          <p:sp>
            <p:nvSpPr>
              <p:cNvPr id="13320" name="Line 8"/>
              <p:cNvSpPr>
                <a:spLocks noChangeShapeType="1"/>
              </p:cNvSpPr>
              <p:nvPr/>
            </p:nvSpPr>
            <p:spPr bwMode="auto">
              <a:xfrm flipV="1">
                <a:off x="151" y="326"/>
                <a:ext cx="902" cy="95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6394" name="Text Box 9"/>
              <p:cNvSpPr txBox="1"/>
              <p:nvPr/>
            </p:nvSpPr>
            <p:spPr>
              <a:xfrm>
                <a:off x="0" y="7"/>
                <a:ext cx="181" cy="34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2800" i="1" noProof="1">
                    <a:solidFill>
                      <a:schemeClr val="accent4"/>
                    </a:solidFill>
                    <a:latin typeface="Times New Roman" panose="02020603050405020304" pitchFamily="18" charset="0"/>
                    <a:cs typeface="+mn-ea"/>
                  </a:rPr>
                  <a:t>A</a:t>
                </a:r>
                <a:endParaRPr lang="en-US" altLang="zh-CN" sz="2800" i="1" noProof="1">
                  <a:solidFill>
                    <a:schemeClr val="accent4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395" name="Text Box 10"/>
              <p:cNvSpPr txBox="1"/>
              <p:nvPr/>
            </p:nvSpPr>
            <p:spPr>
              <a:xfrm>
                <a:off x="9" y="1320"/>
                <a:ext cx="181" cy="34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2800" i="1" noProof="1">
                    <a:solidFill>
                      <a:schemeClr val="accent4"/>
                    </a:solidFill>
                    <a:latin typeface="Times New Roman" panose="02020603050405020304" pitchFamily="18" charset="0"/>
                    <a:cs typeface="+mn-ea"/>
                  </a:rPr>
                  <a:t>B</a:t>
                </a:r>
                <a:endParaRPr lang="en-US" altLang="zh-CN" sz="2800" i="1" noProof="1">
                  <a:solidFill>
                    <a:schemeClr val="accent4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396" name="Text Box 11"/>
              <p:cNvSpPr txBox="1"/>
              <p:nvPr/>
            </p:nvSpPr>
            <p:spPr>
              <a:xfrm>
                <a:off x="1480" y="1305"/>
                <a:ext cx="181" cy="34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2800" i="1" noProof="1">
                    <a:solidFill>
                      <a:schemeClr val="accent4"/>
                    </a:solidFill>
                    <a:latin typeface="Times New Roman" panose="02020603050405020304" pitchFamily="18" charset="0"/>
                    <a:cs typeface="+mn-ea"/>
                  </a:rPr>
                  <a:t>C</a:t>
                </a:r>
                <a:endParaRPr lang="en-US" altLang="zh-CN" sz="2800" i="1" noProof="1">
                  <a:solidFill>
                    <a:schemeClr val="accent4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397" name="Text Box 12"/>
              <p:cNvSpPr txBox="1"/>
              <p:nvPr/>
            </p:nvSpPr>
            <p:spPr>
              <a:xfrm>
                <a:off x="1523" y="7"/>
                <a:ext cx="181" cy="34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2800" i="1" noProof="1">
                    <a:solidFill>
                      <a:schemeClr val="accent4"/>
                    </a:solidFill>
                    <a:latin typeface="Times New Roman" panose="02020603050405020304" pitchFamily="18" charset="0"/>
                    <a:cs typeface="+mn-ea"/>
                  </a:rPr>
                  <a:t>D</a:t>
                </a:r>
                <a:endParaRPr lang="en-US" altLang="zh-CN" sz="2800" i="1" noProof="1">
                  <a:solidFill>
                    <a:schemeClr val="accent4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398" name="Text Box 13"/>
              <p:cNvSpPr txBox="1"/>
              <p:nvPr/>
            </p:nvSpPr>
            <p:spPr>
              <a:xfrm>
                <a:off x="1024" y="0"/>
                <a:ext cx="180" cy="34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2800" i="1" noProof="1">
                    <a:solidFill>
                      <a:schemeClr val="accent4"/>
                    </a:solidFill>
                    <a:latin typeface="Times New Roman" panose="02020603050405020304" pitchFamily="18" charset="0"/>
                    <a:cs typeface="+mn-ea"/>
                  </a:rPr>
                  <a:t>E</a:t>
                </a:r>
                <a:endParaRPr lang="en-US" altLang="zh-CN" sz="2800" i="1" noProof="1">
                  <a:solidFill>
                    <a:schemeClr val="accent4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399" name="Text Box 14"/>
              <p:cNvSpPr txBox="1"/>
              <p:nvPr/>
            </p:nvSpPr>
            <p:spPr>
              <a:xfrm>
                <a:off x="985" y="1320"/>
                <a:ext cx="181" cy="34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zh-CN" sz="2800" i="1" noProof="1">
                    <a:solidFill>
                      <a:schemeClr val="accent4"/>
                    </a:solidFill>
                    <a:latin typeface="Times New Roman" panose="02020603050405020304" pitchFamily="18" charset="0"/>
                    <a:cs typeface="+mn-ea"/>
                  </a:rPr>
                  <a:t>F</a:t>
                </a:r>
                <a:endParaRPr lang="en-US" altLang="zh-CN" sz="2800" i="1" noProof="1">
                  <a:solidFill>
                    <a:schemeClr val="accent4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 bwMode="auto">
          <a:xfrm>
            <a:off x="469900" y="2633663"/>
            <a:ext cx="7883525" cy="3544887"/>
            <a:chOff x="1983" y="1205"/>
            <a:chExt cx="12417" cy="5583"/>
          </a:xfrm>
        </p:grpSpPr>
        <p:sp>
          <p:nvSpPr>
            <p:cNvPr id="13328" name="Text Box 3"/>
            <p:cNvSpPr txBox="1">
              <a:spLocks noChangeArrowheads="1"/>
            </p:cNvSpPr>
            <p:nvPr/>
          </p:nvSpPr>
          <p:spPr bwMode="auto">
            <a:xfrm>
              <a:off x="1983" y="1205"/>
              <a:ext cx="12417" cy="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设正方形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ABFE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的边长为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有</a:t>
              </a:r>
              <a:r>
                <a:rPr lang="zh-CN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，所以  </a:t>
              </a:r>
              <a:r>
                <a:rPr lang="zh-CN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    </a:t>
              </a:r>
            </a:p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所以                                                    ． </a:t>
              </a:r>
            </a:p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又因为       </a:t>
              </a:r>
              <a:r>
                <a:rPr lang="zh-CN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  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，设                ，</a:t>
              </a:r>
            </a:p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所以                         ，           ．</a:t>
              </a:r>
            </a:p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所以                                               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(cm)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所以长方形的长为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18cm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，宽为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12cm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</p:txBody>
        </p:sp>
        <p:graphicFrame>
          <p:nvGraphicFramePr>
            <p:cNvPr id="13329" name="对象 4"/>
            <p:cNvGraphicFramePr>
              <a:graphicFrameLocks noChangeAspect="1"/>
            </p:cNvGraphicFramePr>
            <p:nvPr/>
          </p:nvGraphicFramePr>
          <p:xfrm>
            <a:off x="6180" y="1999"/>
            <a:ext cx="2736" cy="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3" r:id="rId4" imgW="902335" imgH="215900" progId="Equation.3">
                    <p:embed/>
                  </p:oleObj>
                </mc:Choice>
                <mc:Fallback>
                  <p:oleObj r:id="rId4" imgW="902335" imgH="215900" progId="Equation.3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0" y="1999"/>
                          <a:ext cx="2736" cy="8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0" name="对象 6"/>
            <p:cNvGraphicFramePr>
              <a:graphicFrameLocks noChangeAspect="1"/>
            </p:cNvGraphicFramePr>
            <p:nvPr/>
          </p:nvGraphicFramePr>
          <p:xfrm>
            <a:off x="2664" y="2225"/>
            <a:ext cx="1910" cy="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4" r:id="rId6" imgW="560070" imgH="203200" progId="Equation.3">
                    <p:embed/>
                  </p:oleObj>
                </mc:Choice>
                <mc:Fallback>
                  <p:oleObj r:id="rId6" imgW="560070" imgH="203200" progId="Equation.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4" y="2225"/>
                          <a:ext cx="1910" cy="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1" name="对象 8"/>
            <p:cNvGraphicFramePr>
              <a:graphicFrameLocks noChangeAspect="1"/>
            </p:cNvGraphicFramePr>
            <p:nvPr/>
          </p:nvGraphicFramePr>
          <p:xfrm>
            <a:off x="3572" y="3813"/>
            <a:ext cx="3478" cy="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5" r:id="rId8" imgW="928370" imgH="228600" progId="Equation.3">
                    <p:embed/>
                  </p:oleObj>
                </mc:Choice>
                <mc:Fallback>
                  <p:oleObj r:id="rId8" imgW="928370" imgH="228600" progId="Equation.3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2" y="3813"/>
                          <a:ext cx="3478" cy="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2" name="对象 10"/>
            <p:cNvGraphicFramePr>
              <a:graphicFrameLocks noChangeAspect="1"/>
            </p:cNvGraphicFramePr>
            <p:nvPr/>
          </p:nvGraphicFramePr>
          <p:xfrm>
            <a:off x="8334" y="3814"/>
            <a:ext cx="1766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6" r:id="rId10" imgW="483235" imgH="177800" progId="Equation.3">
                    <p:embed/>
                  </p:oleObj>
                </mc:Choice>
                <mc:Fallback>
                  <p:oleObj r:id="rId10" imgW="483235" imgH="177800" progId="Equation.3">
                    <p:embed/>
                    <p:pic>
                      <p:nvPicPr>
                        <p:cNvPr id="0" name="对象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4" y="3814"/>
                          <a:ext cx="1766" cy="6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3" name="对象 12"/>
            <p:cNvGraphicFramePr>
              <a:graphicFrameLocks noChangeAspect="1"/>
            </p:cNvGraphicFramePr>
            <p:nvPr/>
          </p:nvGraphicFramePr>
          <p:xfrm>
            <a:off x="3118" y="4721"/>
            <a:ext cx="3122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7" r:id="rId12" imgW="826770" imgH="177800" progId="Equation.3">
                    <p:embed/>
                  </p:oleObj>
                </mc:Choice>
                <mc:Fallback>
                  <p:oleObj r:id="rId12" imgW="826770" imgH="177800" progId="Equation.3">
                    <p:embed/>
                    <p:pic>
                      <p:nvPicPr>
                        <p:cNvPr id="0" name="对象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8" y="4721"/>
                          <a:ext cx="3122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4" name="对象 14"/>
            <p:cNvGraphicFramePr>
              <a:graphicFrameLocks noChangeAspect="1"/>
            </p:cNvGraphicFramePr>
            <p:nvPr/>
          </p:nvGraphicFramePr>
          <p:xfrm>
            <a:off x="6519" y="4720"/>
            <a:ext cx="1361" cy="6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8" r:id="rId14" imgW="356870" imgH="178435" progId="Equation.3">
                    <p:embed/>
                  </p:oleObj>
                </mc:Choice>
                <mc:Fallback>
                  <p:oleObj r:id="rId14" imgW="356870" imgH="178435" progId="Equation.3">
                    <p:embed/>
                    <p:pic>
                      <p:nvPicPr>
                        <p:cNvPr id="0" name="对象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9" y="4720"/>
                          <a:ext cx="1361" cy="6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5" name="对象 16"/>
            <p:cNvGraphicFramePr>
              <a:graphicFrameLocks noChangeAspect="1"/>
            </p:cNvGraphicFramePr>
            <p:nvPr/>
          </p:nvGraphicFramePr>
          <p:xfrm>
            <a:off x="2890" y="5400"/>
            <a:ext cx="5839" cy="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9" r:id="rId16" imgW="1739900" imgH="177165" progId="Equation.3">
                    <p:embed/>
                  </p:oleObj>
                </mc:Choice>
                <mc:Fallback>
                  <p:oleObj r:id="rId16" imgW="1739900" imgH="177165" progId="Equation.3">
                    <p:embed/>
                    <p:pic>
                      <p:nvPicPr>
                        <p:cNvPr id="0" name="对象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" y="5400"/>
                          <a:ext cx="5839" cy="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6" name="对象 18"/>
            <p:cNvGraphicFramePr>
              <a:graphicFrameLocks noChangeAspect="1"/>
            </p:cNvGraphicFramePr>
            <p:nvPr/>
          </p:nvGraphicFramePr>
          <p:xfrm>
            <a:off x="3457" y="3019"/>
            <a:ext cx="6009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0" r:id="rId18" imgW="1625600" imgH="177165" progId="Equation.3">
                    <p:embed/>
                  </p:oleObj>
                </mc:Choice>
                <mc:Fallback>
                  <p:oleObj r:id="rId18" imgW="1625600" imgH="177165" progId="Equation.3">
                    <p:embed/>
                    <p:pic>
                      <p:nvPicPr>
                        <p:cNvPr id="0" name="对象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7" y="3019"/>
                          <a:ext cx="6009" cy="6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12291" name="TextBox 3"/>
          <p:cNvSpPr txBox="1"/>
          <p:nvPr/>
        </p:nvSpPr>
        <p:spPr>
          <a:xfrm>
            <a:off x="323850" y="1635125"/>
            <a:ext cx="30734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算术平方根的概念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sp>
        <p:nvSpPr>
          <p:cNvPr id="13319" name="Text Box 9"/>
          <p:cNvSpPr>
            <a:spLocks noChangeArrowheads="1"/>
          </p:cNvSpPr>
          <p:nvPr/>
        </p:nvSpPr>
        <p:spPr bwMode="auto">
          <a:xfrm>
            <a:off x="611188" y="2211388"/>
            <a:ext cx="795178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我们把正数的正的平方根叫做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算术平方根</a:t>
            </a:r>
            <a:r>
              <a:rPr lang="zh-CN" altLang="en-US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即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一个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正数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的平方等于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a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即　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＝</a:t>
            </a:r>
            <a:r>
              <a:rPr lang="zh-CN" alt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 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，这个正数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叫做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的算术平方根.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理解算术平方根的概念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算术平方根的概念求一个数的算术平方根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重点）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理解平方根与算术平方根的区别和联系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692150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6263" y="1339850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什么叫平方根？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1188" y="3429000"/>
            <a:ext cx="568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平方根的性质有哪些？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466725" y="1698625"/>
            <a:ext cx="7486650" cy="1736725"/>
            <a:chOff x="622" y="1658"/>
            <a:chExt cx="11789" cy="2736"/>
          </a:xfrm>
        </p:grpSpPr>
        <p:sp>
          <p:nvSpPr>
            <p:cNvPr id="5126" name="文本框 3"/>
            <p:cNvSpPr txBox="1">
              <a:spLocks noChangeArrowheads="1"/>
            </p:cNvSpPr>
            <p:nvPr/>
          </p:nvSpPr>
          <p:spPr bwMode="auto">
            <a:xfrm>
              <a:off x="622" y="1658"/>
              <a:ext cx="11789" cy="2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一般地，如果一个数的平方等于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，那么这个数叫做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的平方根或二次方根．这就是说，如果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     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，那么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叫做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的平方根．</a:t>
              </a:r>
            </a:p>
          </p:txBody>
        </p:sp>
        <p:graphicFrame>
          <p:nvGraphicFramePr>
            <p:cNvPr id="5127" name="对象 8196"/>
            <p:cNvGraphicFramePr>
              <a:graphicFrameLocks noChangeAspect="1"/>
            </p:cNvGraphicFramePr>
            <p:nvPr/>
          </p:nvGraphicFramePr>
          <p:xfrm>
            <a:off x="9014" y="2792"/>
            <a:ext cx="1338" cy="7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r:id="rId3" imgW="1145540" imgH="483235" progId="Equation.DSMT4">
                    <p:embed/>
                  </p:oleObj>
                </mc:Choice>
                <mc:Fallback>
                  <p:oleObj r:id="rId3" imgW="1145540" imgH="483235" progId="Equation.DSMT4">
                    <p:embed/>
                    <p:pic>
                      <p:nvPicPr>
                        <p:cNvPr id="0" name="对象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14" y="2792"/>
                          <a:ext cx="1338" cy="7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9750" y="4140200"/>
            <a:ext cx="7739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）一个正数有两个平方根，它们互为相反数；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9750" y="4860925"/>
            <a:ext cx="7739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只有两平方根，是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本身；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11188" y="5724525"/>
            <a:ext cx="773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）负数没有平方根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8" y="246063"/>
            <a:ext cx="2517775" cy="806450"/>
            <a:chOff x="0" y="0"/>
            <a:chExt cx="3965" cy="1268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08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算术平方根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800">
                <a:solidFill>
                  <a:schemeClr val="accent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052513"/>
            <a:ext cx="8307388" cy="1189037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从上面看到，正数的平方根有两个，同学们能发现这两个数之间的关系吗？</a:t>
            </a:r>
            <a:endParaRPr lang="zh-CN" altLang="en-US" noProof="1"/>
          </a:p>
        </p:txBody>
      </p:sp>
      <p:sp>
        <p:nvSpPr>
          <p:cNvPr id="13315" name="Rectangle 3"/>
          <p:cNvSpPr>
            <a:spLocks noGrp="1" noRot="1" noChangeArrowheads="1"/>
          </p:cNvSpPr>
          <p:nvPr/>
        </p:nvSpPr>
        <p:spPr bwMode="auto">
          <a:xfrm>
            <a:off x="898525" y="2492375"/>
            <a:ext cx="59753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正数的两个平方根互为相反数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marL="1371600" lvl="4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zh-CN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323850" y="3286125"/>
            <a:ext cx="30734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算术平方根的概念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sp>
        <p:nvSpPr>
          <p:cNvPr id="13319" name="Text Box 9"/>
          <p:cNvSpPr>
            <a:spLocks noChangeArrowheads="1"/>
          </p:cNvSpPr>
          <p:nvPr/>
        </p:nvSpPr>
        <p:spPr bwMode="auto">
          <a:xfrm>
            <a:off x="611188" y="3860800"/>
            <a:ext cx="7951787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我们把正数的正的平方根叫做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算术平方根</a:t>
            </a:r>
            <a:r>
              <a:rPr lang="zh-CN" altLang="en-US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即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一个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正数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的平方等于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a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即　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＝</a:t>
            </a:r>
            <a:r>
              <a:rPr lang="zh-CN" alt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 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，这个正数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叫做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的算术平方根.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31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122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>
            <a:spLocks noChangeArrowheads="1"/>
          </p:cNvSpPr>
          <p:nvPr/>
        </p:nvSpPr>
        <p:spPr bwMode="auto">
          <a:xfrm>
            <a:off x="2046288" y="2286000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x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2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=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为正数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)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4342" name="组合 14341"/>
          <p:cNvGrpSpPr/>
          <p:nvPr/>
        </p:nvGrpSpPr>
        <p:grpSpPr bwMode="auto">
          <a:xfrm>
            <a:off x="4859338" y="2211388"/>
            <a:ext cx="2159000" cy="560387"/>
            <a:chOff x="0" y="0"/>
            <a:chExt cx="2436" cy="760"/>
          </a:xfrm>
        </p:grpSpPr>
        <p:pic>
          <p:nvPicPr>
            <p:cNvPr id="7171" name="Object 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85" y="0"/>
              <a:ext cx="1551" cy="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2" name="AutoShape 8"/>
            <p:cNvSpPr>
              <a:spLocks noChangeArrowheads="1"/>
            </p:cNvSpPr>
            <p:nvPr/>
          </p:nvSpPr>
          <p:spPr bwMode="auto">
            <a:xfrm>
              <a:off x="0" y="405"/>
              <a:ext cx="912" cy="192"/>
            </a:xfrm>
            <a:prstGeom prst="rightArrow">
              <a:avLst>
                <a:gd name="adj1" fmla="val 50000"/>
                <a:gd name="adj2" fmla="val 118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54547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endParaRPr>
            </a:p>
          </p:txBody>
        </p:sp>
      </p:grpSp>
      <p:sp>
        <p:nvSpPr>
          <p:cNvPr id="14345" name="Text Box 9"/>
          <p:cNvSpPr>
            <a:spLocks noChangeArrowheads="1"/>
          </p:cNvSpPr>
          <p:nvPr/>
        </p:nvSpPr>
        <p:spPr bwMode="auto">
          <a:xfrm>
            <a:off x="1651000" y="3151188"/>
            <a:ext cx="514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规定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的算术平方根是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黑体" panose="02010609060101010101" pitchFamily="49" charset="-122"/>
              </a:rPr>
              <a:t>，记作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4346" name="Object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38900" y="3151188"/>
            <a:ext cx="11636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7" name="组合 14346"/>
          <p:cNvGrpSpPr/>
          <p:nvPr/>
        </p:nvGrpSpPr>
        <p:grpSpPr bwMode="auto">
          <a:xfrm>
            <a:off x="898525" y="3862388"/>
            <a:ext cx="8135938" cy="1009650"/>
            <a:chOff x="0" y="0"/>
            <a:chExt cx="12812" cy="1592"/>
          </a:xfrm>
        </p:grpSpPr>
        <p:sp>
          <p:nvSpPr>
            <p:cNvPr id="7176" name="Text Box 13"/>
            <p:cNvSpPr>
              <a:spLocks noChangeArrowheads="1"/>
            </p:cNvSpPr>
            <p:nvPr/>
          </p:nvSpPr>
          <p:spPr bwMode="auto">
            <a:xfrm>
              <a:off x="0" y="0"/>
              <a:ext cx="12812" cy="15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        </a:t>
              </a:r>
              <a:r>
                <a:rPr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也就是说，非负数的“算术”平方根是非负数;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负数不存在算术平方根，即当            时，      无意义.</a:t>
              </a:r>
              <a:endPara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pic>
          <p:nvPicPr>
            <p:cNvPr id="7177" name="Object 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51" y="794"/>
              <a:ext cx="151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Object 1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619" y="794"/>
              <a:ext cx="815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ldLvl="0"/>
      <p:bldP spid="14345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7"/>
          <p:cNvSpPr/>
          <p:nvPr/>
        </p:nvSpPr>
        <p:spPr>
          <a:xfrm>
            <a:off x="323850" y="765175"/>
            <a:ext cx="7599363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练一练 </a:t>
            </a:r>
            <a:endParaRPr lang="en-US" altLang="zh-CN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900113" y="1484313"/>
            <a:ext cx="7488237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．若一个数的算术平方根是    ，那么这个数是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．   的算术平方根是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．    的算术平方根是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．若         ，则        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graphicFrame>
        <p:nvGraphicFramePr>
          <p:cNvPr id="9219" name="对象 21"/>
          <p:cNvGraphicFramePr>
            <a:graphicFrameLocks noChangeAspect="1"/>
          </p:cNvGraphicFramePr>
          <p:nvPr/>
        </p:nvGraphicFramePr>
        <p:xfrm>
          <a:off x="6515100" y="1484313"/>
          <a:ext cx="612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r:id="rId3" imgW="231140" imgH="217805" progId="Equation.3">
                  <p:embed/>
                </p:oleObj>
              </mc:Choice>
              <mc:Fallback>
                <p:oleObj r:id="rId3" imgW="231140" imgH="217805" progId="Equation.3">
                  <p:embed/>
                  <p:pic>
                    <p:nvPicPr>
                      <p:cNvPr id="0" name="对象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1484313"/>
                        <a:ext cx="6127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对象 23"/>
          <p:cNvGraphicFramePr>
            <a:graphicFrameLocks noChangeAspect="1"/>
          </p:cNvGraphicFramePr>
          <p:nvPr/>
        </p:nvGraphicFramePr>
        <p:xfrm>
          <a:off x="1258888" y="2636838"/>
          <a:ext cx="5032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5" imgW="229870" imgH="229870" progId="Equation.3">
                  <p:embed/>
                </p:oleObj>
              </mc:Choice>
              <mc:Fallback>
                <p:oleObj r:id="rId5" imgW="229870" imgH="229870" progId="Equation.3">
                  <p:embed/>
                  <p:pic>
                    <p:nvPicPr>
                      <p:cNvPr id="0" name="对象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636838"/>
                        <a:ext cx="503237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对象 25"/>
          <p:cNvGraphicFramePr>
            <a:graphicFrameLocks noChangeAspect="1"/>
          </p:cNvGraphicFramePr>
          <p:nvPr/>
        </p:nvGraphicFramePr>
        <p:xfrm>
          <a:off x="1403350" y="3068638"/>
          <a:ext cx="617538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r:id="rId7" imgW="305435" imgH="394970" progId="Equation.3">
                  <p:embed/>
                </p:oleObj>
              </mc:Choice>
              <mc:Fallback>
                <p:oleObj r:id="rId7" imgW="305435" imgH="394970" progId="Equation.3">
                  <p:embed/>
                  <p:pic>
                    <p:nvPicPr>
                      <p:cNvPr id="0" name="对象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068638"/>
                        <a:ext cx="617538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对象 27"/>
          <p:cNvGraphicFramePr>
            <a:graphicFrameLocks noChangeAspect="1"/>
          </p:cNvGraphicFramePr>
          <p:nvPr/>
        </p:nvGraphicFramePr>
        <p:xfrm>
          <a:off x="1835150" y="3789363"/>
          <a:ext cx="12858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r:id="rId9" imgW="711835" imgH="229235" progId="Equation.3">
                  <p:embed/>
                </p:oleObj>
              </mc:Choice>
              <mc:Fallback>
                <p:oleObj r:id="rId9" imgW="711835" imgH="229235" progId="Equation.3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789363"/>
                        <a:ext cx="128587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对象 29"/>
          <p:cNvGraphicFramePr>
            <a:graphicFrameLocks noChangeAspect="1"/>
          </p:cNvGraphicFramePr>
          <p:nvPr/>
        </p:nvGraphicFramePr>
        <p:xfrm>
          <a:off x="3708400" y="3789363"/>
          <a:ext cx="12620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r:id="rId11" imgW="661035" imgH="229235" progId="Equation.3">
                  <p:embed/>
                </p:oleObj>
              </mc:Choice>
              <mc:Fallback>
                <p:oleObj r:id="rId11" imgW="661035" imgH="229235" progId="Equation.3">
                  <p:embed/>
                  <p:pic>
                    <p:nvPicPr>
                      <p:cNvPr id="0" name="对象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789363"/>
                        <a:ext cx="126206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1763713" y="206057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5651500" y="3362325"/>
            <a:ext cx="684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>
              <a:latin typeface="Verdana" panose="020B0604030504040204" pitchFamily="34" charset="0"/>
            </a:endParaRPr>
          </a:p>
        </p:txBody>
      </p:sp>
      <p:graphicFrame>
        <p:nvGraphicFramePr>
          <p:cNvPr id="11275" name="对象 33"/>
          <p:cNvGraphicFramePr>
            <a:graphicFrameLocks noChangeAspect="1"/>
          </p:cNvGraphicFramePr>
          <p:nvPr/>
        </p:nvGraphicFramePr>
        <p:xfrm>
          <a:off x="4419600" y="2641600"/>
          <a:ext cx="4397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r:id="rId13" imgW="229870" imgH="229870" progId="Equation.3">
                  <p:embed/>
                </p:oleObj>
              </mc:Choice>
              <mc:Fallback>
                <p:oleObj r:id="rId13" imgW="229870" imgH="229870" progId="Equation.3">
                  <p:embed/>
                  <p:pic>
                    <p:nvPicPr>
                      <p:cNvPr id="0" name="对象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641600"/>
                        <a:ext cx="439738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8"/>
          <p:cNvSpPr txBox="1">
            <a:spLocks noChangeArrowheads="1"/>
          </p:cNvSpPr>
          <p:nvPr/>
        </p:nvSpPr>
        <p:spPr bwMode="auto">
          <a:xfrm>
            <a:off x="5651500" y="4117975"/>
            <a:ext cx="468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>
              <a:latin typeface="Verdana" panose="020B0604030504040204" pitchFamily="34" charset="0"/>
            </a:endParaRPr>
          </a:p>
        </p:txBody>
      </p:sp>
      <p:graphicFrame>
        <p:nvGraphicFramePr>
          <p:cNvPr id="11277" name="对象 36"/>
          <p:cNvGraphicFramePr>
            <a:graphicFrameLocks noChangeAspect="1"/>
          </p:cNvGraphicFramePr>
          <p:nvPr/>
        </p:nvGraphicFramePr>
        <p:xfrm>
          <a:off x="4479925" y="3036888"/>
          <a:ext cx="3302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r:id="rId15" imgW="153035" imgH="394970" progId="Equation.3">
                  <p:embed/>
                </p:oleObj>
              </mc:Choice>
              <mc:Fallback>
                <p:oleObj r:id="rId15" imgW="153035" imgH="394970" progId="Equation.3">
                  <p:embed/>
                  <p:pic>
                    <p:nvPicPr>
                      <p:cNvPr id="0" name="对象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3036888"/>
                        <a:ext cx="330200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5003800" y="37179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graphicFrame>
        <p:nvGraphicFramePr>
          <p:cNvPr id="9230" name="对象 42"/>
          <p:cNvGraphicFramePr>
            <a:graphicFrameLocks noChangeAspect="1"/>
          </p:cNvGraphicFramePr>
          <p:nvPr/>
        </p:nvGraphicFramePr>
        <p:xfrm>
          <a:off x="4930775" y="1484313"/>
          <a:ext cx="64611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r:id="rId17" imgW="242570" imgH="229870" progId="Equation.3">
                  <p:embed/>
                </p:oleObj>
              </mc:Choice>
              <mc:Fallback>
                <p:oleObj r:id="rId17" imgW="242570" imgH="229870" progId="Equation.3">
                  <p:embed/>
                  <p:pic>
                    <p:nvPicPr>
                      <p:cNvPr id="0" name="对象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1484313"/>
                        <a:ext cx="646113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0242" name="组合 4"/>
          <p:cNvGrpSpPr/>
          <p:nvPr/>
        </p:nvGrpSpPr>
        <p:grpSpPr bwMode="auto">
          <a:xfrm>
            <a:off x="684213" y="671513"/>
            <a:ext cx="7242175" cy="550862"/>
            <a:chOff x="1077" y="1058"/>
            <a:chExt cx="11406" cy="866"/>
          </a:xfrm>
        </p:grpSpPr>
        <p:sp>
          <p:nvSpPr>
            <p:cNvPr id="10243" name="文本框 2"/>
            <p:cNvSpPr txBox="1">
              <a:spLocks noChangeArrowheads="1"/>
            </p:cNvSpPr>
            <p:nvPr/>
          </p:nvSpPr>
          <p:spPr bwMode="auto">
            <a:xfrm>
              <a:off x="1077" y="1204"/>
              <a:ext cx="1140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1.若        的算术平方根是3，则</a:t>
              </a:r>
              <a:r>
                <a:rPr lang="zh-CN" altLang="en-US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 =________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0244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097" y="1058"/>
            <a:ext cx="863" cy="8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8" r:id="rId3" imgW="241935" imgH="229235" progId="Equation.KSEE3">
                    <p:embed/>
                  </p:oleObj>
                </mc:Choice>
                <mc:Fallback>
                  <p:oleObj r:id="rId3" imgW="241935" imgH="229235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7" y="1058"/>
                          <a:ext cx="863" cy="8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435600" y="69215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81</a:t>
            </a:r>
          </a:p>
        </p:txBody>
      </p:sp>
      <p:sp>
        <p:nvSpPr>
          <p:cNvPr id="10246" name="文本框 6"/>
          <p:cNvSpPr txBox="1">
            <a:spLocks noChangeArrowheads="1"/>
          </p:cNvSpPr>
          <p:nvPr/>
        </p:nvSpPr>
        <p:spPr bwMode="auto">
          <a:xfrm>
            <a:off x="755650" y="1628775"/>
            <a:ext cx="8107363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下列命题中，正确的个数有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  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①1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的平方根是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②1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的算术平方根；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③(−1)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的平方根是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−1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④0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的算术平方根是它本身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个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个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个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003800" y="1773238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10248" name="组合 11"/>
          <p:cNvGrpSpPr/>
          <p:nvPr/>
        </p:nvGrpSpPr>
        <p:grpSpPr bwMode="auto">
          <a:xfrm>
            <a:off x="550863" y="4019550"/>
            <a:ext cx="8258175" cy="1189038"/>
            <a:chOff x="850" y="6307"/>
            <a:chExt cx="13004" cy="1873"/>
          </a:xfrm>
        </p:grpSpPr>
        <p:sp>
          <p:nvSpPr>
            <p:cNvPr id="10249" name="文本框 8"/>
            <p:cNvSpPr txBox="1">
              <a:spLocks noChangeArrowheads="1"/>
            </p:cNvSpPr>
            <p:nvPr/>
          </p:nvSpPr>
          <p:spPr bwMode="auto">
            <a:xfrm>
              <a:off x="850" y="6307"/>
              <a:ext cx="13005" cy="1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3.已知</a:t>
              </a:r>
              <a:r>
                <a:rPr lang="zh-CN" altLang="en-US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x，y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满足                                     ，则</a:t>
              </a:r>
              <a:r>
                <a:rPr lang="zh-CN" altLang="en-US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xy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的值是(    )</a:t>
              </a:r>
            </a:p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A.4                 B.－4                 C.                   D.</a:t>
              </a:r>
            </a:p>
          </p:txBody>
        </p:sp>
        <p:graphicFrame>
          <p:nvGraphicFramePr>
            <p:cNvPr id="10250" name="对象 -2147482587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/>
          </p:nvGraphicFramePr>
          <p:xfrm>
            <a:off x="4252" y="6534"/>
            <a:ext cx="3872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9" r:id="rId5" imgW="1599565" imgH="241300" progId="Equation.3">
                    <p:embed/>
                  </p:oleObj>
                </mc:Choice>
                <mc:Fallback>
                  <p:oleObj r:id="rId5" imgW="1599565" imgH="241300" progId="Equation.3">
                    <p:embed/>
                    <p:pic>
                      <p:nvPicPr>
                        <p:cNvPr id="0" name="对象 -2147482587" descr="学科网(www.zxxk.com)--教育资源门户，提供试卷、教案、课件、论文、素材及各类教学资源下载，还有大量而丰富的教学相关资讯！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2" y="6534"/>
                          <a:ext cx="3872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1" name="对象 -2147482586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/>
          </p:nvGraphicFramePr>
          <p:xfrm>
            <a:off x="7767" y="7214"/>
            <a:ext cx="374" cy="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r:id="rId7" imgW="153035" imgH="394970" progId="Equation.3">
                    <p:embed/>
                  </p:oleObj>
                </mc:Choice>
                <mc:Fallback>
                  <p:oleObj r:id="rId7" imgW="153035" imgH="394970" progId="Equation.3">
                    <p:embed/>
                    <p:pic>
                      <p:nvPicPr>
                        <p:cNvPr id="0" name="对象 -2147482586" descr="学科网(www.zxxk.com)--教育资源门户，提供试卷、教案、课件、论文、素材及各类教学资源下载，还有大量而丰富的教学相关资讯！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7" y="7214"/>
                          <a:ext cx="374" cy="9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2" name="对象 -2147482585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/>
          </p:nvGraphicFramePr>
          <p:xfrm>
            <a:off x="10375" y="7101"/>
            <a:ext cx="630" cy="9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1" r:id="rId9" imgW="267335" imgH="394335" progId="Equation.3">
                    <p:embed/>
                  </p:oleObj>
                </mc:Choice>
                <mc:Fallback>
                  <p:oleObj r:id="rId9" imgW="267335" imgH="394335" progId="Equation.3">
                    <p:embed/>
                    <p:pic>
                      <p:nvPicPr>
                        <p:cNvPr id="0" name="对象 -2147482585" descr="学科网(www.zxxk.com)--教育资源门户，提供试卷、教案、课件、论文、素材及各类教学资源下载，还有大量而丰富的教学相关资讯！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75" y="7101"/>
                          <a:ext cx="630" cy="9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380288" y="4076700"/>
            <a:ext cx="836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4"/>
          <p:cNvSpPr txBox="1">
            <a:spLocks noChangeArrowheads="1"/>
          </p:cNvSpPr>
          <p:nvPr/>
        </p:nvSpPr>
        <p:spPr bwMode="auto">
          <a:xfrm>
            <a:off x="323850" y="692150"/>
            <a:ext cx="5832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>
                <a:latin typeface="Verdana" panose="020B0604030504040204" pitchFamily="34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Verdana" panose="020B0604030504040204" pitchFamily="34" charset="0"/>
                <a:ea typeface="黑体" panose="02010609060101010101" pitchFamily="49" charset="-122"/>
              </a:rPr>
              <a:t>求下列各数的算术平方根：</a:t>
            </a:r>
          </a:p>
        </p:txBody>
      </p:sp>
      <p:grpSp>
        <p:nvGrpSpPr>
          <p:cNvPr id="11266" name="Group 25"/>
          <p:cNvGrpSpPr/>
          <p:nvPr/>
        </p:nvGrpSpPr>
        <p:grpSpPr bwMode="auto">
          <a:xfrm>
            <a:off x="898525" y="1270000"/>
            <a:ext cx="7993063" cy="844550"/>
            <a:chOff x="0" y="46"/>
            <a:chExt cx="5035" cy="532"/>
          </a:xfrm>
        </p:grpSpPr>
        <p:sp>
          <p:nvSpPr>
            <p:cNvPr id="11267" name="Text Box 26"/>
            <p:cNvSpPr txBox="1">
              <a:spLocks noChangeArrowheads="1"/>
            </p:cNvSpPr>
            <p:nvPr/>
          </p:nvSpPr>
          <p:spPr bwMode="auto">
            <a:xfrm>
              <a:off x="0" y="136"/>
              <a:ext cx="50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36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，   ，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15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0.64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，    ，     ，   ．</a:t>
              </a:r>
            </a:p>
          </p:txBody>
        </p:sp>
        <p:graphicFrame>
          <p:nvGraphicFramePr>
            <p:cNvPr id="11268" name="对象 5"/>
            <p:cNvGraphicFramePr>
              <a:graphicFrameLocks noChangeAspect="1"/>
            </p:cNvGraphicFramePr>
            <p:nvPr/>
          </p:nvGraphicFramePr>
          <p:xfrm>
            <a:off x="363" y="46"/>
            <a:ext cx="356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0" r:id="rId3" imgW="280035" imgH="394970" progId="Equation.3">
                    <p:embed/>
                  </p:oleObj>
                </mc:Choice>
                <mc:Fallback>
                  <p:oleObj r:id="rId3" imgW="280035" imgH="394970" progId="Equation.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" y="46"/>
                          <a:ext cx="356" cy="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对象 7"/>
            <p:cNvGraphicFramePr>
              <a:graphicFrameLocks noChangeAspect="1"/>
            </p:cNvGraphicFramePr>
            <p:nvPr/>
          </p:nvGraphicFramePr>
          <p:xfrm>
            <a:off x="1814" y="91"/>
            <a:ext cx="384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1" r:id="rId5" imgW="280670" imgH="203835" progId="Equation.3">
                    <p:embed/>
                  </p:oleObj>
                </mc:Choice>
                <mc:Fallback>
                  <p:oleObj r:id="rId5" imgW="280670" imgH="203835" progId="Equation.3">
                    <p:embed/>
                    <p:pic>
                      <p:nvPicPr>
                        <p:cNvPr id="0" name="对象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4" y="91"/>
                          <a:ext cx="384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对象 9"/>
            <p:cNvGraphicFramePr>
              <a:graphicFrameLocks noChangeAspect="1"/>
            </p:cNvGraphicFramePr>
            <p:nvPr/>
          </p:nvGraphicFramePr>
          <p:xfrm>
            <a:off x="2314" y="136"/>
            <a:ext cx="552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2" r:id="rId7" imgW="394335" imgH="229235" progId="Equation.3">
                    <p:embed/>
                  </p:oleObj>
                </mc:Choice>
                <mc:Fallback>
                  <p:oleObj r:id="rId7" imgW="394335" imgH="229235" progId="Equation.3">
                    <p:embed/>
                    <p:pic>
                      <p:nvPicPr>
                        <p:cNvPr id="0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" y="136"/>
                          <a:ext cx="552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1" name="对象 11"/>
            <p:cNvGraphicFramePr>
              <a:graphicFrameLocks noChangeAspect="1"/>
            </p:cNvGraphicFramePr>
            <p:nvPr/>
          </p:nvGraphicFramePr>
          <p:xfrm>
            <a:off x="2948" y="46"/>
            <a:ext cx="412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3" r:id="rId9" imgW="305435" imgH="394970" progId="Equation.3">
                    <p:embed/>
                  </p:oleObj>
                </mc:Choice>
                <mc:Fallback>
                  <p:oleObj r:id="rId9" imgW="305435" imgH="394970" progId="Equation.3">
                    <p:embed/>
                    <p:pic>
                      <p:nvPicPr>
                        <p:cNvPr id="0" name="对象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8" y="46"/>
                          <a:ext cx="412" cy="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Group 32"/>
          <p:cNvGrpSpPr/>
          <p:nvPr/>
        </p:nvGrpSpPr>
        <p:grpSpPr bwMode="auto">
          <a:xfrm>
            <a:off x="1042988" y="3573463"/>
            <a:ext cx="7561262" cy="1592262"/>
            <a:chOff x="0" y="-90"/>
            <a:chExt cx="4763" cy="1003"/>
          </a:xfrm>
        </p:grpSpPr>
        <p:sp>
          <p:nvSpPr>
            <p:cNvPr id="11273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4763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   (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2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)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因为           ，所以    的算术</a:t>
              </a:r>
            </a:p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      平方根是    ，即            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;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  <p:graphicFrame>
          <p:nvGraphicFramePr>
            <p:cNvPr id="11274" name="对象 37"/>
            <p:cNvGraphicFramePr>
              <a:graphicFrameLocks noChangeAspect="1"/>
            </p:cNvGraphicFramePr>
            <p:nvPr/>
          </p:nvGraphicFramePr>
          <p:xfrm>
            <a:off x="1089" y="-90"/>
            <a:ext cx="980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4" r:id="rId11" imgW="763270" imgH="394335" progId="Equation.3">
                    <p:embed/>
                  </p:oleObj>
                </mc:Choice>
                <mc:Fallback>
                  <p:oleObj r:id="rId11" imgW="763270" imgH="394335" progId="Equation.3">
                    <p:embed/>
                    <p:pic>
                      <p:nvPicPr>
                        <p:cNvPr id="0" name="对象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9" y="-90"/>
                          <a:ext cx="980" cy="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5" name="对象 39"/>
            <p:cNvGraphicFramePr>
              <a:graphicFrameLocks noChangeAspect="1"/>
            </p:cNvGraphicFramePr>
            <p:nvPr/>
          </p:nvGraphicFramePr>
          <p:xfrm>
            <a:off x="2676" y="-90"/>
            <a:ext cx="342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5" r:id="rId13" imgW="280670" imgH="394970" progId="Equation.3">
                    <p:embed/>
                  </p:oleObj>
                </mc:Choice>
                <mc:Fallback>
                  <p:oleObj r:id="rId13" imgW="280670" imgH="394970" progId="Equation.3">
                    <p:embed/>
                    <p:pic>
                      <p:nvPicPr>
                        <p:cNvPr id="0" name="对象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6" y="-90"/>
                          <a:ext cx="342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6" name="对象 41"/>
            <p:cNvGraphicFramePr>
              <a:graphicFrameLocks noChangeAspect="1"/>
            </p:cNvGraphicFramePr>
            <p:nvPr/>
          </p:nvGraphicFramePr>
          <p:xfrm>
            <a:off x="1497" y="318"/>
            <a:ext cx="249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6" r:id="rId15" imgW="203835" imgH="394970" progId="Equation.3">
                    <p:embed/>
                  </p:oleObj>
                </mc:Choice>
                <mc:Fallback>
                  <p:oleObj r:id="rId15" imgW="203835" imgH="394970" progId="Equation.3">
                    <p:embed/>
                    <p:pic>
                      <p:nvPicPr>
                        <p:cNvPr id="0" name="对象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318"/>
                          <a:ext cx="249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对象 43"/>
            <p:cNvGraphicFramePr>
              <a:graphicFrameLocks noChangeAspect="1"/>
            </p:cNvGraphicFramePr>
            <p:nvPr/>
          </p:nvGraphicFramePr>
          <p:xfrm>
            <a:off x="2177" y="318"/>
            <a:ext cx="952" cy="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7" r:id="rId17" imgW="712470" imgH="445135" progId="Equation.3">
                    <p:embed/>
                  </p:oleObj>
                </mc:Choice>
                <mc:Fallback>
                  <p:oleObj r:id="rId17" imgW="712470" imgH="445135" progId="Equation.3">
                    <p:embed/>
                    <p:pic>
                      <p:nvPicPr>
                        <p:cNvPr id="0" name="对象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7" y="318"/>
                          <a:ext cx="952" cy="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Group 38"/>
          <p:cNvGrpSpPr/>
          <p:nvPr/>
        </p:nvGrpSpPr>
        <p:grpSpPr bwMode="auto">
          <a:xfrm>
            <a:off x="1042988" y="2278063"/>
            <a:ext cx="7561262" cy="1077912"/>
            <a:chOff x="0" y="0"/>
            <a:chExt cx="4763" cy="679"/>
          </a:xfrm>
        </p:grpSpPr>
        <p:sp>
          <p:nvSpPr>
            <p:cNvPr id="47" name="Rectangle 39"/>
            <p:cNvSpPr/>
            <p:nvPr/>
          </p:nvSpPr>
          <p:spPr>
            <a:xfrm>
              <a:off x="0" y="0"/>
              <a:ext cx="4763" cy="679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>
                <a:lnSpc>
                  <a:spcPct val="135000"/>
                </a:lnSpc>
              </a:pPr>
              <a:r>
                <a:rPr lang="zh-CN" altLang="en-US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解</a:t>
              </a:r>
              <a:r>
                <a:rPr lang="en-US" altLang="zh-CN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:</a:t>
              </a:r>
              <a:r>
                <a:rPr lang="en-US" altLang="zh-CN" sz="24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(</a:t>
              </a:r>
              <a:r>
                <a:rPr lang="en-US" altLang="zh-CN" sz="24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1</a:t>
              </a:r>
              <a:r>
                <a:rPr lang="en-US" altLang="zh-CN" sz="24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)</a:t>
              </a:r>
              <a:r>
                <a:rPr lang="zh-CN" altLang="en-US" sz="24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因为  </a:t>
              </a:r>
              <a:r>
                <a:rPr lang="zh-CN" altLang="en-US" sz="24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           </a:t>
              </a:r>
              <a:r>
                <a:rPr lang="zh-CN" altLang="en-US" sz="24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，所以</a:t>
              </a:r>
              <a:r>
                <a:rPr lang="en-US" altLang="zh-CN" sz="24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36</a:t>
              </a:r>
              <a:r>
                <a:rPr lang="zh-CN" altLang="en-US" sz="24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的算术平方</a:t>
              </a:r>
              <a:endPara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endParaRPr>
            </a:p>
            <a:p>
              <a:pPr>
                <a:lnSpc>
                  <a:spcPct val="135000"/>
                </a:lnSpc>
              </a:pPr>
              <a:r>
                <a:rPr lang="zh-CN" altLang="en-US" sz="24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      根是</a:t>
              </a:r>
              <a:r>
                <a:rPr lang="en-US" altLang="zh-CN" sz="24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6</a:t>
              </a:r>
              <a:r>
                <a:rPr lang="zh-CN" altLang="en-US" sz="24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，即           </a:t>
              </a:r>
              <a:r>
                <a:rPr lang="en-US" altLang="zh-CN" sz="2400" b="1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Wingdings" panose="05000000000000000000" pitchFamily="2" charset="2"/>
                </a:rPr>
                <a:t>;</a:t>
              </a:r>
              <a:endParaRPr lang="en-US" altLang="zh-CN" sz="24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  <p:graphicFrame>
          <p:nvGraphicFramePr>
            <p:cNvPr id="11280" name="对象 47"/>
            <p:cNvGraphicFramePr>
              <a:graphicFrameLocks noChangeAspect="1"/>
            </p:cNvGraphicFramePr>
            <p:nvPr/>
          </p:nvGraphicFramePr>
          <p:xfrm>
            <a:off x="1542" y="317"/>
            <a:ext cx="815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8" r:id="rId19" imgW="535305" imgH="229235" progId="Equation.3">
                    <p:embed/>
                  </p:oleObj>
                </mc:Choice>
                <mc:Fallback>
                  <p:oleObj r:id="rId19" imgW="535305" imgH="229235" progId="Equation.3">
                    <p:embed/>
                    <p:pic>
                      <p:nvPicPr>
                        <p:cNvPr id="0" name="对象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2" y="317"/>
                          <a:ext cx="815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1" name="对象 49"/>
            <p:cNvGraphicFramePr>
              <a:graphicFrameLocks noChangeAspect="1"/>
            </p:cNvGraphicFramePr>
            <p:nvPr/>
          </p:nvGraphicFramePr>
          <p:xfrm>
            <a:off x="953" y="44"/>
            <a:ext cx="770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9" r:id="rId21" imgW="484505" imgH="203835" progId="Equation.3">
                    <p:embed/>
                  </p:oleObj>
                </mc:Choice>
                <mc:Fallback>
                  <p:oleObj r:id="rId21" imgW="484505" imgH="203835" progId="Equation.3">
                    <p:embed/>
                    <p:pic>
                      <p:nvPicPr>
                        <p:cNvPr id="0" name="对象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3" y="44"/>
                          <a:ext cx="770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Group 45"/>
          <p:cNvGrpSpPr/>
          <p:nvPr/>
        </p:nvGrpSpPr>
        <p:grpSpPr bwMode="auto">
          <a:xfrm>
            <a:off x="1692275" y="5445125"/>
            <a:ext cx="5400675" cy="563563"/>
            <a:chOff x="0" y="0"/>
            <a:chExt cx="3402" cy="355"/>
          </a:xfrm>
        </p:grpSpPr>
        <p:sp>
          <p:nvSpPr>
            <p:cNvPr id="11283" name="Text Box 42"/>
            <p:cNvSpPr txBox="1">
              <a:spLocks noChangeArrowheads="1"/>
            </p:cNvSpPr>
            <p:nvPr/>
          </p:nvSpPr>
          <p:spPr bwMode="auto">
            <a:xfrm>
              <a:off x="0" y="0"/>
              <a:ext cx="34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(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3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)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15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的算术平方根是     </a:t>
              </a:r>
              <a:r>
                <a:rPr lang="en-US" altLang="zh-CN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;</a:t>
              </a:r>
            </a:p>
          </p:txBody>
        </p:sp>
        <p:graphicFrame>
          <p:nvGraphicFramePr>
            <p:cNvPr id="11284" name="对象 53"/>
            <p:cNvGraphicFramePr>
              <a:graphicFrameLocks noChangeAspect="1"/>
            </p:cNvGraphicFramePr>
            <p:nvPr/>
          </p:nvGraphicFramePr>
          <p:xfrm>
            <a:off x="1950" y="0"/>
            <a:ext cx="453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0" r:id="rId23" imgW="294005" imgH="229870" progId="Equation.3">
                    <p:embed/>
                  </p:oleObj>
                </mc:Choice>
                <mc:Fallback>
                  <p:oleObj r:id="rId23" imgW="294005" imgH="229870" progId="Equation.3">
                    <p:embed/>
                    <p:pic>
                      <p:nvPicPr>
                        <p:cNvPr id="0" name="对象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clrChange>
                            <a:clrFrom>
                              <a:srgbClr val="000000"/>
                            </a:clrFrom>
                            <a:clrTo>
                              <a:srgbClr val="000000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0" y="0"/>
                          <a:ext cx="453" cy="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3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5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" name="Text Box 42"/>
          <p:cNvSpPr txBox="1">
            <a:spLocks noChangeArrowheads="1"/>
          </p:cNvSpPr>
          <p:nvPr/>
        </p:nvSpPr>
        <p:spPr bwMode="auto">
          <a:xfrm>
            <a:off x="900113" y="981075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(4)0.64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的算术平方根是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0.8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</a:p>
        </p:txBody>
      </p:sp>
      <p:sp>
        <p:nvSpPr>
          <p:cNvPr id="2" name="Text Box 42"/>
          <p:cNvSpPr txBox="1">
            <a:spLocks noChangeArrowheads="1"/>
          </p:cNvSpPr>
          <p:nvPr/>
        </p:nvSpPr>
        <p:spPr bwMode="auto">
          <a:xfrm>
            <a:off x="900113" y="2060575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(5)10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-4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的算术平方根是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10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-2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812800" y="3171825"/>
            <a:ext cx="7570788" cy="596900"/>
            <a:chOff x="1280" y="4996"/>
            <a:chExt cx="11922" cy="939"/>
          </a:xfrm>
        </p:grpSpPr>
        <p:sp>
          <p:nvSpPr>
            <p:cNvPr id="12292" name="Rectangle 39"/>
            <p:cNvSpPr>
              <a:spLocks noChangeArrowheads="1"/>
            </p:cNvSpPr>
            <p:nvPr/>
          </p:nvSpPr>
          <p:spPr bwMode="auto">
            <a:xfrm>
              <a:off x="1280" y="4996"/>
              <a:ext cx="11922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(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6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)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因为   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   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，所以    的算术平方根是    </a:t>
              </a:r>
              <a:r>
                <a:rPr lang="en-US" altLang="zh-CN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;</a:t>
              </a:r>
            </a:p>
          </p:txBody>
        </p:sp>
        <p:graphicFrame>
          <p:nvGraphicFramePr>
            <p:cNvPr id="12293" name="对象 2"/>
            <p:cNvGraphicFramePr/>
            <p:nvPr/>
          </p:nvGraphicFramePr>
          <p:xfrm>
            <a:off x="6495" y="5124"/>
            <a:ext cx="942" cy="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7" r:id="rId3" imgW="827405" imgH="570865" progId="Equation.DSMT4">
                    <p:embed/>
                  </p:oleObj>
                </mc:Choice>
                <mc:Fallback>
                  <p:oleObj r:id="rId3" imgW="827405" imgH="570865" progId="Equation.DSMT4">
                    <p:embed/>
                    <p:pic>
                      <p:nvPicPr>
                        <p:cNvPr id="0" name="对象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5" y="5124"/>
                          <a:ext cx="942" cy="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4" name="对象 4"/>
            <p:cNvGraphicFramePr/>
            <p:nvPr/>
          </p:nvGraphicFramePr>
          <p:xfrm>
            <a:off x="10888" y="5309"/>
            <a:ext cx="747" cy="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8" r:id="rId5" imgW="292735" imgH="229235" progId="Equation.DSMT4">
                    <p:embed/>
                  </p:oleObj>
                </mc:Choice>
                <mc:Fallback>
                  <p:oleObj r:id="rId5" imgW="292735" imgH="229235" progId="Equation.DSMT4">
                    <p:embed/>
                    <p:pic>
                      <p:nvPicPr>
                        <p:cNvPr id="0" name="对象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88" y="5309"/>
                          <a:ext cx="747" cy="6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5" name="对象 9"/>
            <p:cNvGraphicFramePr>
              <a:graphicFrameLocks noChangeAspect="1"/>
            </p:cNvGraphicFramePr>
            <p:nvPr/>
          </p:nvGraphicFramePr>
          <p:xfrm>
            <a:off x="3010" y="5123"/>
            <a:ext cx="2056" cy="7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9" r:id="rId7" imgW="673735" imgH="228600" progId="Equation.3">
                    <p:embed/>
                  </p:oleObj>
                </mc:Choice>
                <mc:Fallback>
                  <p:oleObj r:id="rId7" imgW="673735" imgH="228600" progId="Equation.3">
                    <p:embed/>
                    <p:pic>
                      <p:nvPicPr>
                        <p:cNvPr id="0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0" y="5123"/>
                          <a:ext cx="2056" cy="7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组合 10"/>
          <p:cNvGrpSpPr/>
          <p:nvPr/>
        </p:nvGrpSpPr>
        <p:grpSpPr bwMode="auto">
          <a:xfrm>
            <a:off x="755650" y="4005263"/>
            <a:ext cx="7559675" cy="915987"/>
            <a:chOff x="1190" y="6307"/>
            <a:chExt cx="11906" cy="1444"/>
          </a:xfrm>
        </p:grpSpPr>
        <p:sp>
          <p:nvSpPr>
            <p:cNvPr id="12297" name="Rectangle 39"/>
            <p:cNvSpPr>
              <a:spLocks noChangeArrowheads="1"/>
            </p:cNvSpPr>
            <p:nvPr/>
          </p:nvSpPr>
          <p:spPr bwMode="auto">
            <a:xfrm>
              <a:off x="1189" y="6533"/>
              <a:ext cx="11907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5000"/>
                </a:lnSpc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(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7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)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因为  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   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，所以      的算术平方根是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1</a:t>
              </a:r>
              <a:r>
                <a:rPr lang="en-US" altLang="zh-CN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;</a:t>
              </a:r>
            </a:p>
          </p:txBody>
        </p:sp>
        <p:graphicFrame>
          <p:nvGraphicFramePr>
            <p:cNvPr id="12298" name="对象 11"/>
            <p:cNvGraphicFramePr>
              <a:graphicFrameLocks noChangeAspect="1"/>
            </p:cNvGraphicFramePr>
            <p:nvPr/>
          </p:nvGraphicFramePr>
          <p:xfrm>
            <a:off x="2891" y="6307"/>
            <a:ext cx="1718" cy="1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" r:id="rId9" imgW="509270" imgH="394335" progId="Equation.3">
                    <p:embed/>
                  </p:oleObj>
                </mc:Choice>
                <mc:Fallback>
                  <p:oleObj r:id="rId9" imgW="509270" imgH="394335" progId="Equation.3">
                    <p:embed/>
                    <p:pic>
                      <p:nvPicPr>
                        <p:cNvPr id="0" name="对象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1" y="6307"/>
                          <a:ext cx="1718" cy="1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9" name="对象 11"/>
            <p:cNvGraphicFramePr>
              <a:graphicFrameLocks noChangeAspect="1"/>
            </p:cNvGraphicFramePr>
            <p:nvPr/>
          </p:nvGraphicFramePr>
          <p:xfrm>
            <a:off x="6406" y="6421"/>
            <a:ext cx="1030" cy="1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1" r:id="rId11" imgW="305435" imgH="394335" progId="Equation.3">
                    <p:embed/>
                  </p:oleObj>
                </mc:Choice>
                <mc:Fallback>
                  <p:oleObj r:id="rId11" imgW="305435" imgH="394335" progId="Equation.3">
                    <p:embed/>
                    <p:pic>
                      <p:nvPicPr>
                        <p:cNvPr id="0" name="对象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6" y="6421"/>
                          <a:ext cx="1030" cy="1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" grpId="0"/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全屏显示(4:3)</PresentationFormat>
  <Paragraphs>78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方正姚体</vt:lpstr>
      <vt:lpstr>黑体</vt:lpstr>
      <vt:lpstr>华文楷体</vt:lpstr>
      <vt:lpstr>华文新魏</vt:lpstr>
      <vt:lpstr>宋体</vt:lpstr>
      <vt:lpstr>微软雅黑</vt:lpstr>
      <vt:lpstr>Arial</vt:lpstr>
      <vt:lpstr>Calibri</vt:lpstr>
      <vt:lpstr>Tahoma</vt:lpstr>
      <vt:lpstr>Times New Roman</vt:lpstr>
      <vt:lpstr>Verdana</vt:lpstr>
      <vt:lpstr>Wingdings</vt:lpstr>
      <vt:lpstr>WWW.2PPT.COM
</vt:lpstr>
      <vt:lpstr>Equation.DSMT4</vt:lpstr>
      <vt:lpstr>Equation.3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2023-01-16T14:17:40Z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F0E5CEBC705C4FEB80580CDEF7C259B3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